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heme/themeOverride1.xml" ContentType="application/vnd.openxmlformats-officedocument.themeOverr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88" r:id="rId2"/>
    <p:sldId id="283" r:id="rId3"/>
    <p:sldId id="284" r:id="rId4"/>
    <p:sldId id="264" r:id="rId5"/>
    <p:sldId id="265" r:id="rId6"/>
    <p:sldId id="285" r:id="rId7"/>
    <p:sldId id="289" r:id="rId8"/>
    <p:sldId id="292" r:id="rId9"/>
    <p:sldId id="293" r:id="rId10"/>
    <p:sldId id="269" r:id="rId11"/>
    <p:sldId id="286"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287" r:id="rId42"/>
    <p:sldId id="291" r:id="rId43"/>
    <p:sldId id="257" r:id="rId44"/>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BB93"/>
    <a:srgbClr val="756271"/>
    <a:srgbClr val="F2B973"/>
    <a:srgbClr val="EF5B43"/>
    <a:srgbClr val="858976"/>
    <a:srgbClr val="EBEA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60" autoAdjust="0"/>
    <p:restoredTop sz="94660"/>
  </p:normalViewPr>
  <p:slideViewPr>
    <p:cSldViewPr snapToGrid="0">
      <p:cViewPr>
        <p:scale>
          <a:sx n="100" d="100"/>
          <a:sy n="100" d="100"/>
        </p:scale>
        <p:origin x="-101"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EC95207-2905-4C76-99C8-EBCC5A929AC2}" type="datetimeFigureOut">
              <a:rPr lang="zh-CN" altLang="en-US" smtClean="0"/>
              <a:pPr/>
              <a:t>2021-11-06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FFF16FC0-CA49-47D6-AC8D-5A2A6DC11E89}" type="slidenum">
              <a:rPr lang="zh-CN" altLang="en-US" smtClean="0"/>
              <a:pPr/>
              <a:t>‹#›</a:t>
            </a:fld>
            <a:endParaRPr lang="zh-CN" altLang="en-US" dirty="0"/>
          </a:p>
        </p:txBody>
      </p:sp>
    </p:spTree>
    <p:extLst>
      <p:ext uri="{BB962C8B-B14F-4D97-AF65-F5344CB8AC3E}">
        <p14:creationId xmlns:p14="http://schemas.microsoft.com/office/powerpoint/2010/main" val="418543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a:t>
            </a:fld>
            <a:endParaRPr lang="zh-CN" altLang="en-US"/>
          </a:p>
        </p:txBody>
      </p:sp>
    </p:spTree>
    <p:extLst>
      <p:ext uri="{BB962C8B-B14F-4D97-AF65-F5344CB8AC3E}">
        <p14:creationId xmlns:p14="http://schemas.microsoft.com/office/powerpoint/2010/main" val="1402086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10</a:t>
            </a:fld>
            <a:endParaRPr lang="zh-CN" altLang="en-US" dirty="0"/>
          </a:p>
        </p:txBody>
      </p:sp>
    </p:spTree>
    <p:extLst>
      <p:ext uri="{BB962C8B-B14F-4D97-AF65-F5344CB8AC3E}">
        <p14:creationId xmlns:p14="http://schemas.microsoft.com/office/powerpoint/2010/main" val="1751581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11</a:t>
            </a:fld>
            <a:endParaRPr lang="zh-CN" altLang="en-US"/>
          </a:p>
        </p:txBody>
      </p:sp>
    </p:spTree>
    <p:extLst>
      <p:ext uri="{BB962C8B-B14F-4D97-AF65-F5344CB8AC3E}">
        <p14:creationId xmlns:p14="http://schemas.microsoft.com/office/powerpoint/2010/main" val="2912463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12</a:t>
            </a:fld>
            <a:endParaRPr lang="zh-CN" altLang="en-US" dirty="0"/>
          </a:p>
        </p:txBody>
      </p:sp>
    </p:spTree>
    <p:extLst>
      <p:ext uri="{BB962C8B-B14F-4D97-AF65-F5344CB8AC3E}">
        <p14:creationId xmlns:p14="http://schemas.microsoft.com/office/powerpoint/2010/main" val="1778155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13</a:t>
            </a:fld>
            <a:endParaRPr lang="zh-CN" altLang="en-US" dirty="0"/>
          </a:p>
        </p:txBody>
      </p:sp>
    </p:spTree>
    <p:extLst>
      <p:ext uri="{BB962C8B-B14F-4D97-AF65-F5344CB8AC3E}">
        <p14:creationId xmlns:p14="http://schemas.microsoft.com/office/powerpoint/2010/main" val="4235399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14</a:t>
            </a:fld>
            <a:endParaRPr lang="zh-CN" altLang="en-US" dirty="0"/>
          </a:p>
        </p:txBody>
      </p:sp>
    </p:spTree>
    <p:extLst>
      <p:ext uri="{BB962C8B-B14F-4D97-AF65-F5344CB8AC3E}">
        <p14:creationId xmlns:p14="http://schemas.microsoft.com/office/powerpoint/2010/main" val="2754144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15</a:t>
            </a:fld>
            <a:endParaRPr lang="zh-CN" altLang="en-US" dirty="0"/>
          </a:p>
        </p:txBody>
      </p:sp>
    </p:spTree>
    <p:extLst>
      <p:ext uri="{BB962C8B-B14F-4D97-AF65-F5344CB8AC3E}">
        <p14:creationId xmlns:p14="http://schemas.microsoft.com/office/powerpoint/2010/main" val="564530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16</a:t>
            </a:fld>
            <a:endParaRPr lang="zh-CN" altLang="en-US" dirty="0"/>
          </a:p>
        </p:txBody>
      </p:sp>
    </p:spTree>
    <p:extLst>
      <p:ext uri="{BB962C8B-B14F-4D97-AF65-F5344CB8AC3E}">
        <p14:creationId xmlns:p14="http://schemas.microsoft.com/office/powerpoint/2010/main" val="2434543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17</a:t>
            </a:fld>
            <a:endParaRPr lang="zh-CN" altLang="en-US" dirty="0"/>
          </a:p>
        </p:txBody>
      </p:sp>
    </p:spTree>
    <p:extLst>
      <p:ext uri="{BB962C8B-B14F-4D97-AF65-F5344CB8AC3E}">
        <p14:creationId xmlns:p14="http://schemas.microsoft.com/office/powerpoint/2010/main" val="3582402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18</a:t>
            </a:fld>
            <a:endParaRPr lang="zh-CN" altLang="en-US" dirty="0"/>
          </a:p>
        </p:txBody>
      </p:sp>
    </p:spTree>
    <p:extLst>
      <p:ext uri="{BB962C8B-B14F-4D97-AF65-F5344CB8AC3E}">
        <p14:creationId xmlns:p14="http://schemas.microsoft.com/office/powerpoint/2010/main" val="1441342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19</a:t>
            </a:fld>
            <a:endParaRPr lang="zh-CN" altLang="en-US" dirty="0"/>
          </a:p>
        </p:txBody>
      </p:sp>
    </p:spTree>
    <p:extLst>
      <p:ext uri="{BB962C8B-B14F-4D97-AF65-F5344CB8AC3E}">
        <p14:creationId xmlns:p14="http://schemas.microsoft.com/office/powerpoint/2010/main" val="904085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2</a:t>
            </a:fld>
            <a:endParaRPr lang="zh-CN" altLang="en-US"/>
          </a:p>
        </p:txBody>
      </p:sp>
    </p:spTree>
    <p:extLst>
      <p:ext uri="{BB962C8B-B14F-4D97-AF65-F5344CB8AC3E}">
        <p14:creationId xmlns:p14="http://schemas.microsoft.com/office/powerpoint/2010/main" val="1672255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20</a:t>
            </a:fld>
            <a:endParaRPr lang="zh-CN" altLang="en-US" dirty="0"/>
          </a:p>
        </p:txBody>
      </p:sp>
    </p:spTree>
    <p:extLst>
      <p:ext uri="{BB962C8B-B14F-4D97-AF65-F5344CB8AC3E}">
        <p14:creationId xmlns:p14="http://schemas.microsoft.com/office/powerpoint/2010/main" val="4166704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21</a:t>
            </a:fld>
            <a:endParaRPr lang="zh-CN" altLang="en-US" dirty="0"/>
          </a:p>
        </p:txBody>
      </p:sp>
    </p:spTree>
    <p:extLst>
      <p:ext uri="{BB962C8B-B14F-4D97-AF65-F5344CB8AC3E}">
        <p14:creationId xmlns:p14="http://schemas.microsoft.com/office/powerpoint/2010/main" val="2402422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22</a:t>
            </a:fld>
            <a:endParaRPr lang="zh-CN" altLang="en-US" dirty="0"/>
          </a:p>
        </p:txBody>
      </p:sp>
    </p:spTree>
    <p:extLst>
      <p:ext uri="{BB962C8B-B14F-4D97-AF65-F5344CB8AC3E}">
        <p14:creationId xmlns:p14="http://schemas.microsoft.com/office/powerpoint/2010/main" val="2597506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23</a:t>
            </a:fld>
            <a:endParaRPr lang="zh-CN" altLang="en-US" dirty="0"/>
          </a:p>
        </p:txBody>
      </p:sp>
    </p:spTree>
    <p:extLst>
      <p:ext uri="{BB962C8B-B14F-4D97-AF65-F5344CB8AC3E}">
        <p14:creationId xmlns:p14="http://schemas.microsoft.com/office/powerpoint/2010/main" val="24949889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24</a:t>
            </a:fld>
            <a:endParaRPr lang="zh-CN" altLang="en-US" dirty="0"/>
          </a:p>
        </p:txBody>
      </p:sp>
    </p:spTree>
    <p:extLst>
      <p:ext uri="{BB962C8B-B14F-4D97-AF65-F5344CB8AC3E}">
        <p14:creationId xmlns:p14="http://schemas.microsoft.com/office/powerpoint/2010/main" val="3207223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25</a:t>
            </a:fld>
            <a:endParaRPr lang="zh-CN" altLang="en-US" dirty="0"/>
          </a:p>
        </p:txBody>
      </p:sp>
    </p:spTree>
    <p:extLst>
      <p:ext uri="{BB962C8B-B14F-4D97-AF65-F5344CB8AC3E}">
        <p14:creationId xmlns:p14="http://schemas.microsoft.com/office/powerpoint/2010/main" val="1174007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26</a:t>
            </a:fld>
            <a:endParaRPr lang="zh-CN" altLang="en-US" dirty="0"/>
          </a:p>
        </p:txBody>
      </p:sp>
    </p:spTree>
    <p:extLst>
      <p:ext uri="{BB962C8B-B14F-4D97-AF65-F5344CB8AC3E}">
        <p14:creationId xmlns:p14="http://schemas.microsoft.com/office/powerpoint/2010/main" val="1953302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27</a:t>
            </a:fld>
            <a:endParaRPr lang="zh-CN" altLang="en-US" dirty="0"/>
          </a:p>
        </p:txBody>
      </p:sp>
    </p:spTree>
    <p:extLst>
      <p:ext uri="{BB962C8B-B14F-4D97-AF65-F5344CB8AC3E}">
        <p14:creationId xmlns:p14="http://schemas.microsoft.com/office/powerpoint/2010/main" val="4294771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28</a:t>
            </a:fld>
            <a:endParaRPr lang="zh-CN" altLang="en-US" dirty="0"/>
          </a:p>
        </p:txBody>
      </p:sp>
    </p:spTree>
    <p:extLst>
      <p:ext uri="{BB962C8B-B14F-4D97-AF65-F5344CB8AC3E}">
        <p14:creationId xmlns:p14="http://schemas.microsoft.com/office/powerpoint/2010/main" val="2262950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29</a:t>
            </a:fld>
            <a:endParaRPr lang="zh-CN" altLang="en-US" dirty="0"/>
          </a:p>
        </p:txBody>
      </p:sp>
    </p:spTree>
    <p:extLst>
      <p:ext uri="{BB962C8B-B14F-4D97-AF65-F5344CB8AC3E}">
        <p14:creationId xmlns:p14="http://schemas.microsoft.com/office/powerpoint/2010/main" val="36702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3</a:t>
            </a:fld>
            <a:endParaRPr lang="zh-CN" altLang="en-US"/>
          </a:p>
        </p:txBody>
      </p:sp>
    </p:spTree>
    <p:extLst>
      <p:ext uri="{BB962C8B-B14F-4D97-AF65-F5344CB8AC3E}">
        <p14:creationId xmlns:p14="http://schemas.microsoft.com/office/powerpoint/2010/main" val="265437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30</a:t>
            </a:fld>
            <a:endParaRPr lang="zh-CN" altLang="en-US" dirty="0"/>
          </a:p>
        </p:txBody>
      </p:sp>
    </p:spTree>
    <p:extLst>
      <p:ext uri="{BB962C8B-B14F-4D97-AF65-F5344CB8AC3E}">
        <p14:creationId xmlns:p14="http://schemas.microsoft.com/office/powerpoint/2010/main" val="1820914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31</a:t>
            </a:fld>
            <a:endParaRPr lang="zh-CN" altLang="en-US" dirty="0"/>
          </a:p>
        </p:txBody>
      </p:sp>
    </p:spTree>
    <p:extLst>
      <p:ext uri="{BB962C8B-B14F-4D97-AF65-F5344CB8AC3E}">
        <p14:creationId xmlns:p14="http://schemas.microsoft.com/office/powerpoint/2010/main" val="16148413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32</a:t>
            </a:fld>
            <a:endParaRPr lang="zh-CN" altLang="en-US" dirty="0"/>
          </a:p>
        </p:txBody>
      </p:sp>
    </p:spTree>
    <p:extLst>
      <p:ext uri="{BB962C8B-B14F-4D97-AF65-F5344CB8AC3E}">
        <p14:creationId xmlns:p14="http://schemas.microsoft.com/office/powerpoint/2010/main" val="1460430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33</a:t>
            </a:fld>
            <a:endParaRPr lang="zh-CN" altLang="en-US" dirty="0"/>
          </a:p>
        </p:txBody>
      </p:sp>
    </p:spTree>
    <p:extLst>
      <p:ext uri="{BB962C8B-B14F-4D97-AF65-F5344CB8AC3E}">
        <p14:creationId xmlns:p14="http://schemas.microsoft.com/office/powerpoint/2010/main" val="2607519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34</a:t>
            </a:fld>
            <a:endParaRPr lang="zh-CN" altLang="en-US" dirty="0"/>
          </a:p>
        </p:txBody>
      </p:sp>
    </p:spTree>
    <p:extLst>
      <p:ext uri="{BB962C8B-B14F-4D97-AF65-F5344CB8AC3E}">
        <p14:creationId xmlns:p14="http://schemas.microsoft.com/office/powerpoint/2010/main" val="4930649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35</a:t>
            </a:fld>
            <a:endParaRPr lang="zh-CN" altLang="en-US" dirty="0"/>
          </a:p>
        </p:txBody>
      </p:sp>
    </p:spTree>
    <p:extLst>
      <p:ext uri="{BB962C8B-B14F-4D97-AF65-F5344CB8AC3E}">
        <p14:creationId xmlns:p14="http://schemas.microsoft.com/office/powerpoint/2010/main" val="20078105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36</a:t>
            </a:fld>
            <a:endParaRPr lang="zh-CN" altLang="en-US" dirty="0"/>
          </a:p>
        </p:txBody>
      </p:sp>
    </p:spTree>
    <p:extLst>
      <p:ext uri="{BB962C8B-B14F-4D97-AF65-F5344CB8AC3E}">
        <p14:creationId xmlns:p14="http://schemas.microsoft.com/office/powerpoint/2010/main" val="2211459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37</a:t>
            </a:fld>
            <a:endParaRPr lang="zh-CN" altLang="en-US" dirty="0"/>
          </a:p>
        </p:txBody>
      </p:sp>
    </p:spTree>
    <p:extLst>
      <p:ext uri="{BB962C8B-B14F-4D97-AF65-F5344CB8AC3E}">
        <p14:creationId xmlns:p14="http://schemas.microsoft.com/office/powerpoint/2010/main" val="11135071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38</a:t>
            </a:fld>
            <a:endParaRPr lang="zh-CN" altLang="en-US" dirty="0"/>
          </a:p>
        </p:txBody>
      </p:sp>
    </p:spTree>
    <p:extLst>
      <p:ext uri="{BB962C8B-B14F-4D97-AF65-F5344CB8AC3E}">
        <p14:creationId xmlns:p14="http://schemas.microsoft.com/office/powerpoint/2010/main" val="1671844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39</a:t>
            </a:fld>
            <a:endParaRPr lang="zh-CN" altLang="en-US" dirty="0"/>
          </a:p>
        </p:txBody>
      </p:sp>
    </p:spTree>
    <p:extLst>
      <p:ext uri="{BB962C8B-B14F-4D97-AF65-F5344CB8AC3E}">
        <p14:creationId xmlns:p14="http://schemas.microsoft.com/office/powerpoint/2010/main" val="1141834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4</a:t>
            </a:fld>
            <a:endParaRPr lang="zh-CN" altLang="en-US" dirty="0"/>
          </a:p>
        </p:txBody>
      </p:sp>
    </p:spTree>
    <p:extLst>
      <p:ext uri="{BB962C8B-B14F-4D97-AF65-F5344CB8AC3E}">
        <p14:creationId xmlns:p14="http://schemas.microsoft.com/office/powerpoint/2010/main" val="38547849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40</a:t>
            </a:fld>
            <a:endParaRPr lang="zh-CN" altLang="en-US" dirty="0"/>
          </a:p>
        </p:txBody>
      </p:sp>
    </p:spTree>
    <p:extLst>
      <p:ext uri="{BB962C8B-B14F-4D97-AF65-F5344CB8AC3E}">
        <p14:creationId xmlns:p14="http://schemas.microsoft.com/office/powerpoint/2010/main" val="33911235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41</a:t>
            </a:fld>
            <a:endParaRPr lang="zh-CN" altLang="en-US"/>
          </a:p>
        </p:txBody>
      </p:sp>
    </p:spTree>
    <p:extLst>
      <p:ext uri="{BB962C8B-B14F-4D97-AF65-F5344CB8AC3E}">
        <p14:creationId xmlns:p14="http://schemas.microsoft.com/office/powerpoint/2010/main" val="25770728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42</a:t>
            </a:fld>
            <a:endParaRPr lang="zh-CN" altLang="en-US" dirty="0"/>
          </a:p>
        </p:txBody>
      </p:sp>
    </p:spTree>
    <p:extLst>
      <p:ext uri="{BB962C8B-B14F-4D97-AF65-F5344CB8AC3E}">
        <p14:creationId xmlns:p14="http://schemas.microsoft.com/office/powerpoint/2010/main" val="26229217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43</a:t>
            </a:fld>
            <a:endParaRPr lang="zh-CN" altLang="en-US"/>
          </a:p>
        </p:txBody>
      </p:sp>
    </p:spTree>
    <p:extLst>
      <p:ext uri="{BB962C8B-B14F-4D97-AF65-F5344CB8AC3E}">
        <p14:creationId xmlns:p14="http://schemas.microsoft.com/office/powerpoint/2010/main" val="3186667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5</a:t>
            </a:fld>
            <a:endParaRPr lang="zh-CN" altLang="en-US" dirty="0"/>
          </a:p>
        </p:txBody>
      </p:sp>
    </p:spTree>
    <p:extLst>
      <p:ext uri="{BB962C8B-B14F-4D97-AF65-F5344CB8AC3E}">
        <p14:creationId xmlns:p14="http://schemas.microsoft.com/office/powerpoint/2010/main" val="2726284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FF16FC0-CA49-47D6-AC8D-5A2A6DC11E89}" type="slidenum">
              <a:rPr lang="zh-CN" altLang="en-US" smtClean="0"/>
              <a:t>6</a:t>
            </a:fld>
            <a:endParaRPr lang="zh-CN" altLang="en-US"/>
          </a:p>
        </p:txBody>
      </p:sp>
    </p:spTree>
    <p:extLst>
      <p:ext uri="{BB962C8B-B14F-4D97-AF65-F5344CB8AC3E}">
        <p14:creationId xmlns:p14="http://schemas.microsoft.com/office/powerpoint/2010/main" val="4171054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7</a:t>
            </a:fld>
            <a:endParaRPr lang="zh-CN" altLang="en-US" dirty="0"/>
          </a:p>
        </p:txBody>
      </p:sp>
    </p:spTree>
    <p:extLst>
      <p:ext uri="{BB962C8B-B14F-4D97-AF65-F5344CB8AC3E}">
        <p14:creationId xmlns:p14="http://schemas.microsoft.com/office/powerpoint/2010/main" val="1352941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8</a:t>
            </a:fld>
            <a:endParaRPr lang="zh-CN" altLang="en-US" dirty="0"/>
          </a:p>
        </p:txBody>
      </p:sp>
    </p:spTree>
    <p:extLst>
      <p:ext uri="{BB962C8B-B14F-4D97-AF65-F5344CB8AC3E}">
        <p14:creationId xmlns:p14="http://schemas.microsoft.com/office/powerpoint/2010/main" val="697859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79A98D-95B1-4DD4-8389-DFC8F8C977C3}" type="slidenum">
              <a:rPr lang="zh-CN" altLang="en-US" smtClean="0"/>
              <a:pPr/>
              <a:t>9</a:t>
            </a:fld>
            <a:endParaRPr lang="zh-CN" altLang="en-US" dirty="0"/>
          </a:p>
        </p:txBody>
      </p:sp>
    </p:spTree>
    <p:extLst>
      <p:ext uri="{BB962C8B-B14F-4D97-AF65-F5344CB8AC3E}">
        <p14:creationId xmlns:p14="http://schemas.microsoft.com/office/powerpoint/2010/main" val="4147601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2021-11-06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428017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2021-11-06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59094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2021-11-06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96252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93836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02780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grpSp>
        <p:nvGrpSpPr>
          <p:cNvPr id="47" name="组合 46"/>
          <p:cNvGrpSpPr/>
          <p:nvPr userDrawn="1"/>
        </p:nvGrpSpPr>
        <p:grpSpPr>
          <a:xfrm>
            <a:off x="0" y="412845"/>
            <a:ext cx="1059131" cy="201922"/>
            <a:chOff x="2006150" y="1190660"/>
            <a:chExt cx="1932917" cy="101043"/>
          </a:xfrm>
        </p:grpSpPr>
        <p:sp>
          <p:nvSpPr>
            <p:cNvPr id="48" name="矩形 47"/>
            <p:cNvSpPr/>
            <p:nvPr/>
          </p:nvSpPr>
          <p:spPr>
            <a:xfrm>
              <a:off x="2515794" y="1190660"/>
              <a:ext cx="430880" cy="101043"/>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3011991" y="1190660"/>
              <a:ext cx="430880" cy="101043"/>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3508187" y="1190660"/>
              <a:ext cx="430880" cy="101043"/>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2006150" y="1190660"/>
              <a:ext cx="430880" cy="101043"/>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41362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2021-11-06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170317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B8F712C-13B4-48BC-9639-10A619B18608}" type="datetimeFigureOut">
              <a:rPr lang="zh-CN" altLang="en-US" smtClean="0"/>
              <a:t>2021-11-06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392478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2021-11-06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375105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8F712C-13B4-48BC-9639-10A619B18608}" type="datetimeFigureOut">
              <a:rPr lang="zh-CN" altLang="en-US" smtClean="0"/>
              <a:t>2021-11-06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5510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8F712C-13B4-48BC-9639-10A619B18608}" type="datetimeFigureOut">
              <a:rPr lang="zh-CN" altLang="en-US" smtClean="0"/>
              <a:t>2021-11-06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1430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8F712C-13B4-48BC-9639-10A619B18608}" type="datetimeFigureOut">
              <a:rPr lang="zh-CN" altLang="en-US" smtClean="0"/>
              <a:t>2021-11-06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26881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2021-11-06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6773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8F712C-13B4-48BC-9639-10A619B18608}" type="datetimeFigureOut">
              <a:rPr lang="zh-CN" altLang="en-US" smtClean="0"/>
              <a:t>2021-11-06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BD52BC-4BCA-490D-94CE-02C0A355447E}" type="slidenum">
              <a:rPr lang="zh-CN" altLang="en-US" smtClean="0"/>
              <a:t>‹#›</a:t>
            </a:fld>
            <a:endParaRPr lang="zh-CN" altLang="en-US"/>
          </a:p>
        </p:txBody>
      </p:sp>
    </p:spTree>
    <p:extLst>
      <p:ext uri="{BB962C8B-B14F-4D97-AF65-F5344CB8AC3E}">
        <p14:creationId xmlns:p14="http://schemas.microsoft.com/office/powerpoint/2010/main" val="147614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AE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BB8F712C-13B4-48BC-9639-10A619B18608}" type="datetimeFigureOut">
              <a:rPr lang="zh-CN" altLang="en-US" smtClean="0"/>
              <a:pPr/>
              <a:t>2021-11-06</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3BD52BC-4BCA-490D-94CE-02C0A355447E}" type="slidenum">
              <a:rPr lang="zh-CN" altLang="en-US" smtClean="0"/>
              <a:pPr/>
              <a:t>‹#›</a:t>
            </a:fld>
            <a:endParaRPr lang="zh-CN" altLang="en-US" dirty="0"/>
          </a:p>
        </p:txBody>
      </p:sp>
    </p:spTree>
    <p:extLst>
      <p:ext uri="{BB962C8B-B14F-4D97-AF65-F5344CB8AC3E}">
        <p14:creationId xmlns:p14="http://schemas.microsoft.com/office/powerpoint/2010/main" val="1816899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6" r:id="rId12"/>
    <p:sldLayoutId id="2147483667" r:id="rId13"/>
    <p:sldLayoutId id="2147483671" r:id="rId14"/>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41" y="0"/>
            <a:ext cx="1162754" cy="68580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任意多边形 4"/>
          <p:cNvSpPr/>
          <p:nvPr/>
        </p:nvSpPr>
        <p:spPr>
          <a:xfrm>
            <a:off x="1160944" y="0"/>
            <a:ext cx="1162754" cy="6858000"/>
          </a:xfrm>
          <a:custGeom>
            <a:avLst/>
            <a:gdLst>
              <a:gd name="connsiteX0" fmla="*/ 0 w 1162754"/>
              <a:gd name="connsiteY0" fmla="*/ 0 h 6858000"/>
              <a:gd name="connsiteX1" fmla="*/ 1162754 w 1162754"/>
              <a:gd name="connsiteY1" fmla="*/ 0 h 6858000"/>
              <a:gd name="connsiteX2" fmla="*/ 1162754 w 1162754"/>
              <a:gd name="connsiteY2" fmla="*/ 2553053 h 6858000"/>
              <a:gd name="connsiteX3" fmla="*/ 1108498 w 1162754"/>
              <a:gd name="connsiteY3" fmla="*/ 2625608 h 6858000"/>
              <a:gd name="connsiteX4" fmla="*/ 863096 w 1162754"/>
              <a:gd name="connsiteY4" fmla="*/ 3429000 h 6858000"/>
              <a:gd name="connsiteX5" fmla="*/ 1108498 w 1162754"/>
              <a:gd name="connsiteY5" fmla="*/ 4232393 h 6858000"/>
              <a:gd name="connsiteX6" fmla="*/ 1162754 w 1162754"/>
              <a:gd name="connsiteY6" fmla="*/ 4304948 h 6858000"/>
              <a:gd name="connsiteX7" fmla="*/ 1162754 w 1162754"/>
              <a:gd name="connsiteY7" fmla="*/ 6858000 h 6858000"/>
              <a:gd name="connsiteX8" fmla="*/ 0 w 1162754"/>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754" h="6858000">
                <a:moveTo>
                  <a:pt x="0" y="0"/>
                </a:moveTo>
                <a:lnTo>
                  <a:pt x="1162754" y="0"/>
                </a:lnTo>
                <a:lnTo>
                  <a:pt x="1162754" y="2553053"/>
                </a:lnTo>
                <a:lnTo>
                  <a:pt x="1108498" y="2625608"/>
                </a:lnTo>
                <a:cubicBezTo>
                  <a:pt x="953564" y="2854941"/>
                  <a:pt x="863096" y="3131405"/>
                  <a:pt x="863096" y="3429000"/>
                </a:cubicBezTo>
                <a:cubicBezTo>
                  <a:pt x="863096" y="3726595"/>
                  <a:pt x="953564" y="4003060"/>
                  <a:pt x="1108498" y="4232393"/>
                </a:cubicBezTo>
                <a:lnTo>
                  <a:pt x="1162754" y="4304948"/>
                </a:lnTo>
                <a:lnTo>
                  <a:pt x="1162754" y="6858000"/>
                </a:lnTo>
                <a:lnTo>
                  <a:pt x="0" y="6858000"/>
                </a:lnTo>
                <a:close/>
              </a:path>
            </a:pathLst>
          </a:cu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6" name="任意多边形 5"/>
          <p:cNvSpPr/>
          <p:nvPr/>
        </p:nvSpPr>
        <p:spPr>
          <a:xfrm>
            <a:off x="2320537" y="0"/>
            <a:ext cx="1162754" cy="6858000"/>
          </a:xfrm>
          <a:custGeom>
            <a:avLst/>
            <a:gdLst>
              <a:gd name="connsiteX0" fmla="*/ 0 w 1162754"/>
              <a:gd name="connsiteY0" fmla="*/ 4300721 h 6858000"/>
              <a:gd name="connsiteX1" fmla="*/ 31624 w 1162754"/>
              <a:gd name="connsiteY1" fmla="*/ 4343011 h 6858000"/>
              <a:gd name="connsiteX2" fmla="*/ 1140417 w 1162754"/>
              <a:gd name="connsiteY2" fmla="*/ 4865914 h 6858000"/>
              <a:gd name="connsiteX3" fmla="*/ 1162754 w 1162754"/>
              <a:gd name="connsiteY3" fmla="*/ 4863662 h 6858000"/>
              <a:gd name="connsiteX4" fmla="*/ 1162754 w 1162754"/>
              <a:gd name="connsiteY4" fmla="*/ 6858000 h 6858000"/>
              <a:gd name="connsiteX5" fmla="*/ 0 w 1162754"/>
              <a:gd name="connsiteY5" fmla="*/ 6858000 h 6858000"/>
              <a:gd name="connsiteX6" fmla="*/ 0 w 1162754"/>
              <a:gd name="connsiteY6" fmla="*/ 0 h 6858000"/>
              <a:gd name="connsiteX7" fmla="*/ 1162754 w 1162754"/>
              <a:gd name="connsiteY7" fmla="*/ 0 h 6858000"/>
              <a:gd name="connsiteX8" fmla="*/ 1162754 w 1162754"/>
              <a:gd name="connsiteY8" fmla="*/ 1994338 h 6858000"/>
              <a:gd name="connsiteX9" fmla="*/ 1140417 w 1162754"/>
              <a:gd name="connsiteY9" fmla="*/ 1992086 h 6858000"/>
              <a:gd name="connsiteX10" fmla="*/ 31624 w 1162754"/>
              <a:gd name="connsiteY10" fmla="*/ 2514989 h 6858000"/>
              <a:gd name="connsiteX11" fmla="*/ 0 w 1162754"/>
              <a:gd name="connsiteY11" fmla="*/ 25572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0" y="4300721"/>
                </a:moveTo>
                <a:lnTo>
                  <a:pt x="31624" y="4343011"/>
                </a:lnTo>
                <a:cubicBezTo>
                  <a:pt x="295175" y="4662361"/>
                  <a:pt x="694025" y="4865914"/>
                  <a:pt x="1140417" y="4865914"/>
                </a:cubicBezTo>
                <a:lnTo>
                  <a:pt x="1162754" y="4863662"/>
                </a:lnTo>
                <a:lnTo>
                  <a:pt x="1162754" y="6858000"/>
                </a:lnTo>
                <a:lnTo>
                  <a:pt x="0" y="6858000"/>
                </a:lnTo>
                <a:close/>
                <a:moveTo>
                  <a:pt x="0" y="0"/>
                </a:moveTo>
                <a:lnTo>
                  <a:pt x="1162754" y="0"/>
                </a:lnTo>
                <a:lnTo>
                  <a:pt x="1162754" y="1994338"/>
                </a:lnTo>
                <a:lnTo>
                  <a:pt x="1140417" y="1992086"/>
                </a:lnTo>
                <a:cubicBezTo>
                  <a:pt x="694025" y="1992086"/>
                  <a:pt x="295175" y="2195639"/>
                  <a:pt x="31624" y="2514989"/>
                </a:cubicBezTo>
                <a:lnTo>
                  <a:pt x="0" y="2557280"/>
                </a:lnTo>
                <a:close/>
              </a:path>
            </a:pathLst>
          </a:cu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7" name="任意多边形 6"/>
          <p:cNvSpPr/>
          <p:nvPr/>
        </p:nvSpPr>
        <p:spPr>
          <a:xfrm>
            <a:off x="3474560" y="0"/>
            <a:ext cx="1162754" cy="6858000"/>
          </a:xfrm>
          <a:custGeom>
            <a:avLst/>
            <a:gdLst>
              <a:gd name="connsiteX0" fmla="*/ 1162754 w 1162754"/>
              <a:gd name="connsiteY0" fmla="*/ 4252655 h 6858000"/>
              <a:gd name="connsiteX1" fmla="*/ 1162754 w 1162754"/>
              <a:gd name="connsiteY1" fmla="*/ 6858000 h 6858000"/>
              <a:gd name="connsiteX2" fmla="*/ 0 w 1162754"/>
              <a:gd name="connsiteY2" fmla="*/ 6858000 h 6858000"/>
              <a:gd name="connsiteX3" fmla="*/ 0 w 1162754"/>
              <a:gd name="connsiteY3" fmla="*/ 4864543 h 6858000"/>
              <a:gd name="connsiteX4" fmla="*/ 275983 w 1162754"/>
              <a:gd name="connsiteY4" fmla="*/ 4836721 h 6858000"/>
              <a:gd name="connsiteX5" fmla="*/ 1095187 w 1162754"/>
              <a:gd name="connsiteY5" fmla="*/ 4343011 h 6858000"/>
              <a:gd name="connsiteX6" fmla="*/ 0 w 1162754"/>
              <a:gd name="connsiteY6" fmla="*/ 0 h 6858000"/>
              <a:gd name="connsiteX7" fmla="*/ 1162754 w 1162754"/>
              <a:gd name="connsiteY7" fmla="*/ 0 h 6858000"/>
              <a:gd name="connsiteX8" fmla="*/ 1162754 w 1162754"/>
              <a:gd name="connsiteY8" fmla="*/ 2605346 h 6858000"/>
              <a:gd name="connsiteX9" fmla="*/ 1095187 w 1162754"/>
              <a:gd name="connsiteY9" fmla="*/ 2514989 h 6858000"/>
              <a:gd name="connsiteX10" fmla="*/ 275983 w 1162754"/>
              <a:gd name="connsiteY10" fmla="*/ 2021279 h 6858000"/>
              <a:gd name="connsiteX11" fmla="*/ 0 w 1162754"/>
              <a:gd name="connsiteY11" fmla="*/ 199345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2754" h="6858000">
                <a:moveTo>
                  <a:pt x="1162754" y="4252655"/>
                </a:moveTo>
                <a:lnTo>
                  <a:pt x="1162754" y="6858000"/>
                </a:lnTo>
                <a:lnTo>
                  <a:pt x="0" y="6858000"/>
                </a:lnTo>
                <a:lnTo>
                  <a:pt x="0" y="4864543"/>
                </a:lnTo>
                <a:lnTo>
                  <a:pt x="275983" y="4836721"/>
                </a:lnTo>
                <a:cubicBezTo>
                  <a:pt x="603371" y="4769728"/>
                  <a:pt x="890203" y="4591395"/>
                  <a:pt x="1095187" y="4343011"/>
                </a:cubicBezTo>
                <a:close/>
                <a:moveTo>
                  <a:pt x="0" y="0"/>
                </a:moveTo>
                <a:lnTo>
                  <a:pt x="1162754" y="0"/>
                </a:lnTo>
                <a:lnTo>
                  <a:pt x="1162754" y="2605346"/>
                </a:lnTo>
                <a:lnTo>
                  <a:pt x="1095187" y="2514989"/>
                </a:lnTo>
                <a:cubicBezTo>
                  <a:pt x="890203" y="2266606"/>
                  <a:pt x="603371" y="2088273"/>
                  <a:pt x="275983" y="2021279"/>
                </a:cubicBezTo>
                <a:lnTo>
                  <a:pt x="0" y="1993458"/>
                </a:lnTo>
                <a:close/>
              </a:path>
            </a:pathLst>
          </a:cu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20" name="组合 19"/>
          <p:cNvGrpSpPr/>
          <p:nvPr/>
        </p:nvGrpSpPr>
        <p:grpSpPr>
          <a:xfrm>
            <a:off x="5795337" y="3587185"/>
            <a:ext cx="5580000" cy="72000"/>
            <a:chOff x="5604327" y="1072832"/>
            <a:chExt cx="3149600" cy="1117600"/>
          </a:xfrm>
        </p:grpSpPr>
        <p:sp>
          <p:nvSpPr>
            <p:cNvPr id="21" name="矩形 20"/>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矩形 21"/>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矩形 22"/>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 name="矩形 23"/>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8" name="椭圆 7"/>
          <p:cNvSpPr/>
          <p:nvPr/>
        </p:nvSpPr>
        <p:spPr>
          <a:xfrm>
            <a:off x="2174817" y="2145091"/>
            <a:ext cx="2567818" cy="2567818"/>
          </a:xfrm>
          <a:prstGeom prst="ellipse">
            <a:avLst/>
          </a:prstGeom>
          <a:noFill/>
          <a:ln w="63500">
            <a:solidFill>
              <a:srgbClr val="8589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6822616" y="2562767"/>
            <a:ext cx="2954655" cy="923330"/>
          </a:xfrm>
          <a:prstGeom prst="rect">
            <a:avLst/>
          </a:prstGeom>
          <a:noFill/>
          <a:effectLst/>
        </p:spPr>
        <p:txBody>
          <a:bodyPr wrap="none" rtlCol="0">
            <a:spAutoFit/>
          </a:bodyPr>
          <a:lstStyle/>
          <a:p>
            <a:r>
              <a:rPr lang="zh-CN" altLang="en-US" sz="5400" dirty="0">
                <a:solidFill>
                  <a:srgbClr val="858976"/>
                </a:solidFill>
                <a:latin typeface="微软雅黑" panose="020B0503020204020204" pitchFamily="34" charset="-122"/>
                <a:ea typeface="微软雅黑" panose="020B0503020204020204" pitchFamily="34" charset="-122"/>
              </a:rPr>
              <a:t>摩尔庄园</a:t>
            </a:r>
          </a:p>
        </p:txBody>
      </p:sp>
      <p:pic>
        <p:nvPicPr>
          <p:cNvPr id="10" name="图片 9">
            <a:extLst>
              <a:ext uri="{FF2B5EF4-FFF2-40B4-BE49-F238E27FC236}">
                <a16:creationId xmlns:a16="http://schemas.microsoft.com/office/drawing/2014/main" id="{A34CF291-1A60-4C9B-8155-9B5FDF133C66}"/>
              </a:ext>
            </a:extLst>
          </p:cNvPr>
          <p:cNvPicPr>
            <a:picLocks noChangeAspect="1"/>
          </p:cNvPicPr>
          <p:nvPr/>
        </p:nvPicPr>
        <p:blipFill rotWithShape="1">
          <a:blip r:embed="rId3">
            <a:extLst>
              <a:ext uri="{28A0092B-C50C-407E-A947-70E740481C1C}">
                <a14:useLocalDpi xmlns:a14="http://schemas.microsoft.com/office/drawing/2010/main" val="0"/>
              </a:ext>
            </a:extLst>
          </a:blip>
          <a:srcRect l="25726" t="-870" r="12100" b="50585"/>
          <a:stretch/>
        </p:blipFill>
        <p:spPr>
          <a:xfrm>
            <a:off x="2196238" y="2127851"/>
            <a:ext cx="2574106" cy="2602298"/>
          </a:xfrm>
          <a:prstGeom prst="ellipse">
            <a:avLst/>
          </a:prstGeom>
          <a:ln>
            <a:noFill/>
          </a:ln>
          <a:effectLst>
            <a:softEdge rad="112500"/>
          </a:effectLst>
        </p:spPr>
      </p:pic>
    </p:spTree>
    <p:extLst>
      <p:ext uri="{BB962C8B-B14F-4D97-AF65-F5344CB8AC3E}">
        <p14:creationId xmlns:p14="http://schemas.microsoft.com/office/powerpoint/2010/main" val="2321919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2.4 </a:t>
            </a:r>
            <a:r>
              <a:rPr lang="zh-CN" altLang="en-US" b="0" dirty="0">
                <a:solidFill>
                  <a:srgbClr val="756271"/>
                </a:solidFill>
              </a:rPr>
              <a:t>新增</a:t>
            </a:r>
            <a:r>
              <a:rPr lang="en-US" altLang="zh-CN" b="0" dirty="0">
                <a:solidFill>
                  <a:srgbClr val="756271"/>
                </a:solidFill>
              </a:rPr>
              <a:t>6</a:t>
            </a:r>
            <a:r>
              <a:rPr lang="zh-CN" altLang="en-US" b="0" dirty="0">
                <a:solidFill>
                  <a:srgbClr val="756271"/>
                </a:solidFill>
              </a:rPr>
              <a:t>种设计模式</a:t>
            </a:r>
          </a:p>
        </p:txBody>
      </p:sp>
      <p:graphicFrame>
        <p:nvGraphicFramePr>
          <p:cNvPr id="2" name="表格 1">
            <a:extLst>
              <a:ext uri="{FF2B5EF4-FFF2-40B4-BE49-F238E27FC236}">
                <a16:creationId xmlns:a16="http://schemas.microsoft.com/office/drawing/2014/main" id="{C5680EC5-4476-4132-9649-9B90D681A879}"/>
              </a:ext>
            </a:extLst>
          </p:cNvPr>
          <p:cNvGraphicFramePr>
            <a:graphicFrameLocks noGrp="1"/>
          </p:cNvGraphicFramePr>
          <p:nvPr>
            <p:extLst>
              <p:ext uri="{D42A27DB-BD31-4B8C-83A1-F6EECF244321}">
                <p14:modId xmlns:p14="http://schemas.microsoft.com/office/powerpoint/2010/main" val="2375062105"/>
              </p:ext>
            </p:extLst>
          </p:nvPr>
        </p:nvGraphicFramePr>
        <p:xfrm>
          <a:off x="1452403" y="1402672"/>
          <a:ext cx="9014370" cy="4793941"/>
        </p:xfrm>
        <a:graphic>
          <a:graphicData uri="http://schemas.openxmlformats.org/drawingml/2006/table">
            <a:tbl>
              <a:tblPr firstRow="1" bandRow="1">
                <a:tableStyleId>{5C22544A-7EE6-4342-B048-85BDC9FD1C3A}</a:tableStyleId>
              </a:tblPr>
              <a:tblGrid>
                <a:gridCol w="2743504">
                  <a:extLst>
                    <a:ext uri="{9D8B030D-6E8A-4147-A177-3AD203B41FA5}">
                      <a16:colId xmlns:a16="http://schemas.microsoft.com/office/drawing/2014/main" val="4197412766"/>
                    </a:ext>
                  </a:extLst>
                </a:gridCol>
                <a:gridCol w="2431742">
                  <a:extLst>
                    <a:ext uri="{9D8B030D-6E8A-4147-A177-3AD203B41FA5}">
                      <a16:colId xmlns:a16="http://schemas.microsoft.com/office/drawing/2014/main" val="3243759317"/>
                    </a:ext>
                  </a:extLst>
                </a:gridCol>
                <a:gridCol w="3839124">
                  <a:extLst>
                    <a:ext uri="{9D8B030D-6E8A-4147-A177-3AD203B41FA5}">
                      <a16:colId xmlns:a16="http://schemas.microsoft.com/office/drawing/2014/main" val="658374568"/>
                    </a:ext>
                  </a:extLst>
                </a:gridCol>
              </a:tblGrid>
              <a:tr h="702655">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设计模式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分区</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应用场景</a:t>
                      </a:r>
                    </a:p>
                  </a:txBody>
                  <a:tcPr/>
                </a:tc>
                <a:extLst>
                  <a:ext uri="{0D108BD9-81ED-4DB2-BD59-A6C34878D82A}">
                    <a16:rowId xmlns:a16="http://schemas.microsoft.com/office/drawing/2014/main" val="4075531725"/>
                  </a:ext>
                </a:extLst>
              </a:tr>
              <a:tr h="536487">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黑板模式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框架</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公告</a:t>
                      </a:r>
                    </a:p>
                  </a:txBody>
                  <a:tcPr/>
                </a:tc>
                <a:extLst>
                  <a:ext uri="{0D108BD9-81ED-4DB2-BD59-A6C34878D82A}">
                    <a16:rowId xmlns:a16="http://schemas.microsoft.com/office/drawing/2014/main" val="1891513275"/>
                  </a:ext>
                </a:extLst>
              </a:tr>
              <a:tr h="718832">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延迟初始化模式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框架</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选择模块后加载</a:t>
                      </a:r>
                    </a:p>
                  </a:txBody>
                  <a:tcPr/>
                </a:tc>
                <a:extLst>
                  <a:ext uri="{0D108BD9-81ED-4DB2-BD59-A6C34878D82A}">
                    <a16:rowId xmlns:a16="http://schemas.microsoft.com/office/drawing/2014/main" val="1370083221"/>
                  </a:ext>
                </a:extLst>
              </a:tr>
              <a:tr h="718832">
                <a:tc>
                  <a:txBody>
                    <a:bodyPr/>
                    <a:lstStyle/>
                    <a:p>
                      <a:pPr marL="0" algn="ctr" defTabSz="914400" rtl="0" eaLnBrk="1" latinLnBrk="0" hangingPunct="1"/>
                      <a:r>
                        <a:rPr lang="en-US" altLang="zh-CN"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MVC</a:t>
                      </a: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框架</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背包</a:t>
                      </a:r>
                    </a:p>
                  </a:txBody>
                  <a:tcPr/>
                </a:tc>
                <a:extLst>
                  <a:ext uri="{0D108BD9-81ED-4DB2-BD59-A6C34878D82A}">
                    <a16:rowId xmlns:a16="http://schemas.microsoft.com/office/drawing/2014/main" val="1540054153"/>
                  </a:ext>
                </a:extLst>
              </a:tr>
              <a:tr h="665377">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过滤器模式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商场</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按照价格筛选服装</a:t>
                      </a:r>
                    </a:p>
                  </a:txBody>
                  <a:tcPr/>
                </a:tc>
                <a:extLst>
                  <a:ext uri="{0D108BD9-81ED-4DB2-BD59-A6C34878D82A}">
                    <a16:rowId xmlns:a16="http://schemas.microsoft.com/office/drawing/2014/main" val="2197372504"/>
                  </a:ext>
                </a:extLst>
              </a:tr>
              <a:tr h="725879">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互斥模式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聊天室</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聊天室加锁</a:t>
                      </a:r>
                    </a:p>
                  </a:txBody>
                  <a:tcPr/>
                </a:tc>
                <a:extLst>
                  <a:ext uri="{0D108BD9-81ED-4DB2-BD59-A6C34878D82A}">
                    <a16:rowId xmlns:a16="http://schemas.microsoft.com/office/drawing/2014/main" val="3345749117"/>
                  </a:ext>
                </a:extLst>
              </a:tr>
              <a:tr h="725879">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多例模式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聊天室</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创建</a:t>
                      </a:r>
                      <a:r>
                        <a:rPr lang="en-US" altLang="zh-CN"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NPC</a:t>
                      </a:r>
                      <a:endPar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531388467"/>
                  </a:ext>
                </a:extLst>
              </a:tr>
            </a:tbl>
          </a:graphicData>
        </a:graphic>
      </p:graphicFrame>
    </p:spTree>
    <p:extLst>
      <p:ext uri="{BB962C8B-B14F-4D97-AF65-F5344CB8AC3E}">
        <p14:creationId xmlns:p14="http://schemas.microsoft.com/office/powerpoint/2010/main" val="58408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F2B9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F2B97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3826699" y="2910513"/>
            <a:ext cx="5262979" cy="1107996"/>
          </a:xfrm>
          <a:prstGeom prst="rect">
            <a:avLst/>
          </a:prstGeom>
          <a:noFill/>
        </p:spPr>
        <p:txBody>
          <a:bodyPr wrap="none" rtlCol="0">
            <a:spAutoFit/>
          </a:bodyPr>
          <a:lstStyle/>
          <a:p>
            <a:r>
              <a:rPr lang="zh-CN" altLang="en-US" sz="6600" b="1" dirty="0">
                <a:solidFill>
                  <a:srgbClr val="F2B973"/>
                </a:solidFill>
                <a:latin typeface="微软雅黑" panose="020B0503020204020204" pitchFamily="34" charset="-122"/>
                <a:ea typeface="微软雅黑" panose="020B0503020204020204" pitchFamily="34" charset="-122"/>
              </a:rPr>
              <a:t>设计模式分析</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99693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3.1 </a:t>
            </a:r>
            <a:r>
              <a:rPr lang="zh-CN" altLang="en-US" b="0" dirty="0">
                <a:solidFill>
                  <a:srgbClr val="756271"/>
                </a:solidFill>
              </a:rPr>
              <a:t>框架</a:t>
            </a:r>
            <a:r>
              <a:rPr lang="en-US" altLang="zh-CN" b="0" dirty="0">
                <a:solidFill>
                  <a:srgbClr val="756271"/>
                </a:solidFill>
              </a:rPr>
              <a:t>——</a:t>
            </a:r>
            <a:r>
              <a:rPr lang="zh-CN" altLang="en-US" b="0" dirty="0">
                <a:solidFill>
                  <a:srgbClr val="756271"/>
                </a:solidFill>
              </a:rPr>
              <a:t>单例模式</a:t>
            </a:r>
          </a:p>
        </p:txBody>
      </p:sp>
      <p:pic>
        <p:nvPicPr>
          <p:cNvPr id="8" name="图片 7">
            <a:extLst>
              <a:ext uri="{FF2B5EF4-FFF2-40B4-BE49-F238E27FC236}">
                <a16:creationId xmlns:a16="http://schemas.microsoft.com/office/drawing/2014/main" id="{041D4350-F13B-4050-9C8E-C7A22C15DE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3" y="1094404"/>
            <a:ext cx="7718270" cy="4046503"/>
          </a:xfrm>
          <a:prstGeom prst="rect">
            <a:avLst/>
          </a:prstGeom>
          <a:noFill/>
          <a:ln>
            <a:noFill/>
          </a:ln>
        </p:spPr>
      </p:pic>
      <p:sp>
        <p:nvSpPr>
          <p:cNvPr id="9" name="文本框 8">
            <a:extLst>
              <a:ext uri="{FF2B5EF4-FFF2-40B4-BE49-F238E27FC236}">
                <a16:creationId xmlns:a16="http://schemas.microsoft.com/office/drawing/2014/main" id="{D6A2903D-6BA8-41E4-A165-49C60592028D}"/>
              </a:ext>
            </a:extLst>
          </p:cNvPr>
          <p:cNvSpPr txBox="1"/>
          <p:nvPr/>
        </p:nvSpPr>
        <p:spPr>
          <a:xfrm>
            <a:off x="2042443" y="5055710"/>
            <a:ext cx="3996520" cy="707886"/>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摩尔庄园是一个独一无二的实例。</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8066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53406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3.1 </a:t>
            </a:r>
            <a:r>
              <a:rPr lang="zh-CN" altLang="en-US" b="0" dirty="0">
                <a:solidFill>
                  <a:srgbClr val="756271"/>
                </a:solidFill>
              </a:rPr>
              <a:t>框架</a:t>
            </a:r>
            <a:r>
              <a:rPr lang="en-US" altLang="zh-CN" b="0" dirty="0">
                <a:solidFill>
                  <a:srgbClr val="756271"/>
                </a:solidFill>
              </a:rPr>
              <a:t>——</a:t>
            </a:r>
            <a:r>
              <a:rPr lang="zh-CN" altLang="en-US" b="0" dirty="0">
                <a:solidFill>
                  <a:srgbClr val="756271"/>
                </a:solidFill>
              </a:rPr>
              <a:t>解释器模式</a:t>
            </a:r>
          </a:p>
        </p:txBody>
      </p:sp>
      <p:pic>
        <p:nvPicPr>
          <p:cNvPr id="8" name="图片 7">
            <a:extLst>
              <a:ext uri="{FF2B5EF4-FFF2-40B4-BE49-F238E27FC236}">
                <a16:creationId xmlns:a16="http://schemas.microsoft.com/office/drawing/2014/main" id="{704E3E0C-38D1-4EE9-9158-4FC65315C5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3" y="1196700"/>
            <a:ext cx="7815884" cy="3842959"/>
          </a:xfrm>
          <a:prstGeom prst="rect">
            <a:avLst/>
          </a:prstGeom>
          <a:noFill/>
          <a:ln>
            <a:noFill/>
          </a:ln>
        </p:spPr>
      </p:pic>
      <p:sp>
        <p:nvSpPr>
          <p:cNvPr id="9" name="文本框 8">
            <a:extLst>
              <a:ext uri="{FF2B5EF4-FFF2-40B4-BE49-F238E27FC236}">
                <a16:creationId xmlns:a16="http://schemas.microsoft.com/office/drawing/2014/main" id="{7D48C0A6-A262-44F9-A784-B52CE801202A}"/>
              </a:ext>
            </a:extLst>
          </p:cNvPr>
          <p:cNvSpPr txBox="1"/>
          <p:nvPr/>
        </p:nvSpPr>
        <p:spPr>
          <a:xfrm>
            <a:off x="1452403" y="5474758"/>
            <a:ext cx="10319387" cy="1015663"/>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构建一个解释器，解释这些句子来解决问题。把购买门票的数量</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Number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、扣除账户金额的减法</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Sub</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、门票数量与门票单价之间的乘法</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Mul</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表述为简单语言中的句子，构建解释器。</a:t>
            </a: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944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3.1 </a:t>
            </a:r>
            <a:r>
              <a:rPr lang="zh-CN" altLang="en-US" b="0" dirty="0">
                <a:solidFill>
                  <a:srgbClr val="756271"/>
                </a:solidFill>
              </a:rPr>
              <a:t>框架</a:t>
            </a:r>
            <a:r>
              <a:rPr lang="en-US" altLang="zh-CN" b="0" dirty="0">
                <a:solidFill>
                  <a:srgbClr val="756271"/>
                </a:solidFill>
              </a:rPr>
              <a:t>——</a:t>
            </a:r>
            <a:r>
              <a:rPr lang="zh-CN" altLang="en-US" b="0" dirty="0">
                <a:solidFill>
                  <a:srgbClr val="756271"/>
                </a:solidFill>
              </a:rPr>
              <a:t>组合模式</a:t>
            </a:r>
          </a:p>
        </p:txBody>
      </p:sp>
      <p:pic>
        <p:nvPicPr>
          <p:cNvPr id="8" name="图片 7">
            <a:extLst>
              <a:ext uri="{FF2B5EF4-FFF2-40B4-BE49-F238E27FC236}">
                <a16:creationId xmlns:a16="http://schemas.microsoft.com/office/drawing/2014/main" id="{2DAF2535-8ADF-40F1-BA2F-0A9C076B9B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3" y="1250333"/>
            <a:ext cx="7445767" cy="3676629"/>
          </a:xfrm>
          <a:prstGeom prst="rect">
            <a:avLst/>
          </a:prstGeom>
          <a:noFill/>
          <a:ln>
            <a:noFill/>
          </a:ln>
        </p:spPr>
      </p:pic>
      <p:sp>
        <p:nvSpPr>
          <p:cNvPr id="15" name="文本框 14">
            <a:extLst>
              <a:ext uri="{FF2B5EF4-FFF2-40B4-BE49-F238E27FC236}">
                <a16:creationId xmlns:a16="http://schemas.microsoft.com/office/drawing/2014/main" id="{F56D5686-2333-4F83-A468-D0151D2DD0CE}"/>
              </a:ext>
            </a:extLst>
          </p:cNvPr>
          <p:cNvSpPr txBox="1"/>
          <p:nvPr/>
        </p:nvSpPr>
        <p:spPr>
          <a:xfrm>
            <a:off x="1452403" y="5253724"/>
            <a:ext cx="7567310" cy="707886"/>
          </a:xfrm>
          <a:prstGeom prst="rect">
            <a:avLst/>
          </a:prstGeom>
          <a:noFill/>
        </p:spPr>
        <p:txBody>
          <a:bodyPr wrap="square" rtlCol="0">
            <a:spAutoFit/>
          </a:bodyPr>
          <a:lstStyle/>
          <a:p>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MenuOption</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表示叶结点对象，没有子节点，</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Menu</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表示非叶结点，类似于文件夹，共同继承</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Component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类组合对象。</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510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3.1 </a:t>
            </a:r>
            <a:r>
              <a:rPr lang="zh-CN" altLang="en-US" b="0" dirty="0">
                <a:solidFill>
                  <a:srgbClr val="756271"/>
                </a:solidFill>
              </a:rPr>
              <a:t>框架</a:t>
            </a:r>
            <a:r>
              <a:rPr lang="en-US" altLang="zh-CN" b="0" dirty="0">
                <a:solidFill>
                  <a:srgbClr val="756271"/>
                </a:solidFill>
              </a:rPr>
              <a:t>——</a:t>
            </a:r>
            <a:r>
              <a:rPr lang="zh-CN" altLang="en-US" b="0" dirty="0">
                <a:solidFill>
                  <a:srgbClr val="756271"/>
                </a:solidFill>
              </a:rPr>
              <a:t>黑板模式</a:t>
            </a:r>
          </a:p>
        </p:txBody>
      </p:sp>
      <p:pic>
        <p:nvPicPr>
          <p:cNvPr id="8" name="图片 7">
            <a:extLst>
              <a:ext uri="{FF2B5EF4-FFF2-40B4-BE49-F238E27FC236}">
                <a16:creationId xmlns:a16="http://schemas.microsoft.com/office/drawing/2014/main" id="{BE77ECD4-310A-4965-9D01-9375728291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3" y="1094404"/>
            <a:ext cx="6191272" cy="3878304"/>
          </a:xfrm>
          <a:prstGeom prst="rect">
            <a:avLst/>
          </a:prstGeom>
          <a:noFill/>
          <a:ln>
            <a:noFill/>
          </a:ln>
        </p:spPr>
      </p:pic>
      <p:sp>
        <p:nvSpPr>
          <p:cNvPr id="9" name="文本框 8">
            <a:extLst>
              <a:ext uri="{FF2B5EF4-FFF2-40B4-BE49-F238E27FC236}">
                <a16:creationId xmlns:a16="http://schemas.microsoft.com/office/drawing/2014/main" id="{8709F49B-FF94-4713-B391-D4B6413D00BF}"/>
              </a:ext>
            </a:extLst>
          </p:cNvPr>
          <p:cNvSpPr txBox="1"/>
          <p:nvPr/>
        </p:nvSpPr>
        <p:spPr>
          <a:xfrm>
            <a:off x="1452403" y="5253693"/>
            <a:ext cx="9662440" cy="707886"/>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黑板类（</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BlackBoard</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）可以展示和添加公告，控制类（</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Control</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）控制公告源类（</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Notice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控制公告源的加入和公告的添加。公告源类用于提供新的公告。</a:t>
            </a:r>
          </a:p>
        </p:txBody>
      </p:sp>
    </p:spTree>
    <p:extLst>
      <p:ext uri="{BB962C8B-B14F-4D97-AF65-F5344CB8AC3E}">
        <p14:creationId xmlns:p14="http://schemas.microsoft.com/office/powerpoint/2010/main" val="1416609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3.1 </a:t>
            </a:r>
            <a:r>
              <a:rPr lang="zh-CN" altLang="en-US" b="0" dirty="0">
                <a:solidFill>
                  <a:srgbClr val="756271"/>
                </a:solidFill>
              </a:rPr>
              <a:t>框架</a:t>
            </a:r>
            <a:r>
              <a:rPr lang="en-US" altLang="zh-CN" b="0" dirty="0">
                <a:solidFill>
                  <a:srgbClr val="756271"/>
                </a:solidFill>
              </a:rPr>
              <a:t>——</a:t>
            </a:r>
            <a:r>
              <a:rPr lang="zh-CN" altLang="en-US" b="0" dirty="0">
                <a:solidFill>
                  <a:srgbClr val="756271"/>
                </a:solidFill>
              </a:rPr>
              <a:t>延迟初始化模式</a:t>
            </a:r>
          </a:p>
        </p:txBody>
      </p:sp>
      <p:pic>
        <p:nvPicPr>
          <p:cNvPr id="8" name="图片 7">
            <a:extLst>
              <a:ext uri="{FF2B5EF4-FFF2-40B4-BE49-F238E27FC236}">
                <a16:creationId xmlns:a16="http://schemas.microsoft.com/office/drawing/2014/main" id="{4391009F-79E8-4159-A6A4-0E574D2DE6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6227" y="1022362"/>
            <a:ext cx="6487240" cy="4289226"/>
          </a:xfrm>
          <a:prstGeom prst="rect">
            <a:avLst/>
          </a:prstGeom>
          <a:noFill/>
          <a:ln>
            <a:noFill/>
          </a:ln>
        </p:spPr>
      </p:pic>
      <p:sp>
        <p:nvSpPr>
          <p:cNvPr id="9" name="文本框 8">
            <a:extLst>
              <a:ext uri="{FF2B5EF4-FFF2-40B4-BE49-F238E27FC236}">
                <a16:creationId xmlns:a16="http://schemas.microsoft.com/office/drawing/2014/main" id="{62E75334-61C8-41F8-94AD-B4631DD2775D}"/>
              </a:ext>
            </a:extLst>
          </p:cNvPr>
          <p:cNvSpPr txBox="1"/>
          <p:nvPr/>
        </p:nvSpPr>
        <p:spPr>
          <a:xfrm>
            <a:off x="1452403" y="5208028"/>
            <a:ext cx="9662440" cy="400110"/>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在用户选择了需要进入的模块后，程序才会创建对应的实例</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，降低内存开销。</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520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3.1 </a:t>
            </a:r>
            <a:r>
              <a:rPr lang="zh-CN" altLang="en-US" b="0" dirty="0">
                <a:solidFill>
                  <a:srgbClr val="756271"/>
                </a:solidFill>
              </a:rPr>
              <a:t>框架</a:t>
            </a:r>
            <a:r>
              <a:rPr lang="en-US" altLang="zh-CN" b="0" dirty="0">
                <a:solidFill>
                  <a:srgbClr val="756271"/>
                </a:solidFill>
              </a:rPr>
              <a:t>——MVC</a:t>
            </a:r>
            <a:r>
              <a:rPr lang="zh-CN" altLang="en-US" b="0" dirty="0">
                <a:solidFill>
                  <a:srgbClr val="756271"/>
                </a:solidFill>
              </a:rPr>
              <a:t>模式</a:t>
            </a:r>
          </a:p>
        </p:txBody>
      </p:sp>
      <p:pic>
        <p:nvPicPr>
          <p:cNvPr id="8" name="图片 7">
            <a:extLst>
              <a:ext uri="{FF2B5EF4-FFF2-40B4-BE49-F238E27FC236}">
                <a16:creationId xmlns:a16="http://schemas.microsoft.com/office/drawing/2014/main" id="{FDABFDF7-A743-4858-827A-F67B323EEB6A}"/>
              </a:ext>
            </a:extLst>
          </p:cNvPr>
          <p:cNvPicPr>
            <a:picLocks noChangeAspect="1"/>
          </p:cNvPicPr>
          <p:nvPr/>
        </p:nvPicPr>
        <p:blipFill>
          <a:blip r:embed="rId3"/>
          <a:stretch>
            <a:fillRect/>
          </a:stretch>
        </p:blipFill>
        <p:spPr>
          <a:xfrm>
            <a:off x="1452403" y="893512"/>
            <a:ext cx="5943479" cy="4383996"/>
          </a:xfrm>
          <a:prstGeom prst="rect">
            <a:avLst/>
          </a:prstGeom>
        </p:spPr>
      </p:pic>
      <p:sp>
        <p:nvSpPr>
          <p:cNvPr id="10" name="文本框 9">
            <a:extLst>
              <a:ext uri="{FF2B5EF4-FFF2-40B4-BE49-F238E27FC236}">
                <a16:creationId xmlns:a16="http://schemas.microsoft.com/office/drawing/2014/main" id="{D610D481-1B1D-435D-A67D-B742698877CC}"/>
              </a:ext>
            </a:extLst>
          </p:cNvPr>
          <p:cNvSpPr txBox="1"/>
          <p:nvPr/>
        </p:nvSpPr>
        <p:spPr>
          <a:xfrm>
            <a:off x="1452403" y="5456656"/>
            <a:ext cx="9662440" cy="1015663"/>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Model-View-Controller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三个</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功能独立的</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部分</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创建一个作为模型的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Backpack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对象</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BackpackView</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是把背包详细信息输出到控制台的视图类，</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BackpackController</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是负责存储数据到</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Backpack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对象中的控制器类，并相应地更新视图</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BackpackView</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4087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3.2 </a:t>
            </a:r>
            <a:r>
              <a:rPr lang="zh-CN" altLang="en-US" b="0" dirty="0">
                <a:solidFill>
                  <a:srgbClr val="756271"/>
                </a:solidFill>
              </a:rPr>
              <a:t>农场</a:t>
            </a:r>
            <a:r>
              <a:rPr lang="en-US" altLang="zh-CN" b="0" dirty="0">
                <a:solidFill>
                  <a:srgbClr val="756271"/>
                </a:solidFill>
              </a:rPr>
              <a:t>——</a:t>
            </a:r>
            <a:r>
              <a:rPr lang="zh-CN" altLang="en-US" b="0" dirty="0">
                <a:solidFill>
                  <a:srgbClr val="756271"/>
                </a:solidFill>
              </a:rPr>
              <a:t>工厂模式</a:t>
            </a:r>
          </a:p>
        </p:txBody>
      </p:sp>
      <p:pic>
        <p:nvPicPr>
          <p:cNvPr id="8" name="图片 7">
            <a:extLst>
              <a:ext uri="{FF2B5EF4-FFF2-40B4-BE49-F238E27FC236}">
                <a16:creationId xmlns:a16="http://schemas.microsoft.com/office/drawing/2014/main" id="{4DD461FC-00A9-4907-AFDE-E3F15C70CE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3" y="1094404"/>
            <a:ext cx="9446597" cy="3840690"/>
          </a:xfrm>
          <a:prstGeom prst="rect">
            <a:avLst/>
          </a:prstGeom>
          <a:noFill/>
          <a:ln>
            <a:noFill/>
          </a:ln>
        </p:spPr>
      </p:pic>
      <p:sp>
        <p:nvSpPr>
          <p:cNvPr id="9" name="文本框 8">
            <a:extLst>
              <a:ext uri="{FF2B5EF4-FFF2-40B4-BE49-F238E27FC236}">
                <a16:creationId xmlns:a16="http://schemas.microsoft.com/office/drawing/2014/main" id="{DA436735-060A-461F-A110-D4CE0E4A18D8}"/>
              </a:ext>
            </a:extLst>
          </p:cNvPr>
          <p:cNvSpPr txBox="1"/>
          <p:nvPr/>
        </p:nvSpPr>
        <p:spPr>
          <a:xfrm>
            <a:off x="1452403" y="5280211"/>
            <a:ext cx="9662440" cy="707886"/>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农场需要种子</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Seed</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、肥料</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Fertilizer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等产品时，无需关心它们是如何生产出来的，只需要直接去工厂（</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SeedFactory</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FertilizerFactory</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）提货即可</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6674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3.2 </a:t>
            </a:r>
            <a:r>
              <a:rPr lang="zh-CN" altLang="en-US" b="0" dirty="0">
                <a:solidFill>
                  <a:srgbClr val="756271"/>
                </a:solidFill>
              </a:rPr>
              <a:t>农场</a:t>
            </a:r>
            <a:r>
              <a:rPr lang="en-US" altLang="zh-CN" b="0" dirty="0">
                <a:solidFill>
                  <a:srgbClr val="756271"/>
                </a:solidFill>
              </a:rPr>
              <a:t>——</a:t>
            </a:r>
            <a:r>
              <a:rPr lang="zh-CN" altLang="en-US" b="0" dirty="0">
                <a:solidFill>
                  <a:srgbClr val="756271"/>
                </a:solidFill>
              </a:rPr>
              <a:t>命令模式</a:t>
            </a:r>
          </a:p>
        </p:txBody>
      </p:sp>
      <p:pic>
        <p:nvPicPr>
          <p:cNvPr id="8" name="图片 7">
            <a:extLst>
              <a:ext uri="{FF2B5EF4-FFF2-40B4-BE49-F238E27FC236}">
                <a16:creationId xmlns:a16="http://schemas.microsoft.com/office/drawing/2014/main" id="{E7868C52-DA3C-456E-A350-05CC4CF96F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8273" y="1144374"/>
            <a:ext cx="7510138" cy="3621282"/>
          </a:xfrm>
          <a:prstGeom prst="rect">
            <a:avLst/>
          </a:prstGeom>
          <a:noFill/>
          <a:ln>
            <a:noFill/>
          </a:ln>
        </p:spPr>
      </p:pic>
      <p:sp>
        <p:nvSpPr>
          <p:cNvPr id="15" name="文本框 14">
            <a:extLst>
              <a:ext uri="{FF2B5EF4-FFF2-40B4-BE49-F238E27FC236}">
                <a16:creationId xmlns:a16="http://schemas.microsoft.com/office/drawing/2014/main" id="{39B23654-AF0B-4F2F-9893-93A718A601F6}"/>
              </a:ext>
            </a:extLst>
          </p:cNvPr>
          <p:cNvSpPr txBox="1"/>
          <p:nvPr/>
        </p:nvSpPr>
        <p:spPr>
          <a:xfrm>
            <a:off x="1449159" y="5160080"/>
            <a:ext cx="9874707" cy="707886"/>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调用者</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Invoker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调用具体命令的</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excute</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方法就可以让对应命令的接收者执行相应动作。</a:t>
            </a: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7393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1268361"/>
            <a:ext cx="4761273" cy="4321278"/>
            <a:chOff x="0" y="0"/>
            <a:chExt cx="4761273" cy="6866577"/>
          </a:xfrm>
          <a:solidFill>
            <a:srgbClr val="5ABB93"/>
          </a:solidFill>
        </p:grpSpPr>
        <p:sp>
          <p:nvSpPr>
            <p:cNvPr id="3" name="矩形 2"/>
            <p:cNvSpPr/>
            <p:nvPr/>
          </p:nvSpPr>
          <p:spPr>
            <a:xfrm>
              <a:off x="0" y="0"/>
              <a:ext cx="4224063" cy="6857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矩形 3"/>
            <p:cNvSpPr/>
            <p:nvPr/>
          </p:nvSpPr>
          <p:spPr>
            <a:xfrm>
              <a:off x="4530216" y="0"/>
              <a:ext cx="231057" cy="686657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 name="组合 18"/>
          <p:cNvGrpSpPr/>
          <p:nvPr/>
        </p:nvGrpSpPr>
        <p:grpSpPr>
          <a:xfrm>
            <a:off x="1321218" y="2020056"/>
            <a:ext cx="1581626" cy="1575822"/>
            <a:chOff x="1709739" y="2636838"/>
            <a:chExt cx="1590160" cy="1584325"/>
          </a:xfrm>
          <a:solidFill>
            <a:srgbClr val="EBE9D0"/>
          </a:solidFill>
          <a:effectLst/>
        </p:grpSpPr>
        <p:sp>
          <p:nvSpPr>
            <p:cNvPr id="6"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7"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8"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9"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0"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1"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2"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3"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sp>
          <p:nvSpPr>
            <p:cNvPr id="14"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extLst>
          </p:spPr>
          <p:txBody>
            <a:bodyPr/>
            <a:lstStyle/>
            <a:p>
              <a:pPr defTabSz="609468" fontAlgn="auto">
                <a:spcBef>
                  <a:spcPts val="0"/>
                </a:spcBef>
                <a:spcAft>
                  <a:spcPts val="0"/>
                </a:spcAft>
                <a:defRPr/>
              </a:pPr>
              <a:endParaRPr lang="zh-HK" altLang="en-US" b="1" dirty="0">
                <a:latin typeface="微软雅黑" panose="020B0503020204020204" pitchFamily="34" charset="-122"/>
                <a:ea typeface="+mn-ea"/>
              </a:endParaRPr>
            </a:p>
          </p:txBody>
        </p:sp>
      </p:grpSp>
      <p:sp>
        <p:nvSpPr>
          <p:cNvPr id="15" name="文本框 14"/>
          <p:cNvSpPr txBox="1"/>
          <p:nvPr/>
        </p:nvSpPr>
        <p:spPr>
          <a:xfrm>
            <a:off x="926897" y="3967343"/>
            <a:ext cx="2190023" cy="923330"/>
          </a:xfrm>
          <a:prstGeom prst="rect">
            <a:avLst/>
          </a:prstGeom>
          <a:noFill/>
          <a:effectLst/>
        </p:spPr>
        <p:txBody>
          <a:bodyPr wrap="none" rtlCol="0">
            <a:spAutoFit/>
          </a:bodyPr>
          <a:lstStyle/>
          <a:p>
            <a:r>
              <a:rPr lang="zh-CN" altLang="en-US" sz="5400" b="1" dirty="0">
                <a:solidFill>
                  <a:srgbClr val="EBE9D0"/>
                </a:solidFill>
                <a:latin typeface="微软雅黑" panose="020B0503020204020204" pitchFamily="34" charset="-122"/>
                <a:ea typeface="微软雅黑" panose="020B0503020204020204" pitchFamily="34" charset="-122"/>
              </a:rPr>
              <a:t>目   录</a:t>
            </a:r>
          </a:p>
        </p:txBody>
      </p:sp>
      <p:sp>
        <p:nvSpPr>
          <p:cNvPr id="37" name="文本框 36"/>
          <p:cNvSpPr txBox="1"/>
          <p:nvPr/>
        </p:nvSpPr>
        <p:spPr>
          <a:xfrm>
            <a:off x="7098794" y="1329835"/>
            <a:ext cx="203132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项目简介</a:t>
            </a:r>
          </a:p>
        </p:txBody>
      </p:sp>
      <p:sp>
        <p:nvSpPr>
          <p:cNvPr id="38" name="文本框 37"/>
          <p:cNvSpPr txBox="1"/>
          <p:nvPr/>
        </p:nvSpPr>
        <p:spPr>
          <a:xfrm>
            <a:off x="7098793" y="2485669"/>
            <a:ext cx="295465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设计模式汇总</a:t>
            </a:r>
          </a:p>
        </p:txBody>
      </p:sp>
      <p:sp>
        <p:nvSpPr>
          <p:cNvPr id="39" name="文本框 38"/>
          <p:cNvSpPr txBox="1"/>
          <p:nvPr/>
        </p:nvSpPr>
        <p:spPr>
          <a:xfrm>
            <a:off x="7098793" y="3691085"/>
            <a:ext cx="295465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设计模式分析</a:t>
            </a:r>
          </a:p>
        </p:txBody>
      </p:sp>
      <p:sp>
        <p:nvSpPr>
          <p:cNvPr id="40" name="文本框 39"/>
          <p:cNvSpPr txBox="1"/>
          <p:nvPr/>
        </p:nvSpPr>
        <p:spPr>
          <a:xfrm>
            <a:off x="7068335" y="4876437"/>
            <a:ext cx="2031325" cy="646331"/>
          </a:xfrm>
          <a:prstGeom prst="rect">
            <a:avLst/>
          </a:prstGeom>
          <a:noFill/>
        </p:spPr>
        <p:txBody>
          <a:bodyPr wrap="none" rtlCol="0">
            <a:spAutoFit/>
          </a:bodyPr>
          <a:lstStyle/>
          <a:p>
            <a:r>
              <a:rPr lang="zh-CN" altLang="en-US" sz="3600" b="1" dirty="0">
                <a:solidFill>
                  <a:schemeClr val="tx1">
                    <a:lumMod val="65000"/>
                    <a:lumOff val="35000"/>
                  </a:schemeClr>
                </a:solidFill>
                <a:latin typeface="微软雅黑" panose="020B0503020204020204" pitchFamily="34" charset="-122"/>
                <a:ea typeface="微软雅黑" panose="020B0503020204020204" pitchFamily="34" charset="-122"/>
              </a:rPr>
              <a:t>人员分工</a:t>
            </a:r>
          </a:p>
        </p:txBody>
      </p:sp>
      <p:grpSp>
        <p:nvGrpSpPr>
          <p:cNvPr id="46" name="组合 45"/>
          <p:cNvGrpSpPr/>
          <p:nvPr/>
        </p:nvGrpSpPr>
        <p:grpSpPr>
          <a:xfrm rot="5400000">
            <a:off x="-1825395" y="2343771"/>
            <a:ext cx="2270025" cy="902459"/>
            <a:chOff x="5604327" y="1072832"/>
            <a:chExt cx="3149600" cy="1117600"/>
          </a:xfrm>
        </p:grpSpPr>
        <p:sp>
          <p:nvSpPr>
            <p:cNvPr id="47" name="矩形 46"/>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8" name="矩形 47"/>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48"/>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矩形 49"/>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5722376" y="1268362"/>
            <a:ext cx="769275" cy="769278"/>
            <a:chOff x="5722376" y="1268362"/>
            <a:chExt cx="769275" cy="769278"/>
          </a:xfrm>
        </p:grpSpPr>
        <p:sp>
          <p:nvSpPr>
            <p:cNvPr id="17" name="椭圆 16"/>
            <p:cNvSpPr/>
            <p:nvPr/>
          </p:nvSpPr>
          <p:spPr>
            <a:xfrm>
              <a:off x="5722376" y="1268362"/>
              <a:ext cx="769275" cy="769278"/>
            </a:xfrm>
            <a:prstGeom prst="ellipse">
              <a:avLst/>
            </a:prstGeom>
            <a:solidFill>
              <a:srgbClr val="75627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矩形 50"/>
            <p:cNvSpPr/>
            <p:nvPr/>
          </p:nvSpPr>
          <p:spPr>
            <a:xfrm>
              <a:off x="5742159" y="1358966"/>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01</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5722376" y="2450564"/>
            <a:ext cx="769275" cy="769278"/>
            <a:chOff x="5722376" y="2450564"/>
            <a:chExt cx="769275" cy="769278"/>
          </a:xfrm>
        </p:grpSpPr>
        <p:sp>
          <p:nvSpPr>
            <p:cNvPr id="18" name="椭圆 17"/>
            <p:cNvSpPr/>
            <p:nvPr/>
          </p:nvSpPr>
          <p:spPr>
            <a:xfrm>
              <a:off x="5722376" y="2450564"/>
              <a:ext cx="769275" cy="769278"/>
            </a:xfrm>
            <a:prstGeom prst="ellipse">
              <a:avLst/>
            </a:prstGeom>
            <a:solidFill>
              <a:srgbClr val="EF5B4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2" name="矩形 51"/>
            <p:cNvSpPr/>
            <p:nvPr/>
          </p:nvSpPr>
          <p:spPr>
            <a:xfrm>
              <a:off x="5736441" y="2527909"/>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02</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5722377" y="3632765"/>
            <a:ext cx="769275" cy="769278"/>
            <a:chOff x="5722377" y="3632765"/>
            <a:chExt cx="769275" cy="769278"/>
          </a:xfrm>
        </p:grpSpPr>
        <p:sp>
          <p:nvSpPr>
            <p:cNvPr id="19" name="椭圆 18"/>
            <p:cNvSpPr/>
            <p:nvPr/>
          </p:nvSpPr>
          <p:spPr>
            <a:xfrm>
              <a:off x="5722377" y="3632765"/>
              <a:ext cx="769275" cy="769278"/>
            </a:xfrm>
            <a:prstGeom prst="ellipse">
              <a:avLst/>
            </a:prstGeom>
            <a:solidFill>
              <a:srgbClr val="F2B973"/>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3" name="矩形 52"/>
            <p:cNvSpPr/>
            <p:nvPr/>
          </p:nvSpPr>
          <p:spPr>
            <a:xfrm>
              <a:off x="5747879" y="3717273"/>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03</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grpSp>
        <p:nvGrpSpPr>
          <p:cNvPr id="58" name="组合 57"/>
          <p:cNvGrpSpPr/>
          <p:nvPr/>
        </p:nvGrpSpPr>
        <p:grpSpPr>
          <a:xfrm>
            <a:off x="5722373" y="4814964"/>
            <a:ext cx="769275" cy="769278"/>
            <a:chOff x="5722373" y="4814964"/>
            <a:chExt cx="769275" cy="769278"/>
          </a:xfrm>
        </p:grpSpPr>
        <p:sp>
          <p:nvSpPr>
            <p:cNvPr id="20" name="椭圆 19"/>
            <p:cNvSpPr/>
            <p:nvPr/>
          </p:nvSpPr>
          <p:spPr>
            <a:xfrm>
              <a:off x="5722373" y="4814964"/>
              <a:ext cx="769275" cy="769278"/>
            </a:xfrm>
            <a:prstGeom prst="ellipse">
              <a:avLst/>
            </a:prstGeom>
            <a:solidFill>
              <a:srgbClr val="858976"/>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4" name="矩形 53"/>
            <p:cNvSpPr/>
            <p:nvPr/>
          </p:nvSpPr>
          <p:spPr>
            <a:xfrm>
              <a:off x="5761947" y="4890673"/>
              <a:ext cx="729701" cy="584775"/>
            </a:xfrm>
            <a:prstGeom prst="rect">
              <a:avLst/>
            </a:prstGeom>
          </p:spPr>
          <p:txBody>
            <a:bodyPr wrap="square">
              <a:spAutoFit/>
            </a:bodyPr>
            <a:lstStyle/>
            <a:p>
              <a:pPr algn="ctr"/>
              <a:r>
                <a:rPr lang="en-US" altLang="zh-CN" sz="3200" b="1" dirty="0">
                  <a:solidFill>
                    <a:srgbClr val="FFFFFF"/>
                  </a:solidFill>
                  <a:latin typeface="微软雅黑" panose="020B0503020204020204" pitchFamily="34" charset="-122"/>
                  <a:ea typeface="微软雅黑" panose="020B0503020204020204" pitchFamily="34" charset="-122"/>
                </a:rPr>
                <a:t>04</a:t>
              </a:r>
              <a:endParaRPr lang="zh-CN" altLang="en-US" sz="32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103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3.2 </a:t>
            </a:r>
            <a:r>
              <a:rPr lang="zh-CN" altLang="en-US" b="0" dirty="0">
                <a:solidFill>
                  <a:srgbClr val="756271"/>
                </a:solidFill>
              </a:rPr>
              <a:t>农场</a:t>
            </a:r>
            <a:r>
              <a:rPr lang="en-US" altLang="zh-CN" b="0" dirty="0">
                <a:solidFill>
                  <a:srgbClr val="756271"/>
                </a:solidFill>
              </a:rPr>
              <a:t>——</a:t>
            </a:r>
            <a:r>
              <a:rPr lang="zh-CN" altLang="en-US" b="0" dirty="0">
                <a:solidFill>
                  <a:srgbClr val="756271"/>
                </a:solidFill>
              </a:rPr>
              <a:t>适配器模式</a:t>
            </a:r>
          </a:p>
        </p:txBody>
      </p:sp>
      <p:pic>
        <p:nvPicPr>
          <p:cNvPr id="8" name="图片 7">
            <a:extLst>
              <a:ext uri="{FF2B5EF4-FFF2-40B4-BE49-F238E27FC236}">
                <a16:creationId xmlns:a16="http://schemas.microsoft.com/office/drawing/2014/main" id="{002568D7-F4B0-498E-8F99-9CCEA1DE49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3" y="1197352"/>
            <a:ext cx="8676090" cy="3226474"/>
          </a:xfrm>
          <a:prstGeom prst="rect">
            <a:avLst/>
          </a:prstGeom>
          <a:noFill/>
          <a:ln>
            <a:noFill/>
          </a:ln>
        </p:spPr>
      </p:pic>
      <p:sp>
        <p:nvSpPr>
          <p:cNvPr id="9" name="文本框 8">
            <a:extLst>
              <a:ext uri="{FF2B5EF4-FFF2-40B4-BE49-F238E27FC236}">
                <a16:creationId xmlns:a16="http://schemas.microsoft.com/office/drawing/2014/main" id="{A8326B60-4872-4BD4-B593-F5AD6478C5A0}"/>
              </a:ext>
            </a:extLst>
          </p:cNvPr>
          <p:cNvSpPr txBox="1"/>
          <p:nvPr/>
        </p:nvSpPr>
        <p:spPr>
          <a:xfrm>
            <a:off x="1449159" y="5148429"/>
            <a:ext cx="9874707" cy="1015663"/>
          </a:xfrm>
          <a:prstGeom prst="rect">
            <a:avLst/>
          </a:prstGeom>
          <a:noFill/>
        </p:spPr>
        <p:txBody>
          <a:bodyPr wrap="square" rtlCol="0">
            <a:spAutoFit/>
          </a:bodyPr>
          <a:lstStyle/>
          <a:p>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Target</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类是农场模块所期待的接口，</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Weather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类是基础框架端提供的类，农场模块不能直接使用。通过在内部包装一个</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WeatherAdapter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对象，把源接口转换成目标接口，从而农场模块可以使用框架端提供的天气</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0478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3.2 </a:t>
            </a:r>
            <a:r>
              <a:rPr lang="zh-CN" altLang="en-US" b="0" dirty="0">
                <a:solidFill>
                  <a:srgbClr val="756271"/>
                </a:solidFill>
              </a:rPr>
              <a:t>农场</a:t>
            </a:r>
            <a:r>
              <a:rPr lang="en-US" altLang="zh-CN" b="0" dirty="0">
                <a:solidFill>
                  <a:srgbClr val="756271"/>
                </a:solidFill>
              </a:rPr>
              <a:t>——</a:t>
            </a:r>
            <a:r>
              <a:rPr lang="zh-CN" altLang="en-US" b="0" dirty="0">
                <a:solidFill>
                  <a:srgbClr val="756271"/>
                </a:solidFill>
              </a:rPr>
              <a:t>观察者模式</a:t>
            </a:r>
          </a:p>
        </p:txBody>
      </p:sp>
      <p:pic>
        <p:nvPicPr>
          <p:cNvPr id="8" name="图片 7">
            <a:extLst>
              <a:ext uri="{FF2B5EF4-FFF2-40B4-BE49-F238E27FC236}">
                <a16:creationId xmlns:a16="http://schemas.microsoft.com/office/drawing/2014/main" id="{E490A0BB-B704-4F94-94A9-DED0C33B31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3" y="1124908"/>
            <a:ext cx="7019447" cy="3634769"/>
          </a:xfrm>
          <a:prstGeom prst="rect">
            <a:avLst/>
          </a:prstGeom>
          <a:noFill/>
          <a:ln>
            <a:noFill/>
          </a:ln>
        </p:spPr>
      </p:pic>
      <p:sp>
        <p:nvSpPr>
          <p:cNvPr id="15" name="文本框 14">
            <a:extLst>
              <a:ext uri="{FF2B5EF4-FFF2-40B4-BE49-F238E27FC236}">
                <a16:creationId xmlns:a16="http://schemas.microsoft.com/office/drawing/2014/main" id="{B3ECF1DF-DF78-4BF2-9F26-E34EDD5D12A4}"/>
              </a:ext>
            </a:extLst>
          </p:cNvPr>
          <p:cNvSpPr txBox="1"/>
          <p:nvPr/>
        </p:nvSpPr>
        <p:spPr>
          <a:xfrm>
            <a:off x="1449159" y="5122983"/>
            <a:ext cx="9874707" cy="1323439"/>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每个观察者将会注册到目标的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List</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链表里，调用</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notify()</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方法后将会依次调用每个观察它的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Observer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observer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方法，通知观察者自己发生的变化。项目中当天气状态发生变化时例如变为下雨，将通知每一个农田块，改变其干湿状态。</a:t>
            </a: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8381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3.2 </a:t>
            </a:r>
            <a:r>
              <a:rPr lang="zh-CN" altLang="en-US" b="0" dirty="0">
                <a:solidFill>
                  <a:srgbClr val="756271"/>
                </a:solidFill>
              </a:rPr>
              <a:t>农场</a:t>
            </a:r>
            <a:r>
              <a:rPr lang="en-US" altLang="zh-CN" b="0" dirty="0">
                <a:solidFill>
                  <a:srgbClr val="756271"/>
                </a:solidFill>
              </a:rPr>
              <a:t>——</a:t>
            </a:r>
            <a:r>
              <a:rPr lang="zh-CN" altLang="en-US" b="0" dirty="0">
                <a:solidFill>
                  <a:srgbClr val="756271"/>
                </a:solidFill>
              </a:rPr>
              <a:t>状态模式</a:t>
            </a:r>
          </a:p>
        </p:txBody>
      </p:sp>
      <p:pic>
        <p:nvPicPr>
          <p:cNvPr id="8" name="图片 7">
            <a:extLst>
              <a:ext uri="{FF2B5EF4-FFF2-40B4-BE49-F238E27FC236}">
                <a16:creationId xmlns:a16="http://schemas.microsoft.com/office/drawing/2014/main" id="{8A0687DC-C583-433C-85AD-48B33CF227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9159" y="1094404"/>
            <a:ext cx="7987432" cy="4091768"/>
          </a:xfrm>
          <a:prstGeom prst="rect">
            <a:avLst/>
          </a:prstGeom>
          <a:noFill/>
          <a:ln>
            <a:noFill/>
          </a:ln>
        </p:spPr>
      </p:pic>
      <p:sp>
        <p:nvSpPr>
          <p:cNvPr id="15" name="文本框 14">
            <a:extLst>
              <a:ext uri="{FF2B5EF4-FFF2-40B4-BE49-F238E27FC236}">
                <a16:creationId xmlns:a16="http://schemas.microsoft.com/office/drawing/2014/main" id="{F1B29492-1D10-49B9-A0ED-B3D1EE89AA95}"/>
              </a:ext>
            </a:extLst>
          </p:cNvPr>
          <p:cNvSpPr txBox="1"/>
          <p:nvPr/>
        </p:nvSpPr>
        <p:spPr>
          <a:xfrm>
            <a:off x="1449159" y="5502372"/>
            <a:ext cx="10384253" cy="1631216"/>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当天气状态发生变化时例如变为下雨，将通知每一个农田块，改变其干湿状态。在不同的天气状态下，农田块会具有不同的状态，在雨天农田块将不能被浇水，在虫灾天农田块可以被除虫。从而实现了不同状态下具有不同的行为。</a:t>
            </a: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1778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3.2 </a:t>
            </a:r>
            <a:r>
              <a:rPr lang="zh-CN" altLang="en-US" b="0" dirty="0">
                <a:solidFill>
                  <a:srgbClr val="756271"/>
                </a:solidFill>
              </a:rPr>
              <a:t>农场</a:t>
            </a:r>
            <a:r>
              <a:rPr lang="en-US" altLang="zh-CN" b="0" dirty="0">
                <a:solidFill>
                  <a:srgbClr val="756271"/>
                </a:solidFill>
              </a:rPr>
              <a:t>——</a:t>
            </a:r>
            <a:r>
              <a:rPr lang="zh-CN" altLang="en-US" b="0" dirty="0">
                <a:solidFill>
                  <a:srgbClr val="756271"/>
                </a:solidFill>
              </a:rPr>
              <a:t>代理模式</a:t>
            </a:r>
          </a:p>
        </p:txBody>
      </p:sp>
      <p:pic>
        <p:nvPicPr>
          <p:cNvPr id="8" name="图片 7">
            <a:extLst>
              <a:ext uri="{FF2B5EF4-FFF2-40B4-BE49-F238E27FC236}">
                <a16:creationId xmlns:a16="http://schemas.microsoft.com/office/drawing/2014/main" id="{052C1548-2B81-43AE-8FFC-9F39AFC017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3" y="1094404"/>
            <a:ext cx="8113468" cy="3948243"/>
          </a:xfrm>
          <a:prstGeom prst="rect">
            <a:avLst/>
          </a:prstGeom>
          <a:noFill/>
          <a:ln>
            <a:noFill/>
          </a:ln>
        </p:spPr>
      </p:pic>
      <p:sp>
        <p:nvSpPr>
          <p:cNvPr id="9" name="文本框 8">
            <a:extLst>
              <a:ext uri="{FF2B5EF4-FFF2-40B4-BE49-F238E27FC236}">
                <a16:creationId xmlns:a16="http://schemas.microsoft.com/office/drawing/2014/main" id="{C7E2ECAB-F1B1-4E23-989F-919EA36EADB0}"/>
              </a:ext>
            </a:extLst>
          </p:cNvPr>
          <p:cNvSpPr txBox="1"/>
          <p:nvPr/>
        </p:nvSpPr>
        <p:spPr>
          <a:xfrm>
            <a:off x="1452404" y="5491450"/>
            <a:ext cx="9751216" cy="1323439"/>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摩尔在</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农场</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需要购买种子和肥料时，不是直接去执行操作，而是由仓库代理，由仓库去完成对应的操作，例如种子购买和肥料购买。</a:t>
            </a: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3576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3.2 </a:t>
            </a:r>
            <a:r>
              <a:rPr lang="zh-CN" altLang="en-US" b="0" dirty="0">
                <a:solidFill>
                  <a:srgbClr val="756271"/>
                </a:solidFill>
              </a:rPr>
              <a:t>农场</a:t>
            </a:r>
            <a:r>
              <a:rPr lang="en-US" altLang="zh-CN" b="0" dirty="0">
                <a:solidFill>
                  <a:srgbClr val="756271"/>
                </a:solidFill>
              </a:rPr>
              <a:t>——</a:t>
            </a:r>
            <a:r>
              <a:rPr lang="zh-CN" altLang="en-US" b="0" dirty="0">
                <a:solidFill>
                  <a:srgbClr val="756271"/>
                </a:solidFill>
              </a:rPr>
              <a:t>责任链模式</a:t>
            </a:r>
          </a:p>
        </p:txBody>
      </p:sp>
      <p:pic>
        <p:nvPicPr>
          <p:cNvPr id="8" name="图片 7">
            <a:extLst>
              <a:ext uri="{FF2B5EF4-FFF2-40B4-BE49-F238E27FC236}">
                <a16:creationId xmlns:a16="http://schemas.microsoft.com/office/drawing/2014/main" id="{536A96BA-FCCA-4838-8B1D-59EF13B902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3" y="1029974"/>
            <a:ext cx="8484973" cy="4006844"/>
          </a:xfrm>
          <a:prstGeom prst="rect">
            <a:avLst/>
          </a:prstGeom>
          <a:noFill/>
          <a:ln>
            <a:noFill/>
          </a:ln>
        </p:spPr>
      </p:pic>
      <p:sp>
        <p:nvSpPr>
          <p:cNvPr id="9" name="文本框 8">
            <a:extLst>
              <a:ext uri="{FF2B5EF4-FFF2-40B4-BE49-F238E27FC236}">
                <a16:creationId xmlns:a16="http://schemas.microsoft.com/office/drawing/2014/main" id="{9132B1D0-86BE-466C-A131-041E46AD18CF}"/>
              </a:ext>
            </a:extLst>
          </p:cNvPr>
          <p:cNvSpPr txBox="1"/>
          <p:nvPr/>
        </p:nvSpPr>
        <p:spPr>
          <a:xfrm>
            <a:off x="1452403" y="5502372"/>
            <a:ext cx="10165855" cy="1938992"/>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摩尔发出种植作物种子的请求后，仓库</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检查</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对应的种子数量是否充足，是则该请求在此处被处理完毕，否则将会发出购买种子的请求，传递给商店进行处理。商店会检查摩尔豆是否充足，是则完成购买，否则该请求在整个责任链上都无法完成，返回</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false</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5569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3.2 </a:t>
            </a:r>
            <a:r>
              <a:rPr lang="zh-CN" altLang="en-US" b="0" dirty="0">
                <a:solidFill>
                  <a:srgbClr val="756271"/>
                </a:solidFill>
              </a:rPr>
              <a:t>农场</a:t>
            </a:r>
            <a:r>
              <a:rPr lang="en-US" altLang="zh-CN" b="0" dirty="0">
                <a:solidFill>
                  <a:srgbClr val="756271"/>
                </a:solidFill>
              </a:rPr>
              <a:t>——</a:t>
            </a:r>
            <a:r>
              <a:rPr lang="zh-CN" altLang="en-US" b="0" dirty="0">
                <a:solidFill>
                  <a:srgbClr val="756271"/>
                </a:solidFill>
              </a:rPr>
              <a:t>建造者模式</a:t>
            </a:r>
          </a:p>
        </p:txBody>
      </p:sp>
      <p:pic>
        <p:nvPicPr>
          <p:cNvPr id="8" name="图片 7">
            <a:extLst>
              <a:ext uri="{FF2B5EF4-FFF2-40B4-BE49-F238E27FC236}">
                <a16:creationId xmlns:a16="http://schemas.microsoft.com/office/drawing/2014/main" id="{7552A256-4BA4-4E7E-B59D-F10D32A99AB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3" y="1272989"/>
            <a:ext cx="10025147" cy="3460376"/>
          </a:xfrm>
          <a:prstGeom prst="rect">
            <a:avLst/>
          </a:prstGeom>
          <a:noFill/>
          <a:ln>
            <a:noFill/>
          </a:ln>
        </p:spPr>
      </p:pic>
      <p:sp>
        <p:nvSpPr>
          <p:cNvPr id="9" name="文本框 8">
            <a:extLst>
              <a:ext uri="{FF2B5EF4-FFF2-40B4-BE49-F238E27FC236}">
                <a16:creationId xmlns:a16="http://schemas.microsoft.com/office/drawing/2014/main" id="{D794B125-9026-4FCF-9670-3B66619914B9}"/>
              </a:ext>
            </a:extLst>
          </p:cNvPr>
          <p:cNvSpPr txBox="1"/>
          <p:nvPr/>
        </p:nvSpPr>
        <p:spPr>
          <a:xfrm>
            <a:off x="1452403" y="5244752"/>
            <a:ext cx="10125515" cy="2246769"/>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在农场中提供了一键种植、一键收获的方法。</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Director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是指挥者，</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Builder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是抽象的接口。两个具体的建造者</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ConcreteBuilder1</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ConcreteBuilder2</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负责两种不同的建造方式，在</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MoleFarmBlock</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中</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完成对种子的种植。</a:t>
            </a: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3154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3.2 </a:t>
            </a:r>
            <a:r>
              <a:rPr lang="zh-CN" altLang="en-US" b="0" dirty="0">
                <a:solidFill>
                  <a:srgbClr val="756271"/>
                </a:solidFill>
              </a:rPr>
              <a:t>农场</a:t>
            </a:r>
            <a:r>
              <a:rPr lang="en-US" altLang="zh-CN" b="0" dirty="0">
                <a:solidFill>
                  <a:srgbClr val="756271"/>
                </a:solidFill>
              </a:rPr>
              <a:t>——</a:t>
            </a:r>
            <a:r>
              <a:rPr lang="zh-CN" altLang="en-US" b="0" dirty="0">
                <a:solidFill>
                  <a:srgbClr val="756271"/>
                </a:solidFill>
              </a:rPr>
              <a:t>迭代器模式</a:t>
            </a:r>
          </a:p>
        </p:txBody>
      </p:sp>
      <p:pic>
        <p:nvPicPr>
          <p:cNvPr id="8" name="图片 7">
            <a:extLst>
              <a:ext uri="{FF2B5EF4-FFF2-40B4-BE49-F238E27FC236}">
                <a16:creationId xmlns:a16="http://schemas.microsoft.com/office/drawing/2014/main" id="{263912D4-8E81-4B23-A659-59FB0D56A3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3" y="1203320"/>
            <a:ext cx="7807416" cy="3599714"/>
          </a:xfrm>
          <a:prstGeom prst="rect">
            <a:avLst/>
          </a:prstGeom>
          <a:noFill/>
          <a:ln>
            <a:noFill/>
          </a:ln>
        </p:spPr>
      </p:pic>
      <p:sp>
        <p:nvSpPr>
          <p:cNvPr id="9" name="文本框 8">
            <a:extLst>
              <a:ext uri="{FF2B5EF4-FFF2-40B4-BE49-F238E27FC236}">
                <a16:creationId xmlns:a16="http://schemas.microsoft.com/office/drawing/2014/main" id="{85E7E912-3E96-4AD2-8EC5-4B3B2A9DBC1D}"/>
              </a:ext>
            </a:extLst>
          </p:cNvPr>
          <p:cNvSpPr txBox="1"/>
          <p:nvPr/>
        </p:nvSpPr>
        <p:spPr>
          <a:xfrm>
            <a:off x="1452403" y="5244752"/>
            <a:ext cx="10138962" cy="2554545"/>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创建一个</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Iterator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接口和一个返回迭代器的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Container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接口。</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MoleFarm</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实现了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Container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接口，</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FarmIterator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实现了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Iterator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接口，用户遍历农田状态信息的时候便可以通过使用迭代器来屏蔽底层信息。</a:t>
            </a: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7860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3.3 </a:t>
            </a:r>
            <a:r>
              <a:rPr lang="zh-CN" altLang="en-US" b="0" dirty="0">
                <a:solidFill>
                  <a:srgbClr val="756271"/>
                </a:solidFill>
              </a:rPr>
              <a:t>商店</a:t>
            </a:r>
            <a:r>
              <a:rPr lang="en-US" altLang="zh-CN" b="0" dirty="0">
                <a:solidFill>
                  <a:srgbClr val="756271"/>
                </a:solidFill>
              </a:rPr>
              <a:t>——</a:t>
            </a:r>
            <a:r>
              <a:rPr lang="zh-CN" altLang="en-US" b="0" dirty="0">
                <a:solidFill>
                  <a:srgbClr val="756271"/>
                </a:solidFill>
              </a:rPr>
              <a:t>抽象工厂模式</a:t>
            </a:r>
          </a:p>
        </p:txBody>
      </p:sp>
      <p:sp>
        <p:nvSpPr>
          <p:cNvPr id="9" name="文本框 8">
            <a:extLst>
              <a:ext uri="{FF2B5EF4-FFF2-40B4-BE49-F238E27FC236}">
                <a16:creationId xmlns:a16="http://schemas.microsoft.com/office/drawing/2014/main" id="{04DFB3B9-42A8-4983-9F90-6511EEAA19D4}"/>
              </a:ext>
            </a:extLst>
          </p:cNvPr>
          <p:cNvSpPr txBox="1"/>
          <p:nvPr/>
        </p:nvSpPr>
        <p:spPr>
          <a:xfrm>
            <a:off x="1452403" y="5286541"/>
            <a:ext cx="9600296" cy="2246769"/>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服装厂、食品厂</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这</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两</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个不同的具体工厂继承自抽象工厂，服装食品则是具体工厂产生的抽象产品</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0" name="图片 9" descr="抽象工厂类图-1">
            <a:extLst>
              <a:ext uri="{FF2B5EF4-FFF2-40B4-BE49-F238E27FC236}">
                <a16:creationId xmlns:a16="http://schemas.microsoft.com/office/drawing/2014/main" id="{6AD44C53-812E-4900-9203-999B79E3C480}"/>
              </a:ext>
            </a:extLst>
          </p:cNvPr>
          <p:cNvPicPr>
            <a:picLocks noChangeAspect="1"/>
          </p:cNvPicPr>
          <p:nvPr/>
        </p:nvPicPr>
        <p:blipFill>
          <a:blip r:embed="rId3"/>
          <a:stretch>
            <a:fillRect/>
          </a:stretch>
        </p:blipFill>
        <p:spPr>
          <a:xfrm>
            <a:off x="1452403" y="1329082"/>
            <a:ext cx="7558432" cy="3602506"/>
          </a:xfrm>
          <a:prstGeom prst="rect">
            <a:avLst/>
          </a:prstGeom>
        </p:spPr>
      </p:pic>
    </p:spTree>
    <p:extLst>
      <p:ext uri="{BB962C8B-B14F-4D97-AF65-F5344CB8AC3E}">
        <p14:creationId xmlns:p14="http://schemas.microsoft.com/office/powerpoint/2010/main" val="373502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3.3 </a:t>
            </a:r>
            <a:r>
              <a:rPr lang="zh-CN" altLang="en-US" b="0" dirty="0">
                <a:solidFill>
                  <a:srgbClr val="756271"/>
                </a:solidFill>
              </a:rPr>
              <a:t>商店</a:t>
            </a:r>
            <a:r>
              <a:rPr lang="en-US" altLang="zh-CN" b="0" dirty="0">
                <a:solidFill>
                  <a:srgbClr val="756271"/>
                </a:solidFill>
              </a:rPr>
              <a:t>——</a:t>
            </a:r>
            <a:r>
              <a:rPr lang="zh-CN" altLang="en-US" b="0" dirty="0">
                <a:solidFill>
                  <a:srgbClr val="756271"/>
                </a:solidFill>
              </a:rPr>
              <a:t>桥接模式</a:t>
            </a:r>
          </a:p>
        </p:txBody>
      </p:sp>
      <p:pic>
        <p:nvPicPr>
          <p:cNvPr id="8" name="图片 7" descr="桥接模式类图">
            <a:extLst>
              <a:ext uri="{FF2B5EF4-FFF2-40B4-BE49-F238E27FC236}">
                <a16:creationId xmlns:a16="http://schemas.microsoft.com/office/drawing/2014/main" id="{B4A04298-0EEF-43AC-861A-9AEA3C37AC28}"/>
              </a:ext>
            </a:extLst>
          </p:cNvPr>
          <p:cNvPicPr>
            <a:picLocks noChangeAspect="1"/>
          </p:cNvPicPr>
          <p:nvPr/>
        </p:nvPicPr>
        <p:blipFill>
          <a:blip r:embed="rId3"/>
          <a:stretch>
            <a:fillRect/>
          </a:stretch>
        </p:blipFill>
        <p:spPr>
          <a:xfrm>
            <a:off x="1452403" y="1314407"/>
            <a:ext cx="10414790" cy="3513087"/>
          </a:xfrm>
          <a:prstGeom prst="rect">
            <a:avLst/>
          </a:prstGeom>
        </p:spPr>
      </p:pic>
      <p:sp>
        <p:nvSpPr>
          <p:cNvPr id="9" name="文本框 8">
            <a:extLst>
              <a:ext uri="{FF2B5EF4-FFF2-40B4-BE49-F238E27FC236}">
                <a16:creationId xmlns:a16="http://schemas.microsoft.com/office/drawing/2014/main" id="{C80BA22D-A4BC-41F2-A645-4EBC34830E6F}"/>
              </a:ext>
            </a:extLst>
          </p:cNvPr>
          <p:cNvSpPr txBox="1"/>
          <p:nvPr/>
        </p:nvSpPr>
        <p:spPr>
          <a:xfrm>
            <a:off x="1452403" y="5380299"/>
            <a:ext cx="9874707" cy="707886"/>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使用桥接模式将颜色独立出来成为一个类，在服装类种加入对颜色的引用，大大减少需要创造的类的个数</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2391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3.3 </a:t>
            </a:r>
            <a:r>
              <a:rPr lang="zh-CN" altLang="en-US" b="0" dirty="0">
                <a:solidFill>
                  <a:srgbClr val="756271"/>
                </a:solidFill>
              </a:rPr>
              <a:t>商场</a:t>
            </a:r>
            <a:r>
              <a:rPr lang="en-US" altLang="zh-CN" b="0" dirty="0">
                <a:solidFill>
                  <a:srgbClr val="756271"/>
                </a:solidFill>
              </a:rPr>
              <a:t>——</a:t>
            </a:r>
            <a:r>
              <a:rPr lang="zh-CN" altLang="en-US" b="0" dirty="0">
                <a:solidFill>
                  <a:srgbClr val="756271"/>
                </a:solidFill>
              </a:rPr>
              <a:t>装饰器模式</a:t>
            </a:r>
          </a:p>
        </p:txBody>
      </p:sp>
      <p:pic>
        <p:nvPicPr>
          <p:cNvPr id="8" name="图片 7" descr="decorator类图">
            <a:extLst>
              <a:ext uri="{FF2B5EF4-FFF2-40B4-BE49-F238E27FC236}">
                <a16:creationId xmlns:a16="http://schemas.microsoft.com/office/drawing/2014/main" id="{8FAF9181-5E25-43EE-8041-84C154602E32}"/>
              </a:ext>
            </a:extLst>
          </p:cNvPr>
          <p:cNvPicPr>
            <a:picLocks noChangeAspect="1"/>
          </p:cNvPicPr>
          <p:nvPr/>
        </p:nvPicPr>
        <p:blipFill>
          <a:blip r:embed="rId3"/>
          <a:stretch>
            <a:fillRect/>
          </a:stretch>
        </p:blipFill>
        <p:spPr>
          <a:xfrm>
            <a:off x="1452403" y="1196404"/>
            <a:ext cx="8300778" cy="4305968"/>
          </a:xfrm>
          <a:prstGeom prst="rect">
            <a:avLst/>
          </a:prstGeom>
        </p:spPr>
      </p:pic>
      <p:sp>
        <p:nvSpPr>
          <p:cNvPr id="9" name="文本框 8">
            <a:extLst>
              <a:ext uri="{FF2B5EF4-FFF2-40B4-BE49-F238E27FC236}">
                <a16:creationId xmlns:a16="http://schemas.microsoft.com/office/drawing/2014/main" id="{F9389239-E1F6-4A8A-A071-85C6646F279F}"/>
              </a:ext>
            </a:extLst>
          </p:cNvPr>
          <p:cNvSpPr txBox="1"/>
          <p:nvPr/>
        </p:nvSpPr>
        <p:spPr>
          <a:xfrm>
            <a:off x="1452403" y="5842337"/>
            <a:ext cx="9874707" cy="1015663"/>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抽象类</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CondimentDecrator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继承实体类</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Hamburger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，同时派生出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种口味</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Beef</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Shrimp</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Codfish</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，通过重写类内函数，实现不同口味汉堡的价格不同、名称不同等。</a:t>
            </a: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845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5ABB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5ABB9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570208" cy="1107996"/>
          </a:xfrm>
          <a:prstGeom prst="rect">
            <a:avLst/>
          </a:prstGeom>
          <a:noFill/>
        </p:spPr>
        <p:txBody>
          <a:bodyPr wrap="none" rtlCol="0">
            <a:spAutoFit/>
          </a:bodyPr>
          <a:lstStyle/>
          <a:p>
            <a:r>
              <a:rPr lang="zh-CN" altLang="en-US" sz="6600" b="1" dirty="0">
                <a:solidFill>
                  <a:srgbClr val="5ABB93"/>
                </a:solidFill>
                <a:latin typeface="微软雅黑" panose="020B0503020204020204" pitchFamily="34" charset="-122"/>
                <a:ea typeface="微软雅黑" panose="020B0503020204020204" pitchFamily="34" charset="-122"/>
              </a:rPr>
              <a:t>项目简介</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53686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3.3 </a:t>
            </a:r>
            <a:r>
              <a:rPr lang="zh-CN" altLang="en-US" b="0" dirty="0">
                <a:solidFill>
                  <a:srgbClr val="756271"/>
                </a:solidFill>
              </a:rPr>
              <a:t>商场</a:t>
            </a:r>
            <a:r>
              <a:rPr lang="en-US" altLang="zh-CN" b="0" dirty="0">
                <a:solidFill>
                  <a:srgbClr val="756271"/>
                </a:solidFill>
              </a:rPr>
              <a:t>——</a:t>
            </a:r>
            <a:r>
              <a:rPr lang="zh-CN" altLang="en-US" b="0" dirty="0">
                <a:solidFill>
                  <a:srgbClr val="756271"/>
                </a:solidFill>
              </a:rPr>
              <a:t>过滤器模式</a:t>
            </a:r>
          </a:p>
        </p:txBody>
      </p:sp>
      <p:pic>
        <p:nvPicPr>
          <p:cNvPr id="8" name="图片 7" descr="clothesFilter类图">
            <a:extLst>
              <a:ext uri="{FF2B5EF4-FFF2-40B4-BE49-F238E27FC236}">
                <a16:creationId xmlns:a16="http://schemas.microsoft.com/office/drawing/2014/main" id="{C0CA156A-727E-40CC-900C-7C91B9CECCC1}"/>
              </a:ext>
            </a:extLst>
          </p:cNvPr>
          <p:cNvPicPr>
            <a:picLocks noChangeAspect="1"/>
          </p:cNvPicPr>
          <p:nvPr/>
        </p:nvPicPr>
        <p:blipFill>
          <a:blip r:embed="rId3"/>
          <a:stretch>
            <a:fillRect/>
          </a:stretch>
        </p:blipFill>
        <p:spPr>
          <a:xfrm>
            <a:off x="1452403" y="1125824"/>
            <a:ext cx="6024162" cy="4212460"/>
          </a:xfrm>
          <a:prstGeom prst="rect">
            <a:avLst/>
          </a:prstGeom>
        </p:spPr>
      </p:pic>
      <p:sp>
        <p:nvSpPr>
          <p:cNvPr id="9" name="文本框 8">
            <a:extLst>
              <a:ext uri="{FF2B5EF4-FFF2-40B4-BE49-F238E27FC236}">
                <a16:creationId xmlns:a16="http://schemas.microsoft.com/office/drawing/2014/main" id="{672254F1-2705-4757-A15F-3714B3CC02B8}"/>
              </a:ext>
            </a:extLst>
          </p:cNvPr>
          <p:cNvSpPr txBox="1"/>
          <p:nvPr/>
        </p:nvSpPr>
        <p:spPr>
          <a:xfrm>
            <a:off x="1452403" y="5755893"/>
            <a:ext cx="9874707" cy="707886"/>
          </a:xfrm>
          <a:prstGeom prst="rect">
            <a:avLst/>
          </a:prstGeom>
          <a:noFill/>
        </p:spPr>
        <p:txBody>
          <a:bodyPr wrap="square" rtlCol="0">
            <a:spAutoFit/>
          </a:bodyPr>
          <a:lstStyle/>
          <a:p>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IFilter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是过滤器的接口，</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priceFilter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是价格过滤器，对服装列表按照价格区间进行过滤。</a:t>
            </a: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2335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3.3 </a:t>
            </a:r>
            <a:r>
              <a:rPr lang="zh-CN" altLang="en-US" b="0" dirty="0">
                <a:solidFill>
                  <a:srgbClr val="756271"/>
                </a:solidFill>
              </a:rPr>
              <a:t>商场</a:t>
            </a:r>
            <a:r>
              <a:rPr lang="en-US" altLang="zh-CN" b="0" dirty="0">
                <a:solidFill>
                  <a:srgbClr val="756271"/>
                </a:solidFill>
              </a:rPr>
              <a:t>——</a:t>
            </a:r>
            <a:r>
              <a:rPr lang="zh-CN" altLang="en-US" b="0" dirty="0">
                <a:solidFill>
                  <a:srgbClr val="756271"/>
                </a:solidFill>
              </a:rPr>
              <a:t>策略模式</a:t>
            </a:r>
          </a:p>
        </p:txBody>
      </p:sp>
      <p:pic>
        <p:nvPicPr>
          <p:cNvPr id="8" name="图片 7" descr="策略模式">
            <a:extLst>
              <a:ext uri="{FF2B5EF4-FFF2-40B4-BE49-F238E27FC236}">
                <a16:creationId xmlns:a16="http://schemas.microsoft.com/office/drawing/2014/main" id="{AB977076-AB69-47B0-842D-BDB022B8BBBE}"/>
              </a:ext>
            </a:extLst>
          </p:cNvPr>
          <p:cNvPicPr>
            <a:picLocks noChangeAspect="1"/>
          </p:cNvPicPr>
          <p:nvPr/>
        </p:nvPicPr>
        <p:blipFill>
          <a:blip r:embed="rId3"/>
          <a:stretch>
            <a:fillRect/>
          </a:stretch>
        </p:blipFill>
        <p:spPr>
          <a:xfrm>
            <a:off x="1452403" y="1327307"/>
            <a:ext cx="7628109" cy="3540527"/>
          </a:xfrm>
          <a:prstGeom prst="rect">
            <a:avLst/>
          </a:prstGeom>
        </p:spPr>
      </p:pic>
      <p:sp>
        <p:nvSpPr>
          <p:cNvPr id="15" name="文本框 14">
            <a:extLst>
              <a:ext uri="{FF2B5EF4-FFF2-40B4-BE49-F238E27FC236}">
                <a16:creationId xmlns:a16="http://schemas.microsoft.com/office/drawing/2014/main" id="{978B52E7-5736-426B-9150-3594BE09F0B7}"/>
              </a:ext>
            </a:extLst>
          </p:cNvPr>
          <p:cNvSpPr txBox="1"/>
          <p:nvPr/>
        </p:nvSpPr>
        <p:spPr>
          <a:xfrm>
            <a:off x="1452403" y="5214277"/>
            <a:ext cx="9874707" cy="1015663"/>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当摩尔</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在商场服装店进行购买结算时会有不同优惠活动，使用策略过滤器模式可以避免</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if else</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的嵌套</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其中</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CashContext</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是来获取</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bean</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CashNormal</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CashRebate</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CashReturn</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策略的具体实现。</a:t>
            </a:r>
          </a:p>
        </p:txBody>
      </p:sp>
    </p:spTree>
    <p:extLst>
      <p:ext uri="{BB962C8B-B14F-4D97-AF65-F5344CB8AC3E}">
        <p14:creationId xmlns:p14="http://schemas.microsoft.com/office/powerpoint/2010/main" val="1667979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3.3 </a:t>
            </a:r>
            <a:r>
              <a:rPr lang="zh-CN" altLang="en-US" b="0" dirty="0">
                <a:solidFill>
                  <a:srgbClr val="756271"/>
                </a:solidFill>
              </a:rPr>
              <a:t>商场</a:t>
            </a:r>
            <a:r>
              <a:rPr lang="en-US" altLang="zh-CN" b="0" dirty="0">
                <a:solidFill>
                  <a:srgbClr val="756271"/>
                </a:solidFill>
              </a:rPr>
              <a:t>——</a:t>
            </a:r>
            <a:r>
              <a:rPr lang="zh-CN" altLang="en-US" b="0" dirty="0">
                <a:solidFill>
                  <a:srgbClr val="756271"/>
                </a:solidFill>
              </a:rPr>
              <a:t>访问者模式</a:t>
            </a:r>
          </a:p>
        </p:txBody>
      </p:sp>
      <p:pic>
        <p:nvPicPr>
          <p:cNvPr id="8" name="图片 7" descr="访问者模式">
            <a:extLst>
              <a:ext uri="{FF2B5EF4-FFF2-40B4-BE49-F238E27FC236}">
                <a16:creationId xmlns:a16="http://schemas.microsoft.com/office/drawing/2014/main" id="{50D6CC5A-7E0A-460B-BC92-41B7A0AF03CE}"/>
              </a:ext>
            </a:extLst>
          </p:cNvPr>
          <p:cNvPicPr>
            <a:picLocks noChangeAspect="1"/>
          </p:cNvPicPr>
          <p:nvPr/>
        </p:nvPicPr>
        <p:blipFill>
          <a:blip r:embed="rId3"/>
          <a:stretch>
            <a:fillRect/>
          </a:stretch>
        </p:blipFill>
        <p:spPr>
          <a:xfrm>
            <a:off x="1452403" y="761602"/>
            <a:ext cx="6925115" cy="3998916"/>
          </a:xfrm>
          <a:prstGeom prst="rect">
            <a:avLst/>
          </a:prstGeom>
        </p:spPr>
      </p:pic>
      <p:sp>
        <p:nvSpPr>
          <p:cNvPr id="16" name="文本框 15">
            <a:extLst>
              <a:ext uri="{FF2B5EF4-FFF2-40B4-BE49-F238E27FC236}">
                <a16:creationId xmlns:a16="http://schemas.microsoft.com/office/drawing/2014/main" id="{37DFF140-060B-4819-A18E-729864088287}"/>
              </a:ext>
            </a:extLst>
          </p:cNvPr>
          <p:cNvSpPr txBox="1"/>
          <p:nvPr/>
        </p:nvSpPr>
        <p:spPr>
          <a:xfrm>
            <a:off x="1452403" y="5214278"/>
            <a:ext cx="10259985" cy="1015663"/>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购物车接受</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购买、租赁这</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两种操作作为访问者参数，而访问者反过来对购物车执行两种操作。其中，</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ClothesPurchaseVisitor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ClotherLeaseVisitor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实现接口</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ClothesVisitor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的方法，两个</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Visitor</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类中具体实现</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visit</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操作</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输出购买小票或租赁票据，购物车类接受访问</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5564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3.4 </a:t>
            </a:r>
            <a:r>
              <a:rPr lang="zh-CN" altLang="en-US" b="0" dirty="0">
                <a:solidFill>
                  <a:srgbClr val="756271"/>
                </a:solidFill>
              </a:rPr>
              <a:t>游乐园</a:t>
            </a:r>
            <a:r>
              <a:rPr lang="en-US" altLang="zh-CN" b="0" dirty="0">
                <a:solidFill>
                  <a:srgbClr val="756271"/>
                </a:solidFill>
              </a:rPr>
              <a:t>——</a:t>
            </a:r>
            <a:r>
              <a:rPr lang="zh-CN" altLang="en-US" b="0" dirty="0">
                <a:solidFill>
                  <a:srgbClr val="756271"/>
                </a:solidFill>
              </a:rPr>
              <a:t>外观模式</a:t>
            </a:r>
          </a:p>
        </p:txBody>
      </p:sp>
      <p:pic>
        <p:nvPicPr>
          <p:cNvPr id="8" name="图片 7">
            <a:extLst>
              <a:ext uri="{FF2B5EF4-FFF2-40B4-BE49-F238E27FC236}">
                <a16:creationId xmlns:a16="http://schemas.microsoft.com/office/drawing/2014/main" id="{02F8503C-BA4D-4997-AEED-8905643515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3" y="1094404"/>
            <a:ext cx="9049880" cy="3706681"/>
          </a:xfrm>
          <a:prstGeom prst="rect">
            <a:avLst/>
          </a:prstGeom>
          <a:noFill/>
          <a:ln>
            <a:noFill/>
          </a:ln>
        </p:spPr>
      </p:pic>
      <p:sp>
        <p:nvSpPr>
          <p:cNvPr id="9" name="文本框 8">
            <a:extLst>
              <a:ext uri="{FF2B5EF4-FFF2-40B4-BE49-F238E27FC236}">
                <a16:creationId xmlns:a16="http://schemas.microsoft.com/office/drawing/2014/main" id="{43C5FC83-72C3-4B2B-8F43-EB4F866106B8}"/>
              </a:ext>
            </a:extLst>
          </p:cNvPr>
          <p:cNvSpPr txBox="1"/>
          <p:nvPr/>
        </p:nvSpPr>
        <p:spPr>
          <a:xfrm>
            <a:off x="1452404" y="5214280"/>
            <a:ext cx="9484885" cy="1323439"/>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抽象出</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Tictactoe</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类，</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Cooking</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类和</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Racing</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类，这三个类实现了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Game</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的接口，</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GameMaker</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类使用实体类来代表用户对这些类的调用，</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GameTestDemo</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类</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使</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GameMaker</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类来显示结果。</a:t>
            </a: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0296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3.4 </a:t>
            </a:r>
            <a:r>
              <a:rPr lang="zh-CN" altLang="en-US" b="0" dirty="0">
                <a:solidFill>
                  <a:srgbClr val="756271"/>
                </a:solidFill>
              </a:rPr>
              <a:t>游乐园</a:t>
            </a:r>
            <a:r>
              <a:rPr lang="en-US" altLang="zh-CN" b="0" dirty="0">
                <a:solidFill>
                  <a:srgbClr val="756271"/>
                </a:solidFill>
              </a:rPr>
              <a:t>——</a:t>
            </a:r>
            <a:r>
              <a:rPr lang="zh-CN" altLang="en-US" b="0" dirty="0">
                <a:solidFill>
                  <a:srgbClr val="756271"/>
                </a:solidFill>
              </a:rPr>
              <a:t>享元模式</a:t>
            </a:r>
          </a:p>
        </p:txBody>
      </p:sp>
      <p:pic>
        <p:nvPicPr>
          <p:cNvPr id="8" name="图片 7">
            <a:extLst>
              <a:ext uri="{FF2B5EF4-FFF2-40B4-BE49-F238E27FC236}">
                <a16:creationId xmlns:a16="http://schemas.microsoft.com/office/drawing/2014/main" id="{EE22885B-54B9-4DAA-9C9E-04084C631A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3" y="988568"/>
            <a:ext cx="7368868" cy="4268328"/>
          </a:xfrm>
          <a:prstGeom prst="rect">
            <a:avLst/>
          </a:prstGeom>
          <a:noFill/>
          <a:ln>
            <a:noFill/>
          </a:ln>
        </p:spPr>
      </p:pic>
      <p:sp>
        <p:nvSpPr>
          <p:cNvPr id="9" name="文本框 8">
            <a:extLst>
              <a:ext uri="{FF2B5EF4-FFF2-40B4-BE49-F238E27FC236}">
                <a16:creationId xmlns:a16="http://schemas.microsoft.com/office/drawing/2014/main" id="{665C9473-79DB-4170-8552-0FC3BE6F0A4E}"/>
              </a:ext>
            </a:extLst>
          </p:cNvPr>
          <p:cNvSpPr txBox="1"/>
          <p:nvPr/>
        </p:nvSpPr>
        <p:spPr>
          <a:xfrm>
            <a:off x="1452403" y="5502372"/>
            <a:ext cx="10085173" cy="1631216"/>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棋子工厂</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TictactoeFactory</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是用来获得棋子对象实例的，如果缓存中存在棋子对象实例，则从缓存中读取获得，否则生成一个新对象存入缓存后返回。</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AbstractChess</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是抽象棋子，黑白棋子均继承自抽象棋子。</a:t>
            </a: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5600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3.4 </a:t>
            </a:r>
            <a:r>
              <a:rPr lang="zh-CN" altLang="en-US" b="0" dirty="0">
                <a:solidFill>
                  <a:srgbClr val="756271"/>
                </a:solidFill>
              </a:rPr>
              <a:t>游乐园</a:t>
            </a:r>
            <a:r>
              <a:rPr lang="en-US" altLang="zh-CN" b="0" dirty="0">
                <a:solidFill>
                  <a:srgbClr val="756271"/>
                </a:solidFill>
              </a:rPr>
              <a:t>——</a:t>
            </a:r>
            <a:r>
              <a:rPr lang="zh-CN" altLang="en-US" b="0" dirty="0">
                <a:solidFill>
                  <a:srgbClr val="756271"/>
                </a:solidFill>
              </a:rPr>
              <a:t>模板模式</a:t>
            </a:r>
          </a:p>
        </p:txBody>
      </p:sp>
      <p:pic>
        <p:nvPicPr>
          <p:cNvPr id="8" name="图片 7">
            <a:extLst>
              <a:ext uri="{FF2B5EF4-FFF2-40B4-BE49-F238E27FC236}">
                <a16:creationId xmlns:a16="http://schemas.microsoft.com/office/drawing/2014/main" id="{0E003DA8-033E-47EF-AACF-27B7F495C6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2" y="1182383"/>
            <a:ext cx="7527757" cy="3806475"/>
          </a:xfrm>
          <a:prstGeom prst="rect">
            <a:avLst/>
          </a:prstGeom>
          <a:noFill/>
          <a:ln>
            <a:noFill/>
          </a:ln>
        </p:spPr>
      </p:pic>
      <p:sp>
        <p:nvSpPr>
          <p:cNvPr id="9" name="文本框 8">
            <a:extLst>
              <a:ext uri="{FF2B5EF4-FFF2-40B4-BE49-F238E27FC236}">
                <a16:creationId xmlns:a16="http://schemas.microsoft.com/office/drawing/2014/main" id="{53B2AABF-292E-4537-A56A-28EB8EAC9A06}"/>
              </a:ext>
            </a:extLst>
          </p:cNvPr>
          <p:cNvSpPr txBox="1"/>
          <p:nvPr/>
        </p:nvSpPr>
        <p:spPr>
          <a:xfrm>
            <a:off x="1452402" y="5502372"/>
            <a:ext cx="9251456" cy="1631216"/>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三种</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赛车比赛</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均包含检票、进行比赛、计算得分的过程，故而可以定义一个抽象类</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AbstractRacing</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，定义检票、进行比赛、计算得分这三个方法的模板，对赛车小游戏使用模板模式。</a:t>
            </a: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1523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3.4 </a:t>
            </a:r>
            <a:r>
              <a:rPr lang="zh-CN" altLang="en-US" b="0" dirty="0">
                <a:solidFill>
                  <a:srgbClr val="756271"/>
                </a:solidFill>
              </a:rPr>
              <a:t>游乐园</a:t>
            </a:r>
            <a:r>
              <a:rPr lang="en-US" altLang="zh-CN" b="0" dirty="0">
                <a:solidFill>
                  <a:srgbClr val="756271"/>
                </a:solidFill>
              </a:rPr>
              <a:t>——</a:t>
            </a:r>
            <a:r>
              <a:rPr lang="zh-CN" altLang="en-US" b="0" dirty="0">
                <a:solidFill>
                  <a:srgbClr val="756271"/>
                </a:solidFill>
              </a:rPr>
              <a:t>备忘录模式</a:t>
            </a:r>
          </a:p>
        </p:txBody>
      </p:sp>
      <p:pic>
        <p:nvPicPr>
          <p:cNvPr id="8" name="图片 7">
            <a:extLst>
              <a:ext uri="{FF2B5EF4-FFF2-40B4-BE49-F238E27FC236}">
                <a16:creationId xmlns:a16="http://schemas.microsoft.com/office/drawing/2014/main" id="{51D37D94-4908-4111-827F-BB4D4171B3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3" y="1187013"/>
            <a:ext cx="8531497" cy="3075705"/>
          </a:xfrm>
          <a:prstGeom prst="rect">
            <a:avLst/>
          </a:prstGeom>
          <a:noFill/>
          <a:ln>
            <a:noFill/>
          </a:ln>
        </p:spPr>
      </p:pic>
      <p:sp>
        <p:nvSpPr>
          <p:cNvPr id="9" name="文本框 8">
            <a:extLst>
              <a:ext uri="{FF2B5EF4-FFF2-40B4-BE49-F238E27FC236}">
                <a16:creationId xmlns:a16="http://schemas.microsoft.com/office/drawing/2014/main" id="{ABFB6443-456A-4242-9C85-A10E97C82EC0}"/>
              </a:ext>
            </a:extLst>
          </p:cNvPr>
          <p:cNvSpPr txBox="1"/>
          <p:nvPr/>
        </p:nvSpPr>
        <p:spPr>
          <a:xfrm>
            <a:off x="1470271" y="4927007"/>
            <a:ext cx="9771469" cy="1938992"/>
          </a:xfrm>
          <a:prstGeom prst="rect">
            <a:avLst/>
          </a:prstGeom>
          <a:noFill/>
        </p:spPr>
        <p:txBody>
          <a:bodyPr wrap="square" rtlCol="0">
            <a:spAutoFit/>
          </a:bodyPr>
          <a:lstStyle/>
          <a:p>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RecordMemento</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包含了要被恢复的对象的状态，</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ScoreOriginator</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创建并在</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RecordMemento</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对象中存储状态，</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RecordList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对象负责从</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RecordMemento</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中恢复对象的状态。</a:t>
            </a: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1791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3.4 </a:t>
            </a:r>
            <a:r>
              <a:rPr lang="zh-CN" altLang="en-US" b="0" dirty="0">
                <a:solidFill>
                  <a:srgbClr val="756271"/>
                </a:solidFill>
              </a:rPr>
              <a:t>游乐园</a:t>
            </a:r>
            <a:r>
              <a:rPr lang="en-US" altLang="zh-CN" b="0" dirty="0">
                <a:solidFill>
                  <a:srgbClr val="756271"/>
                </a:solidFill>
              </a:rPr>
              <a:t>——</a:t>
            </a:r>
            <a:r>
              <a:rPr lang="zh-CN" altLang="en-US" b="0" dirty="0">
                <a:solidFill>
                  <a:srgbClr val="756271"/>
                </a:solidFill>
              </a:rPr>
              <a:t>原型模式</a:t>
            </a:r>
          </a:p>
        </p:txBody>
      </p:sp>
      <p:pic>
        <p:nvPicPr>
          <p:cNvPr id="8" name="图片 7">
            <a:extLst>
              <a:ext uri="{FF2B5EF4-FFF2-40B4-BE49-F238E27FC236}">
                <a16:creationId xmlns:a16="http://schemas.microsoft.com/office/drawing/2014/main" id="{B1E1D8B2-B12F-4D7D-8E04-DAD6C18CBBB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2403" y="1230484"/>
            <a:ext cx="7666554" cy="3663663"/>
          </a:xfrm>
          <a:prstGeom prst="rect">
            <a:avLst/>
          </a:prstGeom>
          <a:noFill/>
          <a:ln>
            <a:noFill/>
          </a:ln>
        </p:spPr>
      </p:pic>
      <p:sp>
        <p:nvSpPr>
          <p:cNvPr id="9" name="文本框 8">
            <a:extLst>
              <a:ext uri="{FF2B5EF4-FFF2-40B4-BE49-F238E27FC236}">
                <a16:creationId xmlns:a16="http://schemas.microsoft.com/office/drawing/2014/main" id="{C9262471-CB3B-41BF-81FB-4BA344F894C3}"/>
              </a:ext>
            </a:extLst>
          </p:cNvPr>
          <p:cNvSpPr txBox="1"/>
          <p:nvPr/>
        </p:nvSpPr>
        <p:spPr>
          <a:xfrm>
            <a:off x="1452403" y="5250012"/>
            <a:ext cx="9771469" cy="2554545"/>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创建一个实现</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Cloneable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接口的抽象类</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AbstractMeal</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，创建扩展抽象类的实体类</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GongBaoJiDing</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SuanCaiYu</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TangCuLiJi</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，创建一个类</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MealCache</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，从数据库获取实类，并把它们存储在一个</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Hashtable</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中，</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Cooking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使</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MealCache</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类来获取存储在</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Hashtable</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中的形状的克隆。</a:t>
            </a: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6109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3.5 </a:t>
            </a:r>
            <a:r>
              <a:rPr lang="zh-CN" altLang="en-US" b="0" dirty="0">
                <a:solidFill>
                  <a:srgbClr val="756271"/>
                </a:solidFill>
              </a:rPr>
              <a:t>聊天室</a:t>
            </a:r>
            <a:r>
              <a:rPr lang="en-US" altLang="zh-CN" b="0" dirty="0">
                <a:solidFill>
                  <a:srgbClr val="756271"/>
                </a:solidFill>
              </a:rPr>
              <a:t>——</a:t>
            </a:r>
            <a:r>
              <a:rPr lang="zh-CN" altLang="en-US" b="0" dirty="0">
                <a:solidFill>
                  <a:srgbClr val="756271"/>
                </a:solidFill>
              </a:rPr>
              <a:t>中介者模式</a:t>
            </a:r>
          </a:p>
        </p:txBody>
      </p:sp>
      <p:pic>
        <p:nvPicPr>
          <p:cNvPr id="8" name="图片 7">
            <a:extLst>
              <a:ext uri="{FF2B5EF4-FFF2-40B4-BE49-F238E27FC236}">
                <a16:creationId xmlns:a16="http://schemas.microsoft.com/office/drawing/2014/main" id="{C6961E47-BDD2-45D7-A740-D3AB59AF56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3" y="1702264"/>
            <a:ext cx="9192952" cy="1726736"/>
          </a:xfrm>
          <a:prstGeom prst="rect">
            <a:avLst/>
          </a:prstGeom>
          <a:noFill/>
          <a:ln>
            <a:noFill/>
          </a:ln>
        </p:spPr>
      </p:pic>
      <p:sp>
        <p:nvSpPr>
          <p:cNvPr id="9" name="文本框 8">
            <a:extLst>
              <a:ext uri="{FF2B5EF4-FFF2-40B4-BE49-F238E27FC236}">
                <a16:creationId xmlns:a16="http://schemas.microsoft.com/office/drawing/2014/main" id="{8A313DD8-8EFA-4405-81A3-F781C179C534}"/>
              </a:ext>
            </a:extLst>
          </p:cNvPr>
          <p:cNvSpPr txBox="1"/>
          <p:nvPr/>
        </p:nvSpPr>
        <p:spPr>
          <a:xfrm>
            <a:off x="1452403" y="4602419"/>
            <a:ext cx="9771469" cy="2554545"/>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创建两个类</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ChatRoom</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和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ChatUI</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ChatUI</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相关的对象，比如客户端以及另外创建的机器人类，使用</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ChatRoom</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方法来分享他们的消息。</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ChatTestDemo</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类中定义了一个客户端</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myChatUI</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以及两只机器人，进而演示它们通过聊天室进行交流。</a:t>
            </a: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0138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3.5 </a:t>
            </a:r>
            <a:r>
              <a:rPr lang="zh-CN" altLang="en-US" b="0" dirty="0">
                <a:solidFill>
                  <a:srgbClr val="756271"/>
                </a:solidFill>
              </a:rPr>
              <a:t>聊天室</a:t>
            </a:r>
            <a:r>
              <a:rPr lang="en-US" altLang="zh-CN" b="0" dirty="0">
                <a:solidFill>
                  <a:srgbClr val="756271"/>
                </a:solidFill>
              </a:rPr>
              <a:t>——</a:t>
            </a:r>
            <a:r>
              <a:rPr lang="zh-CN" altLang="en-US" b="0" dirty="0">
                <a:solidFill>
                  <a:srgbClr val="756271"/>
                </a:solidFill>
              </a:rPr>
              <a:t>互斥模式</a:t>
            </a:r>
          </a:p>
        </p:txBody>
      </p:sp>
      <p:pic>
        <p:nvPicPr>
          <p:cNvPr id="8" name="图片 7">
            <a:extLst>
              <a:ext uri="{FF2B5EF4-FFF2-40B4-BE49-F238E27FC236}">
                <a16:creationId xmlns:a16="http://schemas.microsoft.com/office/drawing/2014/main" id="{E3882275-ADD3-4080-B302-1450C65E16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2403" y="1264023"/>
            <a:ext cx="5257679" cy="3238263"/>
          </a:xfrm>
          <a:prstGeom prst="rect">
            <a:avLst/>
          </a:prstGeom>
          <a:noFill/>
          <a:ln>
            <a:noFill/>
          </a:ln>
        </p:spPr>
      </p:pic>
      <p:sp>
        <p:nvSpPr>
          <p:cNvPr id="9" name="文本框 8">
            <a:extLst>
              <a:ext uri="{FF2B5EF4-FFF2-40B4-BE49-F238E27FC236}">
                <a16:creationId xmlns:a16="http://schemas.microsoft.com/office/drawing/2014/main" id="{E62117DF-5579-4914-BC01-654847775F7B}"/>
              </a:ext>
            </a:extLst>
          </p:cNvPr>
          <p:cNvSpPr txBox="1"/>
          <p:nvPr/>
        </p:nvSpPr>
        <p:spPr>
          <a:xfrm>
            <a:off x="1452403" y="5086145"/>
            <a:ext cx="9771469" cy="1015663"/>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锁（</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Lock</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）是一个接口，具有释放和获取操作。互斥锁（</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Mutex</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）是一个具体实现，其作用是为聊天室提供一个互斥锁，使得只有一个</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NPC</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能进入聊天室添加消息，避免多个</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NPC</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冲突。使用互斥设计模式来严格控制对聊天室的访问</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168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311261" y="30458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1.1 </a:t>
            </a:r>
            <a:r>
              <a:rPr lang="zh-CN" altLang="en-US" b="0" dirty="0">
                <a:solidFill>
                  <a:srgbClr val="756271"/>
                </a:solidFill>
              </a:rPr>
              <a:t>摩尔庄园地图</a:t>
            </a:r>
          </a:p>
        </p:txBody>
      </p:sp>
      <p:pic>
        <p:nvPicPr>
          <p:cNvPr id="40" name="图片 39">
            <a:extLst>
              <a:ext uri="{FF2B5EF4-FFF2-40B4-BE49-F238E27FC236}">
                <a16:creationId xmlns:a16="http://schemas.microsoft.com/office/drawing/2014/main" id="{D49B3FC8-CEEC-4E07-B5FB-8E2F07D81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355" y="1165850"/>
            <a:ext cx="8423289" cy="526455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44332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493411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3.5 </a:t>
            </a:r>
            <a:r>
              <a:rPr lang="zh-CN" altLang="en-US" b="0" dirty="0">
                <a:solidFill>
                  <a:srgbClr val="756271"/>
                </a:solidFill>
              </a:rPr>
              <a:t>聊天室</a:t>
            </a:r>
            <a:r>
              <a:rPr lang="en-US" altLang="zh-CN" b="0" dirty="0">
                <a:solidFill>
                  <a:srgbClr val="756271"/>
                </a:solidFill>
              </a:rPr>
              <a:t>——</a:t>
            </a:r>
            <a:r>
              <a:rPr lang="zh-CN" altLang="en-US" b="0" dirty="0">
                <a:solidFill>
                  <a:srgbClr val="756271"/>
                </a:solidFill>
              </a:rPr>
              <a:t>多例模式</a:t>
            </a:r>
          </a:p>
        </p:txBody>
      </p:sp>
      <p:pic>
        <p:nvPicPr>
          <p:cNvPr id="8" name="图片 7">
            <a:extLst>
              <a:ext uri="{FF2B5EF4-FFF2-40B4-BE49-F238E27FC236}">
                <a16:creationId xmlns:a16="http://schemas.microsoft.com/office/drawing/2014/main" id="{B0A5DB2C-4768-4B67-ABAE-82BB96DCA570}"/>
              </a:ext>
            </a:extLst>
          </p:cNvPr>
          <p:cNvPicPr>
            <a:picLocks noChangeAspect="1"/>
          </p:cNvPicPr>
          <p:nvPr/>
        </p:nvPicPr>
        <p:blipFill>
          <a:blip r:embed="rId3"/>
          <a:stretch>
            <a:fillRect/>
          </a:stretch>
        </p:blipFill>
        <p:spPr>
          <a:xfrm>
            <a:off x="1452403" y="983066"/>
            <a:ext cx="7113373" cy="4103079"/>
          </a:xfrm>
          <a:prstGeom prst="rect">
            <a:avLst/>
          </a:prstGeom>
        </p:spPr>
      </p:pic>
      <p:sp>
        <p:nvSpPr>
          <p:cNvPr id="9" name="文本框 8">
            <a:extLst>
              <a:ext uri="{FF2B5EF4-FFF2-40B4-BE49-F238E27FC236}">
                <a16:creationId xmlns:a16="http://schemas.microsoft.com/office/drawing/2014/main" id="{E4D50981-7987-460C-93AB-2EC9E1EAC0D9}"/>
              </a:ext>
            </a:extLst>
          </p:cNvPr>
          <p:cNvSpPr txBox="1"/>
          <p:nvPr/>
        </p:nvSpPr>
        <p:spPr>
          <a:xfrm>
            <a:off x="1452403" y="5423496"/>
            <a:ext cx="10567962" cy="1323439"/>
          </a:xfrm>
          <a:prstGeom prst="rect">
            <a:avLst/>
          </a:prstGeom>
          <a:noFill/>
        </p:spPr>
        <p:txBody>
          <a:bodyPr wrap="square" rtlCol="0">
            <a:spAutoFit/>
          </a:bodyPr>
          <a:lstStyle/>
          <a:p>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使用枚举类型来实现多例模式。在</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NPCList</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枚举类型中共有三个枚举值，分别对应聊天室中的三个</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NPC</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。在调用静态方法</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Robot.getInstance</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(String </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rPr>
              <a:t>robotName</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时传入的字符串参数会决定返回的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NPC</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单例。如果对应的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NPC</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不存在，则会抛出异常。</a:t>
            </a:r>
          </a:p>
          <a:p>
            <a:endPar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1419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7562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756271"/>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4657009" y="2910513"/>
            <a:ext cx="3570208" cy="1107996"/>
          </a:xfrm>
          <a:prstGeom prst="rect">
            <a:avLst/>
          </a:prstGeom>
          <a:noFill/>
        </p:spPr>
        <p:txBody>
          <a:bodyPr wrap="none" rtlCol="0">
            <a:spAutoFit/>
          </a:bodyPr>
          <a:lstStyle/>
          <a:p>
            <a:r>
              <a:rPr lang="zh-CN" altLang="en-US" sz="6600" b="1" dirty="0">
                <a:solidFill>
                  <a:srgbClr val="756271"/>
                </a:solidFill>
                <a:latin typeface="微软雅黑" panose="020B0503020204020204" pitchFamily="34" charset="-122"/>
                <a:ea typeface="微软雅黑" panose="020B0503020204020204" pitchFamily="34" charset="-122"/>
              </a:rPr>
              <a:t>人员分工</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02990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BEAE2"/>
        </a:solidFill>
        <a:effectLst/>
      </p:bgPr>
    </p:bg>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4 </a:t>
            </a:r>
            <a:r>
              <a:rPr lang="zh-CN" altLang="en-US" b="0" dirty="0">
                <a:solidFill>
                  <a:srgbClr val="756271"/>
                </a:solidFill>
              </a:rPr>
              <a:t>人员分工</a:t>
            </a:r>
          </a:p>
        </p:txBody>
      </p:sp>
      <p:graphicFrame>
        <p:nvGraphicFramePr>
          <p:cNvPr id="2" name="表格 2">
            <a:extLst>
              <a:ext uri="{FF2B5EF4-FFF2-40B4-BE49-F238E27FC236}">
                <a16:creationId xmlns:a16="http://schemas.microsoft.com/office/drawing/2014/main" id="{37AA0F0F-3F8D-45CA-B589-F28602CBE5F6}"/>
              </a:ext>
            </a:extLst>
          </p:cNvPr>
          <p:cNvGraphicFramePr>
            <a:graphicFrameLocks noGrp="1"/>
          </p:cNvGraphicFramePr>
          <p:nvPr>
            <p:extLst>
              <p:ext uri="{D42A27DB-BD31-4B8C-83A1-F6EECF244321}">
                <p14:modId xmlns:p14="http://schemas.microsoft.com/office/powerpoint/2010/main" val="806198729"/>
              </p:ext>
            </p:extLst>
          </p:nvPr>
        </p:nvGraphicFramePr>
        <p:xfrm>
          <a:off x="1452403" y="1094404"/>
          <a:ext cx="9118061" cy="5269823"/>
        </p:xfrm>
        <a:graphic>
          <a:graphicData uri="http://schemas.openxmlformats.org/drawingml/2006/table">
            <a:tbl>
              <a:tblPr firstRow="1" bandRow="1">
                <a:tableStyleId>{BDBED569-4797-4DF1-A0F4-6AAB3CD982D8}</a:tableStyleId>
              </a:tblPr>
              <a:tblGrid>
                <a:gridCol w="3292186">
                  <a:extLst>
                    <a:ext uri="{9D8B030D-6E8A-4147-A177-3AD203B41FA5}">
                      <a16:colId xmlns:a16="http://schemas.microsoft.com/office/drawing/2014/main" val="1779970446"/>
                    </a:ext>
                  </a:extLst>
                </a:gridCol>
                <a:gridCol w="3189200">
                  <a:extLst>
                    <a:ext uri="{9D8B030D-6E8A-4147-A177-3AD203B41FA5}">
                      <a16:colId xmlns:a16="http://schemas.microsoft.com/office/drawing/2014/main" val="3657046177"/>
                    </a:ext>
                  </a:extLst>
                </a:gridCol>
                <a:gridCol w="2636675">
                  <a:extLst>
                    <a:ext uri="{9D8B030D-6E8A-4147-A177-3AD203B41FA5}">
                      <a16:colId xmlns:a16="http://schemas.microsoft.com/office/drawing/2014/main" val="231894896"/>
                    </a:ext>
                  </a:extLst>
                </a:gridCol>
              </a:tblGrid>
              <a:tr h="550878">
                <a:tc>
                  <a:txBody>
                    <a:bodyPr/>
                    <a:lstStyle/>
                    <a:p>
                      <a:pPr algn="l"/>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人员</a:t>
                      </a:r>
                    </a:p>
                  </a:txBody>
                  <a:tcPr/>
                </a:tc>
                <a:tc>
                  <a:txBody>
                    <a:bodyPr/>
                    <a:lstStyle/>
                    <a:p>
                      <a:pPr algn="l"/>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分工</a:t>
                      </a:r>
                    </a:p>
                  </a:txBody>
                  <a:tcPr/>
                </a:tc>
                <a:tc>
                  <a:txBody>
                    <a:bodyPr/>
                    <a:lstStyle/>
                    <a:p>
                      <a:pPr algn="l"/>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贡献度</a:t>
                      </a:r>
                    </a:p>
                  </a:txBody>
                  <a:tcPr/>
                </a:tc>
                <a:extLst>
                  <a:ext uri="{0D108BD9-81ED-4DB2-BD59-A6C34878D82A}">
                    <a16:rowId xmlns:a16="http://schemas.microsoft.com/office/drawing/2014/main" val="3744635084"/>
                  </a:ext>
                </a:extLst>
              </a:tr>
              <a:tr h="470445">
                <a:tc>
                  <a:txBody>
                    <a:bodyPr/>
                    <a:lstStyle/>
                    <a:p>
                      <a:pPr algn="l"/>
                      <a:r>
                        <a:rPr lang="en-US" altLang="zh-CN"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1952455 </a:t>
                      </a: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刘思远</a:t>
                      </a:r>
                    </a:p>
                  </a:txBody>
                  <a:tcPr/>
                </a:tc>
                <a:tc>
                  <a:txBody>
                    <a:bodyPr/>
                    <a:lstStyle/>
                    <a:p>
                      <a:pPr algn="l"/>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框架搭建，代码整合</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rPr>
                        <a:t>100%</a:t>
                      </a:r>
                      <a:endParaRPr lang="zh-CN" altLang="en-US"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923111207"/>
                  </a:ext>
                </a:extLst>
              </a:tr>
              <a:tr h="500932">
                <a:tc>
                  <a:txBody>
                    <a:bodyPr/>
                    <a:lstStyle/>
                    <a:p>
                      <a:pPr algn="l"/>
                      <a:r>
                        <a:rPr lang="en-US" altLang="zh-CN"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1951120 </a:t>
                      </a: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罗检</a:t>
                      </a:r>
                    </a:p>
                  </a:txBody>
                  <a:tcPr/>
                </a:tc>
                <a:tc>
                  <a:txBody>
                    <a:bodyPr/>
                    <a:lstStyle/>
                    <a:p>
                      <a:pPr algn="l"/>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游乐园代码与文档</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rPr>
                        <a:t>100%</a:t>
                      </a:r>
                      <a:endParaRPr lang="zh-CN" altLang="en-US"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81027220"/>
                  </a:ext>
                </a:extLst>
              </a:tr>
              <a:tr h="470445">
                <a:tc>
                  <a:txBody>
                    <a:bodyPr/>
                    <a:lstStyle/>
                    <a:p>
                      <a:pPr marL="0" algn="l" defTabSz="914400" rtl="0" eaLnBrk="1" latinLnBrk="0" hangingPunct="1"/>
                      <a:r>
                        <a:rPr lang="en-US" altLang="zh-CN"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1951121 </a:t>
                      </a: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宁之恒</a:t>
                      </a:r>
                    </a:p>
                  </a:txBody>
                  <a:tcPr/>
                </a:tc>
                <a:tc>
                  <a:txBody>
                    <a:bodyPr/>
                    <a:lstStyle/>
                    <a:p>
                      <a:pPr algn="l"/>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农场代码与文档</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rPr>
                        <a:t>100%</a:t>
                      </a:r>
                      <a:endParaRPr lang="zh-CN" altLang="en-US"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836907534"/>
                  </a:ext>
                </a:extLst>
              </a:tr>
              <a:tr h="470445">
                <a:tc>
                  <a:txBody>
                    <a:bodyPr/>
                    <a:lstStyle/>
                    <a:p>
                      <a:pPr algn="l"/>
                      <a:r>
                        <a:rPr lang="en-US" altLang="zh-CN"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1951574 </a:t>
                      </a: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吴渭</a:t>
                      </a:r>
                    </a:p>
                  </a:txBody>
                  <a:tcPr/>
                </a:tc>
                <a:tc>
                  <a:txBody>
                    <a:bodyPr/>
                    <a:lstStyle/>
                    <a:p>
                      <a:pPr algn="l"/>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农场代码与文档</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rPr>
                        <a:t>100%</a:t>
                      </a:r>
                      <a:endParaRPr lang="zh-CN" altLang="en-US"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59156357"/>
                  </a:ext>
                </a:extLst>
              </a:tr>
              <a:tr h="470445">
                <a:tc>
                  <a:txBody>
                    <a:bodyPr/>
                    <a:lstStyle/>
                    <a:p>
                      <a:pPr algn="l"/>
                      <a:r>
                        <a:rPr lang="en-US" altLang="zh-CN"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1952107 </a:t>
                      </a: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王子轩</a:t>
                      </a:r>
                    </a:p>
                  </a:txBody>
                  <a:tcPr/>
                </a:tc>
                <a:tc>
                  <a:txBody>
                    <a:bodyPr/>
                    <a:lstStyle/>
                    <a:p>
                      <a:pPr algn="l"/>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游乐园、背包代码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rPr>
                        <a:t>100%</a:t>
                      </a:r>
                      <a:endParaRPr lang="zh-CN" altLang="en-US"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427982851"/>
                  </a:ext>
                </a:extLst>
              </a:tr>
              <a:tr h="454453">
                <a:tc>
                  <a:txBody>
                    <a:bodyPr/>
                    <a:lstStyle/>
                    <a:p>
                      <a:pPr algn="l"/>
                      <a:r>
                        <a:rPr lang="en-US" altLang="zh-CN"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1952221 </a:t>
                      </a: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杨一迪</a:t>
                      </a:r>
                    </a:p>
                  </a:txBody>
                  <a:tcPr/>
                </a:tc>
                <a:tc>
                  <a:txBody>
                    <a:bodyPr/>
                    <a:lstStyle/>
                    <a:p>
                      <a:pPr algn="l"/>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商店代码与文档</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rPr>
                        <a:t>100%</a:t>
                      </a:r>
                      <a:endParaRPr lang="zh-CN" altLang="en-US"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737394432"/>
                  </a:ext>
                </a:extLst>
              </a:tr>
              <a:tr h="470445">
                <a:tc>
                  <a:txBody>
                    <a:bodyPr/>
                    <a:lstStyle/>
                    <a:p>
                      <a:pPr algn="l"/>
                      <a:r>
                        <a:rPr lang="en-US" altLang="zh-CN"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1952377 </a:t>
                      </a: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蒋汶霖</a:t>
                      </a:r>
                    </a:p>
                  </a:txBody>
                  <a:tcPr/>
                </a:tc>
                <a:tc>
                  <a:txBody>
                    <a:bodyPr/>
                    <a:lstStyle/>
                    <a:p>
                      <a:pPr algn="l"/>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农场代码与文档</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rPr>
                        <a:t>100%</a:t>
                      </a:r>
                      <a:endParaRPr lang="zh-CN" altLang="en-US"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1373313875"/>
                  </a:ext>
                </a:extLst>
              </a:tr>
              <a:tr h="470445">
                <a:tc>
                  <a:txBody>
                    <a:bodyPr/>
                    <a:lstStyle/>
                    <a:p>
                      <a:pPr algn="l"/>
                      <a:r>
                        <a:rPr lang="en-US" altLang="zh-CN"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1952540 </a:t>
                      </a: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万惟佳</a:t>
                      </a:r>
                    </a:p>
                  </a:txBody>
                  <a:tcPr/>
                </a:tc>
                <a:tc>
                  <a:txBody>
                    <a:bodyPr/>
                    <a:lstStyle/>
                    <a:p>
                      <a:pPr algn="l"/>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商店代码与文档</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rPr>
                        <a:t>100%</a:t>
                      </a:r>
                      <a:endParaRPr lang="zh-CN" altLang="en-US"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997419624"/>
                  </a:ext>
                </a:extLst>
              </a:tr>
              <a:tr h="470445">
                <a:tc>
                  <a:txBody>
                    <a:bodyPr/>
                    <a:lstStyle/>
                    <a:p>
                      <a:pPr algn="l"/>
                      <a:r>
                        <a:rPr lang="en-US" altLang="zh-CN"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1952635 </a:t>
                      </a: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凌亚楠</a:t>
                      </a:r>
                    </a:p>
                  </a:txBody>
                  <a:tcPr/>
                </a:tc>
                <a:tc>
                  <a:txBody>
                    <a:bodyPr/>
                    <a:lstStyle/>
                    <a:p>
                      <a:pPr algn="l"/>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商店代码与文档</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rPr>
                        <a:t>100%</a:t>
                      </a:r>
                      <a:endParaRPr lang="zh-CN" altLang="en-US"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3720894388"/>
                  </a:ext>
                </a:extLst>
              </a:tr>
              <a:tr h="470445">
                <a:tc>
                  <a:txBody>
                    <a:bodyPr/>
                    <a:lstStyle/>
                    <a:p>
                      <a:pPr algn="l"/>
                      <a:r>
                        <a:rPr lang="en-US" altLang="zh-CN"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1952910 </a:t>
                      </a: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裴元昊</a:t>
                      </a:r>
                    </a:p>
                  </a:txBody>
                  <a:tcPr/>
                </a:tc>
                <a:tc>
                  <a:txBody>
                    <a:bodyPr/>
                    <a:lstStyle/>
                    <a:p>
                      <a:pPr algn="l"/>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游乐园、聊天室代码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rPr>
                        <a:t>100%</a:t>
                      </a:r>
                      <a:endParaRPr lang="zh-CN" altLang="en-US" sz="1800" kern="1200" noProof="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927281902"/>
                  </a:ext>
                </a:extLst>
              </a:tr>
            </a:tbl>
          </a:graphicData>
        </a:graphic>
      </p:graphicFrame>
    </p:spTree>
    <p:extLst>
      <p:ext uri="{BB962C8B-B14F-4D97-AF65-F5344CB8AC3E}">
        <p14:creationId xmlns:p14="http://schemas.microsoft.com/office/powerpoint/2010/main" val="41669434"/>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5"/>
          <p:cNvSpPr txBox="1">
            <a:spLocks noChangeArrowheads="1"/>
          </p:cNvSpPr>
          <p:nvPr/>
        </p:nvSpPr>
        <p:spPr bwMode="auto">
          <a:xfrm>
            <a:off x="3823871" y="4368840"/>
            <a:ext cx="46987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zh-CN" altLang="en-US" sz="4400" b="1" dirty="0">
                <a:solidFill>
                  <a:srgbClr val="756271"/>
                </a:solidFill>
                <a:latin typeface="微软雅黑" panose="020B0503020204020204" pitchFamily="34" charset="-122"/>
                <a:ea typeface="微软雅黑" panose="020B0503020204020204" pitchFamily="34" charset="-122"/>
              </a:rPr>
              <a:t>欢迎老师批评指正</a:t>
            </a:r>
          </a:p>
        </p:txBody>
      </p:sp>
      <p:sp>
        <p:nvSpPr>
          <p:cNvPr id="32" name="文本框 6"/>
          <p:cNvSpPr txBox="1">
            <a:spLocks noChangeArrowheads="1"/>
          </p:cNvSpPr>
          <p:nvPr/>
        </p:nvSpPr>
        <p:spPr bwMode="auto">
          <a:xfrm>
            <a:off x="4015089" y="5298392"/>
            <a:ext cx="42290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en-US" altLang="zh-CN" sz="1600" spc="400" dirty="0">
                <a:solidFill>
                  <a:srgbClr val="543C4F"/>
                </a:solidFill>
                <a:latin typeface="微软雅黑" panose="020B0503020204020204" pitchFamily="34" charset="-122"/>
                <a:ea typeface="微软雅黑 Light"/>
              </a:rPr>
              <a:t>THANK YOU FOR WATCHING</a:t>
            </a:r>
          </a:p>
        </p:txBody>
      </p:sp>
      <p:grpSp>
        <p:nvGrpSpPr>
          <p:cNvPr id="34" name="Group 4"/>
          <p:cNvGrpSpPr>
            <a:grpSpLocks noChangeAspect="1"/>
          </p:cNvGrpSpPr>
          <p:nvPr/>
        </p:nvGrpSpPr>
        <p:grpSpPr bwMode="auto">
          <a:xfrm>
            <a:off x="5051233" y="888654"/>
            <a:ext cx="2089535" cy="3289479"/>
            <a:chOff x="2207" y="-324"/>
            <a:chExt cx="1461" cy="2300"/>
          </a:xfrm>
        </p:grpSpPr>
        <p:sp>
          <p:nvSpPr>
            <p:cNvPr id="35" name="Freeform 5"/>
            <p:cNvSpPr/>
            <p:nvPr/>
          </p:nvSpPr>
          <p:spPr bwMode="auto">
            <a:xfrm>
              <a:off x="2362" y="-55"/>
              <a:ext cx="1046" cy="1722"/>
            </a:xfrm>
            <a:custGeom>
              <a:avLst/>
              <a:gdLst>
                <a:gd name="T0" fmla="*/ 694 w 694"/>
                <a:gd name="T1" fmla="*/ 1143 h 1143"/>
                <a:gd name="T2" fmla="*/ 0 w 694"/>
                <a:gd name="T3" fmla="*/ 917 h 1143"/>
                <a:gd name="T4" fmla="*/ 0 w 694"/>
                <a:gd name="T5" fmla="*/ 129 h 1143"/>
                <a:gd name="T6" fmla="*/ 0 w 694"/>
                <a:gd name="T7" fmla="*/ 0 h 1143"/>
                <a:gd name="T8" fmla="*/ 6 w 694"/>
                <a:gd name="T9" fmla="*/ 3 h 1143"/>
                <a:gd name="T10" fmla="*/ 51 w 694"/>
                <a:gd name="T11" fmla="*/ 22 h 1143"/>
                <a:gd name="T12" fmla="*/ 694 w 694"/>
                <a:gd name="T13" fmla="*/ 231 h 1143"/>
                <a:gd name="T14" fmla="*/ 694 w 694"/>
                <a:gd name="T15" fmla="*/ 1143 h 11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4" h="1143">
                  <a:moveTo>
                    <a:pt x="694" y="1143"/>
                  </a:moveTo>
                  <a:cubicBezTo>
                    <a:pt x="0" y="917"/>
                    <a:pt x="0" y="917"/>
                    <a:pt x="0" y="917"/>
                  </a:cubicBezTo>
                  <a:cubicBezTo>
                    <a:pt x="0" y="129"/>
                    <a:pt x="0" y="129"/>
                    <a:pt x="0" y="129"/>
                  </a:cubicBezTo>
                  <a:cubicBezTo>
                    <a:pt x="0" y="0"/>
                    <a:pt x="0" y="0"/>
                    <a:pt x="0" y="0"/>
                  </a:cubicBezTo>
                  <a:cubicBezTo>
                    <a:pt x="2" y="1"/>
                    <a:pt x="4" y="2"/>
                    <a:pt x="6" y="3"/>
                  </a:cubicBezTo>
                  <a:cubicBezTo>
                    <a:pt x="25" y="15"/>
                    <a:pt x="50" y="22"/>
                    <a:pt x="51" y="22"/>
                  </a:cubicBezTo>
                  <a:cubicBezTo>
                    <a:pt x="694" y="231"/>
                    <a:pt x="694" y="231"/>
                    <a:pt x="694" y="231"/>
                  </a:cubicBezTo>
                  <a:lnTo>
                    <a:pt x="694" y="1143"/>
                  </a:ln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6" name="Freeform 6"/>
            <p:cNvSpPr/>
            <p:nvPr/>
          </p:nvSpPr>
          <p:spPr bwMode="auto">
            <a:xfrm>
              <a:off x="2315" y="-324"/>
              <a:ext cx="1353" cy="2048"/>
            </a:xfrm>
            <a:custGeom>
              <a:avLst/>
              <a:gdLst>
                <a:gd name="T0" fmla="*/ 886 w 897"/>
                <a:gd name="T1" fmla="*/ 244 h 1360"/>
                <a:gd name="T2" fmla="*/ 161 w 897"/>
                <a:gd name="T3" fmla="*/ 7 h 1360"/>
                <a:gd name="T4" fmla="*/ 158 w 897"/>
                <a:gd name="T5" fmla="*/ 7 h 1360"/>
                <a:gd name="T6" fmla="*/ 118 w 897"/>
                <a:gd name="T7" fmla="*/ 0 h 1360"/>
                <a:gd name="T8" fmla="*/ 1 w 897"/>
                <a:gd name="T9" fmla="*/ 110 h 1360"/>
                <a:gd name="T10" fmla="*/ 0 w 897"/>
                <a:gd name="T11" fmla="*/ 114 h 1360"/>
                <a:gd name="T12" fmla="*/ 0 w 897"/>
                <a:gd name="T13" fmla="*/ 119 h 1360"/>
                <a:gd name="T14" fmla="*/ 0 w 897"/>
                <a:gd name="T15" fmla="*/ 308 h 1360"/>
                <a:gd name="T16" fmla="*/ 0 w 897"/>
                <a:gd name="T17" fmla="*/ 1107 h 1360"/>
                <a:gd name="T18" fmla="*/ 11 w 897"/>
                <a:gd name="T19" fmla="*/ 1122 h 1360"/>
                <a:gd name="T20" fmla="*/ 736 w 897"/>
                <a:gd name="T21" fmla="*/ 1359 h 1360"/>
                <a:gd name="T22" fmla="*/ 741 w 897"/>
                <a:gd name="T23" fmla="*/ 1360 h 1360"/>
                <a:gd name="T24" fmla="*/ 750 w 897"/>
                <a:gd name="T25" fmla="*/ 1357 h 1360"/>
                <a:gd name="T26" fmla="*/ 757 w 897"/>
                <a:gd name="T27" fmla="*/ 1344 h 1360"/>
                <a:gd name="T28" fmla="*/ 757 w 897"/>
                <a:gd name="T29" fmla="*/ 1179 h 1360"/>
                <a:gd name="T30" fmla="*/ 882 w 897"/>
                <a:gd name="T31" fmla="*/ 1219 h 1360"/>
                <a:gd name="T32" fmla="*/ 897 w 897"/>
                <a:gd name="T33" fmla="*/ 1204 h 1360"/>
                <a:gd name="T34" fmla="*/ 897 w 897"/>
                <a:gd name="T35" fmla="*/ 259 h 1360"/>
                <a:gd name="T36" fmla="*/ 886 w 897"/>
                <a:gd name="T37" fmla="*/ 244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7" h="1360">
                  <a:moveTo>
                    <a:pt x="886" y="244"/>
                  </a:moveTo>
                  <a:cubicBezTo>
                    <a:pt x="161" y="7"/>
                    <a:pt x="161" y="7"/>
                    <a:pt x="161" y="7"/>
                  </a:cubicBezTo>
                  <a:cubicBezTo>
                    <a:pt x="160" y="7"/>
                    <a:pt x="159" y="7"/>
                    <a:pt x="158" y="7"/>
                  </a:cubicBezTo>
                  <a:cubicBezTo>
                    <a:pt x="144" y="3"/>
                    <a:pt x="131" y="0"/>
                    <a:pt x="118" y="0"/>
                  </a:cubicBezTo>
                  <a:cubicBezTo>
                    <a:pt x="55" y="0"/>
                    <a:pt x="6" y="48"/>
                    <a:pt x="1" y="110"/>
                  </a:cubicBezTo>
                  <a:cubicBezTo>
                    <a:pt x="1" y="111"/>
                    <a:pt x="0" y="113"/>
                    <a:pt x="0" y="114"/>
                  </a:cubicBezTo>
                  <a:cubicBezTo>
                    <a:pt x="0" y="119"/>
                    <a:pt x="0" y="119"/>
                    <a:pt x="0" y="119"/>
                  </a:cubicBezTo>
                  <a:cubicBezTo>
                    <a:pt x="0" y="308"/>
                    <a:pt x="0" y="308"/>
                    <a:pt x="0" y="308"/>
                  </a:cubicBezTo>
                  <a:cubicBezTo>
                    <a:pt x="0" y="1107"/>
                    <a:pt x="0" y="1107"/>
                    <a:pt x="0" y="1107"/>
                  </a:cubicBezTo>
                  <a:cubicBezTo>
                    <a:pt x="0" y="1114"/>
                    <a:pt x="5" y="1120"/>
                    <a:pt x="11" y="1122"/>
                  </a:cubicBezTo>
                  <a:cubicBezTo>
                    <a:pt x="736" y="1359"/>
                    <a:pt x="736" y="1359"/>
                    <a:pt x="736" y="1359"/>
                  </a:cubicBezTo>
                  <a:cubicBezTo>
                    <a:pt x="738" y="1359"/>
                    <a:pt x="739" y="1360"/>
                    <a:pt x="741" y="1360"/>
                  </a:cubicBezTo>
                  <a:cubicBezTo>
                    <a:pt x="744" y="1360"/>
                    <a:pt x="748" y="1359"/>
                    <a:pt x="750" y="1357"/>
                  </a:cubicBezTo>
                  <a:cubicBezTo>
                    <a:pt x="754" y="1354"/>
                    <a:pt x="757" y="1349"/>
                    <a:pt x="757" y="1344"/>
                  </a:cubicBezTo>
                  <a:cubicBezTo>
                    <a:pt x="757" y="1179"/>
                    <a:pt x="757" y="1179"/>
                    <a:pt x="757" y="1179"/>
                  </a:cubicBezTo>
                  <a:cubicBezTo>
                    <a:pt x="879" y="1219"/>
                    <a:pt x="879" y="1219"/>
                    <a:pt x="882" y="1219"/>
                  </a:cubicBezTo>
                  <a:cubicBezTo>
                    <a:pt x="890" y="1219"/>
                    <a:pt x="897" y="1212"/>
                    <a:pt x="897" y="1204"/>
                  </a:cubicBezTo>
                  <a:cubicBezTo>
                    <a:pt x="897" y="259"/>
                    <a:pt x="897" y="259"/>
                    <a:pt x="897" y="259"/>
                  </a:cubicBezTo>
                  <a:cubicBezTo>
                    <a:pt x="897" y="252"/>
                    <a:pt x="893" y="246"/>
                    <a:pt x="886" y="244"/>
                  </a:cubicBezTo>
                  <a:close/>
                </a:path>
              </a:pathLst>
            </a:custGeom>
            <a:solidFill>
              <a:srgbClr val="75627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7" name="Freeform 7"/>
            <p:cNvSpPr/>
            <p:nvPr/>
          </p:nvSpPr>
          <p:spPr bwMode="auto">
            <a:xfrm>
              <a:off x="2282" y="186"/>
              <a:ext cx="543" cy="1659"/>
            </a:xfrm>
            <a:custGeom>
              <a:avLst/>
              <a:gdLst>
                <a:gd name="T0" fmla="*/ 12 w 360"/>
                <a:gd name="T1" fmla="*/ 1101 h 1101"/>
                <a:gd name="T2" fmla="*/ 9 w 360"/>
                <a:gd name="T3" fmla="*/ 1100 h 1101"/>
                <a:gd name="T4" fmla="*/ 1 w 360"/>
                <a:gd name="T5" fmla="*/ 1086 h 1101"/>
                <a:gd name="T6" fmla="*/ 337 w 360"/>
                <a:gd name="T7" fmla="*/ 9 h 1101"/>
                <a:gd name="T8" fmla="*/ 351 w 360"/>
                <a:gd name="T9" fmla="*/ 2 h 1101"/>
                <a:gd name="T10" fmla="*/ 359 w 360"/>
                <a:gd name="T11" fmla="*/ 16 h 1101"/>
                <a:gd name="T12" fmla="*/ 23 w 360"/>
                <a:gd name="T13" fmla="*/ 1093 h 1101"/>
                <a:gd name="T14" fmla="*/ 12 w 360"/>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0" h="1101">
                  <a:moveTo>
                    <a:pt x="12" y="1101"/>
                  </a:moveTo>
                  <a:cubicBezTo>
                    <a:pt x="11" y="1101"/>
                    <a:pt x="10" y="1101"/>
                    <a:pt x="9" y="1100"/>
                  </a:cubicBezTo>
                  <a:cubicBezTo>
                    <a:pt x="3" y="1098"/>
                    <a:pt x="0" y="1092"/>
                    <a:pt x="1" y="1086"/>
                  </a:cubicBezTo>
                  <a:cubicBezTo>
                    <a:pt x="337" y="9"/>
                    <a:pt x="337" y="9"/>
                    <a:pt x="337" y="9"/>
                  </a:cubicBezTo>
                  <a:cubicBezTo>
                    <a:pt x="339" y="3"/>
                    <a:pt x="345" y="0"/>
                    <a:pt x="351" y="2"/>
                  </a:cubicBezTo>
                  <a:cubicBezTo>
                    <a:pt x="357" y="3"/>
                    <a:pt x="360" y="10"/>
                    <a:pt x="359" y="16"/>
                  </a:cubicBezTo>
                  <a:cubicBezTo>
                    <a:pt x="23" y="1093"/>
                    <a:pt x="23" y="1093"/>
                    <a:pt x="23" y="1093"/>
                  </a:cubicBezTo>
                  <a:cubicBezTo>
                    <a:pt x="21" y="1098"/>
                    <a:pt x="17" y="1101"/>
                    <a:pt x="12"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8" name="Freeform 8"/>
            <p:cNvSpPr/>
            <p:nvPr/>
          </p:nvSpPr>
          <p:spPr bwMode="auto">
            <a:xfrm>
              <a:off x="2540" y="266"/>
              <a:ext cx="544" cy="1658"/>
            </a:xfrm>
            <a:custGeom>
              <a:avLst/>
              <a:gdLst>
                <a:gd name="T0" fmla="*/ 13 w 361"/>
                <a:gd name="T1" fmla="*/ 1101 h 1101"/>
                <a:gd name="T2" fmla="*/ 10 w 361"/>
                <a:gd name="T3" fmla="*/ 1101 h 1101"/>
                <a:gd name="T4" fmla="*/ 2 w 361"/>
                <a:gd name="T5" fmla="*/ 1087 h 1101"/>
                <a:gd name="T6" fmla="*/ 338 w 361"/>
                <a:gd name="T7" fmla="*/ 9 h 1101"/>
                <a:gd name="T8" fmla="*/ 352 w 361"/>
                <a:gd name="T9" fmla="*/ 2 h 1101"/>
                <a:gd name="T10" fmla="*/ 359 w 361"/>
                <a:gd name="T11" fmla="*/ 16 h 1101"/>
                <a:gd name="T12" fmla="*/ 24 w 361"/>
                <a:gd name="T13" fmla="*/ 1093 h 1101"/>
                <a:gd name="T14" fmla="*/ 13 w 361"/>
                <a:gd name="T15" fmla="*/ 1101 h 1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101">
                  <a:moveTo>
                    <a:pt x="13" y="1101"/>
                  </a:moveTo>
                  <a:cubicBezTo>
                    <a:pt x="12" y="1101"/>
                    <a:pt x="11" y="1101"/>
                    <a:pt x="10" y="1101"/>
                  </a:cubicBezTo>
                  <a:cubicBezTo>
                    <a:pt x="4" y="1099"/>
                    <a:pt x="0" y="1093"/>
                    <a:pt x="2" y="1087"/>
                  </a:cubicBezTo>
                  <a:cubicBezTo>
                    <a:pt x="338" y="9"/>
                    <a:pt x="338" y="9"/>
                    <a:pt x="338" y="9"/>
                  </a:cubicBezTo>
                  <a:cubicBezTo>
                    <a:pt x="340" y="4"/>
                    <a:pt x="346" y="0"/>
                    <a:pt x="352" y="2"/>
                  </a:cubicBezTo>
                  <a:cubicBezTo>
                    <a:pt x="358" y="4"/>
                    <a:pt x="361" y="10"/>
                    <a:pt x="359" y="16"/>
                  </a:cubicBezTo>
                  <a:cubicBezTo>
                    <a:pt x="24" y="1093"/>
                    <a:pt x="24" y="1093"/>
                    <a:pt x="24" y="1093"/>
                  </a:cubicBezTo>
                  <a:cubicBezTo>
                    <a:pt x="22" y="1098"/>
                    <a:pt x="18" y="1101"/>
                    <a:pt x="13" y="1101"/>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39" name="Freeform 9"/>
            <p:cNvSpPr/>
            <p:nvPr/>
          </p:nvSpPr>
          <p:spPr bwMode="auto">
            <a:xfrm>
              <a:off x="2763" y="293"/>
              <a:ext cx="288" cy="115"/>
            </a:xfrm>
            <a:custGeom>
              <a:avLst/>
              <a:gdLst>
                <a:gd name="T0" fmla="*/ 179 w 191"/>
                <a:gd name="T1" fmla="*/ 76 h 76"/>
                <a:gd name="T2" fmla="*/ 175 w 191"/>
                <a:gd name="T3" fmla="*/ 75 h 76"/>
                <a:gd name="T4" fmla="*/ 9 w 191"/>
                <a:gd name="T5" fmla="*/ 24 h 76"/>
                <a:gd name="T6" fmla="*/ 2 w 191"/>
                <a:gd name="T7" fmla="*/ 10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5" y="75"/>
                  </a:cubicBezTo>
                  <a:cubicBezTo>
                    <a:pt x="9" y="24"/>
                    <a:pt x="9" y="24"/>
                    <a:pt x="9" y="24"/>
                  </a:cubicBezTo>
                  <a:cubicBezTo>
                    <a:pt x="3" y="22"/>
                    <a:pt x="0" y="15"/>
                    <a:pt x="2" y="10"/>
                  </a:cubicBezTo>
                  <a:cubicBezTo>
                    <a:pt x="3" y="4"/>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0" name="Freeform 10"/>
            <p:cNvSpPr/>
            <p:nvPr/>
          </p:nvSpPr>
          <p:spPr bwMode="auto">
            <a:xfrm>
              <a:off x="2709" y="468"/>
              <a:ext cx="288" cy="113"/>
            </a:xfrm>
            <a:custGeom>
              <a:avLst/>
              <a:gdLst>
                <a:gd name="T0" fmla="*/ 179 w 191"/>
                <a:gd name="T1" fmla="*/ 75 h 75"/>
                <a:gd name="T2" fmla="*/ 175 w 191"/>
                <a:gd name="T3" fmla="*/ 75 h 75"/>
                <a:gd name="T4" fmla="*/ 9 w 191"/>
                <a:gd name="T5" fmla="*/ 23 h 75"/>
                <a:gd name="T6" fmla="*/ 2 w 191"/>
                <a:gd name="T7" fmla="*/ 9 h 75"/>
                <a:gd name="T8" fmla="*/ 16 w 191"/>
                <a:gd name="T9" fmla="*/ 2 h 75"/>
                <a:gd name="T10" fmla="*/ 182 w 191"/>
                <a:gd name="T11" fmla="*/ 53 h 75"/>
                <a:gd name="T12" fmla="*/ 190 w 191"/>
                <a:gd name="T13" fmla="*/ 67 h 75"/>
                <a:gd name="T14" fmla="*/ 179 w 191"/>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5">
                  <a:moveTo>
                    <a:pt x="179" y="75"/>
                  </a:moveTo>
                  <a:cubicBezTo>
                    <a:pt x="178" y="75"/>
                    <a:pt x="177" y="75"/>
                    <a:pt x="175"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1"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1" name="Freeform 11"/>
            <p:cNvSpPr/>
            <p:nvPr/>
          </p:nvSpPr>
          <p:spPr bwMode="auto">
            <a:xfrm>
              <a:off x="2655" y="641"/>
              <a:ext cx="288" cy="115"/>
            </a:xfrm>
            <a:custGeom>
              <a:avLst/>
              <a:gdLst>
                <a:gd name="T0" fmla="*/ 179 w 191"/>
                <a:gd name="T1" fmla="*/ 76 h 76"/>
                <a:gd name="T2" fmla="*/ 176 w 191"/>
                <a:gd name="T3" fmla="*/ 75 h 76"/>
                <a:gd name="T4" fmla="*/ 9 w 191"/>
                <a:gd name="T5" fmla="*/ 23 h 76"/>
                <a:gd name="T6" fmla="*/ 2 w 191"/>
                <a:gd name="T7" fmla="*/ 9 h 76"/>
                <a:gd name="T8" fmla="*/ 16 w 191"/>
                <a:gd name="T9" fmla="*/ 2 h 76"/>
                <a:gd name="T10" fmla="*/ 182 w 191"/>
                <a:gd name="T11" fmla="*/ 54 h 76"/>
                <a:gd name="T12" fmla="*/ 190 w 191"/>
                <a:gd name="T13" fmla="*/ 68 h 76"/>
                <a:gd name="T14" fmla="*/ 179 w 191"/>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1"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2" name="Freeform 12"/>
            <p:cNvSpPr/>
            <p:nvPr/>
          </p:nvSpPr>
          <p:spPr bwMode="auto">
            <a:xfrm>
              <a:off x="2600" y="814"/>
              <a:ext cx="290"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3" name="Freeform 13"/>
            <p:cNvSpPr/>
            <p:nvPr/>
          </p:nvSpPr>
          <p:spPr bwMode="auto">
            <a:xfrm>
              <a:off x="2546" y="989"/>
              <a:ext cx="289"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5"/>
                    <a:pt x="176" y="75"/>
                  </a:cubicBezTo>
                  <a:cubicBezTo>
                    <a:pt x="9" y="23"/>
                    <a:pt x="9" y="23"/>
                    <a:pt x="9" y="23"/>
                  </a:cubicBezTo>
                  <a:cubicBezTo>
                    <a:pt x="3" y="21"/>
                    <a:pt x="0" y="15"/>
                    <a:pt x="2" y="9"/>
                  </a:cubicBezTo>
                  <a:cubicBezTo>
                    <a:pt x="4" y="3"/>
                    <a:pt x="10" y="0"/>
                    <a:pt x="16" y="2"/>
                  </a:cubicBezTo>
                  <a:cubicBezTo>
                    <a:pt x="182" y="54"/>
                    <a:pt x="182" y="54"/>
                    <a:pt x="182" y="54"/>
                  </a:cubicBezTo>
                  <a:cubicBezTo>
                    <a:pt x="188" y="55"/>
                    <a:pt x="192" y="62"/>
                    <a:pt x="190" y="68"/>
                  </a:cubicBezTo>
                  <a:cubicBezTo>
                    <a:pt x="188" y="72"/>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4" name="Freeform 14"/>
            <p:cNvSpPr/>
            <p:nvPr/>
          </p:nvSpPr>
          <p:spPr bwMode="auto">
            <a:xfrm>
              <a:off x="2492" y="1162"/>
              <a:ext cx="289" cy="115"/>
            </a:xfrm>
            <a:custGeom>
              <a:avLst/>
              <a:gdLst>
                <a:gd name="T0" fmla="*/ 179 w 192"/>
                <a:gd name="T1" fmla="*/ 76 h 76"/>
                <a:gd name="T2" fmla="*/ 176 w 192"/>
                <a:gd name="T3" fmla="*/ 75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4"/>
                    <a:pt x="9" y="24"/>
                    <a:pt x="9" y="24"/>
                  </a:cubicBezTo>
                  <a:cubicBezTo>
                    <a:pt x="3" y="22"/>
                    <a:pt x="0" y="15"/>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5" name="Freeform 15"/>
            <p:cNvSpPr/>
            <p:nvPr/>
          </p:nvSpPr>
          <p:spPr bwMode="auto">
            <a:xfrm>
              <a:off x="2438" y="1337"/>
              <a:ext cx="289" cy="113"/>
            </a:xfrm>
            <a:custGeom>
              <a:avLst/>
              <a:gdLst>
                <a:gd name="T0" fmla="*/ 179 w 192"/>
                <a:gd name="T1" fmla="*/ 75 h 75"/>
                <a:gd name="T2" fmla="*/ 176 w 192"/>
                <a:gd name="T3" fmla="*/ 75 h 75"/>
                <a:gd name="T4" fmla="*/ 9 w 192"/>
                <a:gd name="T5" fmla="*/ 23 h 75"/>
                <a:gd name="T6" fmla="*/ 2 w 192"/>
                <a:gd name="T7" fmla="*/ 9 h 75"/>
                <a:gd name="T8" fmla="*/ 16 w 192"/>
                <a:gd name="T9" fmla="*/ 2 h 75"/>
                <a:gd name="T10" fmla="*/ 182 w 192"/>
                <a:gd name="T11" fmla="*/ 53 h 75"/>
                <a:gd name="T12" fmla="*/ 190 w 192"/>
                <a:gd name="T13" fmla="*/ 67 h 75"/>
                <a:gd name="T14" fmla="*/ 179 w 192"/>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5">
                  <a:moveTo>
                    <a:pt x="179" y="75"/>
                  </a:moveTo>
                  <a:cubicBezTo>
                    <a:pt x="178" y="75"/>
                    <a:pt x="177" y="75"/>
                    <a:pt x="176" y="75"/>
                  </a:cubicBezTo>
                  <a:cubicBezTo>
                    <a:pt x="9" y="23"/>
                    <a:pt x="9" y="23"/>
                    <a:pt x="9" y="23"/>
                  </a:cubicBezTo>
                  <a:cubicBezTo>
                    <a:pt x="3" y="21"/>
                    <a:pt x="0" y="15"/>
                    <a:pt x="2" y="9"/>
                  </a:cubicBezTo>
                  <a:cubicBezTo>
                    <a:pt x="4" y="3"/>
                    <a:pt x="10" y="0"/>
                    <a:pt x="16" y="2"/>
                  </a:cubicBezTo>
                  <a:cubicBezTo>
                    <a:pt x="182" y="53"/>
                    <a:pt x="182" y="53"/>
                    <a:pt x="182" y="53"/>
                  </a:cubicBezTo>
                  <a:cubicBezTo>
                    <a:pt x="188" y="55"/>
                    <a:pt x="192" y="62"/>
                    <a:pt x="190" y="67"/>
                  </a:cubicBezTo>
                  <a:cubicBezTo>
                    <a:pt x="188" y="72"/>
                    <a:pt x="184" y="75"/>
                    <a:pt x="179" y="7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6" name="Freeform 16"/>
            <p:cNvSpPr/>
            <p:nvPr/>
          </p:nvSpPr>
          <p:spPr bwMode="auto">
            <a:xfrm>
              <a:off x="2383" y="1510"/>
              <a:ext cx="290" cy="115"/>
            </a:xfrm>
            <a:custGeom>
              <a:avLst/>
              <a:gdLst>
                <a:gd name="T0" fmla="*/ 179 w 192"/>
                <a:gd name="T1" fmla="*/ 76 h 76"/>
                <a:gd name="T2" fmla="*/ 176 w 192"/>
                <a:gd name="T3" fmla="*/ 75 h 76"/>
                <a:gd name="T4" fmla="*/ 9 w 192"/>
                <a:gd name="T5" fmla="*/ 23 h 76"/>
                <a:gd name="T6" fmla="*/ 2 w 192"/>
                <a:gd name="T7" fmla="*/ 9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5"/>
                  </a:cubicBezTo>
                  <a:cubicBezTo>
                    <a:pt x="9" y="23"/>
                    <a:pt x="9" y="23"/>
                    <a:pt x="9" y="23"/>
                  </a:cubicBezTo>
                  <a:cubicBezTo>
                    <a:pt x="3" y="22"/>
                    <a:pt x="0" y="15"/>
                    <a:pt x="2" y="9"/>
                  </a:cubicBezTo>
                  <a:cubicBezTo>
                    <a:pt x="4" y="3"/>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7" name="Freeform 17"/>
            <p:cNvSpPr/>
            <p:nvPr/>
          </p:nvSpPr>
          <p:spPr bwMode="auto">
            <a:xfrm>
              <a:off x="2329" y="1683"/>
              <a:ext cx="289" cy="115"/>
            </a:xfrm>
            <a:custGeom>
              <a:avLst/>
              <a:gdLst>
                <a:gd name="T0" fmla="*/ 179 w 192"/>
                <a:gd name="T1" fmla="*/ 76 h 76"/>
                <a:gd name="T2" fmla="*/ 176 w 192"/>
                <a:gd name="T3" fmla="*/ 76 h 76"/>
                <a:gd name="T4" fmla="*/ 9 w 192"/>
                <a:gd name="T5" fmla="*/ 24 h 76"/>
                <a:gd name="T6" fmla="*/ 2 w 192"/>
                <a:gd name="T7" fmla="*/ 10 h 76"/>
                <a:gd name="T8" fmla="*/ 16 w 192"/>
                <a:gd name="T9" fmla="*/ 2 h 76"/>
                <a:gd name="T10" fmla="*/ 182 w 192"/>
                <a:gd name="T11" fmla="*/ 54 h 76"/>
                <a:gd name="T12" fmla="*/ 190 w 192"/>
                <a:gd name="T13" fmla="*/ 68 h 76"/>
                <a:gd name="T14" fmla="*/ 179 w 192"/>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76">
                  <a:moveTo>
                    <a:pt x="179" y="76"/>
                  </a:moveTo>
                  <a:cubicBezTo>
                    <a:pt x="178" y="76"/>
                    <a:pt x="177" y="76"/>
                    <a:pt x="176" y="76"/>
                  </a:cubicBezTo>
                  <a:cubicBezTo>
                    <a:pt x="9" y="24"/>
                    <a:pt x="9" y="24"/>
                    <a:pt x="9" y="24"/>
                  </a:cubicBezTo>
                  <a:cubicBezTo>
                    <a:pt x="3" y="22"/>
                    <a:pt x="0" y="16"/>
                    <a:pt x="2" y="10"/>
                  </a:cubicBezTo>
                  <a:cubicBezTo>
                    <a:pt x="4" y="4"/>
                    <a:pt x="10" y="0"/>
                    <a:pt x="16" y="2"/>
                  </a:cubicBezTo>
                  <a:cubicBezTo>
                    <a:pt x="182" y="54"/>
                    <a:pt x="182" y="54"/>
                    <a:pt x="182" y="54"/>
                  </a:cubicBezTo>
                  <a:cubicBezTo>
                    <a:pt x="188" y="56"/>
                    <a:pt x="192" y="62"/>
                    <a:pt x="190" y="68"/>
                  </a:cubicBezTo>
                  <a:cubicBezTo>
                    <a:pt x="188" y="73"/>
                    <a:pt x="184" y="76"/>
                    <a:pt x="179" y="76"/>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8" name="Freeform 18"/>
            <p:cNvSpPr/>
            <p:nvPr/>
          </p:nvSpPr>
          <p:spPr bwMode="auto">
            <a:xfrm>
              <a:off x="2213" y="1378"/>
              <a:ext cx="858" cy="507"/>
            </a:xfrm>
            <a:custGeom>
              <a:avLst/>
              <a:gdLst>
                <a:gd name="T0" fmla="*/ 24 w 569"/>
                <a:gd name="T1" fmla="*/ 335 h 337"/>
                <a:gd name="T2" fmla="*/ 17 w 569"/>
                <a:gd name="T3" fmla="*/ 333 h 337"/>
                <a:gd name="T4" fmla="*/ 7 w 569"/>
                <a:gd name="T5" fmla="*/ 319 h 337"/>
                <a:gd name="T6" fmla="*/ 517 w 569"/>
                <a:gd name="T7" fmla="*/ 4 h 337"/>
                <a:gd name="T8" fmla="*/ 552 w 569"/>
                <a:gd name="T9" fmla="*/ 4 h 337"/>
                <a:gd name="T10" fmla="*/ 562 w 569"/>
                <a:gd name="T11" fmla="*/ 19 h 337"/>
                <a:gd name="T12" fmla="*/ 52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2" y="335"/>
                    <a:pt x="19" y="334"/>
                    <a:pt x="17" y="333"/>
                  </a:cubicBezTo>
                  <a:cubicBezTo>
                    <a:pt x="5" y="329"/>
                    <a:pt x="0" y="323"/>
                    <a:pt x="7" y="319"/>
                  </a:cubicBezTo>
                  <a:cubicBezTo>
                    <a:pt x="517" y="4"/>
                    <a:pt x="517" y="4"/>
                    <a:pt x="517" y="4"/>
                  </a:cubicBezTo>
                  <a:cubicBezTo>
                    <a:pt x="524" y="0"/>
                    <a:pt x="540" y="0"/>
                    <a:pt x="552" y="4"/>
                  </a:cubicBezTo>
                  <a:cubicBezTo>
                    <a:pt x="564" y="8"/>
                    <a:pt x="569" y="15"/>
                    <a:pt x="562" y="19"/>
                  </a:cubicBezTo>
                  <a:cubicBezTo>
                    <a:pt x="52" y="333"/>
                    <a:pt x="52" y="333"/>
                    <a:pt x="52"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49" name="Freeform 19"/>
            <p:cNvSpPr/>
            <p:nvPr/>
          </p:nvSpPr>
          <p:spPr bwMode="auto">
            <a:xfrm>
              <a:off x="2484" y="1468"/>
              <a:ext cx="858" cy="508"/>
            </a:xfrm>
            <a:custGeom>
              <a:avLst/>
              <a:gdLst>
                <a:gd name="T0" fmla="*/ 24 w 569"/>
                <a:gd name="T1" fmla="*/ 335 h 337"/>
                <a:gd name="T2" fmla="*/ 17 w 569"/>
                <a:gd name="T3" fmla="*/ 333 h 337"/>
                <a:gd name="T4" fmla="*/ 6 w 569"/>
                <a:gd name="T5" fmla="*/ 318 h 337"/>
                <a:gd name="T6" fmla="*/ 517 w 569"/>
                <a:gd name="T7" fmla="*/ 4 h 337"/>
                <a:gd name="T8" fmla="*/ 552 w 569"/>
                <a:gd name="T9" fmla="*/ 4 h 337"/>
                <a:gd name="T10" fmla="*/ 562 w 569"/>
                <a:gd name="T11" fmla="*/ 19 h 337"/>
                <a:gd name="T12" fmla="*/ 51 w 569"/>
                <a:gd name="T13" fmla="*/ 333 h 337"/>
                <a:gd name="T14" fmla="*/ 24 w 569"/>
                <a:gd name="T15" fmla="*/ 335 h 3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9" h="337">
                  <a:moveTo>
                    <a:pt x="24" y="335"/>
                  </a:moveTo>
                  <a:cubicBezTo>
                    <a:pt x="21" y="335"/>
                    <a:pt x="19" y="334"/>
                    <a:pt x="17" y="333"/>
                  </a:cubicBezTo>
                  <a:cubicBezTo>
                    <a:pt x="4" y="329"/>
                    <a:pt x="0" y="322"/>
                    <a:pt x="6" y="318"/>
                  </a:cubicBezTo>
                  <a:cubicBezTo>
                    <a:pt x="517" y="4"/>
                    <a:pt x="517" y="4"/>
                    <a:pt x="517" y="4"/>
                  </a:cubicBezTo>
                  <a:cubicBezTo>
                    <a:pt x="524" y="0"/>
                    <a:pt x="539" y="0"/>
                    <a:pt x="552" y="4"/>
                  </a:cubicBezTo>
                  <a:cubicBezTo>
                    <a:pt x="564" y="8"/>
                    <a:pt x="569" y="15"/>
                    <a:pt x="562" y="19"/>
                  </a:cubicBezTo>
                  <a:cubicBezTo>
                    <a:pt x="51" y="333"/>
                    <a:pt x="51" y="333"/>
                    <a:pt x="51" y="333"/>
                  </a:cubicBezTo>
                  <a:cubicBezTo>
                    <a:pt x="46" y="337"/>
                    <a:pt x="35" y="337"/>
                    <a:pt x="24" y="335"/>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0" name="Freeform 20"/>
            <p:cNvSpPr/>
            <p:nvPr/>
          </p:nvSpPr>
          <p:spPr bwMode="auto">
            <a:xfrm>
              <a:off x="2879" y="14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8"/>
                    <a:pt x="193" y="78"/>
                    <a:pt x="191" y="77"/>
                  </a:cubicBezTo>
                  <a:cubicBezTo>
                    <a:pt x="17" y="19"/>
                    <a:pt x="17" y="19"/>
                    <a:pt x="17" y="19"/>
                  </a:cubicBezTo>
                  <a:cubicBezTo>
                    <a:pt x="4" y="15"/>
                    <a:pt x="0" y="8"/>
                    <a:pt x="6" y="4"/>
                  </a:cubicBezTo>
                  <a:cubicBezTo>
                    <a:pt x="13" y="0"/>
                    <a:pt x="28" y="0"/>
                    <a:pt x="41" y="4"/>
                  </a:cubicBezTo>
                  <a:cubicBezTo>
                    <a:pt x="215" y="62"/>
                    <a:pt x="215" y="62"/>
                    <a:pt x="215" y="62"/>
                  </a:cubicBezTo>
                  <a:cubicBezTo>
                    <a:pt x="227" y="66"/>
                    <a:pt x="232" y="73"/>
                    <a:pt x="225" y="77"/>
                  </a:cubicBezTo>
                  <a:cubicBezTo>
                    <a:pt x="220" y="80"/>
                    <a:pt x="208"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1" name="Freeform 21"/>
            <p:cNvSpPr/>
            <p:nvPr/>
          </p:nvSpPr>
          <p:spPr bwMode="auto">
            <a:xfrm>
              <a:off x="2781" y="151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8"/>
                    <a:pt x="193" y="77"/>
                    <a:pt x="191" y="77"/>
                  </a:cubicBezTo>
                  <a:cubicBezTo>
                    <a:pt x="17" y="19"/>
                    <a:pt x="17" y="19"/>
                    <a:pt x="17" y="19"/>
                  </a:cubicBezTo>
                  <a:cubicBezTo>
                    <a:pt x="4" y="15"/>
                    <a:pt x="0" y="8"/>
                    <a:pt x="6" y="4"/>
                  </a:cubicBezTo>
                  <a:cubicBezTo>
                    <a:pt x="13" y="0"/>
                    <a:pt x="29" y="0"/>
                    <a:pt x="41" y="4"/>
                  </a:cubicBezTo>
                  <a:cubicBezTo>
                    <a:pt x="215" y="62"/>
                    <a:pt x="215" y="62"/>
                    <a:pt x="215" y="62"/>
                  </a:cubicBezTo>
                  <a:cubicBezTo>
                    <a:pt x="227" y="66"/>
                    <a:pt x="232" y="73"/>
                    <a:pt x="225" y="77"/>
                  </a:cubicBezTo>
                  <a:cubicBezTo>
                    <a:pt x="220" y="80"/>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2" name="Freeform 22"/>
            <p:cNvSpPr/>
            <p:nvPr/>
          </p:nvSpPr>
          <p:spPr bwMode="auto">
            <a:xfrm>
              <a:off x="2683" y="1570"/>
              <a:ext cx="350" cy="122"/>
            </a:xfrm>
            <a:custGeom>
              <a:avLst/>
              <a:gdLst>
                <a:gd name="T0" fmla="*/ 198 w 232"/>
                <a:gd name="T1" fmla="*/ 78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8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8"/>
                  </a:moveTo>
                  <a:cubicBezTo>
                    <a:pt x="196" y="78"/>
                    <a:pt x="193" y="77"/>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8" y="66"/>
                    <a:pt x="232" y="73"/>
                    <a:pt x="226" y="77"/>
                  </a:cubicBezTo>
                  <a:cubicBezTo>
                    <a:pt x="220" y="80"/>
                    <a:pt x="209" y="81"/>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3" name="Freeform 23"/>
            <p:cNvSpPr/>
            <p:nvPr/>
          </p:nvSpPr>
          <p:spPr bwMode="auto">
            <a:xfrm>
              <a:off x="2585" y="1631"/>
              <a:ext cx="350" cy="120"/>
            </a:xfrm>
            <a:custGeom>
              <a:avLst/>
              <a:gdLst>
                <a:gd name="T0" fmla="*/ 198 w 232"/>
                <a:gd name="T1" fmla="*/ 78 h 80"/>
                <a:gd name="T2" fmla="*/ 191 w 232"/>
                <a:gd name="T3" fmla="*/ 76 h 80"/>
                <a:gd name="T4" fmla="*/ 17 w 232"/>
                <a:gd name="T5" fmla="*/ 19 h 80"/>
                <a:gd name="T6" fmla="*/ 7 w 232"/>
                <a:gd name="T7" fmla="*/ 4 h 80"/>
                <a:gd name="T8" fmla="*/ 41 w 232"/>
                <a:gd name="T9" fmla="*/ 4 h 80"/>
                <a:gd name="T10" fmla="*/ 215 w 232"/>
                <a:gd name="T11" fmla="*/ 62 h 80"/>
                <a:gd name="T12" fmla="*/ 226 w 232"/>
                <a:gd name="T13" fmla="*/ 77 h 80"/>
                <a:gd name="T14" fmla="*/ 198 w 232"/>
                <a:gd name="T15" fmla="*/ 78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0">
                  <a:moveTo>
                    <a:pt x="198" y="78"/>
                  </a:moveTo>
                  <a:cubicBezTo>
                    <a:pt x="196" y="78"/>
                    <a:pt x="194" y="77"/>
                    <a:pt x="191" y="76"/>
                  </a:cubicBezTo>
                  <a:cubicBezTo>
                    <a:pt x="17" y="19"/>
                    <a:pt x="17" y="19"/>
                    <a:pt x="17" y="19"/>
                  </a:cubicBezTo>
                  <a:cubicBezTo>
                    <a:pt x="5" y="14"/>
                    <a:pt x="0" y="8"/>
                    <a:pt x="7" y="4"/>
                  </a:cubicBezTo>
                  <a:cubicBezTo>
                    <a:pt x="14" y="0"/>
                    <a:pt x="29" y="0"/>
                    <a:pt x="41" y="4"/>
                  </a:cubicBezTo>
                  <a:cubicBezTo>
                    <a:pt x="215" y="62"/>
                    <a:pt x="215" y="62"/>
                    <a:pt x="215" y="62"/>
                  </a:cubicBezTo>
                  <a:cubicBezTo>
                    <a:pt x="228" y="66"/>
                    <a:pt x="232" y="72"/>
                    <a:pt x="226" y="77"/>
                  </a:cubicBezTo>
                  <a:cubicBezTo>
                    <a:pt x="220" y="80"/>
                    <a:pt x="209" y="80"/>
                    <a:pt x="198" y="78"/>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4" name="Freeform 24"/>
            <p:cNvSpPr/>
            <p:nvPr/>
          </p:nvSpPr>
          <p:spPr bwMode="auto">
            <a:xfrm>
              <a:off x="2487" y="1689"/>
              <a:ext cx="352" cy="122"/>
            </a:xfrm>
            <a:custGeom>
              <a:avLst/>
              <a:gdLst>
                <a:gd name="T0" fmla="*/ 199 w 233"/>
                <a:gd name="T1" fmla="*/ 79 h 81"/>
                <a:gd name="T2" fmla="*/ 192 w 233"/>
                <a:gd name="T3" fmla="*/ 77 h 81"/>
                <a:gd name="T4" fmla="*/ 17 w 233"/>
                <a:gd name="T5" fmla="*/ 19 h 81"/>
                <a:gd name="T6" fmla="*/ 7 w 233"/>
                <a:gd name="T7" fmla="*/ 5 h 81"/>
                <a:gd name="T8" fmla="*/ 42 w 233"/>
                <a:gd name="T9" fmla="*/ 5 h 81"/>
                <a:gd name="T10" fmla="*/ 216 w 233"/>
                <a:gd name="T11" fmla="*/ 63 h 81"/>
                <a:gd name="T12" fmla="*/ 226 w 233"/>
                <a:gd name="T13" fmla="*/ 77 h 81"/>
                <a:gd name="T14" fmla="*/ 199 w 233"/>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 h="81">
                  <a:moveTo>
                    <a:pt x="199" y="79"/>
                  </a:moveTo>
                  <a:cubicBezTo>
                    <a:pt x="196" y="79"/>
                    <a:pt x="194" y="78"/>
                    <a:pt x="192" y="77"/>
                  </a:cubicBezTo>
                  <a:cubicBezTo>
                    <a:pt x="17" y="19"/>
                    <a:pt x="17" y="19"/>
                    <a:pt x="17" y="19"/>
                  </a:cubicBezTo>
                  <a:cubicBezTo>
                    <a:pt x="5" y="15"/>
                    <a:pt x="0" y="9"/>
                    <a:pt x="7" y="5"/>
                  </a:cubicBezTo>
                  <a:cubicBezTo>
                    <a:pt x="14" y="0"/>
                    <a:pt x="29" y="0"/>
                    <a:pt x="42" y="5"/>
                  </a:cubicBezTo>
                  <a:cubicBezTo>
                    <a:pt x="216" y="63"/>
                    <a:pt x="216" y="63"/>
                    <a:pt x="216" y="63"/>
                  </a:cubicBezTo>
                  <a:cubicBezTo>
                    <a:pt x="228" y="67"/>
                    <a:pt x="233" y="73"/>
                    <a:pt x="226" y="77"/>
                  </a:cubicBezTo>
                  <a:cubicBezTo>
                    <a:pt x="221" y="81"/>
                    <a:pt x="209" y="81"/>
                    <a:pt x="199"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5" name="Freeform 25"/>
            <p:cNvSpPr/>
            <p:nvPr/>
          </p:nvSpPr>
          <p:spPr bwMode="auto">
            <a:xfrm>
              <a:off x="2391" y="1750"/>
              <a:ext cx="350" cy="122"/>
            </a:xfrm>
            <a:custGeom>
              <a:avLst/>
              <a:gdLst>
                <a:gd name="T0" fmla="*/ 198 w 232"/>
                <a:gd name="T1" fmla="*/ 79 h 81"/>
                <a:gd name="T2" fmla="*/ 191 w 232"/>
                <a:gd name="T3" fmla="*/ 77 h 81"/>
                <a:gd name="T4" fmla="*/ 17 w 232"/>
                <a:gd name="T5" fmla="*/ 19 h 81"/>
                <a:gd name="T6" fmla="*/ 6 w 232"/>
                <a:gd name="T7" fmla="*/ 4 h 81"/>
                <a:gd name="T8" fmla="*/ 41 w 232"/>
                <a:gd name="T9" fmla="*/ 4 h 81"/>
                <a:gd name="T10" fmla="*/ 215 w 232"/>
                <a:gd name="T11" fmla="*/ 62 h 81"/>
                <a:gd name="T12" fmla="*/ 225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5" y="79"/>
                    <a:pt x="193" y="78"/>
                    <a:pt x="191" y="77"/>
                  </a:cubicBezTo>
                  <a:cubicBezTo>
                    <a:pt x="17" y="19"/>
                    <a:pt x="17" y="19"/>
                    <a:pt x="17" y="19"/>
                  </a:cubicBezTo>
                  <a:cubicBezTo>
                    <a:pt x="4" y="15"/>
                    <a:pt x="0" y="9"/>
                    <a:pt x="6" y="4"/>
                  </a:cubicBezTo>
                  <a:cubicBezTo>
                    <a:pt x="13" y="0"/>
                    <a:pt x="28" y="0"/>
                    <a:pt x="41" y="4"/>
                  </a:cubicBezTo>
                  <a:cubicBezTo>
                    <a:pt x="215" y="62"/>
                    <a:pt x="215" y="62"/>
                    <a:pt x="215" y="62"/>
                  </a:cubicBezTo>
                  <a:cubicBezTo>
                    <a:pt x="227" y="67"/>
                    <a:pt x="232" y="73"/>
                    <a:pt x="225"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6" name="Freeform 26"/>
            <p:cNvSpPr/>
            <p:nvPr/>
          </p:nvSpPr>
          <p:spPr bwMode="auto">
            <a:xfrm>
              <a:off x="2293" y="1810"/>
              <a:ext cx="350" cy="122"/>
            </a:xfrm>
            <a:custGeom>
              <a:avLst/>
              <a:gdLst>
                <a:gd name="T0" fmla="*/ 198 w 232"/>
                <a:gd name="T1" fmla="*/ 79 h 81"/>
                <a:gd name="T2" fmla="*/ 191 w 232"/>
                <a:gd name="T3" fmla="*/ 77 h 81"/>
                <a:gd name="T4" fmla="*/ 17 w 232"/>
                <a:gd name="T5" fmla="*/ 19 h 81"/>
                <a:gd name="T6" fmla="*/ 7 w 232"/>
                <a:gd name="T7" fmla="*/ 4 h 81"/>
                <a:gd name="T8" fmla="*/ 41 w 232"/>
                <a:gd name="T9" fmla="*/ 4 h 81"/>
                <a:gd name="T10" fmla="*/ 215 w 232"/>
                <a:gd name="T11" fmla="*/ 62 h 81"/>
                <a:gd name="T12" fmla="*/ 226 w 232"/>
                <a:gd name="T13" fmla="*/ 77 h 81"/>
                <a:gd name="T14" fmla="*/ 198 w 232"/>
                <a:gd name="T15" fmla="*/ 79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 h="81">
                  <a:moveTo>
                    <a:pt x="198" y="79"/>
                  </a:moveTo>
                  <a:cubicBezTo>
                    <a:pt x="196" y="79"/>
                    <a:pt x="193" y="78"/>
                    <a:pt x="191" y="77"/>
                  </a:cubicBezTo>
                  <a:cubicBezTo>
                    <a:pt x="17" y="19"/>
                    <a:pt x="17" y="19"/>
                    <a:pt x="17" y="19"/>
                  </a:cubicBezTo>
                  <a:cubicBezTo>
                    <a:pt x="5" y="15"/>
                    <a:pt x="0" y="8"/>
                    <a:pt x="7" y="4"/>
                  </a:cubicBezTo>
                  <a:cubicBezTo>
                    <a:pt x="13" y="0"/>
                    <a:pt x="29" y="0"/>
                    <a:pt x="41" y="4"/>
                  </a:cubicBezTo>
                  <a:cubicBezTo>
                    <a:pt x="215" y="62"/>
                    <a:pt x="215" y="62"/>
                    <a:pt x="215" y="62"/>
                  </a:cubicBezTo>
                  <a:cubicBezTo>
                    <a:pt x="227" y="66"/>
                    <a:pt x="232" y="73"/>
                    <a:pt x="226" y="77"/>
                  </a:cubicBezTo>
                  <a:cubicBezTo>
                    <a:pt x="220" y="81"/>
                    <a:pt x="209" y="81"/>
                    <a:pt x="198" y="79"/>
                  </a:cubicBezTo>
                  <a:close/>
                </a:path>
              </a:pathLst>
            </a:custGeom>
            <a:solidFill>
              <a:srgbClr val="543C4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7" name="Freeform 27"/>
            <p:cNvSpPr/>
            <p:nvPr/>
          </p:nvSpPr>
          <p:spPr bwMode="auto">
            <a:xfrm>
              <a:off x="2207" y="192"/>
              <a:ext cx="582" cy="1695"/>
            </a:xfrm>
            <a:custGeom>
              <a:avLst/>
              <a:gdLst>
                <a:gd name="T0" fmla="*/ 26 w 386"/>
                <a:gd name="T1" fmla="*/ 1125 h 1125"/>
                <a:gd name="T2" fmla="*/ 19 w 386"/>
                <a:gd name="T3" fmla="*/ 1124 h 1125"/>
                <a:gd name="T4" fmla="*/ 4 w 386"/>
                <a:gd name="T5" fmla="*/ 1096 h 1125"/>
                <a:gd name="T6" fmla="*/ 340 w 386"/>
                <a:gd name="T7" fmla="*/ 19 h 1125"/>
                <a:gd name="T8" fmla="*/ 368 w 386"/>
                <a:gd name="T9" fmla="*/ 4 h 1125"/>
                <a:gd name="T10" fmla="*/ 383 w 386"/>
                <a:gd name="T11" fmla="*/ 32 h 1125"/>
                <a:gd name="T12" fmla="*/ 47 w 386"/>
                <a:gd name="T13" fmla="*/ 1110 h 1125"/>
                <a:gd name="T14" fmla="*/ 26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6" y="1125"/>
                  </a:moveTo>
                  <a:cubicBezTo>
                    <a:pt x="23" y="1125"/>
                    <a:pt x="21" y="1125"/>
                    <a:pt x="19" y="1124"/>
                  </a:cubicBezTo>
                  <a:cubicBezTo>
                    <a:pt x="7" y="1121"/>
                    <a:pt x="0" y="1108"/>
                    <a:pt x="4" y="1096"/>
                  </a:cubicBezTo>
                  <a:cubicBezTo>
                    <a:pt x="340" y="19"/>
                    <a:pt x="340" y="19"/>
                    <a:pt x="340" y="19"/>
                  </a:cubicBezTo>
                  <a:cubicBezTo>
                    <a:pt x="343" y="7"/>
                    <a:pt x="356" y="0"/>
                    <a:pt x="368" y="4"/>
                  </a:cubicBezTo>
                  <a:cubicBezTo>
                    <a:pt x="380" y="8"/>
                    <a:pt x="386" y="20"/>
                    <a:pt x="383" y="32"/>
                  </a:cubicBezTo>
                  <a:cubicBezTo>
                    <a:pt x="47" y="1110"/>
                    <a:pt x="47" y="1110"/>
                    <a:pt x="47" y="1110"/>
                  </a:cubicBezTo>
                  <a:cubicBezTo>
                    <a:pt x="44" y="1119"/>
                    <a:pt x="35" y="1125"/>
                    <a:pt x="26"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8" name="Freeform 28"/>
            <p:cNvSpPr/>
            <p:nvPr/>
          </p:nvSpPr>
          <p:spPr bwMode="auto">
            <a:xfrm>
              <a:off x="2466" y="274"/>
              <a:ext cx="582" cy="1694"/>
            </a:xfrm>
            <a:custGeom>
              <a:avLst/>
              <a:gdLst>
                <a:gd name="T0" fmla="*/ 25 w 386"/>
                <a:gd name="T1" fmla="*/ 1125 h 1125"/>
                <a:gd name="T2" fmla="*/ 19 w 386"/>
                <a:gd name="T3" fmla="*/ 1124 h 1125"/>
                <a:gd name="T4" fmla="*/ 4 w 386"/>
                <a:gd name="T5" fmla="*/ 1096 h 1125"/>
                <a:gd name="T6" fmla="*/ 340 w 386"/>
                <a:gd name="T7" fmla="*/ 18 h 1125"/>
                <a:gd name="T8" fmla="*/ 368 w 386"/>
                <a:gd name="T9" fmla="*/ 4 h 1125"/>
                <a:gd name="T10" fmla="*/ 383 w 386"/>
                <a:gd name="T11" fmla="*/ 32 h 1125"/>
                <a:gd name="T12" fmla="*/ 47 w 386"/>
                <a:gd name="T13" fmla="*/ 1109 h 1125"/>
                <a:gd name="T14" fmla="*/ 25 w 386"/>
                <a:gd name="T15" fmla="*/ 1125 h 11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6" h="1125">
                  <a:moveTo>
                    <a:pt x="25" y="1125"/>
                  </a:moveTo>
                  <a:cubicBezTo>
                    <a:pt x="23" y="1125"/>
                    <a:pt x="21" y="1125"/>
                    <a:pt x="19" y="1124"/>
                  </a:cubicBezTo>
                  <a:cubicBezTo>
                    <a:pt x="7" y="1120"/>
                    <a:pt x="0" y="1108"/>
                    <a:pt x="4" y="1096"/>
                  </a:cubicBezTo>
                  <a:cubicBezTo>
                    <a:pt x="340" y="18"/>
                    <a:pt x="340" y="18"/>
                    <a:pt x="340" y="18"/>
                  </a:cubicBezTo>
                  <a:cubicBezTo>
                    <a:pt x="343" y="7"/>
                    <a:pt x="356" y="0"/>
                    <a:pt x="368" y="4"/>
                  </a:cubicBezTo>
                  <a:cubicBezTo>
                    <a:pt x="380" y="7"/>
                    <a:pt x="386" y="20"/>
                    <a:pt x="383" y="32"/>
                  </a:cubicBezTo>
                  <a:cubicBezTo>
                    <a:pt x="47" y="1109"/>
                    <a:pt x="47" y="1109"/>
                    <a:pt x="47" y="1109"/>
                  </a:cubicBezTo>
                  <a:cubicBezTo>
                    <a:pt x="44" y="1119"/>
                    <a:pt x="35" y="1125"/>
                    <a:pt x="25" y="1125"/>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59" name="Freeform 29"/>
            <p:cNvSpPr/>
            <p:nvPr/>
          </p:nvSpPr>
          <p:spPr bwMode="auto">
            <a:xfrm>
              <a:off x="2689" y="301"/>
              <a:ext cx="326" cy="150"/>
            </a:xfrm>
            <a:custGeom>
              <a:avLst/>
              <a:gdLst>
                <a:gd name="T0" fmla="*/ 191 w 216"/>
                <a:gd name="T1" fmla="*/ 100 h 100"/>
                <a:gd name="T2" fmla="*/ 185 w 216"/>
                <a:gd name="T3" fmla="*/ 99 h 100"/>
                <a:gd name="T4" fmla="*/ 18 w 216"/>
                <a:gd name="T5" fmla="*/ 47 h 100"/>
                <a:gd name="T6" fmla="*/ 3 w 216"/>
                <a:gd name="T7" fmla="*/ 18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99"/>
                    <a:pt x="185" y="99"/>
                  </a:cubicBezTo>
                  <a:cubicBezTo>
                    <a:pt x="18" y="47"/>
                    <a:pt x="18" y="47"/>
                    <a:pt x="18" y="47"/>
                  </a:cubicBezTo>
                  <a:cubicBezTo>
                    <a:pt x="6" y="43"/>
                    <a:pt x="0" y="30"/>
                    <a:pt x="3" y="18"/>
                  </a:cubicBezTo>
                  <a:cubicBezTo>
                    <a:pt x="7" y="7"/>
                    <a:pt x="20" y="0"/>
                    <a:pt x="32" y="4"/>
                  </a:cubicBezTo>
                  <a:cubicBezTo>
                    <a:pt x="198" y="56"/>
                    <a:pt x="198" y="56"/>
                    <a:pt x="198" y="56"/>
                  </a:cubicBezTo>
                  <a:cubicBezTo>
                    <a:pt x="210" y="59"/>
                    <a:pt x="216" y="72"/>
                    <a:pt x="213" y="84"/>
                  </a:cubicBezTo>
                  <a:cubicBezTo>
                    <a:pt x="210" y="93"/>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0" name="Freeform 30"/>
            <p:cNvSpPr/>
            <p:nvPr/>
          </p:nvSpPr>
          <p:spPr bwMode="auto">
            <a:xfrm>
              <a:off x="2635" y="474"/>
              <a:ext cx="326" cy="151"/>
            </a:xfrm>
            <a:custGeom>
              <a:avLst/>
              <a:gdLst>
                <a:gd name="T0" fmla="*/ 191 w 216"/>
                <a:gd name="T1" fmla="*/ 100 h 100"/>
                <a:gd name="T2" fmla="*/ 185 w 216"/>
                <a:gd name="T3" fmla="*/ 99 h 100"/>
                <a:gd name="T4" fmla="*/ 18 w 216"/>
                <a:gd name="T5" fmla="*/ 47 h 100"/>
                <a:gd name="T6" fmla="*/ 3 w 216"/>
                <a:gd name="T7" fmla="*/ 19 h 100"/>
                <a:gd name="T8" fmla="*/ 32 w 216"/>
                <a:gd name="T9" fmla="*/ 4 h 100"/>
                <a:gd name="T10" fmla="*/ 198 w 216"/>
                <a:gd name="T11" fmla="*/ 56 h 100"/>
                <a:gd name="T12" fmla="*/ 213 w 216"/>
                <a:gd name="T13" fmla="*/ 84 h 100"/>
                <a:gd name="T14" fmla="*/ 191 w 216"/>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 h="100">
                  <a:moveTo>
                    <a:pt x="191" y="100"/>
                  </a:moveTo>
                  <a:cubicBezTo>
                    <a:pt x="189" y="100"/>
                    <a:pt x="187" y="100"/>
                    <a:pt x="185" y="99"/>
                  </a:cubicBezTo>
                  <a:cubicBezTo>
                    <a:pt x="18" y="47"/>
                    <a:pt x="18" y="47"/>
                    <a:pt x="18" y="47"/>
                  </a:cubicBezTo>
                  <a:cubicBezTo>
                    <a:pt x="6" y="43"/>
                    <a:pt x="0" y="31"/>
                    <a:pt x="3" y="19"/>
                  </a:cubicBezTo>
                  <a:cubicBezTo>
                    <a:pt x="7" y="7"/>
                    <a:pt x="20" y="0"/>
                    <a:pt x="32" y="4"/>
                  </a:cubicBezTo>
                  <a:cubicBezTo>
                    <a:pt x="198" y="56"/>
                    <a:pt x="198" y="56"/>
                    <a:pt x="198" y="56"/>
                  </a:cubicBezTo>
                  <a:cubicBezTo>
                    <a:pt x="210" y="60"/>
                    <a:pt x="216"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1" name="Freeform 31"/>
            <p:cNvSpPr/>
            <p:nvPr/>
          </p:nvSpPr>
          <p:spPr bwMode="auto">
            <a:xfrm>
              <a:off x="2581" y="649"/>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6" y="43"/>
                    <a:pt x="0" y="30"/>
                    <a:pt x="4" y="18"/>
                  </a:cubicBezTo>
                  <a:cubicBezTo>
                    <a:pt x="7" y="6"/>
                    <a:pt x="20" y="0"/>
                    <a:pt x="32" y="4"/>
                  </a:cubicBezTo>
                  <a:cubicBezTo>
                    <a:pt x="198" y="55"/>
                    <a:pt x="198" y="55"/>
                    <a:pt x="198" y="55"/>
                  </a:cubicBezTo>
                  <a:cubicBezTo>
                    <a:pt x="210" y="59"/>
                    <a:pt x="217" y="72"/>
                    <a:pt x="213" y="84"/>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2" name="Freeform 32"/>
            <p:cNvSpPr/>
            <p:nvPr/>
          </p:nvSpPr>
          <p:spPr bwMode="auto">
            <a:xfrm>
              <a:off x="2526" y="822"/>
              <a:ext cx="328" cy="150"/>
            </a:xfrm>
            <a:custGeom>
              <a:avLst/>
              <a:gdLst>
                <a:gd name="T0" fmla="*/ 191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1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1" y="100"/>
                  </a:moveTo>
                  <a:cubicBezTo>
                    <a:pt x="189" y="100"/>
                    <a:pt x="187" y="99"/>
                    <a:pt x="185" y="99"/>
                  </a:cubicBezTo>
                  <a:cubicBezTo>
                    <a:pt x="18" y="47"/>
                    <a:pt x="18" y="47"/>
                    <a:pt x="18" y="47"/>
                  </a:cubicBezTo>
                  <a:cubicBezTo>
                    <a:pt x="6" y="43"/>
                    <a:pt x="0" y="31"/>
                    <a:pt x="4" y="19"/>
                  </a:cubicBezTo>
                  <a:cubicBezTo>
                    <a:pt x="7" y="7"/>
                    <a:pt x="20" y="0"/>
                    <a:pt x="32" y="4"/>
                  </a:cubicBezTo>
                  <a:cubicBezTo>
                    <a:pt x="198" y="56"/>
                    <a:pt x="198" y="56"/>
                    <a:pt x="198" y="56"/>
                  </a:cubicBezTo>
                  <a:cubicBezTo>
                    <a:pt x="210" y="59"/>
                    <a:pt x="217" y="72"/>
                    <a:pt x="213" y="84"/>
                  </a:cubicBezTo>
                  <a:cubicBezTo>
                    <a:pt x="210" y="94"/>
                    <a:pt x="201" y="100"/>
                    <a:pt x="191"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3" name="Freeform 33"/>
            <p:cNvSpPr/>
            <p:nvPr/>
          </p:nvSpPr>
          <p:spPr bwMode="auto">
            <a:xfrm>
              <a:off x="2472" y="997"/>
              <a:ext cx="327" cy="149"/>
            </a:xfrm>
            <a:custGeom>
              <a:avLst/>
              <a:gdLst>
                <a:gd name="T0" fmla="*/ 191 w 217"/>
                <a:gd name="T1" fmla="*/ 99 h 99"/>
                <a:gd name="T2" fmla="*/ 185 w 217"/>
                <a:gd name="T3" fmla="*/ 98 h 99"/>
                <a:gd name="T4" fmla="*/ 18 w 217"/>
                <a:gd name="T5" fmla="*/ 46 h 99"/>
                <a:gd name="T6" fmla="*/ 4 w 217"/>
                <a:gd name="T7" fmla="*/ 18 h 99"/>
                <a:gd name="T8" fmla="*/ 32 w 217"/>
                <a:gd name="T9" fmla="*/ 3 h 99"/>
                <a:gd name="T10" fmla="*/ 198 w 217"/>
                <a:gd name="T11" fmla="*/ 55 h 99"/>
                <a:gd name="T12" fmla="*/ 213 w 217"/>
                <a:gd name="T13" fmla="*/ 83 h 99"/>
                <a:gd name="T14" fmla="*/ 191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1" y="99"/>
                  </a:moveTo>
                  <a:cubicBezTo>
                    <a:pt x="189" y="99"/>
                    <a:pt x="187" y="99"/>
                    <a:pt x="185" y="98"/>
                  </a:cubicBezTo>
                  <a:cubicBezTo>
                    <a:pt x="18" y="46"/>
                    <a:pt x="18" y="46"/>
                    <a:pt x="18" y="46"/>
                  </a:cubicBezTo>
                  <a:cubicBezTo>
                    <a:pt x="7" y="43"/>
                    <a:pt x="0" y="30"/>
                    <a:pt x="4" y="18"/>
                  </a:cubicBezTo>
                  <a:cubicBezTo>
                    <a:pt x="7" y="6"/>
                    <a:pt x="20" y="0"/>
                    <a:pt x="32" y="3"/>
                  </a:cubicBezTo>
                  <a:cubicBezTo>
                    <a:pt x="198" y="55"/>
                    <a:pt x="198" y="55"/>
                    <a:pt x="198" y="55"/>
                  </a:cubicBezTo>
                  <a:cubicBezTo>
                    <a:pt x="210" y="59"/>
                    <a:pt x="217" y="71"/>
                    <a:pt x="213" y="83"/>
                  </a:cubicBezTo>
                  <a:cubicBezTo>
                    <a:pt x="210" y="93"/>
                    <a:pt x="201" y="99"/>
                    <a:pt x="191"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4" name="Freeform 34"/>
            <p:cNvSpPr/>
            <p:nvPr/>
          </p:nvSpPr>
          <p:spPr bwMode="auto">
            <a:xfrm>
              <a:off x="2418" y="1170"/>
              <a:ext cx="327" cy="150"/>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8" y="47"/>
                    <a:pt x="18" y="47"/>
                    <a:pt x="18" y="47"/>
                  </a:cubicBezTo>
                  <a:cubicBezTo>
                    <a:pt x="7" y="43"/>
                    <a:pt x="0" y="30"/>
                    <a:pt x="4" y="19"/>
                  </a:cubicBezTo>
                  <a:cubicBezTo>
                    <a:pt x="7" y="7"/>
                    <a:pt x="20" y="0"/>
                    <a:pt x="32" y="4"/>
                  </a:cubicBezTo>
                  <a:cubicBezTo>
                    <a:pt x="198" y="56"/>
                    <a:pt x="198" y="56"/>
                    <a:pt x="198" y="56"/>
                  </a:cubicBezTo>
                  <a:cubicBezTo>
                    <a:pt x="210" y="59"/>
                    <a:pt x="217" y="72"/>
                    <a:pt x="213" y="84"/>
                  </a:cubicBezTo>
                  <a:cubicBezTo>
                    <a:pt x="210" y="93"/>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5" name="Freeform 35"/>
            <p:cNvSpPr/>
            <p:nvPr/>
          </p:nvSpPr>
          <p:spPr bwMode="auto">
            <a:xfrm>
              <a:off x="2364" y="1343"/>
              <a:ext cx="327" cy="151"/>
            </a:xfrm>
            <a:custGeom>
              <a:avLst/>
              <a:gdLst>
                <a:gd name="T0" fmla="*/ 192 w 217"/>
                <a:gd name="T1" fmla="*/ 100 h 100"/>
                <a:gd name="T2" fmla="*/ 185 w 217"/>
                <a:gd name="T3" fmla="*/ 99 h 100"/>
                <a:gd name="T4" fmla="*/ 18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100"/>
                    <a:pt x="185" y="99"/>
                  </a:cubicBezTo>
                  <a:cubicBezTo>
                    <a:pt x="18" y="47"/>
                    <a:pt x="18" y="47"/>
                    <a:pt x="18" y="47"/>
                  </a:cubicBezTo>
                  <a:cubicBezTo>
                    <a:pt x="7" y="43"/>
                    <a:pt x="0" y="31"/>
                    <a:pt x="4" y="19"/>
                  </a:cubicBezTo>
                  <a:cubicBezTo>
                    <a:pt x="7" y="7"/>
                    <a:pt x="20" y="0"/>
                    <a:pt x="32" y="4"/>
                  </a:cubicBezTo>
                  <a:cubicBezTo>
                    <a:pt x="198" y="56"/>
                    <a:pt x="198" y="56"/>
                    <a:pt x="198" y="56"/>
                  </a:cubicBezTo>
                  <a:cubicBezTo>
                    <a:pt x="210" y="60"/>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6" name="Freeform 36"/>
            <p:cNvSpPr/>
            <p:nvPr/>
          </p:nvSpPr>
          <p:spPr bwMode="auto">
            <a:xfrm>
              <a:off x="2309" y="1518"/>
              <a:ext cx="328" cy="149"/>
            </a:xfrm>
            <a:custGeom>
              <a:avLst/>
              <a:gdLst>
                <a:gd name="T0" fmla="*/ 192 w 217"/>
                <a:gd name="T1" fmla="*/ 99 h 99"/>
                <a:gd name="T2" fmla="*/ 185 w 217"/>
                <a:gd name="T3" fmla="*/ 98 h 99"/>
                <a:gd name="T4" fmla="*/ 18 w 217"/>
                <a:gd name="T5" fmla="*/ 46 h 99"/>
                <a:gd name="T6" fmla="*/ 4 w 217"/>
                <a:gd name="T7" fmla="*/ 18 h 99"/>
                <a:gd name="T8" fmla="*/ 32 w 217"/>
                <a:gd name="T9" fmla="*/ 4 h 99"/>
                <a:gd name="T10" fmla="*/ 198 w 217"/>
                <a:gd name="T11" fmla="*/ 55 h 99"/>
                <a:gd name="T12" fmla="*/ 213 w 217"/>
                <a:gd name="T13" fmla="*/ 84 h 99"/>
                <a:gd name="T14" fmla="*/ 192 w 217"/>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99">
                  <a:moveTo>
                    <a:pt x="192" y="99"/>
                  </a:moveTo>
                  <a:cubicBezTo>
                    <a:pt x="189" y="99"/>
                    <a:pt x="187" y="99"/>
                    <a:pt x="185" y="98"/>
                  </a:cubicBezTo>
                  <a:cubicBezTo>
                    <a:pt x="18" y="46"/>
                    <a:pt x="18" y="46"/>
                    <a:pt x="18" y="46"/>
                  </a:cubicBezTo>
                  <a:cubicBezTo>
                    <a:pt x="7" y="43"/>
                    <a:pt x="0" y="30"/>
                    <a:pt x="4" y="18"/>
                  </a:cubicBezTo>
                  <a:cubicBezTo>
                    <a:pt x="7" y="6"/>
                    <a:pt x="20" y="0"/>
                    <a:pt x="32" y="4"/>
                  </a:cubicBezTo>
                  <a:cubicBezTo>
                    <a:pt x="198" y="55"/>
                    <a:pt x="198" y="55"/>
                    <a:pt x="198" y="55"/>
                  </a:cubicBezTo>
                  <a:cubicBezTo>
                    <a:pt x="210" y="59"/>
                    <a:pt x="217" y="72"/>
                    <a:pt x="213" y="84"/>
                  </a:cubicBezTo>
                  <a:cubicBezTo>
                    <a:pt x="210" y="93"/>
                    <a:pt x="201" y="99"/>
                    <a:pt x="192" y="99"/>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7" name="Freeform 37"/>
            <p:cNvSpPr/>
            <p:nvPr/>
          </p:nvSpPr>
          <p:spPr bwMode="auto">
            <a:xfrm>
              <a:off x="2255" y="1691"/>
              <a:ext cx="327" cy="151"/>
            </a:xfrm>
            <a:custGeom>
              <a:avLst/>
              <a:gdLst>
                <a:gd name="T0" fmla="*/ 192 w 217"/>
                <a:gd name="T1" fmla="*/ 100 h 100"/>
                <a:gd name="T2" fmla="*/ 185 w 217"/>
                <a:gd name="T3" fmla="*/ 99 h 100"/>
                <a:gd name="T4" fmla="*/ 19 w 217"/>
                <a:gd name="T5" fmla="*/ 47 h 100"/>
                <a:gd name="T6" fmla="*/ 4 w 217"/>
                <a:gd name="T7" fmla="*/ 19 h 100"/>
                <a:gd name="T8" fmla="*/ 32 w 217"/>
                <a:gd name="T9" fmla="*/ 4 h 100"/>
                <a:gd name="T10" fmla="*/ 198 w 217"/>
                <a:gd name="T11" fmla="*/ 56 h 100"/>
                <a:gd name="T12" fmla="*/ 213 w 217"/>
                <a:gd name="T13" fmla="*/ 84 h 100"/>
                <a:gd name="T14" fmla="*/ 192 w 217"/>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7" h="100">
                  <a:moveTo>
                    <a:pt x="192" y="100"/>
                  </a:moveTo>
                  <a:cubicBezTo>
                    <a:pt x="189" y="100"/>
                    <a:pt x="187" y="99"/>
                    <a:pt x="185" y="99"/>
                  </a:cubicBezTo>
                  <a:cubicBezTo>
                    <a:pt x="19" y="47"/>
                    <a:pt x="19" y="47"/>
                    <a:pt x="19" y="47"/>
                  </a:cubicBezTo>
                  <a:cubicBezTo>
                    <a:pt x="7" y="43"/>
                    <a:pt x="0" y="31"/>
                    <a:pt x="4" y="19"/>
                  </a:cubicBezTo>
                  <a:cubicBezTo>
                    <a:pt x="7" y="7"/>
                    <a:pt x="20" y="0"/>
                    <a:pt x="32" y="4"/>
                  </a:cubicBezTo>
                  <a:cubicBezTo>
                    <a:pt x="198" y="56"/>
                    <a:pt x="198" y="56"/>
                    <a:pt x="198" y="56"/>
                  </a:cubicBezTo>
                  <a:cubicBezTo>
                    <a:pt x="210" y="59"/>
                    <a:pt x="217" y="72"/>
                    <a:pt x="213" y="84"/>
                  </a:cubicBezTo>
                  <a:cubicBezTo>
                    <a:pt x="210" y="94"/>
                    <a:pt x="201" y="100"/>
                    <a:pt x="192" y="100"/>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68" name="Freeform 38"/>
            <p:cNvSpPr/>
            <p:nvPr/>
          </p:nvSpPr>
          <p:spPr bwMode="auto">
            <a:xfrm>
              <a:off x="2364" y="-278"/>
              <a:ext cx="1257" cy="1844"/>
            </a:xfrm>
            <a:custGeom>
              <a:avLst/>
              <a:gdLst>
                <a:gd name="T0" fmla="*/ 725 w 834"/>
                <a:gd name="T1" fmla="*/ 368 h 1224"/>
                <a:gd name="T2" fmla="*/ 725 w 834"/>
                <a:gd name="T3" fmla="*/ 1224 h 1224"/>
                <a:gd name="T4" fmla="*/ 802 w 834"/>
                <a:gd name="T5" fmla="*/ 1178 h 1224"/>
                <a:gd name="T6" fmla="*/ 834 w 834"/>
                <a:gd name="T7" fmla="*/ 1184 h 1224"/>
                <a:gd name="T8" fmla="*/ 834 w 834"/>
                <a:gd name="T9" fmla="*/ 239 h 1224"/>
                <a:gd name="T10" fmla="*/ 128 w 834"/>
                <a:gd name="T11" fmla="*/ 9 h 1224"/>
                <a:gd name="T12" fmla="*/ 127 w 834"/>
                <a:gd name="T13" fmla="*/ 9 h 1224"/>
                <a:gd name="T14" fmla="*/ 86 w 834"/>
                <a:gd name="T15" fmla="*/ 0 h 1224"/>
                <a:gd name="T16" fmla="*/ 0 w 834"/>
                <a:gd name="T17" fmla="*/ 84 h 1224"/>
                <a:gd name="T18" fmla="*/ 20 w 834"/>
                <a:gd name="T19" fmla="*/ 124 h 1224"/>
                <a:gd name="T20" fmla="*/ 59 w 834"/>
                <a:gd name="T21" fmla="*/ 140 h 1224"/>
                <a:gd name="T22" fmla="*/ 714 w 834"/>
                <a:gd name="T23" fmla="*/ 353 h 1224"/>
                <a:gd name="T24" fmla="*/ 725 w 834"/>
                <a:gd name="T25" fmla="*/ 368 h 1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4" h="1224">
                  <a:moveTo>
                    <a:pt x="725" y="368"/>
                  </a:moveTo>
                  <a:cubicBezTo>
                    <a:pt x="725" y="1224"/>
                    <a:pt x="725" y="1224"/>
                    <a:pt x="725" y="1224"/>
                  </a:cubicBezTo>
                  <a:cubicBezTo>
                    <a:pt x="740" y="1197"/>
                    <a:pt x="768" y="1178"/>
                    <a:pt x="802" y="1178"/>
                  </a:cubicBezTo>
                  <a:cubicBezTo>
                    <a:pt x="812" y="1178"/>
                    <a:pt x="822" y="1180"/>
                    <a:pt x="834" y="1184"/>
                  </a:cubicBezTo>
                  <a:cubicBezTo>
                    <a:pt x="834" y="239"/>
                    <a:pt x="834" y="239"/>
                    <a:pt x="834" y="239"/>
                  </a:cubicBezTo>
                  <a:cubicBezTo>
                    <a:pt x="128" y="9"/>
                    <a:pt x="128" y="9"/>
                    <a:pt x="128" y="9"/>
                  </a:cubicBezTo>
                  <a:cubicBezTo>
                    <a:pt x="128" y="9"/>
                    <a:pt x="128" y="9"/>
                    <a:pt x="127" y="9"/>
                  </a:cubicBezTo>
                  <a:cubicBezTo>
                    <a:pt x="112" y="3"/>
                    <a:pt x="99" y="0"/>
                    <a:pt x="86" y="0"/>
                  </a:cubicBezTo>
                  <a:cubicBezTo>
                    <a:pt x="39" y="0"/>
                    <a:pt x="2" y="37"/>
                    <a:pt x="0" y="84"/>
                  </a:cubicBezTo>
                  <a:cubicBezTo>
                    <a:pt x="1" y="94"/>
                    <a:pt x="7" y="116"/>
                    <a:pt x="20" y="124"/>
                  </a:cubicBezTo>
                  <a:cubicBezTo>
                    <a:pt x="37" y="134"/>
                    <a:pt x="59" y="140"/>
                    <a:pt x="59" y="140"/>
                  </a:cubicBezTo>
                  <a:cubicBezTo>
                    <a:pt x="714" y="353"/>
                    <a:pt x="714" y="353"/>
                    <a:pt x="714" y="353"/>
                  </a:cubicBezTo>
                  <a:cubicBezTo>
                    <a:pt x="720" y="355"/>
                    <a:pt x="725" y="361"/>
                    <a:pt x="725" y="368"/>
                  </a:cubicBezTo>
                  <a:close/>
                </a:path>
              </a:pathLst>
            </a:custGeom>
            <a:solidFill>
              <a:srgbClr val="EBEAE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4377"/>
              <a:endParaRPr lang="zh-CN" altLang="en-US" dirty="0">
                <a:solidFill>
                  <a:prstClr val="black"/>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395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42"/>
          <p:cNvSpPr txBox="1"/>
          <p:nvPr/>
        </p:nvSpPr>
        <p:spPr>
          <a:xfrm>
            <a:off x="1297138" y="35761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1.2 </a:t>
            </a:r>
            <a:r>
              <a:rPr lang="zh-CN" altLang="en-US" b="0" dirty="0">
                <a:solidFill>
                  <a:srgbClr val="756271"/>
                </a:solidFill>
              </a:rPr>
              <a:t>项目简介</a:t>
            </a:r>
          </a:p>
        </p:txBody>
      </p:sp>
      <p:sp>
        <p:nvSpPr>
          <p:cNvPr id="6" name="文本框 5">
            <a:extLst>
              <a:ext uri="{FF2B5EF4-FFF2-40B4-BE49-F238E27FC236}">
                <a16:creationId xmlns:a16="http://schemas.microsoft.com/office/drawing/2014/main" id="{FDF77D52-B447-4985-A57E-5F38D2F6CFCC}"/>
              </a:ext>
            </a:extLst>
          </p:cNvPr>
          <p:cNvSpPr txBox="1"/>
          <p:nvPr/>
        </p:nvSpPr>
        <p:spPr>
          <a:xfrm>
            <a:off x="1297138" y="1094404"/>
            <a:ext cx="10220325" cy="5324535"/>
          </a:xfrm>
          <a:prstGeom prst="rect">
            <a:avLst/>
          </a:prstGeom>
          <a:noFill/>
        </p:spPr>
        <p:txBody>
          <a:bodyPr wrap="squar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项目以已有的同名社区养成类游戏为原型，现实生活场景做支撑，虚构了一个虚拟世界。</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在原有摩尔庄园游戏的基础上进行精简，保留了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个核心板块</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游乐园</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：可以选择做菜、赛车和井字棋三个小游戏。</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农场</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：天气会影响农作物的不同生长状态，可以去农田种植收作物，除虫除草和施肥。仓库中储存了种子和肥料，有需要时可以通过仓库与商店进行买卖交易。</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b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商场</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：提供了服装店和食品店，可以购买或租赁各种衣物装扮，以及购买香甜可口的食物。</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b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聊天室</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：可以和其它摩尔一起畅所欲言。</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进入摩尔庄园需要创建角色，完成摩尔角色创建后将进入到主菜单界面，正式开始游戏。公告和背包用于查看信息和物品。</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本项目在还原原有游戏的基础上，力求生动展现设计模式应用的场景。</a:t>
            </a:r>
          </a:p>
        </p:txBody>
      </p:sp>
    </p:spTree>
    <p:extLst>
      <p:ext uri="{BB962C8B-B14F-4D97-AF65-F5344CB8AC3E}">
        <p14:creationId xmlns:p14="http://schemas.microsoft.com/office/powerpoint/2010/main" val="284546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7197" y="2374494"/>
            <a:ext cx="6489833" cy="2180035"/>
          </a:xfrm>
          <a:prstGeom prst="rect">
            <a:avLst/>
          </a:prstGeom>
          <a:noFill/>
          <a:ln w="63500">
            <a:solidFill>
              <a:srgbClr val="EF5B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矩形 2"/>
          <p:cNvSpPr/>
          <p:nvPr/>
        </p:nvSpPr>
        <p:spPr>
          <a:xfrm>
            <a:off x="9922463" y="2374494"/>
            <a:ext cx="221227" cy="2182761"/>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4" name="Group 4"/>
          <p:cNvGrpSpPr>
            <a:grpSpLocks noChangeAspect="1"/>
          </p:cNvGrpSpPr>
          <p:nvPr/>
        </p:nvGrpSpPr>
        <p:grpSpPr bwMode="auto">
          <a:xfrm rot="19764056">
            <a:off x="2096300" y="1371843"/>
            <a:ext cx="2026436" cy="1887315"/>
            <a:chOff x="1164" y="687"/>
            <a:chExt cx="3219" cy="2998"/>
          </a:xfrm>
          <a:solidFill>
            <a:srgbClr val="EF5B43"/>
          </a:solidFill>
          <a:effectLst/>
        </p:grpSpPr>
        <p:sp>
          <p:nvSpPr>
            <p:cNvPr id="5"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sp>
          <p:nvSpPr>
            <p:cNvPr id="6"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w="25400">
              <a:solidFill>
                <a:srgbClr val="EBE9D0"/>
              </a:solidFill>
            </a:ln>
            <a:extLst>
              <a:ext uri="{91240B29-F687-4f45-9708-019B960494DF}"/>
            </a:extLst>
          </p:spPr>
          <p:txBody>
            <a:bodyPr/>
            <a:lstStyle/>
            <a:p>
              <a:pPr defTabSz="609468" fontAlgn="auto">
                <a:spcBef>
                  <a:spcPts val="0"/>
                </a:spcBef>
                <a:spcAft>
                  <a:spcPts val="0"/>
                </a:spcAft>
                <a:defRPr/>
              </a:pPr>
              <a:endParaRPr lang="zh-HK" altLang="en-US" dirty="0">
                <a:latin typeface="微软雅黑" panose="020B0503020204020204" pitchFamily="34" charset="-122"/>
                <a:ea typeface="+mn-ea"/>
              </a:endParaRPr>
            </a:p>
          </p:txBody>
        </p:sp>
      </p:grpSp>
      <p:sp>
        <p:nvSpPr>
          <p:cNvPr id="7" name="文本框 6"/>
          <p:cNvSpPr txBox="1"/>
          <p:nvPr/>
        </p:nvSpPr>
        <p:spPr>
          <a:xfrm>
            <a:off x="3912175" y="2875002"/>
            <a:ext cx="5262979" cy="1107996"/>
          </a:xfrm>
          <a:prstGeom prst="rect">
            <a:avLst/>
          </a:prstGeom>
          <a:noFill/>
        </p:spPr>
        <p:txBody>
          <a:bodyPr wrap="none" rtlCol="0">
            <a:spAutoFit/>
          </a:bodyPr>
          <a:lstStyle/>
          <a:p>
            <a:r>
              <a:rPr lang="zh-CN" altLang="en-US" sz="6600" b="1" dirty="0">
                <a:solidFill>
                  <a:srgbClr val="EF5B43"/>
                </a:solidFill>
                <a:latin typeface="微软雅黑" panose="020B0503020204020204" pitchFamily="34" charset="-122"/>
                <a:ea typeface="微软雅黑" panose="020B0503020204020204" pitchFamily="34" charset="-122"/>
              </a:rPr>
              <a:t>设计模式汇总</a:t>
            </a:r>
          </a:p>
        </p:txBody>
      </p:sp>
      <p:grpSp>
        <p:nvGrpSpPr>
          <p:cNvPr id="8" name="组合 7"/>
          <p:cNvGrpSpPr/>
          <p:nvPr/>
        </p:nvGrpSpPr>
        <p:grpSpPr>
          <a:xfrm rot="5400000">
            <a:off x="-1825395" y="2343771"/>
            <a:ext cx="2270025" cy="902459"/>
            <a:chOff x="5604327" y="1072832"/>
            <a:chExt cx="3149600" cy="1117600"/>
          </a:xfrm>
        </p:grpSpPr>
        <p:sp>
          <p:nvSpPr>
            <p:cNvPr id="9" name="矩形 8"/>
            <p:cNvSpPr/>
            <p:nvPr/>
          </p:nvSpPr>
          <p:spPr>
            <a:xfrm>
              <a:off x="5604327" y="1072832"/>
              <a:ext cx="787400" cy="1117600"/>
            </a:xfrm>
            <a:prstGeom prst="rect">
              <a:avLst/>
            </a:prstGeom>
            <a:solidFill>
              <a:srgbClr val="5AB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p:cNvSpPr/>
            <p:nvPr/>
          </p:nvSpPr>
          <p:spPr>
            <a:xfrm>
              <a:off x="6391727" y="1072832"/>
              <a:ext cx="787400" cy="1117600"/>
            </a:xfrm>
            <a:prstGeom prst="rect">
              <a:avLst/>
            </a:prstGeom>
            <a:solidFill>
              <a:srgbClr val="756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7179127" y="1072832"/>
              <a:ext cx="787400" cy="1117600"/>
            </a:xfrm>
            <a:prstGeom prst="rect">
              <a:avLst/>
            </a:prstGeom>
            <a:solidFill>
              <a:srgbClr val="EF5B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7966527" y="1072832"/>
              <a:ext cx="787400" cy="1117600"/>
            </a:xfrm>
            <a:prstGeom prst="rect">
              <a:avLst/>
            </a:prstGeom>
            <a:solidFill>
              <a:srgbClr val="F2B9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649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691924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2.1 23</a:t>
            </a:r>
            <a:r>
              <a:rPr lang="zh-CN" altLang="en-US" b="0" dirty="0">
                <a:solidFill>
                  <a:srgbClr val="756271"/>
                </a:solidFill>
              </a:rPr>
              <a:t>种经典设计模式</a:t>
            </a:r>
            <a:r>
              <a:rPr lang="en-US" altLang="zh-CN" b="0" dirty="0">
                <a:solidFill>
                  <a:srgbClr val="756271"/>
                </a:solidFill>
              </a:rPr>
              <a:t>——</a:t>
            </a:r>
            <a:r>
              <a:rPr lang="zh-CN" altLang="en-US" b="0" dirty="0">
                <a:solidFill>
                  <a:srgbClr val="756271"/>
                </a:solidFill>
              </a:rPr>
              <a:t>创建型模式</a:t>
            </a:r>
          </a:p>
        </p:txBody>
      </p:sp>
      <p:graphicFrame>
        <p:nvGraphicFramePr>
          <p:cNvPr id="3" name="表格 3">
            <a:extLst>
              <a:ext uri="{FF2B5EF4-FFF2-40B4-BE49-F238E27FC236}">
                <a16:creationId xmlns:a16="http://schemas.microsoft.com/office/drawing/2014/main" id="{E501D0D3-CD3C-479C-A042-DC24EFD5F518}"/>
              </a:ext>
            </a:extLst>
          </p:cNvPr>
          <p:cNvGraphicFramePr>
            <a:graphicFrameLocks noGrp="1"/>
          </p:cNvGraphicFramePr>
          <p:nvPr>
            <p:extLst>
              <p:ext uri="{D42A27DB-BD31-4B8C-83A1-F6EECF244321}">
                <p14:modId xmlns:p14="http://schemas.microsoft.com/office/powerpoint/2010/main" val="2603637655"/>
              </p:ext>
            </p:extLst>
          </p:nvPr>
        </p:nvGraphicFramePr>
        <p:xfrm>
          <a:off x="1452403" y="1782142"/>
          <a:ext cx="8815525" cy="3812317"/>
        </p:xfrm>
        <a:graphic>
          <a:graphicData uri="http://schemas.openxmlformats.org/drawingml/2006/table">
            <a:tbl>
              <a:tblPr firstRow="1" bandRow="1">
                <a:tableStyleId>{5C22544A-7EE6-4342-B048-85BDC9FD1C3A}</a:tableStyleId>
              </a:tblPr>
              <a:tblGrid>
                <a:gridCol w="2682986">
                  <a:extLst>
                    <a:ext uri="{9D8B030D-6E8A-4147-A177-3AD203B41FA5}">
                      <a16:colId xmlns:a16="http://schemas.microsoft.com/office/drawing/2014/main" val="3611967336"/>
                    </a:ext>
                  </a:extLst>
                </a:gridCol>
                <a:gridCol w="2378101">
                  <a:extLst>
                    <a:ext uri="{9D8B030D-6E8A-4147-A177-3AD203B41FA5}">
                      <a16:colId xmlns:a16="http://schemas.microsoft.com/office/drawing/2014/main" val="165884269"/>
                    </a:ext>
                  </a:extLst>
                </a:gridCol>
                <a:gridCol w="3754438">
                  <a:extLst>
                    <a:ext uri="{9D8B030D-6E8A-4147-A177-3AD203B41FA5}">
                      <a16:colId xmlns:a16="http://schemas.microsoft.com/office/drawing/2014/main" val="1733052950"/>
                    </a:ext>
                  </a:extLst>
                </a:gridCol>
              </a:tblGrid>
              <a:tr h="613272">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设计模式</a:t>
                      </a:r>
                    </a:p>
                  </a:txBody>
                  <a:tcPr/>
                </a:tc>
                <a:tc>
                  <a:txBody>
                    <a:bodyPr/>
                    <a:lstStyle/>
                    <a:p>
                      <a:pPr marL="0" algn="ctr" defTabSz="914400" rtl="0" eaLnBrk="1" latinLnBrk="0" hangingPunct="1"/>
                      <a:r>
                        <a:rPr lang="zh-CN" altLang="en-US" sz="18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分区</a:t>
                      </a:r>
                    </a:p>
                  </a:txBody>
                  <a:tcPr/>
                </a:tc>
                <a:tc>
                  <a:txBody>
                    <a:bodyPr/>
                    <a:lstStyle/>
                    <a:p>
                      <a:pPr algn="ct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应用场景</a:t>
                      </a:r>
                    </a:p>
                  </a:txBody>
                  <a:tcPr/>
                </a:tc>
                <a:extLst>
                  <a:ext uri="{0D108BD9-81ED-4DB2-BD59-A6C34878D82A}">
                    <a16:rowId xmlns:a16="http://schemas.microsoft.com/office/drawing/2014/main" val="1030269488"/>
                  </a:ext>
                </a:extLst>
              </a:tr>
              <a:tr h="472073">
                <a:tc>
                  <a:txBody>
                    <a:bodyPr/>
                    <a:lstStyle/>
                    <a:p>
                      <a:pPr algn="ct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工厂模式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农场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种子、作物和肥料的创建</a:t>
                      </a:r>
                    </a:p>
                    <a:p>
                      <a:pPr algn="ctr"/>
                      <a:endParaRPr lang="zh-CN" altLang="en-US" dirty="0"/>
                    </a:p>
                  </a:txBody>
                  <a:tcPr/>
                </a:tc>
                <a:extLst>
                  <a:ext uri="{0D108BD9-81ED-4DB2-BD59-A6C34878D82A}">
                    <a16:rowId xmlns:a16="http://schemas.microsoft.com/office/drawing/2014/main" val="4074168458"/>
                  </a:ext>
                </a:extLst>
              </a:tr>
              <a:tr h="632524">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抽象工厂模式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农场，商场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服装工厂，种子工厂，食品工厂</a:t>
                      </a:r>
                    </a:p>
                    <a:p>
                      <a:pPr algn="ctr"/>
                      <a:endParaRPr lang="zh-CN" altLang="en-US" dirty="0"/>
                    </a:p>
                  </a:txBody>
                  <a:tcPr/>
                </a:tc>
                <a:extLst>
                  <a:ext uri="{0D108BD9-81ED-4DB2-BD59-A6C34878D82A}">
                    <a16:rowId xmlns:a16="http://schemas.microsoft.com/office/drawing/2014/main" val="2941143579"/>
                  </a:ext>
                </a:extLst>
              </a:tr>
              <a:tr h="632524">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建造者模式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农场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播种、浇水、施肥</a:t>
                      </a:r>
                    </a:p>
                    <a:p>
                      <a:pPr algn="ctr"/>
                      <a:endParaRPr lang="zh-CN" altLang="en-US" dirty="0"/>
                    </a:p>
                  </a:txBody>
                  <a:tcPr/>
                </a:tc>
                <a:extLst>
                  <a:ext uri="{0D108BD9-81ED-4DB2-BD59-A6C34878D82A}">
                    <a16:rowId xmlns:a16="http://schemas.microsoft.com/office/drawing/2014/main" val="220969827"/>
                  </a:ext>
                </a:extLst>
              </a:tr>
              <a:tr h="585487">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原型模式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游乐园</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菜肴克隆</a:t>
                      </a:r>
                    </a:p>
                    <a:p>
                      <a:pPr algn="ctr"/>
                      <a:endParaRPr lang="zh-CN" altLang="en-US" dirty="0"/>
                    </a:p>
                  </a:txBody>
                  <a:tcPr/>
                </a:tc>
                <a:extLst>
                  <a:ext uri="{0D108BD9-81ED-4DB2-BD59-A6C34878D82A}">
                    <a16:rowId xmlns:a16="http://schemas.microsoft.com/office/drawing/2014/main" val="1039249660"/>
                  </a:ext>
                </a:extLst>
              </a:tr>
              <a:tr h="638725">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单例模式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框架</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整个摩尔庄园</a:t>
                      </a:r>
                    </a:p>
                  </a:txBody>
                  <a:tcPr/>
                </a:tc>
                <a:extLst>
                  <a:ext uri="{0D108BD9-81ED-4DB2-BD59-A6C34878D82A}">
                    <a16:rowId xmlns:a16="http://schemas.microsoft.com/office/drawing/2014/main" val="3739145294"/>
                  </a:ext>
                </a:extLst>
              </a:tr>
            </a:tbl>
          </a:graphicData>
        </a:graphic>
      </p:graphicFrame>
      <p:sp>
        <p:nvSpPr>
          <p:cNvPr id="9" name="矩形 8">
            <a:extLst>
              <a:ext uri="{FF2B5EF4-FFF2-40B4-BE49-F238E27FC236}">
                <a16:creationId xmlns:a16="http://schemas.microsoft.com/office/drawing/2014/main" id="{C15C2BB4-8A93-4893-9C5C-4B9CA7B8EAF0}"/>
              </a:ext>
            </a:extLst>
          </p:cNvPr>
          <p:cNvSpPr/>
          <p:nvPr/>
        </p:nvSpPr>
        <p:spPr>
          <a:xfrm>
            <a:off x="1354749" y="993132"/>
            <a:ext cx="8815524" cy="4001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创建型模式：通常和对象的创建有关，涉及到对象实例化的方式。</a:t>
            </a:r>
          </a:p>
        </p:txBody>
      </p:sp>
    </p:spTree>
    <p:extLst>
      <p:ext uri="{BB962C8B-B14F-4D97-AF65-F5344CB8AC3E}">
        <p14:creationId xmlns:p14="http://schemas.microsoft.com/office/powerpoint/2010/main" val="22927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691924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2.2 23</a:t>
            </a:r>
            <a:r>
              <a:rPr lang="zh-CN" altLang="en-US" b="0" dirty="0">
                <a:solidFill>
                  <a:srgbClr val="756271"/>
                </a:solidFill>
              </a:rPr>
              <a:t>种经典设计模式</a:t>
            </a:r>
            <a:r>
              <a:rPr lang="en-US" altLang="zh-CN" b="0" dirty="0">
                <a:solidFill>
                  <a:srgbClr val="756271"/>
                </a:solidFill>
              </a:rPr>
              <a:t>——</a:t>
            </a:r>
            <a:r>
              <a:rPr lang="zh-CN" altLang="en-US" b="0" dirty="0">
                <a:solidFill>
                  <a:srgbClr val="756271"/>
                </a:solidFill>
              </a:rPr>
              <a:t>结构型模式</a:t>
            </a:r>
          </a:p>
        </p:txBody>
      </p:sp>
      <p:graphicFrame>
        <p:nvGraphicFramePr>
          <p:cNvPr id="3" name="表格 3">
            <a:extLst>
              <a:ext uri="{FF2B5EF4-FFF2-40B4-BE49-F238E27FC236}">
                <a16:creationId xmlns:a16="http://schemas.microsoft.com/office/drawing/2014/main" id="{E501D0D3-CD3C-479C-A042-DC24EFD5F518}"/>
              </a:ext>
            </a:extLst>
          </p:cNvPr>
          <p:cNvGraphicFramePr>
            <a:graphicFrameLocks noGrp="1"/>
          </p:cNvGraphicFramePr>
          <p:nvPr>
            <p:extLst>
              <p:ext uri="{D42A27DB-BD31-4B8C-83A1-F6EECF244321}">
                <p14:modId xmlns:p14="http://schemas.microsoft.com/office/powerpoint/2010/main" val="490986784"/>
              </p:ext>
            </p:extLst>
          </p:nvPr>
        </p:nvGraphicFramePr>
        <p:xfrm>
          <a:off x="1452404" y="1498057"/>
          <a:ext cx="8463953" cy="4780392"/>
        </p:xfrm>
        <a:graphic>
          <a:graphicData uri="http://schemas.openxmlformats.org/drawingml/2006/table">
            <a:tbl>
              <a:tblPr firstRow="1" bandRow="1">
                <a:tableStyleId>{5C22544A-7EE6-4342-B048-85BDC9FD1C3A}</a:tableStyleId>
              </a:tblPr>
              <a:tblGrid>
                <a:gridCol w="2575986">
                  <a:extLst>
                    <a:ext uri="{9D8B030D-6E8A-4147-A177-3AD203B41FA5}">
                      <a16:colId xmlns:a16="http://schemas.microsoft.com/office/drawing/2014/main" val="3611967336"/>
                    </a:ext>
                  </a:extLst>
                </a:gridCol>
                <a:gridCol w="2283260">
                  <a:extLst>
                    <a:ext uri="{9D8B030D-6E8A-4147-A177-3AD203B41FA5}">
                      <a16:colId xmlns:a16="http://schemas.microsoft.com/office/drawing/2014/main" val="165884269"/>
                    </a:ext>
                  </a:extLst>
                </a:gridCol>
                <a:gridCol w="3604707">
                  <a:extLst>
                    <a:ext uri="{9D8B030D-6E8A-4147-A177-3AD203B41FA5}">
                      <a16:colId xmlns:a16="http://schemas.microsoft.com/office/drawing/2014/main" val="1733052950"/>
                    </a:ext>
                  </a:extLst>
                </a:gridCol>
              </a:tblGrid>
              <a:tr h="563635">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设计模式</a:t>
                      </a:r>
                    </a:p>
                  </a:txBody>
                  <a:tcPr/>
                </a:tc>
                <a:tc>
                  <a:txBody>
                    <a:bodyPr/>
                    <a:lstStyle/>
                    <a:p>
                      <a:pPr marL="0" algn="ctr" defTabSz="914400" rtl="0" eaLnBrk="1" latinLnBrk="0" hangingPunct="1"/>
                      <a:r>
                        <a:rPr lang="zh-CN" altLang="en-US" sz="18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分区</a:t>
                      </a:r>
                    </a:p>
                  </a:txBody>
                  <a:tcPr/>
                </a:tc>
                <a:tc>
                  <a:txBody>
                    <a:bodyPr/>
                    <a:lstStyle/>
                    <a:p>
                      <a:pPr algn="ct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应用场景</a:t>
                      </a:r>
                    </a:p>
                  </a:txBody>
                  <a:tcPr/>
                </a:tc>
                <a:extLst>
                  <a:ext uri="{0D108BD9-81ED-4DB2-BD59-A6C34878D82A}">
                    <a16:rowId xmlns:a16="http://schemas.microsoft.com/office/drawing/2014/main" val="1030269488"/>
                  </a:ext>
                </a:extLst>
              </a:tr>
              <a:tr h="652933">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代理模式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农场</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通过仓库和商店买卖</a:t>
                      </a:r>
                    </a:p>
                  </a:txBody>
                  <a:tcPr/>
                </a:tc>
                <a:extLst>
                  <a:ext uri="{0D108BD9-81ED-4DB2-BD59-A6C34878D82A}">
                    <a16:rowId xmlns:a16="http://schemas.microsoft.com/office/drawing/2014/main" val="4074168458"/>
                  </a:ext>
                </a:extLst>
              </a:tr>
              <a:tr h="581330">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装饰者模式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商场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选择购买加了不同小料的汉堡</a:t>
                      </a:r>
                    </a:p>
                  </a:txBody>
                  <a:tcPr/>
                </a:tc>
                <a:extLst>
                  <a:ext uri="{0D108BD9-81ED-4DB2-BD59-A6C34878D82A}">
                    <a16:rowId xmlns:a16="http://schemas.microsoft.com/office/drawing/2014/main" val="2941143579"/>
                  </a:ext>
                </a:extLst>
              </a:tr>
              <a:tr h="638142">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适配器模式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农场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通过天气调配种植</a:t>
                      </a:r>
                    </a:p>
                    <a:p>
                      <a:pPr marL="0" algn="ctr" defTabSz="914400" rtl="0" eaLnBrk="1" latinLnBrk="0" hangingPunct="1"/>
                      <a:endPar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a:txBody>
                  <a:tcPr/>
                </a:tc>
                <a:extLst>
                  <a:ext uri="{0D108BD9-81ED-4DB2-BD59-A6C34878D82A}">
                    <a16:rowId xmlns:a16="http://schemas.microsoft.com/office/drawing/2014/main" val="220969827"/>
                  </a:ext>
                </a:extLst>
              </a:tr>
              <a:tr h="581330">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桥接模式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商场</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不同款式、颜色的衣服</a:t>
                      </a:r>
                    </a:p>
                  </a:txBody>
                  <a:tcPr/>
                </a:tc>
                <a:extLst>
                  <a:ext uri="{0D108BD9-81ED-4DB2-BD59-A6C34878D82A}">
                    <a16:rowId xmlns:a16="http://schemas.microsoft.com/office/drawing/2014/main" val="1039249660"/>
                  </a:ext>
                </a:extLst>
              </a:tr>
              <a:tr h="587028">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组合模式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框架</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菜单</a:t>
                      </a:r>
                    </a:p>
                  </a:txBody>
                  <a:tcPr/>
                </a:tc>
                <a:extLst>
                  <a:ext uri="{0D108BD9-81ED-4DB2-BD59-A6C34878D82A}">
                    <a16:rowId xmlns:a16="http://schemas.microsoft.com/office/drawing/2014/main" val="3739145294"/>
                  </a:ext>
                </a:extLst>
              </a:tr>
              <a:tr h="587028">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外观模式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游乐园</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不同种的小游戏</a:t>
                      </a:r>
                    </a:p>
                  </a:txBody>
                  <a:tcPr/>
                </a:tc>
                <a:extLst>
                  <a:ext uri="{0D108BD9-81ED-4DB2-BD59-A6C34878D82A}">
                    <a16:rowId xmlns:a16="http://schemas.microsoft.com/office/drawing/2014/main" val="2632001664"/>
                  </a:ext>
                </a:extLst>
              </a:tr>
              <a:tr h="587028">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享元模式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游乐园</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黑棋白棋</a:t>
                      </a:r>
                    </a:p>
                  </a:txBody>
                  <a:tcPr/>
                </a:tc>
                <a:extLst>
                  <a:ext uri="{0D108BD9-81ED-4DB2-BD59-A6C34878D82A}">
                    <a16:rowId xmlns:a16="http://schemas.microsoft.com/office/drawing/2014/main" val="2450538484"/>
                  </a:ext>
                </a:extLst>
              </a:tr>
            </a:tbl>
          </a:graphicData>
        </a:graphic>
      </p:graphicFrame>
      <p:sp>
        <p:nvSpPr>
          <p:cNvPr id="9" name="矩形 8">
            <a:extLst>
              <a:ext uri="{FF2B5EF4-FFF2-40B4-BE49-F238E27FC236}">
                <a16:creationId xmlns:a16="http://schemas.microsoft.com/office/drawing/2014/main" id="{C15C2BB4-8A93-4893-9C5C-4B9CA7B8EAF0}"/>
              </a:ext>
            </a:extLst>
          </p:cNvPr>
          <p:cNvSpPr/>
          <p:nvPr/>
        </p:nvSpPr>
        <p:spPr>
          <a:xfrm>
            <a:off x="1354749" y="993132"/>
            <a:ext cx="8815524" cy="4001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结构型模式：描述的是如何组合类和对象以获得更大的结构。</a:t>
            </a:r>
          </a:p>
        </p:txBody>
      </p:sp>
    </p:spTree>
    <p:extLst>
      <p:ext uri="{BB962C8B-B14F-4D97-AF65-F5344CB8AC3E}">
        <p14:creationId xmlns:p14="http://schemas.microsoft.com/office/powerpoint/2010/main" val="286431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60782" y="1094404"/>
            <a:ext cx="1101992" cy="1101992"/>
          </a:xfrm>
          <a:prstGeom prst="ellipse">
            <a:avLst/>
          </a:prstGeom>
          <a:solidFill>
            <a:schemeClr val="accent1"/>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椭圆 11"/>
          <p:cNvSpPr/>
          <p:nvPr/>
        </p:nvSpPr>
        <p:spPr>
          <a:xfrm>
            <a:off x="-1317724" y="4400380"/>
            <a:ext cx="1101992" cy="1101992"/>
          </a:xfrm>
          <a:prstGeom prst="ellipse">
            <a:avLst/>
          </a:prstGeom>
          <a:solidFill>
            <a:schemeClr val="accent4"/>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椭圆 12"/>
          <p:cNvSpPr/>
          <p:nvPr/>
        </p:nvSpPr>
        <p:spPr>
          <a:xfrm>
            <a:off x="-1289253" y="2196396"/>
            <a:ext cx="1101992" cy="1101992"/>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4" name="椭圆 13"/>
          <p:cNvSpPr/>
          <p:nvPr/>
        </p:nvSpPr>
        <p:spPr>
          <a:xfrm>
            <a:off x="-1317724" y="3298388"/>
            <a:ext cx="1101992" cy="1101992"/>
          </a:xfrm>
          <a:prstGeom prst="ellipse">
            <a:avLst/>
          </a:prstGeom>
          <a:solidFill>
            <a:schemeClr val="accent3"/>
          </a:solidFill>
          <a:ln w="12700" cap="flat" cmpd="sng" algn="ctr">
            <a:noFill/>
            <a:prstDash val="solid"/>
            <a:miter lim="800000"/>
          </a:ln>
          <a:effectLst/>
        </p:spPr>
        <p:txBody>
          <a:bodyPr rtlCol="0" anchor="ctr"/>
          <a:lstStyle/>
          <a:p>
            <a:pPr algn="ctr">
              <a:defRPr/>
            </a:pP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9" name="TextBox 42"/>
          <p:cNvSpPr txBox="1"/>
          <p:nvPr/>
        </p:nvSpPr>
        <p:spPr>
          <a:xfrm>
            <a:off x="1452403" y="330715"/>
            <a:ext cx="6919240"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756271"/>
                </a:solidFill>
              </a:rPr>
              <a:t>2.3 23</a:t>
            </a:r>
            <a:r>
              <a:rPr lang="zh-CN" altLang="en-US" b="0" dirty="0">
                <a:solidFill>
                  <a:srgbClr val="756271"/>
                </a:solidFill>
              </a:rPr>
              <a:t>种经典设计模式</a:t>
            </a:r>
            <a:r>
              <a:rPr lang="en-US" altLang="zh-CN" b="0" dirty="0">
                <a:solidFill>
                  <a:srgbClr val="756271"/>
                </a:solidFill>
              </a:rPr>
              <a:t>——</a:t>
            </a:r>
            <a:r>
              <a:rPr lang="zh-CN" altLang="en-US" b="0" dirty="0">
                <a:solidFill>
                  <a:srgbClr val="756271"/>
                </a:solidFill>
              </a:rPr>
              <a:t>行为型模式</a:t>
            </a:r>
          </a:p>
        </p:txBody>
      </p:sp>
      <p:graphicFrame>
        <p:nvGraphicFramePr>
          <p:cNvPr id="3" name="表格 3">
            <a:extLst>
              <a:ext uri="{FF2B5EF4-FFF2-40B4-BE49-F238E27FC236}">
                <a16:creationId xmlns:a16="http://schemas.microsoft.com/office/drawing/2014/main" id="{E501D0D3-CD3C-479C-A042-DC24EFD5F518}"/>
              </a:ext>
            </a:extLst>
          </p:cNvPr>
          <p:cNvGraphicFramePr>
            <a:graphicFrameLocks noGrp="1"/>
          </p:cNvGraphicFramePr>
          <p:nvPr>
            <p:extLst>
              <p:ext uri="{D42A27DB-BD31-4B8C-83A1-F6EECF244321}">
                <p14:modId xmlns:p14="http://schemas.microsoft.com/office/powerpoint/2010/main" val="2907627358"/>
              </p:ext>
            </p:extLst>
          </p:nvPr>
        </p:nvGraphicFramePr>
        <p:xfrm>
          <a:off x="1452405" y="1498057"/>
          <a:ext cx="8815523" cy="5186828"/>
        </p:xfrm>
        <a:graphic>
          <a:graphicData uri="http://schemas.openxmlformats.org/drawingml/2006/table">
            <a:tbl>
              <a:tblPr firstRow="1" bandRow="1">
                <a:tableStyleId>{5C22544A-7EE6-4342-B048-85BDC9FD1C3A}</a:tableStyleId>
              </a:tblPr>
              <a:tblGrid>
                <a:gridCol w="2682986">
                  <a:extLst>
                    <a:ext uri="{9D8B030D-6E8A-4147-A177-3AD203B41FA5}">
                      <a16:colId xmlns:a16="http://schemas.microsoft.com/office/drawing/2014/main" val="3611967336"/>
                    </a:ext>
                  </a:extLst>
                </a:gridCol>
                <a:gridCol w="2378100">
                  <a:extLst>
                    <a:ext uri="{9D8B030D-6E8A-4147-A177-3AD203B41FA5}">
                      <a16:colId xmlns:a16="http://schemas.microsoft.com/office/drawing/2014/main" val="165884269"/>
                    </a:ext>
                  </a:extLst>
                </a:gridCol>
                <a:gridCol w="3754437">
                  <a:extLst>
                    <a:ext uri="{9D8B030D-6E8A-4147-A177-3AD203B41FA5}">
                      <a16:colId xmlns:a16="http://schemas.microsoft.com/office/drawing/2014/main" val="1733052950"/>
                    </a:ext>
                  </a:extLst>
                </a:gridCol>
              </a:tblGrid>
              <a:tr h="408349">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设计模式</a:t>
                      </a:r>
                    </a:p>
                  </a:txBody>
                  <a:tcPr/>
                </a:tc>
                <a:tc>
                  <a:txBody>
                    <a:bodyPr/>
                    <a:lstStyle/>
                    <a:p>
                      <a:pPr marL="0" algn="ctr" defTabSz="914400" rtl="0" eaLnBrk="1" latinLnBrk="0" hangingPunct="1"/>
                      <a:r>
                        <a:rPr lang="zh-CN" altLang="en-US" sz="1800" b="1"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分区</a:t>
                      </a:r>
                    </a:p>
                  </a:txBody>
                  <a:tcPr/>
                </a:tc>
                <a:tc>
                  <a:txBody>
                    <a:bodyPr/>
                    <a:lstStyle/>
                    <a:p>
                      <a:pPr algn="ct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应用场景</a:t>
                      </a:r>
                    </a:p>
                  </a:txBody>
                  <a:tcPr/>
                </a:tc>
                <a:extLst>
                  <a:ext uri="{0D108BD9-81ED-4DB2-BD59-A6C34878D82A}">
                    <a16:rowId xmlns:a16="http://schemas.microsoft.com/office/drawing/2014/main" val="1030269488"/>
                  </a:ext>
                </a:extLst>
              </a:tr>
              <a:tr h="473046">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模板模式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游乐园</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有相似过程的赛车比赛</a:t>
                      </a:r>
                    </a:p>
                  </a:txBody>
                  <a:tcPr/>
                </a:tc>
                <a:extLst>
                  <a:ext uri="{0D108BD9-81ED-4DB2-BD59-A6C34878D82A}">
                    <a16:rowId xmlns:a16="http://schemas.microsoft.com/office/drawing/2014/main" val="4074168458"/>
                  </a:ext>
                </a:extLst>
              </a:tr>
              <a:tr h="443452">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命令模式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农场</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对种子、肥料的买卖</a:t>
                      </a:r>
                    </a:p>
                  </a:txBody>
                  <a:tcPr/>
                </a:tc>
                <a:extLst>
                  <a:ext uri="{0D108BD9-81ED-4DB2-BD59-A6C34878D82A}">
                    <a16:rowId xmlns:a16="http://schemas.microsoft.com/office/drawing/2014/main" val="2941143579"/>
                  </a:ext>
                </a:extLst>
              </a:tr>
              <a:tr h="463733">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职责链模式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农场</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缺少种子时从商店进货</a:t>
                      </a:r>
                    </a:p>
                  </a:txBody>
                  <a:tcPr/>
                </a:tc>
                <a:extLst>
                  <a:ext uri="{0D108BD9-81ED-4DB2-BD59-A6C34878D82A}">
                    <a16:rowId xmlns:a16="http://schemas.microsoft.com/office/drawing/2014/main" val="220969827"/>
                  </a:ext>
                </a:extLst>
              </a:tr>
              <a:tr h="421169">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策略模式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商场</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折扣</a:t>
                      </a:r>
                    </a:p>
                  </a:txBody>
                  <a:tcPr/>
                </a:tc>
                <a:extLst>
                  <a:ext uri="{0D108BD9-81ED-4DB2-BD59-A6C34878D82A}">
                    <a16:rowId xmlns:a16="http://schemas.microsoft.com/office/drawing/2014/main" val="1039249660"/>
                  </a:ext>
                </a:extLst>
              </a:tr>
              <a:tr h="425297">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中介者模式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聊天室</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多用户聊天</a:t>
                      </a:r>
                    </a:p>
                  </a:txBody>
                  <a:tcPr/>
                </a:tc>
                <a:extLst>
                  <a:ext uri="{0D108BD9-81ED-4DB2-BD59-A6C34878D82A}">
                    <a16:rowId xmlns:a16="http://schemas.microsoft.com/office/drawing/2014/main" val="3739145294"/>
                  </a:ext>
                </a:extLst>
              </a:tr>
              <a:tr h="425297">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观察者模式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农场</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天气改变农田的状态</a:t>
                      </a:r>
                    </a:p>
                  </a:txBody>
                  <a:tcPr/>
                </a:tc>
                <a:extLst>
                  <a:ext uri="{0D108BD9-81ED-4DB2-BD59-A6C34878D82A}">
                    <a16:rowId xmlns:a16="http://schemas.microsoft.com/office/drawing/2014/main" val="2632001664"/>
                  </a:ext>
                </a:extLst>
              </a:tr>
              <a:tr h="425297">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备忘录模式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游乐园</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游戏记录</a:t>
                      </a:r>
                    </a:p>
                  </a:txBody>
                  <a:tcPr/>
                </a:tc>
                <a:extLst>
                  <a:ext uri="{0D108BD9-81ED-4DB2-BD59-A6C34878D82A}">
                    <a16:rowId xmlns:a16="http://schemas.microsoft.com/office/drawing/2014/main" val="2450538484"/>
                  </a:ext>
                </a:extLst>
              </a:tr>
              <a:tr h="425297">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访问者模式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商场</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购物车</a:t>
                      </a:r>
                    </a:p>
                  </a:txBody>
                  <a:tcPr/>
                </a:tc>
                <a:extLst>
                  <a:ext uri="{0D108BD9-81ED-4DB2-BD59-A6C34878D82A}">
                    <a16:rowId xmlns:a16="http://schemas.microsoft.com/office/drawing/2014/main" val="635637409"/>
                  </a:ext>
                </a:extLst>
              </a:tr>
              <a:tr h="425297">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状态模式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农场</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农田状态及对应操作</a:t>
                      </a:r>
                    </a:p>
                  </a:txBody>
                  <a:tcPr/>
                </a:tc>
                <a:extLst>
                  <a:ext uri="{0D108BD9-81ED-4DB2-BD59-A6C34878D82A}">
                    <a16:rowId xmlns:a16="http://schemas.microsoft.com/office/drawing/2014/main" val="3644899182"/>
                  </a:ext>
                </a:extLst>
              </a:tr>
              <a:tr h="425297">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解释器模式</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框架</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购买游乐园门票</a:t>
                      </a:r>
                    </a:p>
                  </a:txBody>
                  <a:tcPr/>
                </a:tc>
                <a:extLst>
                  <a:ext uri="{0D108BD9-81ED-4DB2-BD59-A6C34878D82A}">
                    <a16:rowId xmlns:a16="http://schemas.microsoft.com/office/drawing/2014/main" val="1653694204"/>
                  </a:ext>
                </a:extLst>
              </a:tr>
              <a:tr h="425297">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迭代器</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农场</a:t>
                      </a:r>
                    </a:p>
                  </a:txBody>
                  <a:tcPr/>
                </a:tc>
                <a:tc>
                  <a:txBody>
                    <a:bodyPr/>
                    <a:lstStyle/>
                    <a:p>
                      <a:pPr marL="0" algn="ctr" defTabSz="914400" rtl="0" eaLnBrk="1" latinLnBrk="0" hangingPunct="1"/>
                      <a:r>
                        <a:rPr lang="zh-CN" altLang="en-US" sz="1800" kern="1200" dirty="0">
                          <a:solidFill>
                            <a:schemeClr val="tx1">
                              <a:lumMod val="75000"/>
                              <a:lumOff val="25000"/>
                            </a:schemeClr>
                          </a:solidFill>
                          <a:latin typeface="微软雅黑" panose="020B0503020204020204" pitchFamily="34" charset="-122"/>
                          <a:ea typeface="微软雅黑" panose="020B0503020204020204" pitchFamily="34" charset="-122"/>
                          <a:cs typeface="+mn-cs"/>
                        </a:rPr>
                        <a:t>迭代查看农田的状态</a:t>
                      </a:r>
                    </a:p>
                  </a:txBody>
                  <a:tcPr/>
                </a:tc>
                <a:extLst>
                  <a:ext uri="{0D108BD9-81ED-4DB2-BD59-A6C34878D82A}">
                    <a16:rowId xmlns:a16="http://schemas.microsoft.com/office/drawing/2014/main" val="3116107864"/>
                  </a:ext>
                </a:extLst>
              </a:tr>
            </a:tbl>
          </a:graphicData>
        </a:graphic>
      </p:graphicFrame>
      <p:sp>
        <p:nvSpPr>
          <p:cNvPr id="9" name="矩形 8">
            <a:extLst>
              <a:ext uri="{FF2B5EF4-FFF2-40B4-BE49-F238E27FC236}">
                <a16:creationId xmlns:a16="http://schemas.microsoft.com/office/drawing/2014/main" id="{C15C2BB4-8A93-4893-9C5C-4B9CA7B8EAF0}"/>
              </a:ext>
            </a:extLst>
          </p:cNvPr>
          <p:cNvSpPr/>
          <p:nvPr/>
        </p:nvSpPr>
        <p:spPr>
          <a:xfrm>
            <a:off x="1354748" y="991965"/>
            <a:ext cx="8815524" cy="4001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just"/>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行为型模式：用来对类或对象怎样交互和怎样分配职责进行描述。</a:t>
            </a:r>
          </a:p>
        </p:txBody>
      </p:sp>
    </p:spTree>
    <p:extLst>
      <p:ext uri="{BB962C8B-B14F-4D97-AF65-F5344CB8AC3E}">
        <p14:creationId xmlns:p14="http://schemas.microsoft.com/office/powerpoint/2010/main" val="31546659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多彩复古答辩"/>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450</TotalTime>
  <Words>2135</Words>
  <Application>Microsoft Office PowerPoint</Application>
  <PresentationFormat>宽屏</PresentationFormat>
  <Paragraphs>287</Paragraphs>
  <Slides>43</Slides>
  <Notes>43</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43</vt:i4>
      </vt:variant>
    </vt:vector>
  </HeadingPairs>
  <TitlesOfParts>
    <vt:vector size="46" baseType="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刘 思远</cp:lastModifiedBy>
  <cp:revision>3</cp:revision>
  <dcterms:created xsi:type="dcterms:W3CDTF">2017-04-01T14:37:23Z</dcterms:created>
  <dcterms:modified xsi:type="dcterms:W3CDTF">2021-11-06T07:36:00Z</dcterms:modified>
</cp:coreProperties>
</file>