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 durg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B2363E-7588-45BB-B767-44642B72E54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376182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363E-7588-45BB-B767-44642B72E54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212725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363E-7588-45BB-B767-44642B72E54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F8E17-1AD1-4594-8B91-2F29BBA32F6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1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363E-7588-45BB-B767-44642B72E54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284578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363E-7588-45BB-B767-44642B72E54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F8E17-1AD1-4594-8B91-2F29BBA32F6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6944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363E-7588-45BB-B767-44642B72E54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2580812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2363E-7588-45BB-B767-44642B72E54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3513428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2363E-7588-45BB-B767-44642B72E54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2758056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FE3FC-A080-47B3-958B-750017B9A5A6}"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46821-F436-46C2-A65D-9D8E214205CA}" type="slidenum">
              <a:rPr lang="en-IN" smtClean="0"/>
              <a:t>‹#›</a:t>
            </a:fld>
            <a:endParaRPr lang="en-IN"/>
          </a:p>
        </p:txBody>
      </p:sp>
    </p:spTree>
    <p:extLst>
      <p:ext uri="{BB962C8B-B14F-4D97-AF65-F5344CB8AC3E}">
        <p14:creationId xmlns:p14="http://schemas.microsoft.com/office/powerpoint/2010/main" val="334326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2363E-7588-45BB-B767-44642B72E54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21485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363E-7588-45BB-B767-44642B72E544}" type="datetimeFigureOut">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327012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B2363E-7588-45BB-B767-44642B72E544}"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214216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B2363E-7588-45BB-B767-44642B72E544}" type="datetimeFigureOut">
              <a:rPr lang="en-IN" smtClean="0"/>
              <a:t>06-04-2023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302328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B2363E-7588-45BB-B767-44642B72E544}" type="datetimeFigureOut">
              <a:rPr lang="en-IN" smtClean="0"/>
              <a:t>06-04-2023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192281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2363E-7588-45BB-B767-44642B72E544}" type="datetimeFigureOut">
              <a:rPr lang="en-IN" smtClean="0"/>
              <a:t>06-04-2023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255159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2363E-7588-45BB-B767-44642B72E544}"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335495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B2363E-7588-45BB-B767-44642B72E544}" type="datetimeFigureOut">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F8E17-1AD1-4594-8B91-2F29BBA32F60}" type="slidenum">
              <a:rPr lang="en-IN" smtClean="0"/>
              <a:t>‹#›</a:t>
            </a:fld>
            <a:endParaRPr lang="en-IN"/>
          </a:p>
        </p:txBody>
      </p:sp>
    </p:spTree>
    <p:extLst>
      <p:ext uri="{BB962C8B-B14F-4D97-AF65-F5344CB8AC3E}">
        <p14:creationId xmlns:p14="http://schemas.microsoft.com/office/powerpoint/2010/main" val="2256994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B2363E-7588-45BB-B767-44642B72E544}" type="datetimeFigureOut">
              <a:rPr lang="en-IN" smtClean="0"/>
              <a:t>06-04-2023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CF8E17-1AD1-4594-8B91-2F29BBA32F60}" type="slidenum">
              <a:rPr lang="en-IN" smtClean="0"/>
              <a:t>‹#›</a:t>
            </a:fld>
            <a:endParaRPr lang="en-IN"/>
          </a:p>
        </p:txBody>
      </p:sp>
    </p:spTree>
    <p:extLst>
      <p:ext uri="{BB962C8B-B14F-4D97-AF65-F5344CB8AC3E}">
        <p14:creationId xmlns:p14="http://schemas.microsoft.com/office/powerpoint/2010/main" val="1456143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 Id="rId5" Type="http://schemas.openxmlformats.org/officeDocument/2006/relationships/image" Target="../media/image37.jpeg"/><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72.png"/></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76.png"/></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jpeg"/></Relationships>
</file>

<file path=ppt/slides/_rels/slide5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5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5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AFCF-BEA3-A856-8910-01D63BF2639A}"/>
              </a:ext>
            </a:extLst>
          </p:cNvPr>
          <p:cNvSpPr>
            <a:spLocks noGrp="1"/>
          </p:cNvSpPr>
          <p:nvPr>
            <p:ph type="ctrTitle"/>
          </p:nvPr>
        </p:nvSpPr>
        <p:spPr>
          <a:xfrm>
            <a:off x="1048871" y="2521897"/>
            <a:ext cx="8041341" cy="1646302"/>
          </a:xfrm>
        </p:spPr>
        <p:txBody>
          <a:bodyPr/>
          <a:lstStyle/>
          <a:p>
            <a:r>
              <a:rPr lang="en-IN" sz="4000" dirty="0">
                <a:latin typeface="Algerian" panose="04020705040A02060702" pitchFamily="82" charset="0"/>
              </a:rPr>
              <a:t>PRACTICAL </a:t>
            </a:r>
            <a:r>
              <a:rPr lang="en-IN" sz="4000" dirty="0" err="1">
                <a:latin typeface="Algerian" panose="04020705040A02060702" pitchFamily="82" charset="0"/>
              </a:rPr>
              <a:t>IMPLEMENTAtiON</a:t>
            </a:r>
            <a:br>
              <a:rPr lang="en-IN" sz="4000" dirty="0">
                <a:latin typeface="Algerian" panose="04020705040A02060702" pitchFamily="82" charset="0"/>
              </a:rPr>
            </a:br>
            <a:endParaRPr lang="en-IN" sz="4000" dirty="0">
              <a:latin typeface="Algerian" panose="04020705040A02060702" pitchFamily="82" charset="0"/>
            </a:endParaRPr>
          </a:p>
        </p:txBody>
      </p:sp>
      <p:sp>
        <p:nvSpPr>
          <p:cNvPr id="5" name="Title 1">
            <a:extLst>
              <a:ext uri="{FF2B5EF4-FFF2-40B4-BE49-F238E27FC236}">
                <a16:creationId xmlns:a16="http://schemas.microsoft.com/office/drawing/2014/main" id="{482D98EC-296D-51AE-0980-F5B4ADFCA225}"/>
              </a:ext>
            </a:extLst>
          </p:cNvPr>
          <p:cNvSpPr txBox="1">
            <a:spLocks/>
          </p:cNvSpPr>
          <p:nvPr/>
        </p:nvSpPr>
        <p:spPr>
          <a:xfrm>
            <a:off x="-336178" y="3345048"/>
            <a:ext cx="8041341"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latin typeface="Algerian" panose="04020705040A02060702" pitchFamily="82" charset="0"/>
              </a:rPr>
              <a:t>OF AWS SERVICES</a:t>
            </a:r>
            <a:br>
              <a:rPr lang="en-IN" sz="4000" dirty="0">
                <a:latin typeface="Algerian" panose="04020705040A02060702" pitchFamily="82" charset="0"/>
              </a:rPr>
            </a:b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EE172D4E-4639-F301-31B7-6561FBD8275C}"/>
              </a:ext>
            </a:extLst>
          </p:cNvPr>
          <p:cNvSpPr txBox="1"/>
          <p:nvPr/>
        </p:nvSpPr>
        <p:spPr>
          <a:xfrm>
            <a:off x="6320117" y="5009279"/>
            <a:ext cx="3155577" cy="875176"/>
          </a:xfrm>
          <a:prstGeom prst="rect">
            <a:avLst/>
          </a:prstGeom>
          <a:noFill/>
        </p:spPr>
        <p:txBody>
          <a:bodyPr wrap="square" rtlCol="0">
            <a:spAutoFit/>
          </a:bodyPr>
          <a:lstStyle/>
          <a:p>
            <a:pPr>
              <a:lnSpc>
                <a:spcPct val="150000"/>
              </a:lnSpc>
            </a:pPr>
            <a:r>
              <a:rPr lang="en-IN" dirty="0">
                <a:solidFill>
                  <a:schemeClr val="accent1">
                    <a:lumMod val="75000"/>
                  </a:schemeClr>
                </a:solidFill>
                <a:latin typeface="Algerian" panose="04020705040A02060702" pitchFamily="82" charset="0"/>
              </a:rPr>
              <a:t>B. Sri Durga Bhavani </a:t>
            </a:r>
          </a:p>
          <a:p>
            <a:pPr>
              <a:lnSpc>
                <a:spcPct val="150000"/>
              </a:lnSpc>
            </a:pPr>
            <a:r>
              <a:rPr lang="en-IN" dirty="0">
                <a:solidFill>
                  <a:schemeClr val="accent1">
                    <a:lumMod val="75000"/>
                  </a:schemeClr>
                </a:solidFill>
                <a:latin typeface="Algerian" panose="04020705040A02060702" pitchFamily="82" charset="0"/>
              </a:rPr>
              <a:t>20A31A05D2</a:t>
            </a:r>
          </a:p>
        </p:txBody>
      </p:sp>
    </p:spTree>
    <p:extLst>
      <p:ext uri="{BB962C8B-B14F-4D97-AF65-F5344CB8AC3E}">
        <p14:creationId xmlns:p14="http://schemas.microsoft.com/office/powerpoint/2010/main" val="375882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0E06CC-DE46-5C13-31A5-2C56CCC18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45" y="401946"/>
            <a:ext cx="4619568" cy="2594758"/>
          </a:xfrm>
          <a:prstGeom prst="rect">
            <a:avLst/>
          </a:prstGeom>
        </p:spPr>
      </p:pic>
      <p:pic>
        <p:nvPicPr>
          <p:cNvPr id="3" name="Picture 2">
            <a:extLst>
              <a:ext uri="{FF2B5EF4-FFF2-40B4-BE49-F238E27FC236}">
                <a16:creationId xmlns:a16="http://schemas.microsoft.com/office/drawing/2014/main" id="{8909F52F-919D-961E-0980-4AFE56E69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854" y="401945"/>
            <a:ext cx="4612905" cy="2594759"/>
          </a:xfrm>
          <a:prstGeom prst="rect">
            <a:avLst/>
          </a:prstGeom>
        </p:spPr>
      </p:pic>
      <p:pic>
        <p:nvPicPr>
          <p:cNvPr id="4" name="Picture 3">
            <a:extLst>
              <a:ext uri="{FF2B5EF4-FFF2-40B4-BE49-F238E27FC236}">
                <a16:creationId xmlns:a16="http://schemas.microsoft.com/office/drawing/2014/main" id="{57C1290B-691A-CF92-E4A9-56E32B91F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9413" y="3291729"/>
            <a:ext cx="5752964" cy="3236042"/>
          </a:xfrm>
          <a:prstGeom prst="rect">
            <a:avLst/>
          </a:prstGeom>
        </p:spPr>
      </p:pic>
    </p:spTree>
    <p:extLst>
      <p:ext uri="{BB962C8B-B14F-4D97-AF65-F5344CB8AC3E}">
        <p14:creationId xmlns:p14="http://schemas.microsoft.com/office/powerpoint/2010/main" val="1656154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BC5E8-1BB5-AA31-A3B9-EE351B47100A}"/>
              </a:ext>
            </a:extLst>
          </p:cNvPr>
          <p:cNvSpPr txBox="1"/>
          <p:nvPr/>
        </p:nvSpPr>
        <p:spPr>
          <a:xfrm>
            <a:off x="2608728" y="395681"/>
            <a:ext cx="5701553" cy="523220"/>
          </a:xfrm>
          <a:prstGeom prst="rect">
            <a:avLst/>
          </a:prstGeom>
          <a:noFill/>
        </p:spPr>
        <p:txBody>
          <a:bodyPr wrap="square" rtlCol="0">
            <a:spAutoFit/>
          </a:bodyPr>
          <a:lstStyle/>
          <a:p>
            <a:r>
              <a:rPr lang="en-US" sz="2800" b="1" u="sng" dirty="0">
                <a:solidFill>
                  <a:schemeClr val="accent1">
                    <a:lumMod val="75000"/>
                  </a:schemeClr>
                </a:solidFill>
              </a:rPr>
              <a:t>VIRTUAL PRIVATE CLOUD (VPC)</a:t>
            </a:r>
            <a:endParaRPr lang="en-IN" sz="2800" b="1" u="sng" dirty="0">
              <a:solidFill>
                <a:schemeClr val="accent1">
                  <a:lumMod val="75000"/>
                </a:schemeClr>
              </a:solidFill>
            </a:endParaRPr>
          </a:p>
        </p:txBody>
      </p:sp>
      <p:sp>
        <p:nvSpPr>
          <p:cNvPr id="3" name="TextBox 2">
            <a:extLst>
              <a:ext uri="{FF2B5EF4-FFF2-40B4-BE49-F238E27FC236}">
                <a16:creationId xmlns:a16="http://schemas.microsoft.com/office/drawing/2014/main" id="{72FF0F96-2A6B-DF86-5F30-A3A0D03DEE5F}"/>
              </a:ext>
            </a:extLst>
          </p:cNvPr>
          <p:cNvSpPr txBox="1"/>
          <p:nvPr/>
        </p:nvSpPr>
        <p:spPr>
          <a:xfrm>
            <a:off x="887506" y="1149733"/>
            <a:ext cx="5853953" cy="400110"/>
          </a:xfrm>
          <a:prstGeom prst="rect">
            <a:avLst/>
          </a:prstGeom>
          <a:noFill/>
        </p:spPr>
        <p:txBody>
          <a:bodyPr wrap="square" rtlCol="0">
            <a:spAutoFit/>
          </a:bodyPr>
          <a:lstStyle/>
          <a:p>
            <a:r>
              <a:rPr lang="en-US" sz="2000" u="sng" dirty="0"/>
              <a:t>Lab – Building a VPC and Launching a Web server</a:t>
            </a:r>
            <a:endParaRPr lang="en-IN" sz="2000" u="sng" dirty="0"/>
          </a:p>
        </p:txBody>
      </p:sp>
      <p:sp>
        <p:nvSpPr>
          <p:cNvPr id="4" name="TextBox 3">
            <a:extLst>
              <a:ext uri="{FF2B5EF4-FFF2-40B4-BE49-F238E27FC236}">
                <a16:creationId xmlns:a16="http://schemas.microsoft.com/office/drawing/2014/main" id="{2DD25E3E-BC79-1FD1-DC76-7305E58EC720}"/>
              </a:ext>
            </a:extLst>
          </p:cNvPr>
          <p:cNvSpPr txBox="1"/>
          <p:nvPr/>
        </p:nvSpPr>
        <p:spPr>
          <a:xfrm>
            <a:off x="797859" y="1566721"/>
            <a:ext cx="8695764" cy="5355312"/>
          </a:xfrm>
          <a:prstGeom prst="rect">
            <a:avLst/>
          </a:prstGeom>
          <a:noFill/>
        </p:spPr>
        <p:txBody>
          <a:bodyPr wrap="square" rtlCol="0">
            <a:spAutoFit/>
          </a:bodyPr>
          <a:lstStyle/>
          <a:p>
            <a:pPr>
              <a:lnSpc>
                <a:spcPct val="150000"/>
              </a:lnSpc>
            </a:pPr>
            <a:r>
              <a:rPr lang="en-IN" sz="1800" dirty="0">
                <a:latin typeface="Heebo" pitchFamily="2" charset="-79"/>
                <a:cs typeface="Heebo" pitchFamily="2" charset="-79"/>
              </a:rPr>
              <a:t>Step 1: First start the lab, when the lab status gets ready, it redirects to the AWS management console. </a:t>
            </a:r>
          </a:p>
          <a:p>
            <a:pPr>
              <a:lnSpc>
                <a:spcPct val="150000"/>
              </a:lnSpc>
            </a:pPr>
            <a:r>
              <a:rPr lang="en-IN" sz="1800" dirty="0">
                <a:latin typeface="Heebo" pitchFamily="2" charset="-79"/>
                <a:cs typeface="Heebo" pitchFamily="2" charset="-79"/>
              </a:rPr>
              <a:t>Step 2</a:t>
            </a:r>
            <a:r>
              <a:rPr lang="en-IN" sz="1800" dirty="0">
                <a:latin typeface="Arial Rounded MT Bold" panose="020F0704030504030204" pitchFamily="34" charset="0"/>
                <a:cs typeface="Heebo" pitchFamily="2" charset="-79"/>
              </a:rPr>
              <a:t>: </a:t>
            </a:r>
            <a:r>
              <a:rPr lang="en-IN" sz="1800" dirty="0">
                <a:latin typeface="Heebo" pitchFamily="2" charset="-79"/>
                <a:cs typeface="Heebo" pitchFamily="2" charset="-79"/>
              </a:rPr>
              <a:t>Go to AWS services, search, and choose VPC to open the VPC console.</a:t>
            </a:r>
          </a:p>
          <a:p>
            <a:pPr>
              <a:lnSpc>
                <a:spcPct val="150000"/>
              </a:lnSpc>
            </a:pPr>
            <a:r>
              <a:rPr lang="en-IN" sz="1800" dirty="0">
                <a:latin typeface="Heebo" pitchFamily="2" charset="-79"/>
                <a:cs typeface="Heebo" pitchFamily="2" charset="-79"/>
              </a:rPr>
              <a:t>Step 3: Verify that your regions remain in the N-Virginia(us-east-1). Choose to create VPC in the VPC dashboard </a:t>
            </a:r>
          </a:p>
          <a:p>
            <a:pPr>
              <a:lnSpc>
                <a:spcPct val="150000"/>
              </a:lnSpc>
            </a:pPr>
            <a:r>
              <a:rPr lang="en-IN" sz="1800" dirty="0">
                <a:latin typeface="Heebo" pitchFamily="2" charset="-79"/>
                <a:cs typeface="Heebo" pitchFamily="2" charset="-79"/>
              </a:rPr>
              <a:t>Step 4: Choose VPC and more, in name tag auto-generation, keep auto-generate select and change it to a lab.</a:t>
            </a:r>
          </a:p>
          <a:p>
            <a:pPr>
              <a:lnSpc>
                <a:spcPct val="150000"/>
              </a:lnSpc>
            </a:pPr>
            <a:r>
              <a:rPr lang="en-IN" sz="1800" dirty="0">
                <a:latin typeface="Heebo" pitchFamily="2" charset="-79"/>
                <a:cs typeface="Heebo" pitchFamily="2" charset="-79"/>
              </a:rPr>
              <a:t>Step 5: Keep the IPv4 CIDR block to 10.10.0.0.0/16  and next for a number of availability zones select 1, number of public subnets select 1 , number of private subnets select 1 </a:t>
            </a:r>
          </a:p>
          <a:p>
            <a:pPr>
              <a:lnSpc>
                <a:spcPct val="150000"/>
              </a:lnSpc>
            </a:pPr>
            <a:r>
              <a:rPr lang="en-IN" sz="1800" dirty="0">
                <a:latin typeface="Heebo" pitchFamily="2" charset="-79"/>
                <a:cs typeface="Heebo" pitchFamily="2" charset="-79"/>
              </a:rPr>
              <a:t>Step 6: Now customize subnets CIDR blocks, change public subnet(us-east-1a) to 10.10.0.0/24, and change private subnet (us-east-1a) to 10.0.1.0/24 </a:t>
            </a:r>
          </a:p>
          <a:p>
            <a:endParaRPr lang="en-IN" dirty="0"/>
          </a:p>
        </p:txBody>
      </p:sp>
    </p:spTree>
    <p:extLst>
      <p:ext uri="{BB962C8B-B14F-4D97-AF65-F5344CB8AC3E}">
        <p14:creationId xmlns:p14="http://schemas.microsoft.com/office/powerpoint/2010/main" val="4231343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94736-0216-2917-5261-2AD222B0C3A5}"/>
              </a:ext>
            </a:extLst>
          </p:cNvPr>
          <p:cNvSpPr txBox="1"/>
          <p:nvPr/>
        </p:nvSpPr>
        <p:spPr>
          <a:xfrm>
            <a:off x="1104900" y="384682"/>
            <a:ext cx="7474324" cy="1719702"/>
          </a:xfrm>
          <a:prstGeom prst="rect">
            <a:avLst/>
          </a:prstGeom>
          <a:noFill/>
        </p:spPr>
        <p:txBody>
          <a:bodyPr wrap="square">
            <a:spAutoFit/>
          </a:bodyPr>
          <a:lstStyle/>
          <a:p>
            <a:pPr>
              <a:lnSpc>
                <a:spcPct val="150000"/>
              </a:lnSpc>
            </a:pPr>
            <a:r>
              <a:rPr lang="en-IN" sz="1800" dirty="0">
                <a:latin typeface="Heebo" pitchFamily="2" charset="-79"/>
                <a:cs typeface="Heebo" pitchFamily="2" charset="-79"/>
              </a:rPr>
              <a:t>Step 7: Set the NAT gateways to 1AZ and set VPC endpoints to none and keep both DNS hostnames and DNS resolutions enabled</a:t>
            </a:r>
          </a:p>
          <a:p>
            <a:pPr>
              <a:lnSpc>
                <a:spcPct val="150000"/>
              </a:lnSpc>
            </a:pPr>
            <a:r>
              <a:rPr lang="en-IN" sz="1800" dirty="0">
                <a:latin typeface="Heebo" pitchFamily="2" charset="-79"/>
                <a:cs typeface="Heebo" pitchFamily="2" charset="-79"/>
              </a:rPr>
              <a:t>Step 8: Check on the preview panel on the right side whether they match with the given regions or not</a:t>
            </a:r>
          </a:p>
        </p:txBody>
      </p:sp>
      <p:pic>
        <p:nvPicPr>
          <p:cNvPr id="4" name="Picture 3">
            <a:extLst>
              <a:ext uri="{FF2B5EF4-FFF2-40B4-BE49-F238E27FC236}">
                <a16:creationId xmlns:a16="http://schemas.microsoft.com/office/drawing/2014/main" id="{C1D0A27F-E927-C53C-0AB9-A840F45DD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215756"/>
            <a:ext cx="3415045" cy="2157440"/>
          </a:xfrm>
          <a:prstGeom prst="rect">
            <a:avLst/>
          </a:prstGeom>
        </p:spPr>
      </p:pic>
      <p:pic>
        <p:nvPicPr>
          <p:cNvPr id="5" name="Picture 4">
            <a:extLst>
              <a:ext uri="{FF2B5EF4-FFF2-40B4-BE49-F238E27FC236}">
                <a16:creationId xmlns:a16="http://schemas.microsoft.com/office/drawing/2014/main" id="{B38A4D27-981B-7784-2A63-BE0E806D0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7738" y="2215756"/>
            <a:ext cx="3415045" cy="2157442"/>
          </a:xfrm>
          <a:prstGeom prst="rect">
            <a:avLst/>
          </a:prstGeom>
        </p:spPr>
      </p:pic>
      <p:pic>
        <p:nvPicPr>
          <p:cNvPr id="6" name="Picture 5">
            <a:extLst>
              <a:ext uri="{FF2B5EF4-FFF2-40B4-BE49-F238E27FC236}">
                <a16:creationId xmlns:a16="http://schemas.microsoft.com/office/drawing/2014/main" id="{E594D5C8-218F-1D82-9CC3-712EE6DC9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9109" y="4484568"/>
            <a:ext cx="3439990" cy="2157440"/>
          </a:xfrm>
          <a:prstGeom prst="rect">
            <a:avLst/>
          </a:prstGeom>
        </p:spPr>
      </p:pic>
    </p:spTree>
    <p:extLst>
      <p:ext uri="{BB962C8B-B14F-4D97-AF65-F5344CB8AC3E}">
        <p14:creationId xmlns:p14="http://schemas.microsoft.com/office/powerpoint/2010/main" val="3752783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F8B369-6C8C-362A-F5DF-EDBED8C3E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23" y="406118"/>
            <a:ext cx="3476445" cy="2070340"/>
          </a:xfrm>
          <a:prstGeom prst="rect">
            <a:avLst/>
          </a:prstGeom>
        </p:spPr>
      </p:pic>
      <p:pic>
        <p:nvPicPr>
          <p:cNvPr id="3" name="Picture 2">
            <a:extLst>
              <a:ext uri="{FF2B5EF4-FFF2-40B4-BE49-F238E27FC236}">
                <a16:creationId xmlns:a16="http://schemas.microsoft.com/office/drawing/2014/main" id="{E122CEEE-02DB-DF03-13B7-9B29EDFAD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374" y="406118"/>
            <a:ext cx="3821502" cy="2070340"/>
          </a:xfrm>
          <a:prstGeom prst="rect">
            <a:avLst/>
          </a:prstGeom>
        </p:spPr>
      </p:pic>
      <p:sp>
        <p:nvSpPr>
          <p:cNvPr id="4" name="TextBox 3">
            <a:extLst>
              <a:ext uri="{FF2B5EF4-FFF2-40B4-BE49-F238E27FC236}">
                <a16:creationId xmlns:a16="http://schemas.microsoft.com/office/drawing/2014/main" id="{D6F87F8D-78ED-4194-1236-E7BF8F48619C}"/>
              </a:ext>
            </a:extLst>
          </p:cNvPr>
          <p:cNvSpPr txBox="1"/>
          <p:nvPr/>
        </p:nvSpPr>
        <p:spPr>
          <a:xfrm>
            <a:off x="721150" y="2671483"/>
            <a:ext cx="8776447" cy="3997248"/>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CREATING ADDITIONAL SUBNETS :</a:t>
            </a:r>
          </a:p>
          <a:p>
            <a:endParaRPr lang="en-IN" sz="2000" b="1" dirty="0">
              <a:latin typeface="Arial" panose="020B0604020202020204" pitchFamily="34" charset="0"/>
              <a:cs typeface="Arial" panose="020B0604020202020204" pitchFamily="34" charset="0"/>
            </a:endParaRPr>
          </a:p>
          <a:p>
            <a:pPr>
              <a:lnSpc>
                <a:spcPct val="150000"/>
              </a:lnSpc>
            </a:pPr>
            <a:r>
              <a:rPr lang="en-IN" sz="1800" dirty="0">
                <a:latin typeface="Heebo" pitchFamily="2" charset="-79"/>
                <a:cs typeface="Heebo" pitchFamily="2" charset="-79"/>
              </a:rPr>
              <a:t>Step 1: Choose subnets in the left panel, choose to CREATE SUBNET </a:t>
            </a:r>
          </a:p>
          <a:p>
            <a:pPr>
              <a:lnSpc>
                <a:spcPct val="150000"/>
              </a:lnSpc>
            </a:pPr>
            <a:r>
              <a:rPr lang="en-IN" sz="1800" dirty="0">
                <a:latin typeface="Heebo" pitchFamily="2" charset="-79"/>
                <a:cs typeface="Heebo" pitchFamily="2" charset="-79"/>
              </a:rPr>
              <a:t>Step 2: in this, choose VPC ID: LAB-</a:t>
            </a:r>
            <a:r>
              <a:rPr lang="en-IN" sz="1800" dirty="0" err="1">
                <a:latin typeface="Heebo" pitchFamily="2" charset="-79"/>
                <a:cs typeface="Heebo" pitchFamily="2" charset="-79"/>
              </a:rPr>
              <a:t>vpc</a:t>
            </a:r>
            <a:r>
              <a:rPr lang="en-IN" sz="1800" dirty="0">
                <a:latin typeface="Heebo" pitchFamily="2" charset="-79"/>
                <a:cs typeface="Heebo" pitchFamily="2" charset="-79"/>
              </a:rPr>
              <a:t> and choose subnet name to lab-subnet-public2, choose availability sone to us-east-1b and choose IPv4 block to 10.0.2.0/24</a:t>
            </a:r>
          </a:p>
          <a:p>
            <a:pPr>
              <a:lnSpc>
                <a:spcPct val="150000"/>
              </a:lnSpc>
            </a:pPr>
            <a:r>
              <a:rPr lang="en-IN" sz="1800" dirty="0">
                <a:latin typeface="Heebo" pitchFamily="2" charset="-79"/>
                <a:cs typeface="Heebo" pitchFamily="2" charset="-79"/>
              </a:rPr>
              <a:t>Step 3: choose to create a subnet and again create the same subnet with  lab-subnet-private2, change the IPv4 block to 10.0.2.0/24, and then create a subnet </a:t>
            </a:r>
          </a:p>
          <a:p>
            <a:pPr>
              <a:lnSpc>
                <a:spcPct val="150000"/>
              </a:lnSpc>
            </a:pPr>
            <a:r>
              <a:rPr lang="en-IN" sz="1800" dirty="0">
                <a:latin typeface="Heebo" pitchFamily="2" charset="-79"/>
                <a:cs typeface="Heebo" pitchFamily="2" charset="-79"/>
              </a:rPr>
              <a:t>Step 4: Choose the routing table in the left panel, select lab-rtb-private1-us-east-1a, in the lower panel, choose routes note destination, choose the subnet association tab, in the explicit  subnet associations panel choose EDIT SUBNET ASSOCIATIONS </a:t>
            </a:r>
          </a:p>
        </p:txBody>
      </p:sp>
    </p:spTree>
    <p:extLst>
      <p:ext uri="{BB962C8B-B14F-4D97-AF65-F5344CB8AC3E}">
        <p14:creationId xmlns:p14="http://schemas.microsoft.com/office/powerpoint/2010/main" val="182277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85B095-4CC6-E4FF-E540-874BFF2ED892}"/>
              </a:ext>
            </a:extLst>
          </p:cNvPr>
          <p:cNvSpPr txBox="1"/>
          <p:nvPr/>
        </p:nvSpPr>
        <p:spPr>
          <a:xfrm>
            <a:off x="977154" y="254494"/>
            <a:ext cx="8122022" cy="2966197"/>
          </a:xfrm>
          <a:prstGeom prst="rect">
            <a:avLst/>
          </a:prstGeom>
          <a:noFill/>
        </p:spPr>
        <p:txBody>
          <a:bodyPr wrap="square">
            <a:spAutoFit/>
          </a:bodyPr>
          <a:lstStyle/>
          <a:p>
            <a:pPr>
              <a:lnSpc>
                <a:spcPct val="150000"/>
              </a:lnSpc>
            </a:pPr>
            <a:r>
              <a:rPr lang="en-IN" sz="1800" dirty="0">
                <a:latin typeface="Heebo" pitchFamily="2" charset="-79"/>
                <a:cs typeface="Heebo" pitchFamily="2" charset="-79"/>
              </a:rPr>
              <a:t>Step 5 : Leave lab-subnet-private1-us-east-1a and also select lab-subnet-private2</a:t>
            </a:r>
          </a:p>
          <a:p>
            <a:pPr>
              <a:lnSpc>
                <a:spcPct val="150000"/>
              </a:lnSpc>
            </a:pPr>
            <a:r>
              <a:rPr lang="en-IN" sz="1800" dirty="0">
                <a:latin typeface="Heebo" pitchFamily="2" charset="-79"/>
                <a:cs typeface="Heebo" pitchFamily="2" charset="-79"/>
              </a:rPr>
              <a:t>Step 6: Choose SAVE ASSOCIATIONS </a:t>
            </a:r>
          </a:p>
          <a:p>
            <a:pPr>
              <a:lnSpc>
                <a:spcPct val="150000"/>
              </a:lnSpc>
            </a:pPr>
            <a:r>
              <a:rPr lang="en-IN" sz="1800" dirty="0">
                <a:latin typeface="Heebo" pitchFamily="2" charset="-79"/>
                <a:cs typeface="Heebo" pitchFamily="2" charset="-79"/>
              </a:rPr>
              <a:t>Step 7: Select lab-</a:t>
            </a:r>
            <a:r>
              <a:rPr lang="en-IN" sz="1800" dirty="0" err="1">
                <a:latin typeface="Heebo" pitchFamily="2" charset="-79"/>
                <a:cs typeface="Heebo" pitchFamily="2" charset="-79"/>
              </a:rPr>
              <a:t>rtb</a:t>
            </a:r>
            <a:r>
              <a:rPr lang="en-IN" sz="1800" dirty="0">
                <a:latin typeface="Heebo" pitchFamily="2" charset="-79"/>
                <a:cs typeface="Heebo" pitchFamily="2" charset="-79"/>
              </a:rPr>
              <a:t>-public route table and deselect any other subnet </a:t>
            </a:r>
          </a:p>
          <a:p>
            <a:pPr>
              <a:lnSpc>
                <a:spcPct val="150000"/>
              </a:lnSpc>
            </a:pPr>
            <a:r>
              <a:rPr lang="en-IN" sz="1800" dirty="0">
                <a:latin typeface="Heebo" pitchFamily="2" charset="-79"/>
                <a:cs typeface="Heebo" pitchFamily="2" charset="-79"/>
              </a:rPr>
              <a:t>Step 8: In the lower panel, again repeat from step 4 but here we select lab-subnet-public2 also </a:t>
            </a:r>
          </a:p>
          <a:p>
            <a:pPr>
              <a:lnSpc>
                <a:spcPct val="150000"/>
              </a:lnSpc>
            </a:pPr>
            <a:r>
              <a:rPr lang="en-IN" sz="1800" dirty="0">
                <a:latin typeface="Heebo" pitchFamily="2" charset="-79"/>
                <a:cs typeface="Heebo" pitchFamily="2" charset="-79"/>
              </a:rPr>
              <a:t>Step 9: Choose SAVE ASSOCIATIONS </a:t>
            </a:r>
          </a:p>
        </p:txBody>
      </p:sp>
      <p:pic>
        <p:nvPicPr>
          <p:cNvPr id="4" name="Picture 3">
            <a:extLst>
              <a:ext uri="{FF2B5EF4-FFF2-40B4-BE49-F238E27FC236}">
                <a16:creationId xmlns:a16="http://schemas.microsoft.com/office/drawing/2014/main" id="{7C29FE63-1BFD-84DD-6C7C-89B0905FF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79" y="3637310"/>
            <a:ext cx="3620794" cy="2469523"/>
          </a:xfrm>
          <a:prstGeom prst="rect">
            <a:avLst/>
          </a:prstGeom>
        </p:spPr>
      </p:pic>
      <p:pic>
        <p:nvPicPr>
          <p:cNvPr id="5" name="Picture 4">
            <a:extLst>
              <a:ext uri="{FF2B5EF4-FFF2-40B4-BE49-F238E27FC236}">
                <a16:creationId xmlns:a16="http://schemas.microsoft.com/office/drawing/2014/main" id="{885DDA01-D9E1-9809-4A33-EA923C072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415" y="3682810"/>
            <a:ext cx="3554084" cy="2424023"/>
          </a:xfrm>
          <a:prstGeom prst="rect">
            <a:avLst/>
          </a:prstGeom>
        </p:spPr>
      </p:pic>
      <p:pic>
        <p:nvPicPr>
          <p:cNvPr id="6" name="Picture 5">
            <a:extLst>
              <a:ext uri="{FF2B5EF4-FFF2-40B4-BE49-F238E27FC236}">
                <a16:creationId xmlns:a16="http://schemas.microsoft.com/office/drawing/2014/main" id="{47EF0AEC-B464-64A5-6641-E35A8A750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483" y="3682809"/>
            <a:ext cx="3554084" cy="2424024"/>
          </a:xfrm>
          <a:prstGeom prst="rect">
            <a:avLst/>
          </a:prstGeom>
        </p:spPr>
      </p:pic>
    </p:spTree>
    <p:extLst>
      <p:ext uri="{BB962C8B-B14F-4D97-AF65-F5344CB8AC3E}">
        <p14:creationId xmlns:p14="http://schemas.microsoft.com/office/powerpoint/2010/main" val="190136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3D95A7-CB1E-6938-3E25-DC80309EC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103" y="390965"/>
            <a:ext cx="3554084" cy="2622430"/>
          </a:xfrm>
          <a:prstGeom prst="rect">
            <a:avLst/>
          </a:prstGeom>
        </p:spPr>
      </p:pic>
      <p:pic>
        <p:nvPicPr>
          <p:cNvPr id="3" name="Picture 2">
            <a:extLst>
              <a:ext uri="{FF2B5EF4-FFF2-40B4-BE49-F238E27FC236}">
                <a16:creationId xmlns:a16="http://schemas.microsoft.com/office/drawing/2014/main" id="{5A967D86-985A-D2FF-7F6D-4679C0944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204" y="390965"/>
            <a:ext cx="3554084" cy="2622430"/>
          </a:xfrm>
          <a:prstGeom prst="rect">
            <a:avLst/>
          </a:prstGeom>
        </p:spPr>
      </p:pic>
      <p:pic>
        <p:nvPicPr>
          <p:cNvPr id="4" name="Picture 3">
            <a:extLst>
              <a:ext uri="{FF2B5EF4-FFF2-40B4-BE49-F238E27FC236}">
                <a16:creationId xmlns:a16="http://schemas.microsoft.com/office/drawing/2014/main" id="{1691DF9A-89C1-2847-E131-CE4754831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810" y="3429000"/>
            <a:ext cx="3554084" cy="2622430"/>
          </a:xfrm>
          <a:prstGeom prst="rect">
            <a:avLst/>
          </a:prstGeom>
        </p:spPr>
      </p:pic>
    </p:spTree>
    <p:extLst>
      <p:ext uri="{BB962C8B-B14F-4D97-AF65-F5344CB8AC3E}">
        <p14:creationId xmlns:p14="http://schemas.microsoft.com/office/powerpoint/2010/main" val="2672835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26B64B-FE02-48B0-675F-1ADEDE3B0EE1}"/>
              </a:ext>
            </a:extLst>
          </p:cNvPr>
          <p:cNvSpPr txBox="1"/>
          <p:nvPr/>
        </p:nvSpPr>
        <p:spPr>
          <a:xfrm>
            <a:off x="510988" y="320985"/>
            <a:ext cx="8541123" cy="2689198"/>
          </a:xfrm>
          <a:prstGeom prst="rect">
            <a:avLst/>
          </a:prstGeom>
          <a:noFill/>
        </p:spPr>
        <p:txBody>
          <a:bodyPr wrap="square">
            <a:spAutoFit/>
          </a:bodyPr>
          <a:lstStyle/>
          <a:p>
            <a:r>
              <a:rPr lang="en-IN" sz="1800" b="1" dirty="0">
                <a:latin typeface="Arial" panose="020B0604020202020204" pitchFamily="34" charset="0"/>
                <a:cs typeface="Arial" panose="020B0604020202020204" pitchFamily="34" charset="0"/>
              </a:rPr>
              <a:t>CREATING A VPC SECURITY GROUP </a:t>
            </a:r>
          </a:p>
          <a:p>
            <a:endParaRPr lang="en-IN" sz="1800" dirty="0">
              <a:latin typeface="Heebo" pitchFamily="2" charset="-79"/>
              <a:cs typeface="Heebo" pitchFamily="2" charset="-79"/>
            </a:endParaRPr>
          </a:p>
          <a:p>
            <a:pPr>
              <a:lnSpc>
                <a:spcPct val="150000"/>
              </a:lnSpc>
            </a:pPr>
            <a:r>
              <a:rPr lang="en-IN" sz="1800" dirty="0">
                <a:latin typeface="Heebo" pitchFamily="2" charset="-79"/>
                <a:cs typeface="Heebo" pitchFamily="2" charset="-79"/>
              </a:rPr>
              <a:t>Step 1: Choose to create a security group and in this choose the security group name to a web security group, have a description as enable HTTP access and choose </a:t>
            </a:r>
            <a:r>
              <a:rPr lang="en-IN" sz="1800" dirty="0" err="1">
                <a:latin typeface="Heebo" pitchFamily="2" charset="-79"/>
                <a:cs typeface="Heebo" pitchFamily="2" charset="-79"/>
              </a:rPr>
              <a:t>vpc</a:t>
            </a:r>
            <a:r>
              <a:rPr lang="en-IN" sz="1800" dirty="0">
                <a:latin typeface="Heebo" pitchFamily="2" charset="-79"/>
                <a:cs typeface="Heebo" pitchFamily="2" charset="-79"/>
              </a:rPr>
              <a:t> to lab-</a:t>
            </a:r>
            <a:r>
              <a:rPr lang="en-IN" sz="1800" dirty="0" err="1">
                <a:latin typeface="Heebo" pitchFamily="2" charset="-79"/>
                <a:cs typeface="Heebo" pitchFamily="2" charset="-79"/>
              </a:rPr>
              <a:t>vpc</a:t>
            </a:r>
            <a:endParaRPr lang="en-IN" sz="1800" dirty="0">
              <a:latin typeface="Heebo" pitchFamily="2" charset="-79"/>
              <a:cs typeface="Heebo" pitchFamily="2" charset="-79"/>
            </a:endParaRPr>
          </a:p>
          <a:p>
            <a:pPr>
              <a:lnSpc>
                <a:spcPct val="150000"/>
              </a:lnSpc>
            </a:pPr>
            <a:r>
              <a:rPr lang="en-IN" sz="1800" dirty="0">
                <a:latin typeface="Heebo" pitchFamily="2" charset="-79"/>
                <a:cs typeface="Heebo" pitchFamily="2" charset="-79"/>
              </a:rPr>
              <a:t>Step 2: In inbound rules choose to add rule and then in this chosen type to HTTP, source to Anywhere ipv4 and description to permit web requests </a:t>
            </a:r>
          </a:p>
        </p:txBody>
      </p:sp>
      <p:pic>
        <p:nvPicPr>
          <p:cNvPr id="4" name="Picture 3">
            <a:extLst>
              <a:ext uri="{FF2B5EF4-FFF2-40B4-BE49-F238E27FC236}">
                <a16:creationId xmlns:a16="http://schemas.microsoft.com/office/drawing/2014/main" id="{BA91F25E-25E0-88F9-9FAE-00905C6C7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20" y="3547962"/>
            <a:ext cx="3732864" cy="2989053"/>
          </a:xfrm>
          <a:prstGeom prst="rect">
            <a:avLst/>
          </a:prstGeom>
        </p:spPr>
      </p:pic>
      <p:pic>
        <p:nvPicPr>
          <p:cNvPr id="5" name="Picture 4">
            <a:extLst>
              <a:ext uri="{FF2B5EF4-FFF2-40B4-BE49-F238E27FC236}">
                <a16:creationId xmlns:a16="http://schemas.microsoft.com/office/drawing/2014/main" id="{CBAE4BAC-A258-CF1B-E741-66950472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801" y="3547961"/>
            <a:ext cx="3732864" cy="2989054"/>
          </a:xfrm>
          <a:prstGeom prst="rect">
            <a:avLst/>
          </a:prstGeom>
        </p:spPr>
      </p:pic>
      <p:pic>
        <p:nvPicPr>
          <p:cNvPr id="6" name="Picture 5">
            <a:extLst>
              <a:ext uri="{FF2B5EF4-FFF2-40B4-BE49-F238E27FC236}">
                <a16:creationId xmlns:a16="http://schemas.microsoft.com/office/drawing/2014/main" id="{98A3177E-9C94-5B9C-7181-3F3914968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9182" y="3547961"/>
            <a:ext cx="3732865" cy="2989054"/>
          </a:xfrm>
          <a:prstGeom prst="rect">
            <a:avLst/>
          </a:prstGeom>
        </p:spPr>
      </p:pic>
    </p:spTree>
    <p:extLst>
      <p:ext uri="{BB962C8B-B14F-4D97-AF65-F5344CB8AC3E}">
        <p14:creationId xmlns:p14="http://schemas.microsoft.com/office/powerpoint/2010/main" val="1456374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13BC3-3143-C533-BB4B-442421D62AD8}"/>
              </a:ext>
            </a:extLst>
          </p:cNvPr>
          <p:cNvSpPr txBox="1"/>
          <p:nvPr/>
        </p:nvSpPr>
        <p:spPr>
          <a:xfrm>
            <a:off x="519952" y="561870"/>
            <a:ext cx="8702488" cy="4828245"/>
          </a:xfrm>
          <a:prstGeom prst="rect">
            <a:avLst/>
          </a:prstGeom>
          <a:noFill/>
        </p:spPr>
        <p:txBody>
          <a:bodyPr wrap="square">
            <a:spAutoFit/>
          </a:bodyPr>
          <a:lstStyle/>
          <a:p>
            <a:r>
              <a:rPr lang="en-IN" sz="2000" b="1" dirty="0">
                <a:latin typeface="Arial" panose="020B0604020202020204" pitchFamily="34" charset="0"/>
                <a:cs typeface="Arial" panose="020B0604020202020204" pitchFamily="34" charset="0"/>
              </a:rPr>
              <a:t>LAUNCH A WEB SERVER INSTANCE </a:t>
            </a:r>
          </a:p>
          <a:p>
            <a:endParaRPr lang="en-IN" sz="2000" b="1" dirty="0">
              <a:latin typeface="Arial" panose="020B0604020202020204" pitchFamily="34" charset="0"/>
              <a:cs typeface="Arial" panose="020B0604020202020204" pitchFamily="34" charset="0"/>
            </a:endParaRPr>
          </a:p>
          <a:p>
            <a:pPr>
              <a:lnSpc>
                <a:spcPct val="150000"/>
              </a:lnSpc>
            </a:pPr>
            <a:r>
              <a:rPr lang="en-IN" sz="1800" dirty="0">
                <a:latin typeface="Heebo" pitchFamily="2" charset="-79"/>
                <a:cs typeface="Heebo" pitchFamily="2" charset="-79"/>
              </a:rPr>
              <a:t>Step 1 : Choose EC2  to open EC2 console , from instances click launch instance  and give name as web server 1 </a:t>
            </a:r>
          </a:p>
          <a:p>
            <a:pPr>
              <a:lnSpc>
                <a:spcPct val="150000"/>
              </a:lnSpc>
            </a:pPr>
            <a:r>
              <a:rPr lang="en-IN" sz="1800" dirty="0">
                <a:latin typeface="Heebo" pitchFamily="2" charset="-79"/>
                <a:cs typeface="Heebo" pitchFamily="2" charset="-79"/>
              </a:rPr>
              <a:t>Step 2 : Keep Amazon Linux </a:t>
            </a:r>
            <a:r>
              <a:rPr lang="en-IN" sz="1800" dirty="0" err="1">
                <a:latin typeface="Heebo" pitchFamily="2" charset="-79"/>
                <a:cs typeface="Heebo" pitchFamily="2" charset="-79"/>
              </a:rPr>
              <a:t>selelct</a:t>
            </a:r>
            <a:r>
              <a:rPr lang="en-IN" sz="1800" dirty="0">
                <a:latin typeface="Heebo" pitchFamily="2" charset="-79"/>
                <a:cs typeface="Heebo" pitchFamily="2" charset="-79"/>
              </a:rPr>
              <a:t> and select amazon </a:t>
            </a:r>
            <a:r>
              <a:rPr lang="en-IN" sz="1800" dirty="0" err="1">
                <a:latin typeface="Heebo" pitchFamily="2" charset="-79"/>
                <a:cs typeface="Heebo" pitchFamily="2" charset="-79"/>
              </a:rPr>
              <a:t>linux</a:t>
            </a:r>
            <a:r>
              <a:rPr lang="en-IN" sz="1800" dirty="0">
                <a:latin typeface="Heebo" pitchFamily="2" charset="-79"/>
                <a:cs typeface="Heebo" pitchFamily="2" charset="-79"/>
              </a:rPr>
              <a:t> 2023 AMI  , Choose t2.micro </a:t>
            </a:r>
          </a:p>
          <a:p>
            <a:pPr>
              <a:lnSpc>
                <a:spcPct val="150000"/>
              </a:lnSpc>
            </a:pPr>
            <a:r>
              <a:rPr lang="en-IN" sz="1800" dirty="0">
                <a:latin typeface="Heebo" pitchFamily="2" charset="-79"/>
                <a:cs typeface="Heebo" pitchFamily="2" charset="-79"/>
              </a:rPr>
              <a:t>Step 3 : Choose key pair name to </a:t>
            </a:r>
            <a:r>
              <a:rPr lang="en-IN" sz="1800" dirty="0" err="1">
                <a:latin typeface="Heebo" pitchFamily="2" charset="-79"/>
                <a:cs typeface="Heebo" pitchFamily="2" charset="-79"/>
              </a:rPr>
              <a:t>vockey</a:t>
            </a:r>
            <a:r>
              <a:rPr lang="en-IN" sz="1800" dirty="0">
                <a:latin typeface="Heebo" pitchFamily="2" charset="-79"/>
                <a:cs typeface="Heebo" pitchFamily="2" charset="-79"/>
              </a:rPr>
              <a:t> , in network settings choose edit select network to lab-</a:t>
            </a:r>
            <a:r>
              <a:rPr lang="en-IN" sz="1800" dirty="0" err="1">
                <a:latin typeface="Heebo" pitchFamily="2" charset="-79"/>
                <a:cs typeface="Heebo" pitchFamily="2" charset="-79"/>
              </a:rPr>
              <a:t>vpc</a:t>
            </a:r>
            <a:r>
              <a:rPr lang="en-IN" sz="1800" dirty="0">
                <a:latin typeface="Heebo" pitchFamily="2" charset="-79"/>
                <a:cs typeface="Heebo" pitchFamily="2" charset="-79"/>
              </a:rPr>
              <a:t> ,subnet to lab-subnet-public2 and </a:t>
            </a:r>
            <a:r>
              <a:rPr lang="en-IN" sz="1800" dirty="0" err="1">
                <a:latin typeface="Heebo" pitchFamily="2" charset="-79"/>
                <a:cs typeface="Heebo" pitchFamily="2" charset="-79"/>
              </a:rPr>
              <a:t>auton</a:t>
            </a:r>
            <a:r>
              <a:rPr lang="en-IN" sz="1800" dirty="0">
                <a:latin typeface="Heebo" pitchFamily="2" charset="-79"/>
                <a:cs typeface="Heebo" pitchFamily="2" charset="-79"/>
              </a:rPr>
              <a:t> assign to enable </a:t>
            </a:r>
          </a:p>
          <a:p>
            <a:pPr>
              <a:lnSpc>
                <a:spcPct val="150000"/>
              </a:lnSpc>
            </a:pPr>
            <a:r>
              <a:rPr lang="en-IN" sz="1800" dirty="0">
                <a:latin typeface="Heebo" pitchFamily="2" charset="-79"/>
                <a:cs typeface="Heebo" pitchFamily="2" charset="-79"/>
              </a:rPr>
              <a:t>Step 4 : Under firewall choose select existing security group , for common security groups select web security group </a:t>
            </a:r>
          </a:p>
          <a:p>
            <a:pPr>
              <a:lnSpc>
                <a:spcPct val="150000"/>
              </a:lnSpc>
            </a:pPr>
            <a:r>
              <a:rPr lang="en-IN" sz="1800" dirty="0">
                <a:latin typeface="Heebo" pitchFamily="2" charset="-79"/>
                <a:cs typeface="Heebo" pitchFamily="2" charset="-79"/>
              </a:rPr>
              <a:t>Step 5 : Expand the advanced details panel , scroll down </a:t>
            </a:r>
            <a:r>
              <a:rPr lang="en-IN" sz="1800" dirty="0" err="1">
                <a:latin typeface="Heebo" pitchFamily="2" charset="-79"/>
                <a:cs typeface="Heebo" pitchFamily="2" charset="-79"/>
              </a:rPr>
              <a:t>upto</a:t>
            </a:r>
            <a:r>
              <a:rPr lang="en-IN" sz="1800" dirty="0">
                <a:latin typeface="Heebo" pitchFamily="2" charset="-79"/>
                <a:cs typeface="Heebo" pitchFamily="2" charset="-79"/>
              </a:rPr>
              <a:t> the user data box appear .</a:t>
            </a:r>
          </a:p>
        </p:txBody>
      </p:sp>
      <p:sp>
        <p:nvSpPr>
          <p:cNvPr id="4" name="Rectangle 1">
            <a:extLst>
              <a:ext uri="{FF2B5EF4-FFF2-40B4-BE49-F238E27FC236}">
                <a16:creationId xmlns:a16="http://schemas.microsoft.com/office/drawing/2014/main" id="{49157565-D527-7FC4-B1B4-2A14FF24E335}"/>
              </a:ext>
            </a:extLst>
          </p:cNvPr>
          <p:cNvSpPr>
            <a:spLocks noChangeArrowheads="1"/>
          </p:cNvSpPr>
          <p:nvPr/>
        </p:nvSpPr>
        <p:spPr bwMode="auto">
          <a:xfrm>
            <a:off x="1858527" y="4995142"/>
            <a:ext cx="5133944" cy="166199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55555"/>
                </a:solidFill>
                <a:effectLst/>
                <a:latin typeface="inherit"/>
              </a:rPr>
              <a:t>#!/bin/bash</a:t>
            </a:r>
            <a:endParaRPr kumimoji="0" lang="en-US" altLang="en-US" sz="1200" b="0" i="0" u="none" strike="noStrike" cap="none" normalizeH="0" baseline="0" dirty="0">
              <a:ln>
                <a:noFill/>
              </a:ln>
              <a:solidFill>
                <a:srgbClr val="AA55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A5500"/>
                </a:solidFill>
                <a:effectLst/>
                <a:latin typeface="inherit"/>
              </a:rPr>
              <a:t># Install Apache Web Server and PHP</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3300AA"/>
                </a:solidFill>
                <a:effectLst/>
                <a:latin typeface="inherit"/>
              </a:rPr>
              <a:t>sudo</a:t>
            </a:r>
            <a:r>
              <a:rPr kumimoji="0" lang="en-US" altLang="en-US" sz="1200" b="0" i="0" u="none" strike="noStrike" cap="none" normalizeH="0" baseline="0" dirty="0">
                <a:ln>
                  <a:noFill/>
                </a:ln>
                <a:solidFill>
                  <a:srgbClr val="333333"/>
                </a:solidFill>
                <a:effectLst/>
                <a:latin typeface="inherit"/>
              </a:rPr>
              <a:t> </a:t>
            </a:r>
            <a:r>
              <a:rPr kumimoji="0" lang="en-US" altLang="en-US" sz="1200" b="0" i="0" u="none" strike="noStrike" cap="none" normalizeH="0" baseline="0" dirty="0" err="1">
                <a:ln>
                  <a:noFill/>
                </a:ln>
                <a:solidFill>
                  <a:srgbClr val="333333"/>
                </a:solidFill>
                <a:effectLst/>
                <a:latin typeface="inherit"/>
              </a:rPr>
              <a:t>dnf</a:t>
            </a:r>
            <a:r>
              <a:rPr kumimoji="0" lang="en-US" altLang="en-US" sz="1200" b="0" i="0" u="none" strike="noStrike" cap="none" normalizeH="0" baseline="0" dirty="0">
                <a:ln>
                  <a:noFill/>
                </a:ln>
                <a:solidFill>
                  <a:srgbClr val="333333"/>
                </a:solidFill>
                <a:effectLst/>
                <a:latin typeface="inherit"/>
              </a:rPr>
              <a:t> install </a:t>
            </a:r>
            <a:r>
              <a:rPr kumimoji="0" lang="en-US" altLang="en-US" sz="1200" b="0" i="0" u="none" strike="noStrike" cap="none" normalizeH="0" baseline="0" dirty="0">
                <a:ln>
                  <a:noFill/>
                </a:ln>
                <a:solidFill>
                  <a:srgbClr val="0000CC"/>
                </a:solidFill>
                <a:effectLst/>
                <a:latin typeface="inherit"/>
              </a:rPr>
              <a:t>-y</a:t>
            </a:r>
            <a:r>
              <a:rPr kumimoji="0" lang="en-US" altLang="en-US" sz="1200" b="0" i="0" u="none" strike="noStrike" cap="none" normalizeH="0" baseline="0" dirty="0">
                <a:ln>
                  <a:noFill/>
                </a:ln>
                <a:solidFill>
                  <a:srgbClr val="333333"/>
                </a:solidFill>
                <a:effectLst/>
                <a:latin typeface="inherit"/>
              </a:rPr>
              <a:t> httpd </a:t>
            </a:r>
            <a:r>
              <a:rPr kumimoji="0" lang="en-US" altLang="en-US" sz="1200" b="0" i="0" u="none" strike="noStrike" cap="none" normalizeH="0" baseline="0" dirty="0" err="1">
                <a:ln>
                  <a:noFill/>
                </a:ln>
                <a:solidFill>
                  <a:srgbClr val="3300AA"/>
                </a:solidFill>
                <a:effectLst/>
                <a:latin typeface="inherit"/>
              </a:rPr>
              <a:t>wget</a:t>
            </a:r>
            <a:r>
              <a:rPr kumimoji="0" lang="en-US" altLang="en-US" sz="1200" b="0" i="0" u="none" strike="noStrike" cap="none" normalizeH="0" baseline="0" dirty="0">
                <a:ln>
                  <a:noFill/>
                </a:ln>
                <a:solidFill>
                  <a:srgbClr val="333333"/>
                </a:solidFill>
                <a:effectLst/>
                <a:latin typeface="inherit"/>
              </a:rPr>
              <a:t> </a:t>
            </a:r>
            <a:r>
              <a:rPr kumimoji="0" lang="en-US" altLang="en-US" sz="1200" b="0" i="0" u="none" strike="noStrike" cap="none" normalizeH="0" baseline="0" dirty="0" err="1">
                <a:ln>
                  <a:noFill/>
                </a:ln>
                <a:solidFill>
                  <a:srgbClr val="333333"/>
                </a:solidFill>
                <a:effectLst/>
                <a:latin typeface="inherit"/>
              </a:rPr>
              <a:t>php</a:t>
            </a:r>
            <a:r>
              <a:rPr kumimoji="0" lang="en-US" altLang="en-US" sz="1200" b="0" i="0" u="none" strike="noStrike" cap="none" normalizeH="0" baseline="0" dirty="0">
                <a:ln>
                  <a:noFill/>
                </a:ln>
                <a:solidFill>
                  <a:srgbClr val="333333"/>
                </a:solidFill>
                <a:effectLst/>
                <a:latin typeface="inherit"/>
              </a:rPr>
              <a:t> mariadb105-server</a:t>
            </a:r>
            <a:endParaRPr kumimoji="0" lang="en-US" altLang="en-US" sz="1200" b="0" i="0" u="none" strike="noStrike" cap="none" normalizeH="0" baseline="0" dirty="0">
              <a:ln>
                <a:noFill/>
              </a:ln>
              <a:solidFill>
                <a:srgbClr val="AA55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A5500"/>
                </a:solidFill>
                <a:effectLst/>
                <a:latin typeface="inherit"/>
              </a:rPr>
              <a:t># Download Lab files get</a:t>
            </a:r>
            <a:r>
              <a:rPr kumimoji="0" lang="en-US" altLang="en-US" sz="1200" b="0" i="0" u="none" strike="noStrike" cap="none" normalizeH="0" baseline="0" dirty="0">
                <a:ln>
                  <a:noFill/>
                </a:ln>
                <a:solidFill>
                  <a:srgbClr val="333333"/>
                </a:solidFill>
                <a:effectLst/>
                <a:latin typeface="inherit"/>
              </a:rPr>
              <a:t> https://aws-tc-largeobjects.s3.us-west-2.amazonaws.com/CUR-TF-100-ACCLFO-2-9026/2-lab2-vpc/s3/lab-app.zip</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herit"/>
              </a:rPr>
              <a:t>unzip lab-app.zip </a:t>
            </a:r>
            <a:r>
              <a:rPr kumimoji="0" lang="en-US" altLang="en-US" sz="1200" b="0" i="0" u="none" strike="noStrike" cap="none" normalizeH="0" baseline="0" dirty="0">
                <a:ln>
                  <a:noFill/>
                </a:ln>
                <a:solidFill>
                  <a:srgbClr val="0000CC"/>
                </a:solidFill>
                <a:effectLst/>
                <a:latin typeface="inherit"/>
              </a:rPr>
              <a:t>-d</a:t>
            </a:r>
            <a:r>
              <a:rPr kumimoji="0" lang="en-US" altLang="en-US" sz="1200" b="0" i="0" u="none" strike="noStrike" cap="none" normalizeH="0" baseline="0" dirty="0">
                <a:ln>
                  <a:noFill/>
                </a:ln>
                <a:solidFill>
                  <a:srgbClr val="333333"/>
                </a:solidFill>
                <a:effectLst/>
                <a:latin typeface="inherit"/>
              </a:rPr>
              <a:t> /var/www/html/</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A5500"/>
                </a:solidFill>
                <a:effectLst/>
                <a:latin typeface="inherit"/>
              </a:rPr>
              <a:t># Turn on web server</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333333"/>
                </a:solidFill>
                <a:effectLst/>
                <a:latin typeface="inherit"/>
              </a:rPr>
              <a:t>chkconfig</a:t>
            </a:r>
            <a:r>
              <a:rPr kumimoji="0" lang="en-US" altLang="en-US" sz="1200" b="0" i="0" u="none" strike="noStrike" cap="none" normalizeH="0" baseline="0" dirty="0">
                <a:ln>
                  <a:noFill/>
                </a:ln>
                <a:solidFill>
                  <a:srgbClr val="333333"/>
                </a:solidFill>
                <a:effectLst/>
                <a:latin typeface="inherit"/>
              </a:rPr>
              <a:t> httpd 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00AA"/>
                </a:solidFill>
                <a:effectLst/>
                <a:latin typeface="inherit"/>
              </a:rPr>
              <a:t>service</a:t>
            </a:r>
            <a:r>
              <a:rPr kumimoji="0" lang="en-US" altLang="en-US" sz="1200" b="0" i="0" u="none" strike="noStrike" cap="none" normalizeH="0" baseline="0" dirty="0">
                <a:ln>
                  <a:noFill/>
                </a:ln>
                <a:solidFill>
                  <a:srgbClr val="333333"/>
                </a:solidFill>
                <a:effectLst/>
                <a:latin typeface="inherit"/>
              </a:rPr>
              <a:t> httpd </a:t>
            </a:r>
            <a:r>
              <a:rPr kumimoji="0" lang="en-US" altLang="en-US" sz="1200" b="0" i="0" u="none" strike="noStrike" cap="none" normalizeH="0" baseline="0" dirty="0">
                <a:ln>
                  <a:noFill/>
                </a:ln>
                <a:solidFill>
                  <a:srgbClr val="3300AA"/>
                </a:solidFill>
                <a:effectLst/>
                <a:latin typeface="inherit"/>
              </a:rPr>
              <a:t>start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57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A2A7A-C6DA-8DBD-FEF7-47AC94075BAD}"/>
              </a:ext>
            </a:extLst>
          </p:cNvPr>
          <p:cNvSpPr txBox="1"/>
          <p:nvPr/>
        </p:nvSpPr>
        <p:spPr>
          <a:xfrm>
            <a:off x="672352" y="342944"/>
            <a:ext cx="8352864" cy="2966197"/>
          </a:xfrm>
          <a:prstGeom prst="rect">
            <a:avLst/>
          </a:prstGeom>
          <a:noFill/>
        </p:spPr>
        <p:txBody>
          <a:bodyPr wrap="square">
            <a:spAutoFit/>
          </a:bodyPr>
          <a:lstStyle/>
          <a:p>
            <a:pPr>
              <a:lnSpc>
                <a:spcPct val="150000"/>
              </a:lnSpc>
            </a:pPr>
            <a:r>
              <a:rPr lang="en-IN" sz="1800" dirty="0">
                <a:latin typeface="Heebo" pitchFamily="2" charset="-79"/>
                <a:cs typeface="Heebo" pitchFamily="2" charset="-79"/>
              </a:rPr>
              <a:t>Step 6: At the bottom SUMMARY panel choose launch instance ,click on view instances  </a:t>
            </a:r>
          </a:p>
          <a:p>
            <a:pPr>
              <a:lnSpc>
                <a:spcPct val="150000"/>
              </a:lnSpc>
            </a:pPr>
            <a:r>
              <a:rPr lang="en-IN" sz="1800" dirty="0">
                <a:latin typeface="Heebo" pitchFamily="2" charset="-79"/>
                <a:cs typeface="Heebo" pitchFamily="2" charset="-79"/>
              </a:rPr>
              <a:t>Step 7 : Wait until web server 1 shows 2/2 checks passed </a:t>
            </a:r>
          </a:p>
          <a:p>
            <a:pPr>
              <a:lnSpc>
                <a:spcPct val="150000"/>
              </a:lnSpc>
            </a:pPr>
            <a:r>
              <a:rPr lang="en-IN" sz="1800" dirty="0">
                <a:latin typeface="Heebo" pitchFamily="2" charset="-79"/>
                <a:cs typeface="Heebo" pitchFamily="2" charset="-79"/>
              </a:rPr>
              <a:t>Step 8 : Copy the public ipv4 </a:t>
            </a:r>
            <a:r>
              <a:rPr lang="en-IN" sz="1800" dirty="0" err="1">
                <a:latin typeface="Heebo" pitchFamily="2" charset="-79"/>
                <a:cs typeface="Heebo" pitchFamily="2" charset="-79"/>
              </a:rPr>
              <a:t>dns</a:t>
            </a:r>
            <a:r>
              <a:rPr lang="en-IN" sz="1800" dirty="0">
                <a:latin typeface="Heebo" pitchFamily="2" charset="-79"/>
                <a:cs typeface="Heebo" pitchFamily="2" charset="-79"/>
              </a:rPr>
              <a:t> value present in details tab </a:t>
            </a:r>
          </a:p>
          <a:p>
            <a:pPr>
              <a:lnSpc>
                <a:spcPct val="150000"/>
              </a:lnSpc>
            </a:pPr>
            <a:r>
              <a:rPr lang="en-IN" sz="1800" dirty="0">
                <a:latin typeface="Heebo" pitchFamily="2" charset="-79"/>
                <a:cs typeface="Heebo" pitchFamily="2" charset="-79"/>
              </a:rPr>
              <a:t>Step 9 : Open a new browser , copy the public </a:t>
            </a:r>
            <a:r>
              <a:rPr lang="en-IN" sz="1800" dirty="0" err="1">
                <a:latin typeface="Heebo" pitchFamily="2" charset="-79"/>
                <a:cs typeface="Heebo" pitchFamily="2" charset="-79"/>
              </a:rPr>
              <a:t>dns</a:t>
            </a:r>
            <a:r>
              <a:rPr lang="en-IN" sz="1800" dirty="0">
                <a:latin typeface="Heebo" pitchFamily="2" charset="-79"/>
                <a:cs typeface="Heebo" pitchFamily="2" charset="-79"/>
              </a:rPr>
              <a:t> </a:t>
            </a:r>
          </a:p>
          <a:p>
            <a:pPr>
              <a:lnSpc>
                <a:spcPct val="150000"/>
              </a:lnSpc>
            </a:pPr>
            <a:r>
              <a:rPr lang="en-IN" sz="1800" dirty="0">
                <a:latin typeface="Heebo" pitchFamily="2" charset="-79"/>
                <a:cs typeface="Heebo" pitchFamily="2" charset="-79"/>
              </a:rPr>
              <a:t>Step 10 : Finally we see a web page displaying the AWS logo and instances meta-data values  </a:t>
            </a:r>
          </a:p>
        </p:txBody>
      </p:sp>
      <p:pic>
        <p:nvPicPr>
          <p:cNvPr id="4" name="Picture 3">
            <a:extLst>
              <a:ext uri="{FF2B5EF4-FFF2-40B4-BE49-F238E27FC236}">
                <a16:creationId xmlns:a16="http://schemas.microsoft.com/office/drawing/2014/main" id="{AA8E1260-952E-A314-5CD9-57DBE092D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355" y="3049185"/>
            <a:ext cx="4520241" cy="2963173"/>
          </a:xfrm>
          <a:prstGeom prst="rect">
            <a:avLst/>
          </a:prstGeom>
        </p:spPr>
      </p:pic>
      <p:sp>
        <p:nvSpPr>
          <p:cNvPr id="6" name="TextBox 5">
            <a:extLst>
              <a:ext uri="{FF2B5EF4-FFF2-40B4-BE49-F238E27FC236}">
                <a16:creationId xmlns:a16="http://schemas.microsoft.com/office/drawing/2014/main" id="{81220A8C-3B83-BB80-2ABA-54D1AD76B40C}"/>
              </a:ext>
            </a:extLst>
          </p:cNvPr>
          <p:cNvSpPr txBox="1"/>
          <p:nvPr/>
        </p:nvSpPr>
        <p:spPr>
          <a:xfrm>
            <a:off x="457200" y="6145724"/>
            <a:ext cx="9654987" cy="369332"/>
          </a:xfrm>
          <a:prstGeom prst="rect">
            <a:avLst/>
          </a:prstGeom>
          <a:noFill/>
        </p:spPr>
        <p:txBody>
          <a:bodyPr wrap="square">
            <a:spAutoFit/>
          </a:bodyPr>
          <a:lstStyle/>
          <a:p>
            <a:r>
              <a:rPr lang="en-IN" sz="1800" dirty="0">
                <a:latin typeface="Heebo" pitchFamily="2" charset="-79"/>
                <a:cs typeface="Heebo" pitchFamily="2" charset="-79"/>
              </a:rPr>
              <a:t>Finally, a web page opens displaying the AWS logo  and instances of metadata values </a:t>
            </a:r>
          </a:p>
        </p:txBody>
      </p:sp>
    </p:spTree>
    <p:extLst>
      <p:ext uri="{BB962C8B-B14F-4D97-AF65-F5344CB8AC3E}">
        <p14:creationId xmlns:p14="http://schemas.microsoft.com/office/powerpoint/2010/main" val="948078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39F3EC-7CD5-30C5-92C5-CC70B0204A32}"/>
              </a:ext>
            </a:extLst>
          </p:cNvPr>
          <p:cNvPicPr>
            <a:picLocks noChangeAspect="1"/>
          </p:cNvPicPr>
          <p:nvPr/>
        </p:nvPicPr>
        <p:blipFill>
          <a:blip r:embed="rId2"/>
          <a:stretch>
            <a:fillRect/>
          </a:stretch>
        </p:blipFill>
        <p:spPr>
          <a:xfrm>
            <a:off x="5773324" y="1362326"/>
            <a:ext cx="3150083" cy="2052918"/>
          </a:xfrm>
          <a:prstGeom prst="rect">
            <a:avLst/>
          </a:prstGeom>
        </p:spPr>
      </p:pic>
      <p:sp>
        <p:nvSpPr>
          <p:cNvPr id="8" name="TextBox 7">
            <a:extLst>
              <a:ext uri="{FF2B5EF4-FFF2-40B4-BE49-F238E27FC236}">
                <a16:creationId xmlns:a16="http://schemas.microsoft.com/office/drawing/2014/main" id="{37AACC80-43AA-6D22-86B5-74E972218E74}"/>
              </a:ext>
            </a:extLst>
          </p:cNvPr>
          <p:cNvSpPr txBox="1"/>
          <p:nvPr/>
        </p:nvSpPr>
        <p:spPr>
          <a:xfrm>
            <a:off x="277906" y="1236841"/>
            <a:ext cx="5289230" cy="923330"/>
          </a:xfrm>
          <a:prstGeom prst="rect">
            <a:avLst/>
          </a:prstGeom>
          <a:noFill/>
        </p:spPr>
        <p:txBody>
          <a:bodyPr wrap="square" rtlCol="0">
            <a:spAutoFit/>
          </a:bodyPr>
          <a:lstStyle/>
          <a:p>
            <a:r>
              <a:rPr lang="en-US" b="1" i="0" dirty="0">
                <a:effectLst/>
              </a:rPr>
              <a:t>Elastic Load Balancing</a:t>
            </a:r>
            <a:r>
              <a:rPr lang="en-US" b="0" i="0" dirty="0">
                <a:effectLst/>
              </a:rPr>
              <a:t> automatically distributes incoming application traffic across multiple Amazon EC2 instances</a:t>
            </a:r>
            <a:r>
              <a:rPr lang="en-US" b="0" i="0" dirty="0">
                <a:solidFill>
                  <a:srgbClr val="333333"/>
                </a:solidFill>
                <a:effectLst/>
              </a:rPr>
              <a:t>.</a:t>
            </a:r>
          </a:p>
        </p:txBody>
      </p:sp>
      <p:sp>
        <p:nvSpPr>
          <p:cNvPr id="9" name="TextBox 8">
            <a:extLst>
              <a:ext uri="{FF2B5EF4-FFF2-40B4-BE49-F238E27FC236}">
                <a16:creationId xmlns:a16="http://schemas.microsoft.com/office/drawing/2014/main" id="{5CD800D1-E8E4-B517-EC93-8D28DEA96D26}"/>
              </a:ext>
            </a:extLst>
          </p:cNvPr>
          <p:cNvSpPr txBox="1"/>
          <p:nvPr/>
        </p:nvSpPr>
        <p:spPr>
          <a:xfrm>
            <a:off x="439325" y="2460284"/>
            <a:ext cx="5208494" cy="3970318"/>
          </a:xfrm>
          <a:prstGeom prst="rect">
            <a:avLst/>
          </a:prstGeom>
          <a:noFill/>
        </p:spPr>
        <p:txBody>
          <a:bodyPr wrap="square" rtlCol="0">
            <a:spAutoFit/>
          </a:bodyPr>
          <a:lstStyle/>
          <a:p>
            <a:r>
              <a:rPr lang="en-IN" dirty="0"/>
              <a:t>In this lab, We are provided with the given infrastructure.</a:t>
            </a:r>
          </a:p>
          <a:p>
            <a:endParaRPr lang="en-IN" dirty="0"/>
          </a:p>
          <a:p>
            <a:r>
              <a:rPr lang="en-IN" dirty="0"/>
              <a:t>Procedure:</a:t>
            </a:r>
          </a:p>
          <a:p>
            <a:r>
              <a:rPr lang="en-IN" dirty="0"/>
              <a:t>Task1: Creating an AMI for Auto Scaling</a:t>
            </a:r>
          </a:p>
          <a:p>
            <a:pPr marL="285750" indent="-285750">
              <a:buFont typeface="Wingdings" panose="05000000000000000000" pitchFamily="2" charset="2"/>
              <a:buChar char="v"/>
            </a:pPr>
            <a:r>
              <a:rPr lang="en-IN" dirty="0"/>
              <a:t>Click start lab then click on AWS.</a:t>
            </a:r>
          </a:p>
          <a:p>
            <a:pPr marL="285750" indent="-285750">
              <a:buFont typeface="Wingdings" panose="05000000000000000000" pitchFamily="2" charset="2"/>
              <a:buChar char="v"/>
            </a:pPr>
            <a:r>
              <a:rPr lang="en-IN" dirty="0"/>
              <a:t>You will navigate to AWS management console. Click on services and select EC2.</a:t>
            </a:r>
          </a:p>
          <a:p>
            <a:pPr marL="285750" indent="-285750">
              <a:buFont typeface="Wingdings" panose="05000000000000000000" pitchFamily="2" charset="2"/>
              <a:buChar char="v"/>
            </a:pPr>
            <a:r>
              <a:rPr lang="en-IN" dirty="0"/>
              <a:t>Click instances. Make sure that </a:t>
            </a:r>
            <a:r>
              <a:rPr lang="en-US" b="1" dirty="0">
                <a:effectLst/>
              </a:rPr>
              <a:t>Status Checks</a:t>
            </a:r>
            <a:r>
              <a:rPr lang="en-US" b="0" dirty="0">
                <a:effectLst/>
              </a:rPr>
              <a:t> for </a:t>
            </a:r>
            <a:r>
              <a:rPr lang="en-US" b="1" dirty="0">
                <a:effectLst/>
              </a:rPr>
              <a:t>Web Server 1</a:t>
            </a:r>
            <a:r>
              <a:rPr lang="en-US" b="0" dirty="0">
                <a:effectLst/>
              </a:rPr>
              <a:t> displays 2/2 checks.</a:t>
            </a:r>
          </a:p>
          <a:p>
            <a:pPr marL="285750" indent="-285750">
              <a:buFont typeface="Wingdings" panose="05000000000000000000" pitchFamily="2" charset="2"/>
              <a:buChar char="v"/>
            </a:pPr>
            <a:r>
              <a:rPr lang="en-US" dirty="0"/>
              <a:t>Select Web Server 1 and in actions click images and templates &gt; create image. Name the image and give the description.</a:t>
            </a:r>
          </a:p>
          <a:p>
            <a:pPr marL="285750" indent="-285750">
              <a:buFont typeface="Wingdings" panose="05000000000000000000" pitchFamily="2" charset="2"/>
              <a:buChar char="v"/>
            </a:pPr>
            <a:r>
              <a:rPr lang="en-US" dirty="0"/>
              <a:t>Click create image.</a:t>
            </a:r>
            <a:endParaRPr lang="en-IN" dirty="0"/>
          </a:p>
        </p:txBody>
      </p:sp>
      <p:pic>
        <p:nvPicPr>
          <p:cNvPr id="14" name="Picture 13">
            <a:extLst>
              <a:ext uri="{FF2B5EF4-FFF2-40B4-BE49-F238E27FC236}">
                <a16:creationId xmlns:a16="http://schemas.microsoft.com/office/drawing/2014/main" id="{44936159-F86A-085F-531C-424BCFF56676}"/>
              </a:ext>
            </a:extLst>
          </p:cNvPr>
          <p:cNvPicPr>
            <a:picLocks noChangeAspect="1"/>
          </p:cNvPicPr>
          <p:nvPr/>
        </p:nvPicPr>
        <p:blipFill>
          <a:blip r:embed="rId3"/>
          <a:stretch>
            <a:fillRect/>
          </a:stretch>
        </p:blipFill>
        <p:spPr>
          <a:xfrm>
            <a:off x="5647819" y="3715357"/>
            <a:ext cx="3403516" cy="1914478"/>
          </a:xfrm>
          <a:prstGeom prst="rect">
            <a:avLst/>
          </a:prstGeom>
        </p:spPr>
      </p:pic>
      <p:sp>
        <p:nvSpPr>
          <p:cNvPr id="2" name="TextBox 1">
            <a:extLst>
              <a:ext uri="{FF2B5EF4-FFF2-40B4-BE49-F238E27FC236}">
                <a16:creationId xmlns:a16="http://schemas.microsoft.com/office/drawing/2014/main" id="{B67E5C67-2322-59B7-F7F4-B6504A1AA534}"/>
              </a:ext>
            </a:extLst>
          </p:cNvPr>
          <p:cNvSpPr txBox="1"/>
          <p:nvPr/>
        </p:nvSpPr>
        <p:spPr>
          <a:xfrm>
            <a:off x="2312894" y="438389"/>
            <a:ext cx="5773270" cy="523220"/>
          </a:xfrm>
          <a:prstGeom prst="rect">
            <a:avLst/>
          </a:prstGeom>
          <a:noFill/>
        </p:spPr>
        <p:txBody>
          <a:bodyPr wrap="square" rtlCol="0">
            <a:spAutoFit/>
          </a:bodyPr>
          <a:lstStyle/>
          <a:p>
            <a:r>
              <a:rPr lang="en-US" sz="2800" b="1" u="sng" dirty="0">
                <a:solidFill>
                  <a:schemeClr val="accent1">
                    <a:lumMod val="75000"/>
                  </a:schemeClr>
                </a:solidFill>
              </a:rPr>
              <a:t>ELASTIC LOAD BALANCER (ELB)</a:t>
            </a:r>
            <a:endParaRPr lang="en-IN" sz="2800" b="1" u="sng" dirty="0">
              <a:solidFill>
                <a:schemeClr val="accent1">
                  <a:lumMod val="75000"/>
                </a:schemeClr>
              </a:solidFill>
            </a:endParaRPr>
          </a:p>
        </p:txBody>
      </p:sp>
    </p:spTree>
    <p:extLst>
      <p:ext uri="{BB962C8B-B14F-4D97-AF65-F5344CB8AC3E}">
        <p14:creationId xmlns:p14="http://schemas.microsoft.com/office/powerpoint/2010/main" val="127271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A3DDEA-51FB-DC30-D926-4090D44A863F}"/>
              </a:ext>
            </a:extLst>
          </p:cNvPr>
          <p:cNvSpPr txBox="1"/>
          <p:nvPr/>
        </p:nvSpPr>
        <p:spPr>
          <a:xfrm>
            <a:off x="1120589" y="591670"/>
            <a:ext cx="4168588" cy="523220"/>
          </a:xfrm>
          <a:prstGeom prst="rect">
            <a:avLst/>
          </a:prstGeom>
          <a:noFill/>
        </p:spPr>
        <p:txBody>
          <a:bodyPr wrap="square" rtlCol="0">
            <a:spAutoFit/>
          </a:bodyPr>
          <a:lstStyle/>
          <a:p>
            <a:r>
              <a:rPr lang="en-IN" sz="2800" u="sng" dirty="0">
                <a:solidFill>
                  <a:schemeClr val="accent1">
                    <a:lumMod val="75000"/>
                  </a:schemeClr>
                </a:solidFill>
              </a:rPr>
              <a:t>CONTENTS</a:t>
            </a:r>
          </a:p>
        </p:txBody>
      </p:sp>
      <p:sp>
        <p:nvSpPr>
          <p:cNvPr id="3" name="TextBox 2">
            <a:extLst>
              <a:ext uri="{FF2B5EF4-FFF2-40B4-BE49-F238E27FC236}">
                <a16:creationId xmlns:a16="http://schemas.microsoft.com/office/drawing/2014/main" id="{26BFA7AB-A77A-866C-F0D7-2F0A5792AD32}"/>
              </a:ext>
            </a:extLst>
          </p:cNvPr>
          <p:cNvSpPr txBox="1"/>
          <p:nvPr/>
        </p:nvSpPr>
        <p:spPr>
          <a:xfrm>
            <a:off x="972672" y="853280"/>
            <a:ext cx="8489575" cy="5816977"/>
          </a:xfrm>
          <a:prstGeom prst="rect">
            <a:avLst/>
          </a:prstGeom>
          <a:noFill/>
        </p:spPr>
        <p:txBody>
          <a:bodyPr wrap="square" rtlCol="0">
            <a:spAutoFit/>
          </a:bodyPr>
          <a:lstStyle/>
          <a:p>
            <a:pPr>
              <a:lnSpc>
                <a:spcPct val="150000"/>
              </a:lnSpc>
            </a:pPr>
            <a:endParaRPr lang="en-IN" sz="2400" dirty="0"/>
          </a:p>
          <a:p>
            <a:pPr marL="342900" indent="-342900">
              <a:lnSpc>
                <a:spcPct val="150000"/>
              </a:lnSpc>
              <a:buAutoNum type="arabicParenR"/>
            </a:pPr>
            <a:r>
              <a:rPr lang="en-IN" sz="2000" dirty="0"/>
              <a:t>AWS Command Line Interface (CLI)</a:t>
            </a:r>
          </a:p>
          <a:p>
            <a:pPr marL="342900" indent="-342900">
              <a:lnSpc>
                <a:spcPct val="150000"/>
              </a:lnSpc>
              <a:buFontTx/>
              <a:buAutoNum type="arabicParenR"/>
            </a:pPr>
            <a:r>
              <a:rPr lang="en-IN" sz="2000" dirty="0"/>
              <a:t>Elastic Cloud Compute (EC2)</a:t>
            </a:r>
          </a:p>
          <a:p>
            <a:pPr marL="342900" indent="-342900">
              <a:lnSpc>
                <a:spcPct val="150000"/>
              </a:lnSpc>
              <a:buAutoNum type="arabicParenR"/>
            </a:pPr>
            <a:r>
              <a:rPr lang="en-IN" sz="2000" dirty="0"/>
              <a:t>Virtual Private Cloud (VPC)</a:t>
            </a:r>
          </a:p>
          <a:p>
            <a:pPr marL="342900" indent="-342900">
              <a:lnSpc>
                <a:spcPct val="150000"/>
              </a:lnSpc>
              <a:buAutoNum type="arabicParenR"/>
            </a:pPr>
            <a:r>
              <a:rPr lang="en-IN" sz="2000" dirty="0"/>
              <a:t>Elastic Load Balancer (ELB)</a:t>
            </a:r>
          </a:p>
          <a:p>
            <a:pPr marL="342900" indent="-342900">
              <a:lnSpc>
                <a:spcPct val="150000"/>
              </a:lnSpc>
              <a:buAutoNum type="arabicParenR"/>
            </a:pPr>
            <a:r>
              <a:rPr lang="en-IN" sz="2000" dirty="0"/>
              <a:t>Identity and Access Management (IAM)</a:t>
            </a:r>
          </a:p>
          <a:p>
            <a:pPr marL="342900" indent="-342900">
              <a:lnSpc>
                <a:spcPct val="150000"/>
              </a:lnSpc>
              <a:buAutoNum type="arabicParenR"/>
            </a:pPr>
            <a:r>
              <a:rPr lang="en-IN" sz="2000" dirty="0"/>
              <a:t>Relational Database System (RDS)</a:t>
            </a:r>
          </a:p>
          <a:p>
            <a:pPr marL="342900" indent="-342900">
              <a:lnSpc>
                <a:spcPct val="150000"/>
              </a:lnSpc>
              <a:buAutoNum type="arabicParenR"/>
            </a:pPr>
            <a:r>
              <a:rPr lang="en-IN" sz="2000" dirty="0"/>
              <a:t>Elastic Block Service (EBS)</a:t>
            </a:r>
          </a:p>
          <a:p>
            <a:pPr marL="342900" indent="-342900">
              <a:lnSpc>
                <a:spcPct val="150000"/>
              </a:lnSpc>
              <a:buAutoNum type="arabicParenR"/>
            </a:pPr>
            <a:r>
              <a:rPr lang="en-IN" sz="2000" dirty="0"/>
              <a:t>Simple Storage Service (S3)</a:t>
            </a:r>
          </a:p>
          <a:p>
            <a:pPr marL="342900" indent="-342900">
              <a:lnSpc>
                <a:spcPct val="150000"/>
              </a:lnSpc>
              <a:buFontTx/>
              <a:buAutoNum type="arabicParenR"/>
            </a:pPr>
            <a:r>
              <a:rPr lang="en-IN" sz="2000" dirty="0"/>
              <a:t>Cloud Watch</a:t>
            </a:r>
          </a:p>
          <a:p>
            <a:pPr marL="342900" indent="-342900">
              <a:lnSpc>
                <a:spcPct val="150000"/>
              </a:lnSpc>
              <a:buFontTx/>
              <a:buAutoNum type="arabicParenR"/>
            </a:pPr>
            <a:r>
              <a:rPr lang="en-IN" sz="2000" dirty="0"/>
              <a:t>AWS Lambda</a:t>
            </a:r>
          </a:p>
          <a:p>
            <a:pPr marL="342900" indent="-342900">
              <a:buAutoNum type="arabicParenR"/>
            </a:pPr>
            <a:endParaRPr lang="en-IN" dirty="0"/>
          </a:p>
          <a:p>
            <a:pPr marL="342900" indent="-342900">
              <a:buAutoNum type="arabicParenR"/>
            </a:pPr>
            <a:endParaRPr lang="en-IN" dirty="0"/>
          </a:p>
        </p:txBody>
      </p:sp>
    </p:spTree>
    <p:extLst>
      <p:ext uri="{BB962C8B-B14F-4D97-AF65-F5344CB8AC3E}">
        <p14:creationId xmlns:p14="http://schemas.microsoft.com/office/powerpoint/2010/main" val="166172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89F5B1-7BC1-86CE-7401-D10F898983E3}"/>
              </a:ext>
            </a:extLst>
          </p:cNvPr>
          <p:cNvSpPr txBox="1"/>
          <p:nvPr/>
        </p:nvSpPr>
        <p:spPr>
          <a:xfrm>
            <a:off x="304800" y="394447"/>
            <a:ext cx="11663082" cy="1477328"/>
          </a:xfrm>
          <a:prstGeom prst="rect">
            <a:avLst/>
          </a:prstGeom>
          <a:noFill/>
        </p:spPr>
        <p:txBody>
          <a:bodyPr wrap="square" rtlCol="0">
            <a:spAutoFit/>
          </a:bodyPr>
          <a:lstStyle/>
          <a:p>
            <a:r>
              <a:rPr lang="en-IN" dirty="0"/>
              <a:t>Task 2: Creating a load balancer</a:t>
            </a:r>
          </a:p>
          <a:p>
            <a:pPr marL="285750" indent="-285750">
              <a:buFont typeface="Wingdings" panose="05000000000000000000" pitchFamily="2" charset="2"/>
              <a:buChar char="v"/>
            </a:pPr>
            <a:r>
              <a:rPr lang="en-IN" dirty="0"/>
              <a:t>Choose Target Groups and then click on create target group.</a:t>
            </a:r>
          </a:p>
          <a:p>
            <a:pPr marL="285750" indent="-285750">
              <a:buFont typeface="Wingdings" panose="05000000000000000000" pitchFamily="2" charset="2"/>
              <a:buChar char="v"/>
            </a:pPr>
            <a:r>
              <a:rPr lang="en-IN" dirty="0"/>
              <a:t>Select target type as instances. Name the target group. Select Lab VPC under VPC that is we are creating load balancer in Lab VPC .</a:t>
            </a:r>
          </a:p>
          <a:p>
            <a:pPr marL="285750" indent="-285750">
              <a:buFont typeface="Wingdings" panose="05000000000000000000" pitchFamily="2" charset="2"/>
              <a:buChar char="v"/>
            </a:pPr>
            <a:r>
              <a:rPr lang="en-IN" dirty="0"/>
              <a:t>Choose next and then click on create target group.</a:t>
            </a:r>
          </a:p>
        </p:txBody>
      </p:sp>
      <p:pic>
        <p:nvPicPr>
          <p:cNvPr id="6" name="Picture 5">
            <a:extLst>
              <a:ext uri="{FF2B5EF4-FFF2-40B4-BE49-F238E27FC236}">
                <a16:creationId xmlns:a16="http://schemas.microsoft.com/office/drawing/2014/main" id="{FA77DE85-2B51-FB5F-AE18-E231A7ECA99A}"/>
              </a:ext>
            </a:extLst>
          </p:cNvPr>
          <p:cNvPicPr>
            <a:picLocks noChangeAspect="1"/>
          </p:cNvPicPr>
          <p:nvPr/>
        </p:nvPicPr>
        <p:blipFill>
          <a:blip r:embed="rId2"/>
          <a:stretch>
            <a:fillRect/>
          </a:stretch>
        </p:blipFill>
        <p:spPr>
          <a:xfrm>
            <a:off x="645461" y="2115670"/>
            <a:ext cx="4669616" cy="2626659"/>
          </a:xfrm>
          <a:prstGeom prst="rect">
            <a:avLst/>
          </a:prstGeom>
        </p:spPr>
      </p:pic>
      <p:pic>
        <p:nvPicPr>
          <p:cNvPr id="8" name="Picture 7">
            <a:extLst>
              <a:ext uri="{FF2B5EF4-FFF2-40B4-BE49-F238E27FC236}">
                <a16:creationId xmlns:a16="http://schemas.microsoft.com/office/drawing/2014/main" id="{D2A0B773-D0B3-CE65-8DE8-7611B362F1D3}"/>
              </a:ext>
            </a:extLst>
          </p:cNvPr>
          <p:cNvPicPr>
            <a:picLocks noChangeAspect="1"/>
          </p:cNvPicPr>
          <p:nvPr/>
        </p:nvPicPr>
        <p:blipFill>
          <a:blip r:embed="rId3"/>
          <a:stretch>
            <a:fillRect/>
          </a:stretch>
        </p:blipFill>
        <p:spPr>
          <a:xfrm>
            <a:off x="6643838" y="2110233"/>
            <a:ext cx="4669619" cy="2626660"/>
          </a:xfrm>
          <a:prstGeom prst="rect">
            <a:avLst/>
          </a:prstGeom>
        </p:spPr>
      </p:pic>
      <p:sp>
        <p:nvSpPr>
          <p:cNvPr id="9" name="TextBox 8">
            <a:extLst>
              <a:ext uri="{FF2B5EF4-FFF2-40B4-BE49-F238E27FC236}">
                <a16:creationId xmlns:a16="http://schemas.microsoft.com/office/drawing/2014/main" id="{60C72B3F-350B-B49D-BD5F-1FB11DD77FE4}"/>
              </a:ext>
            </a:extLst>
          </p:cNvPr>
          <p:cNvSpPr txBox="1"/>
          <p:nvPr/>
        </p:nvSpPr>
        <p:spPr>
          <a:xfrm>
            <a:off x="439272" y="5056094"/>
            <a:ext cx="10874186" cy="2031325"/>
          </a:xfrm>
          <a:prstGeom prst="rect">
            <a:avLst/>
          </a:prstGeom>
          <a:noFill/>
        </p:spPr>
        <p:txBody>
          <a:bodyPr wrap="square" rtlCol="0">
            <a:spAutoFit/>
          </a:bodyPr>
          <a:lstStyle/>
          <a:p>
            <a:pPr marL="285750" indent="-285750">
              <a:buFont typeface="Wingdings" panose="05000000000000000000" pitchFamily="2" charset="2"/>
              <a:buChar char="v"/>
            </a:pPr>
            <a:r>
              <a:rPr lang="en-IN" dirty="0"/>
              <a:t>From the left navigation pane , select Load Balancers. Click create load balancer.</a:t>
            </a:r>
          </a:p>
          <a:p>
            <a:pPr marL="285750" indent="-285750">
              <a:buFont typeface="Wingdings" panose="05000000000000000000" pitchFamily="2" charset="2"/>
              <a:buChar char="v"/>
            </a:pPr>
            <a:r>
              <a:rPr lang="en-IN" dirty="0"/>
              <a:t>To create a application balancer, click create under Application Load Balancer and Name it.</a:t>
            </a:r>
          </a:p>
          <a:p>
            <a:pPr marL="285750" indent="-285750">
              <a:buFont typeface="Wingdings" panose="05000000000000000000" pitchFamily="2" charset="2"/>
              <a:buChar char="v"/>
            </a:pPr>
            <a:r>
              <a:rPr lang="en-IN" dirty="0"/>
              <a:t>In Networking mapping, select Lab VPC and specify the subnets that the load balancer should use.</a:t>
            </a:r>
          </a:p>
          <a:p>
            <a:pPr marL="285750" indent="-285750">
              <a:buFont typeface="Wingdings" panose="05000000000000000000" pitchFamily="2" charset="2"/>
              <a:buChar char="v"/>
            </a:pPr>
            <a:r>
              <a:rPr lang="en-IN" dirty="0"/>
              <a:t>In security groups, select only Web Security Group and deselect all other than it .</a:t>
            </a:r>
          </a:p>
          <a:p>
            <a:pPr marL="285750" indent="-285750">
              <a:buFont typeface="Wingdings" panose="05000000000000000000" pitchFamily="2" charset="2"/>
              <a:buChar char="v"/>
            </a:pPr>
            <a:r>
              <a:rPr lang="en-US" b="0" i="0" dirty="0">
                <a:effectLst/>
              </a:rPr>
              <a:t>For the Listener HTTP:80 row, set the Default action to forward to </a:t>
            </a:r>
            <a:r>
              <a:rPr lang="en-US" b="1" i="0" dirty="0" err="1">
                <a:effectLst/>
              </a:rPr>
              <a:t>LabGroup</a:t>
            </a:r>
            <a:r>
              <a:rPr lang="en-US" b="0" i="0" dirty="0">
                <a:effectLst/>
              </a:rPr>
              <a:t>.</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43722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B153E-DFC6-6211-338F-22410373F34F}"/>
              </a:ext>
            </a:extLst>
          </p:cNvPr>
          <p:cNvPicPr>
            <a:picLocks noChangeAspect="1"/>
          </p:cNvPicPr>
          <p:nvPr/>
        </p:nvPicPr>
        <p:blipFill>
          <a:blip r:embed="rId2"/>
          <a:stretch>
            <a:fillRect/>
          </a:stretch>
        </p:blipFill>
        <p:spPr>
          <a:xfrm>
            <a:off x="490069" y="179294"/>
            <a:ext cx="5068047" cy="2850776"/>
          </a:xfrm>
          <a:prstGeom prst="rect">
            <a:avLst/>
          </a:prstGeom>
        </p:spPr>
      </p:pic>
      <p:pic>
        <p:nvPicPr>
          <p:cNvPr id="3" name="Picture 2">
            <a:extLst>
              <a:ext uri="{FF2B5EF4-FFF2-40B4-BE49-F238E27FC236}">
                <a16:creationId xmlns:a16="http://schemas.microsoft.com/office/drawing/2014/main" id="{0189DAB2-612C-002B-CDD6-ED4E22206C2C}"/>
              </a:ext>
            </a:extLst>
          </p:cNvPr>
          <p:cNvPicPr>
            <a:picLocks noChangeAspect="1"/>
          </p:cNvPicPr>
          <p:nvPr/>
        </p:nvPicPr>
        <p:blipFill>
          <a:blip r:embed="rId3"/>
          <a:stretch>
            <a:fillRect/>
          </a:stretch>
        </p:blipFill>
        <p:spPr>
          <a:xfrm>
            <a:off x="6096000" y="179294"/>
            <a:ext cx="5225428" cy="2939303"/>
          </a:xfrm>
          <a:prstGeom prst="rect">
            <a:avLst/>
          </a:prstGeom>
        </p:spPr>
      </p:pic>
      <p:pic>
        <p:nvPicPr>
          <p:cNvPr id="5" name="Picture 4">
            <a:extLst>
              <a:ext uri="{FF2B5EF4-FFF2-40B4-BE49-F238E27FC236}">
                <a16:creationId xmlns:a16="http://schemas.microsoft.com/office/drawing/2014/main" id="{B8B011AE-C96C-2CEC-5578-D0F633CC5B45}"/>
              </a:ext>
            </a:extLst>
          </p:cNvPr>
          <p:cNvPicPr>
            <a:picLocks noChangeAspect="1"/>
          </p:cNvPicPr>
          <p:nvPr/>
        </p:nvPicPr>
        <p:blipFill>
          <a:blip r:embed="rId4"/>
          <a:stretch>
            <a:fillRect/>
          </a:stretch>
        </p:blipFill>
        <p:spPr>
          <a:xfrm>
            <a:off x="490070" y="3339353"/>
            <a:ext cx="5068048" cy="2850777"/>
          </a:xfrm>
          <a:prstGeom prst="rect">
            <a:avLst/>
          </a:prstGeom>
        </p:spPr>
      </p:pic>
      <p:pic>
        <p:nvPicPr>
          <p:cNvPr id="7" name="Picture 6">
            <a:extLst>
              <a:ext uri="{FF2B5EF4-FFF2-40B4-BE49-F238E27FC236}">
                <a16:creationId xmlns:a16="http://schemas.microsoft.com/office/drawing/2014/main" id="{A0645D40-2BB8-3A55-A9C0-160D58B46A8D}"/>
              </a:ext>
            </a:extLst>
          </p:cNvPr>
          <p:cNvPicPr>
            <a:picLocks noChangeAspect="1"/>
          </p:cNvPicPr>
          <p:nvPr/>
        </p:nvPicPr>
        <p:blipFill>
          <a:blip r:embed="rId5"/>
          <a:stretch>
            <a:fillRect/>
          </a:stretch>
        </p:blipFill>
        <p:spPr>
          <a:xfrm>
            <a:off x="6096000" y="3304614"/>
            <a:ext cx="5307106" cy="2985247"/>
          </a:xfrm>
          <a:prstGeom prst="rect">
            <a:avLst/>
          </a:prstGeom>
        </p:spPr>
      </p:pic>
    </p:spTree>
    <p:extLst>
      <p:ext uri="{BB962C8B-B14F-4D97-AF65-F5344CB8AC3E}">
        <p14:creationId xmlns:p14="http://schemas.microsoft.com/office/powerpoint/2010/main" val="2387625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9AF85-CEB7-BA48-71DE-FB7F51D511C6}"/>
              </a:ext>
            </a:extLst>
          </p:cNvPr>
          <p:cNvSpPr txBox="1"/>
          <p:nvPr/>
        </p:nvSpPr>
        <p:spPr>
          <a:xfrm>
            <a:off x="484094" y="358588"/>
            <a:ext cx="6042212" cy="7017306"/>
          </a:xfrm>
          <a:prstGeom prst="rect">
            <a:avLst/>
          </a:prstGeom>
          <a:noFill/>
        </p:spPr>
        <p:txBody>
          <a:bodyPr wrap="square" rtlCol="0">
            <a:spAutoFit/>
          </a:bodyPr>
          <a:lstStyle/>
          <a:p>
            <a:pPr marL="285750" indent="-285750">
              <a:buFont typeface="Wingdings" panose="05000000000000000000" pitchFamily="2" charset="2"/>
              <a:buChar char="v"/>
            </a:pPr>
            <a:r>
              <a:rPr lang="en-IN" dirty="0"/>
              <a:t>Click create load balancer.</a:t>
            </a:r>
          </a:p>
          <a:p>
            <a:endParaRPr lang="en-IN" dirty="0"/>
          </a:p>
          <a:p>
            <a:r>
              <a:rPr lang="en-US" b="1" i="0" dirty="0">
                <a:effectLst/>
                <a:latin typeface="+mj-lt"/>
              </a:rPr>
              <a:t>Task 3: Create a Launch Configuration and an Auto Scaling Group</a:t>
            </a:r>
          </a:p>
          <a:p>
            <a:pPr marL="285750" indent="-285750">
              <a:buFont typeface="Wingdings" panose="05000000000000000000" pitchFamily="2" charset="2"/>
              <a:buChar char="v"/>
            </a:pPr>
            <a:r>
              <a:rPr lang="en-US" dirty="0"/>
              <a:t>In Launch Configurations, click create launch configuration.</a:t>
            </a:r>
          </a:p>
          <a:p>
            <a:pPr marL="285750" indent="-285750">
              <a:buFont typeface="Wingdings" panose="05000000000000000000" pitchFamily="2" charset="2"/>
              <a:buChar char="v"/>
            </a:pPr>
            <a:r>
              <a:rPr lang="en-US" i="0" dirty="0">
                <a:effectLst/>
              </a:rPr>
              <a:t>Name the configuratio</a:t>
            </a:r>
            <a:r>
              <a:rPr lang="en-US" dirty="0"/>
              <a:t>n and for AMI choose web server AMI that you created in task 1.</a:t>
            </a:r>
          </a:p>
          <a:p>
            <a:pPr marL="285750" indent="-285750">
              <a:buFont typeface="Wingdings" panose="05000000000000000000" pitchFamily="2" charset="2"/>
              <a:buChar char="v"/>
            </a:pPr>
            <a:r>
              <a:rPr lang="en-US" i="0" dirty="0">
                <a:effectLst/>
              </a:rPr>
              <a:t>Select the instan</a:t>
            </a:r>
            <a:r>
              <a:rPr lang="en-US" dirty="0"/>
              <a:t>ce type.</a:t>
            </a:r>
          </a:p>
          <a:p>
            <a:pPr marL="285750" indent="-285750">
              <a:buFont typeface="Wingdings" panose="05000000000000000000" pitchFamily="2" charset="2"/>
              <a:buChar char="v"/>
            </a:pPr>
            <a:r>
              <a:rPr lang="en-US" i="0" dirty="0">
                <a:effectLst/>
              </a:rPr>
              <a:t>Under Additional Configuration</a:t>
            </a:r>
            <a:r>
              <a:rPr lang="en-US" dirty="0"/>
              <a:t>, for monitoring select </a:t>
            </a:r>
            <a:r>
              <a:rPr lang="en-US" b="0" dirty="0">
                <a:effectLst/>
              </a:rPr>
              <a:t>Enable EC2 instance detailed monitoring within CloudWatch.</a:t>
            </a:r>
          </a:p>
          <a:p>
            <a:pPr marL="285750" indent="-285750">
              <a:buFont typeface="Wingdings" panose="05000000000000000000" pitchFamily="2" charset="2"/>
              <a:buChar char="v"/>
            </a:pPr>
            <a:r>
              <a:rPr lang="en-US" dirty="0"/>
              <a:t>Under security groups , choose an existing security group Web Security Group.</a:t>
            </a:r>
          </a:p>
          <a:p>
            <a:pPr marL="285750" indent="-285750">
              <a:buFont typeface="Wingdings" panose="05000000000000000000" pitchFamily="2" charset="2"/>
              <a:buChar char="v"/>
            </a:pPr>
            <a:r>
              <a:rPr lang="en-US" dirty="0">
                <a:effectLst/>
              </a:rPr>
              <a:t>Under key pair, choose an existing key pair </a:t>
            </a:r>
            <a:r>
              <a:rPr lang="en-US" dirty="0" err="1">
                <a:effectLst/>
              </a:rPr>
              <a:t>vockey</a:t>
            </a:r>
            <a:r>
              <a:rPr lang="en-US" dirty="0"/>
              <a:t>. Check I acknowledge…</a:t>
            </a:r>
          </a:p>
          <a:p>
            <a:pPr marL="285750" indent="-285750">
              <a:buFont typeface="Wingdings" panose="05000000000000000000" pitchFamily="2" charset="2"/>
              <a:buChar char="v"/>
            </a:pPr>
            <a:r>
              <a:rPr lang="en-US" dirty="0">
                <a:effectLst/>
              </a:rPr>
              <a:t>Click Create launch configuration.</a:t>
            </a:r>
          </a:p>
          <a:p>
            <a:pPr marL="285750" indent="-285750">
              <a:buFont typeface="Wingdings" panose="05000000000000000000" pitchFamily="2" charset="2"/>
              <a:buChar char="v"/>
            </a:pPr>
            <a:r>
              <a:rPr lang="en-US" dirty="0"/>
              <a:t>For created launch configuration, select create auto scaling group from actions.</a:t>
            </a:r>
          </a:p>
          <a:p>
            <a:pPr marL="285750" indent="-285750">
              <a:buFont typeface="Wingdings" panose="05000000000000000000" pitchFamily="2" charset="2"/>
              <a:buChar char="v"/>
            </a:pPr>
            <a:r>
              <a:rPr lang="en-US" dirty="0"/>
              <a:t>Name it and select Lab VPC under VPC, select the private subnets.</a:t>
            </a:r>
          </a:p>
          <a:p>
            <a:pPr marL="285750" indent="-285750">
              <a:buFont typeface="Wingdings" panose="05000000000000000000" pitchFamily="2" charset="2"/>
              <a:buChar char="v"/>
            </a:pPr>
            <a:r>
              <a:rPr lang="en-US" dirty="0"/>
              <a:t>Select an existing load balancer which was created earlier.</a:t>
            </a:r>
          </a:p>
          <a:p>
            <a:endParaRPr lang="en-US" dirty="0">
              <a:effectLst/>
            </a:endParaRPr>
          </a:p>
          <a:p>
            <a:endParaRPr lang="en-IN" dirty="0"/>
          </a:p>
        </p:txBody>
      </p:sp>
      <p:pic>
        <p:nvPicPr>
          <p:cNvPr id="9" name="Picture 8">
            <a:extLst>
              <a:ext uri="{FF2B5EF4-FFF2-40B4-BE49-F238E27FC236}">
                <a16:creationId xmlns:a16="http://schemas.microsoft.com/office/drawing/2014/main" id="{CD80F48F-2A8E-1DC6-A784-569BC39DA7FF}"/>
              </a:ext>
            </a:extLst>
          </p:cNvPr>
          <p:cNvPicPr>
            <a:picLocks noChangeAspect="1"/>
          </p:cNvPicPr>
          <p:nvPr/>
        </p:nvPicPr>
        <p:blipFill>
          <a:blip r:embed="rId2"/>
          <a:stretch>
            <a:fillRect/>
          </a:stretch>
        </p:blipFill>
        <p:spPr>
          <a:xfrm>
            <a:off x="6642847" y="291354"/>
            <a:ext cx="4993341" cy="2808754"/>
          </a:xfrm>
          <a:prstGeom prst="rect">
            <a:avLst/>
          </a:prstGeom>
        </p:spPr>
      </p:pic>
      <p:pic>
        <p:nvPicPr>
          <p:cNvPr id="11" name="Picture 10">
            <a:extLst>
              <a:ext uri="{FF2B5EF4-FFF2-40B4-BE49-F238E27FC236}">
                <a16:creationId xmlns:a16="http://schemas.microsoft.com/office/drawing/2014/main" id="{63B9E691-EA09-AA08-034A-F847B580C84F}"/>
              </a:ext>
            </a:extLst>
          </p:cNvPr>
          <p:cNvPicPr>
            <a:picLocks noChangeAspect="1"/>
          </p:cNvPicPr>
          <p:nvPr/>
        </p:nvPicPr>
        <p:blipFill>
          <a:blip r:embed="rId3"/>
          <a:stretch>
            <a:fillRect/>
          </a:stretch>
        </p:blipFill>
        <p:spPr>
          <a:xfrm>
            <a:off x="6642847" y="3533776"/>
            <a:ext cx="5112871" cy="2875990"/>
          </a:xfrm>
          <a:prstGeom prst="rect">
            <a:avLst/>
          </a:prstGeom>
        </p:spPr>
      </p:pic>
    </p:spTree>
    <p:extLst>
      <p:ext uri="{BB962C8B-B14F-4D97-AF65-F5344CB8AC3E}">
        <p14:creationId xmlns:p14="http://schemas.microsoft.com/office/powerpoint/2010/main" val="3556181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F27160-6F08-EA11-3D75-E9DF7591BFD1}"/>
              </a:ext>
            </a:extLst>
          </p:cNvPr>
          <p:cNvSpPr txBox="1"/>
          <p:nvPr/>
        </p:nvSpPr>
        <p:spPr>
          <a:xfrm>
            <a:off x="394447" y="349624"/>
            <a:ext cx="11080377" cy="923330"/>
          </a:xfrm>
          <a:prstGeom prst="rect">
            <a:avLst/>
          </a:prstGeom>
          <a:noFill/>
        </p:spPr>
        <p:txBody>
          <a:bodyPr wrap="square" rtlCol="0">
            <a:spAutoFit/>
          </a:bodyPr>
          <a:lstStyle/>
          <a:p>
            <a:pPr marL="285750" indent="-285750">
              <a:buFont typeface="Wingdings" panose="05000000000000000000" pitchFamily="2" charset="2"/>
              <a:buChar char="v"/>
            </a:pPr>
            <a:r>
              <a:rPr lang="en-IN" dirty="0"/>
              <a:t>Specify the values under Group size.</a:t>
            </a:r>
          </a:p>
          <a:p>
            <a:pPr marL="285750" indent="-285750">
              <a:buFont typeface="Wingdings" panose="05000000000000000000" pitchFamily="2" charset="2"/>
              <a:buChar char="v"/>
            </a:pPr>
            <a:r>
              <a:rPr lang="en-US" b="0" i="0" dirty="0">
                <a:effectLst/>
              </a:rPr>
              <a:t>Under </a:t>
            </a:r>
            <a:r>
              <a:rPr lang="en-US" b="1" i="0" dirty="0">
                <a:effectLst/>
              </a:rPr>
              <a:t>Scaling policies</a:t>
            </a:r>
            <a:r>
              <a:rPr lang="en-US" b="0" i="0" dirty="0">
                <a:effectLst/>
              </a:rPr>
              <a:t>, choose </a:t>
            </a:r>
            <a:r>
              <a:rPr lang="en-US" b="0" i="1" dirty="0">
                <a:effectLst/>
              </a:rPr>
              <a:t>Target tracking scaling policy </a:t>
            </a:r>
            <a:r>
              <a:rPr lang="en-US" b="0" dirty="0">
                <a:effectLst/>
              </a:rPr>
              <a:t>and name the policy.</a:t>
            </a:r>
            <a:r>
              <a:rPr lang="en-US" b="0" i="0" dirty="0">
                <a:effectLst/>
              </a:rPr>
              <a:t> Specify metric type and target va</a:t>
            </a:r>
            <a:r>
              <a:rPr lang="en-US" dirty="0"/>
              <a:t>lue. Then add a tag and click create auto scaling group.</a:t>
            </a:r>
            <a:endParaRPr lang="en-IN" dirty="0"/>
          </a:p>
        </p:txBody>
      </p:sp>
      <p:pic>
        <p:nvPicPr>
          <p:cNvPr id="4" name="Picture 3">
            <a:extLst>
              <a:ext uri="{FF2B5EF4-FFF2-40B4-BE49-F238E27FC236}">
                <a16:creationId xmlns:a16="http://schemas.microsoft.com/office/drawing/2014/main" id="{B9F10781-8D66-8B0A-FD80-592CC1C92A70}"/>
              </a:ext>
            </a:extLst>
          </p:cNvPr>
          <p:cNvPicPr>
            <a:picLocks noChangeAspect="1"/>
          </p:cNvPicPr>
          <p:nvPr/>
        </p:nvPicPr>
        <p:blipFill>
          <a:blip r:embed="rId2"/>
          <a:stretch>
            <a:fillRect/>
          </a:stretch>
        </p:blipFill>
        <p:spPr>
          <a:xfrm>
            <a:off x="2554941" y="1437154"/>
            <a:ext cx="6879914" cy="3869952"/>
          </a:xfrm>
          <a:prstGeom prst="rect">
            <a:avLst/>
          </a:prstGeom>
        </p:spPr>
      </p:pic>
    </p:spTree>
    <p:extLst>
      <p:ext uri="{BB962C8B-B14F-4D97-AF65-F5344CB8AC3E}">
        <p14:creationId xmlns:p14="http://schemas.microsoft.com/office/powerpoint/2010/main" val="342754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F12CF-B056-90A2-A934-B6717C574EC6}"/>
              </a:ext>
            </a:extLst>
          </p:cNvPr>
          <p:cNvSpPr txBox="1"/>
          <p:nvPr/>
        </p:nvSpPr>
        <p:spPr>
          <a:xfrm>
            <a:off x="457200" y="331694"/>
            <a:ext cx="11277600" cy="2585323"/>
          </a:xfrm>
          <a:prstGeom prst="rect">
            <a:avLst/>
          </a:prstGeom>
          <a:noFill/>
        </p:spPr>
        <p:txBody>
          <a:bodyPr wrap="square" rtlCol="0">
            <a:spAutoFit/>
          </a:bodyPr>
          <a:lstStyle/>
          <a:p>
            <a:r>
              <a:rPr lang="en-IN" dirty="0">
                <a:latin typeface="+mj-lt"/>
              </a:rPr>
              <a:t>Task 4: </a:t>
            </a:r>
            <a:r>
              <a:rPr lang="en-US" i="0" dirty="0">
                <a:effectLst/>
                <a:latin typeface="+mj-lt"/>
              </a:rPr>
              <a:t>Verify that Load Balancing is Working</a:t>
            </a:r>
          </a:p>
          <a:p>
            <a:pPr marL="285750" indent="-285750" algn="l">
              <a:buFont typeface="Wingdings" panose="05000000000000000000" pitchFamily="2" charset="2"/>
              <a:buChar char="v"/>
            </a:pPr>
            <a:r>
              <a:rPr lang="en-US" b="0" i="0" dirty="0">
                <a:effectLst/>
                <a:latin typeface="+mj-lt"/>
              </a:rPr>
              <a:t>click </a:t>
            </a:r>
            <a:r>
              <a:rPr lang="en-US" b="1" i="0" dirty="0" err="1">
                <a:effectLst/>
                <a:latin typeface="+mj-lt"/>
              </a:rPr>
              <a:t>Instances</a:t>
            </a:r>
            <a:r>
              <a:rPr lang="en-US" b="0" i="0" dirty="0" err="1">
                <a:effectLst/>
                <a:latin typeface="+mj-lt"/>
              </a:rPr>
              <a:t>.You</a:t>
            </a:r>
            <a:r>
              <a:rPr lang="en-US" b="0" i="0" dirty="0">
                <a:effectLst/>
                <a:latin typeface="+mj-lt"/>
              </a:rPr>
              <a:t> should see two new instances named </a:t>
            </a:r>
            <a:r>
              <a:rPr lang="en-US" b="1" i="0" dirty="0">
                <a:effectLst/>
                <a:latin typeface="+mj-lt"/>
              </a:rPr>
              <a:t>Lab Instance</a:t>
            </a:r>
            <a:r>
              <a:rPr lang="en-US" b="0" i="0" dirty="0">
                <a:effectLst/>
                <a:latin typeface="+mj-lt"/>
              </a:rPr>
              <a:t>. These were launched by Auto Scaling.</a:t>
            </a:r>
          </a:p>
          <a:p>
            <a:pPr marL="285750" indent="-285750" algn="l">
              <a:buFont typeface="Wingdings" panose="05000000000000000000" pitchFamily="2" charset="2"/>
              <a:buChar char="v"/>
            </a:pPr>
            <a:r>
              <a:rPr lang="en-US" dirty="0">
                <a:latin typeface="+mj-lt"/>
              </a:rPr>
              <a:t>In the </a:t>
            </a:r>
            <a:r>
              <a:rPr lang="en-US" dirty="0" err="1">
                <a:latin typeface="+mj-lt"/>
              </a:rPr>
              <a:t>labgroup</a:t>
            </a:r>
            <a:r>
              <a:rPr lang="en-US" dirty="0">
                <a:latin typeface="+mj-lt"/>
              </a:rPr>
              <a:t> target group,</a:t>
            </a:r>
            <a:r>
              <a:rPr lang="en-US" b="0" i="0" dirty="0">
                <a:solidFill>
                  <a:srgbClr val="333333"/>
                </a:solidFill>
                <a:effectLst/>
                <a:latin typeface="+mj-lt"/>
              </a:rPr>
              <a:t> </a:t>
            </a:r>
            <a:r>
              <a:rPr lang="en-US" b="0" i="0" dirty="0">
                <a:effectLst/>
                <a:latin typeface="+mj-lt"/>
              </a:rPr>
              <a:t>two </a:t>
            </a:r>
            <a:r>
              <a:rPr lang="en-US" b="1" i="0" dirty="0">
                <a:effectLst/>
                <a:latin typeface="+mj-lt"/>
              </a:rPr>
              <a:t>Lab Instance</a:t>
            </a:r>
            <a:r>
              <a:rPr lang="en-US" b="0" i="0" dirty="0">
                <a:effectLst/>
                <a:latin typeface="+mj-lt"/>
              </a:rPr>
              <a:t> targets should be listed for this target </a:t>
            </a:r>
            <a:r>
              <a:rPr lang="en-US" b="0" i="0" dirty="0" err="1">
                <a:effectLst/>
                <a:latin typeface="+mj-lt"/>
              </a:rPr>
              <a:t>group.Wait</a:t>
            </a:r>
            <a:r>
              <a:rPr lang="en-US" b="0" i="0" dirty="0">
                <a:effectLst/>
                <a:latin typeface="+mj-lt"/>
              </a:rPr>
              <a:t> until the </a:t>
            </a:r>
            <a:r>
              <a:rPr lang="en-US" b="1" i="0" dirty="0">
                <a:effectLst/>
                <a:latin typeface="+mj-lt"/>
              </a:rPr>
              <a:t>Status</a:t>
            </a:r>
            <a:r>
              <a:rPr lang="en-US" b="0" i="0" dirty="0">
                <a:effectLst/>
                <a:latin typeface="+mj-lt"/>
              </a:rPr>
              <a:t> of both instances transitions to </a:t>
            </a:r>
            <a:r>
              <a:rPr lang="en-US" b="0" i="1" dirty="0">
                <a:effectLst/>
                <a:latin typeface="+mj-lt"/>
              </a:rPr>
              <a:t>healthy</a:t>
            </a:r>
            <a:r>
              <a:rPr lang="en-US" b="0" i="0" dirty="0">
                <a:effectLst/>
                <a:latin typeface="+mj-lt"/>
              </a:rPr>
              <a:t>. </a:t>
            </a:r>
          </a:p>
          <a:p>
            <a:pPr marL="285750" indent="-285750" algn="l">
              <a:buFont typeface="Wingdings" panose="05000000000000000000" pitchFamily="2" charset="2"/>
              <a:buChar char="v"/>
            </a:pPr>
            <a:r>
              <a:rPr lang="en-US" dirty="0">
                <a:latin typeface="+mj-lt"/>
              </a:rPr>
              <a:t>Now copy the DNS name of the created </a:t>
            </a:r>
            <a:r>
              <a:rPr lang="en-US" dirty="0" err="1">
                <a:latin typeface="+mj-lt"/>
              </a:rPr>
              <a:t>laod</a:t>
            </a:r>
            <a:r>
              <a:rPr lang="en-US" dirty="0">
                <a:latin typeface="+mj-lt"/>
              </a:rPr>
              <a:t> balancer </a:t>
            </a:r>
            <a:r>
              <a:rPr lang="en-US" b="0" i="0" dirty="0">
                <a:effectLst/>
                <a:latin typeface="+mj-lt"/>
              </a:rPr>
              <a:t>making sure to omit "(A Record)".</a:t>
            </a:r>
            <a:r>
              <a:rPr lang="en-US" dirty="0">
                <a:latin typeface="+mj-lt"/>
              </a:rPr>
              <a:t>and paste it in a new browser</a:t>
            </a:r>
          </a:p>
          <a:p>
            <a:pPr marL="285750" indent="-285750" algn="l">
              <a:buFont typeface="Wingdings" panose="05000000000000000000" pitchFamily="2" charset="2"/>
              <a:buChar char="v"/>
            </a:pPr>
            <a:r>
              <a:rPr lang="en-US" b="0" i="0" dirty="0">
                <a:effectLst/>
                <a:latin typeface="+mj-lt"/>
              </a:rPr>
              <a:t>The application should appear in your browser. This indicates that the Load Balancer received the request, sent it to one of the EC2 instances, then passed back the result.</a:t>
            </a:r>
          </a:p>
        </p:txBody>
      </p:sp>
      <p:pic>
        <p:nvPicPr>
          <p:cNvPr id="4" name="Picture 3">
            <a:extLst>
              <a:ext uri="{FF2B5EF4-FFF2-40B4-BE49-F238E27FC236}">
                <a16:creationId xmlns:a16="http://schemas.microsoft.com/office/drawing/2014/main" id="{CA089452-B64C-2263-9BC9-C26843390593}"/>
              </a:ext>
            </a:extLst>
          </p:cNvPr>
          <p:cNvPicPr>
            <a:picLocks noChangeAspect="1"/>
          </p:cNvPicPr>
          <p:nvPr/>
        </p:nvPicPr>
        <p:blipFill>
          <a:blip r:embed="rId2"/>
          <a:stretch>
            <a:fillRect/>
          </a:stretch>
        </p:blipFill>
        <p:spPr>
          <a:xfrm>
            <a:off x="2841811" y="3344956"/>
            <a:ext cx="5244353" cy="2949949"/>
          </a:xfrm>
          <a:prstGeom prst="rect">
            <a:avLst/>
          </a:prstGeom>
        </p:spPr>
      </p:pic>
    </p:spTree>
    <p:extLst>
      <p:ext uri="{BB962C8B-B14F-4D97-AF65-F5344CB8AC3E}">
        <p14:creationId xmlns:p14="http://schemas.microsoft.com/office/powerpoint/2010/main" val="4228402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F1D7A-0312-BA03-EFE9-F9FE04550CDB}"/>
              </a:ext>
            </a:extLst>
          </p:cNvPr>
          <p:cNvSpPr txBox="1"/>
          <p:nvPr/>
        </p:nvSpPr>
        <p:spPr>
          <a:xfrm>
            <a:off x="295835" y="251012"/>
            <a:ext cx="11071412" cy="3970318"/>
          </a:xfrm>
          <a:prstGeom prst="rect">
            <a:avLst/>
          </a:prstGeom>
          <a:noFill/>
        </p:spPr>
        <p:txBody>
          <a:bodyPr wrap="square" rtlCol="0">
            <a:spAutoFit/>
          </a:bodyPr>
          <a:lstStyle/>
          <a:p>
            <a:r>
              <a:rPr lang="en-IN" dirty="0"/>
              <a:t>Task 5: Test Auto Scaling</a:t>
            </a:r>
          </a:p>
          <a:p>
            <a:pPr marL="285750" indent="-285750" algn="l">
              <a:buFont typeface="Wingdings" panose="05000000000000000000" pitchFamily="2" charset="2"/>
              <a:buChar char="v"/>
            </a:pPr>
            <a:r>
              <a:rPr lang="en-US" b="0" i="0" dirty="0">
                <a:effectLst/>
              </a:rPr>
              <a:t>On the </a:t>
            </a:r>
            <a:r>
              <a:rPr lang="en-US" b="1" i="0" dirty="0">
                <a:effectLst/>
              </a:rPr>
              <a:t>Services </a:t>
            </a:r>
            <a:r>
              <a:rPr lang="en-US" b="0" i="0" dirty="0">
                <a:effectLst/>
              </a:rPr>
              <a:t>menu, click </a:t>
            </a:r>
            <a:r>
              <a:rPr lang="en-US" b="1" i="0" dirty="0" err="1">
                <a:effectLst/>
              </a:rPr>
              <a:t>CloudWatch</a:t>
            </a:r>
            <a:r>
              <a:rPr lang="en-US" b="0" i="0" dirty="0" err="1">
                <a:effectLst/>
              </a:rPr>
              <a:t>.In</a:t>
            </a:r>
            <a:r>
              <a:rPr lang="en-US" b="0" i="0" dirty="0">
                <a:effectLst/>
              </a:rPr>
              <a:t> the left navigation pane, choose </a:t>
            </a:r>
            <a:r>
              <a:rPr lang="en-US" b="1" i="0" dirty="0">
                <a:effectLst/>
              </a:rPr>
              <a:t>All </a:t>
            </a:r>
            <a:r>
              <a:rPr lang="en-US" b="1" i="0" dirty="0" err="1">
                <a:effectLst/>
              </a:rPr>
              <a:t>alarms</a:t>
            </a:r>
            <a:r>
              <a:rPr lang="en-US" b="0" i="0" dirty="0" err="1">
                <a:effectLst/>
              </a:rPr>
              <a:t>.Two</a:t>
            </a:r>
            <a:r>
              <a:rPr lang="en-US" b="0" i="0" dirty="0">
                <a:effectLst/>
              </a:rPr>
              <a:t> alarms will be displayed. These were created automatically by the Auto Scaling group. </a:t>
            </a:r>
          </a:p>
          <a:p>
            <a:pPr marL="285750" indent="-285750" algn="l">
              <a:buFont typeface="Wingdings" panose="05000000000000000000" pitchFamily="2" charset="2"/>
              <a:buChar char="v"/>
            </a:pPr>
            <a:r>
              <a:rPr lang="en-US" dirty="0"/>
              <a:t>From services select EC2 and choose Auto Scaling Groups and select Lab Auto Scaling Group which you created.</a:t>
            </a:r>
          </a:p>
          <a:p>
            <a:pPr marL="285750" indent="-285750">
              <a:buFont typeface="Wingdings" panose="05000000000000000000" pitchFamily="2" charset="2"/>
              <a:buChar char="v"/>
            </a:pPr>
            <a:r>
              <a:rPr lang="en-US" b="0" i="0" dirty="0">
                <a:effectLst/>
              </a:rPr>
              <a:t>choose the </a:t>
            </a:r>
            <a:r>
              <a:rPr lang="en-US" b="1" i="0" dirty="0">
                <a:effectLst/>
              </a:rPr>
              <a:t>Automatic Scaling</a:t>
            </a:r>
            <a:r>
              <a:rPr lang="en-US" b="0" i="0" dirty="0">
                <a:effectLst/>
              </a:rPr>
              <a:t> tab.</a:t>
            </a:r>
            <a:r>
              <a:rPr lang="en-IN" b="0" i="0" dirty="0">
                <a:solidFill>
                  <a:srgbClr val="333333"/>
                </a:solidFill>
                <a:effectLst/>
                <a:latin typeface="Open Sans" panose="020B0606030504020204" pitchFamily="34" charset="0"/>
              </a:rPr>
              <a:t> </a:t>
            </a:r>
            <a:r>
              <a:rPr lang="en-IN" b="0" i="0" dirty="0">
                <a:effectLst/>
              </a:rPr>
              <a:t>Select </a:t>
            </a:r>
            <a:r>
              <a:rPr lang="en-IN" b="1" i="0" dirty="0" err="1">
                <a:effectLst/>
              </a:rPr>
              <a:t>LabScalingPolicy</a:t>
            </a:r>
            <a:r>
              <a:rPr lang="en-IN" dirty="0"/>
              <a:t> and from actions change the target value to 50.click update.</a:t>
            </a:r>
          </a:p>
          <a:p>
            <a:pPr marL="285750" indent="-285750">
              <a:buFont typeface="Wingdings" panose="05000000000000000000" pitchFamily="2" charset="2"/>
              <a:buChar char="v"/>
            </a:pPr>
            <a:r>
              <a:rPr lang="en-IN" dirty="0"/>
              <a:t>To go </a:t>
            </a:r>
            <a:r>
              <a:rPr lang="en-IN" dirty="0" err="1"/>
              <a:t>cloudwatch</a:t>
            </a:r>
            <a:r>
              <a:rPr lang="en-IN" dirty="0"/>
              <a:t> and click all alarms and verify.</a:t>
            </a:r>
          </a:p>
          <a:p>
            <a:pPr marL="285750" indent="-285750">
              <a:buFont typeface="Wingdings" panose="05000000000000000000" pitchFamily="2" charset="2"/>
              <a:buChar char="v"/>
            </a:pPr>
            <a:r>
              <a:rPr lang="en-US" b="0" i="0" dirty="0">
                <a:effectLst/>
              </a:rPr>
              <a:t>Click the </a:t>
            </a:r>
            <a:r>
              <a:rPr lang="en-US" b="1" i="0" dirty="0">
                <a:effectLst/>
              </a:rPr>
              <a:t>OK</a:t>
            </a:r>
            <a:r>
              <a:rPr lang="en-US" b="0" i="0" dirty="0">
                <a:effectLst/>
              </a:rPr>
              <a:t> alarm, which has </a:t>
            </a:r>
            <a:r>
              <a:rPr lang="en-US" b="0" i="1" dirty="0" err="1">
                <a:effectLst/>
              </a:rPr>
              <a:t>AlarmHigh</a:t>
            </a:r>
            <a:r>
              <a:rPr lang="en-US" b="0" i="0" dirty="0">
                <a:effectLst/>
              </a:rPr>
              <a:t> in its </a:t>
            </a:r>
            <a:r>
              <a:rPr lang="en-US" b="0" i="0" dirty="0" err="1">
                <a:effectLst/>
              </a:rPr>
              <a:t>name.Return</a:t>
            </a:r>
            <a:r>
              <a:rPr lang="en-US" b="0" i="0" dirty="0">
                <a:effectLst/>
              </a:rPr>
              <a:t> to the browser tab with the web application.</a:t>
            </a:r>
          </a:p>
          <a:p>
            <a:pPr algn="l"/>
            <a:r>
              <a:rPr lang="en-US" b="0" i="0" dirty="0">
                <a:effectLst/>
              </a:rPr>
              <a:t>Click </a:t>
            </a:r>
            <a:r>
              <a:rPr lang="en-US" b="1" i="0" dirty="0">
                <a:effectLst/>
              </a:rPr>
              <a:t>Load Test</a:t>
            </a:r>
            <a:r>
              <a:rPr lang="en-US" b="0" i="0" dirty="0">
                <a:effectLst/>
              </a:rPr>
              <a:t> beside the AWS </a:t>
            </a:r>
            <a:r>
              <a:rPr lang="en-US" b="0" i="0" dirty="0" err="1">
                <a:effectLst/>
              </a:rPr>
              <a:t>logo.This</a:t>
            </a:r>
            <a:r>
              <a:rPr lang="en-US" b="0" i="0" dirty="0">
                <a:effectLst/>
              </a:rPr>
              <a:t> will cause the application to generate high loads. </a:t>
            </a:r>
          </a:p>
          <a:p>
            <a:pPr marL="285750" indent="-285750" algn="l">
              <a:buFont typeface="Wingdings" panose="05000000000000000000" pitchFamily="2" charset="2"/>
              <a:buChar char="v"/>
            </a:pPr>
            <a:r>
              <a:rPr lang="en-US" b="0" i="0" dirty="0">
                <a:effectLst/>
              </a:rPr>
              <a:t>You should see the </a:t>
            </a:r>
            <a:r>
              <a:rPr lang="en-US" b="1" i="0" dirty="0" err="1">
                <a:effectLst/>
              </a:rPr>
              <a:t>AlarmHigh</a:t>
            </a:r>
            <a:r>
              <a:rPr lang="en-US" b="0" i="0" dirty="0">
                <a:effectLst/>
              </a:rPr>
              <a:t> chart indicating an increasing CPU percentage. Once it crosses the 60% line for more than 3 minutes, it will trigger Auto Scaling to add additional instances.</a:t>
            </a:r>
          </a:p>
          <a:p>
            <a:pPr marL="285750" indent="-285750" algn="l">
              <a:buFont typeface="Wingdings" panose="05000000000000000000" pitchFamily="2" charset="2"/>
              <a:buChar char="v"/>
            </a:pPr>
            <a:r>
              <a:rPr lang="en-US" dirty="0"/>
              <a:t>In EC2 instances , you notice that m</a:t>
            </a:r>
            <a:r>
              <a:rPr lang="en-US" b="0" i="0" dirty="0">
                <a:effectLst/>
              </a:rPr>
              <a:t>ore than two instances labeled </a:t>
            </a:r>
            <a:r>
              <a:rPr lang="en-US" b="1" i="0" dirty="0">
                <a:effectLst/>
              </a:rPr>
              <a:t>Lab Instance</a:t>
            </a:r>
            <a:r>
              <a:rPr lang="en-US" b="0" i="0" dirty="0">
                <a:effectLst/>
              </a:rPr>
              <a:t> should now be running.</a:t>
            </a:r>
          </a:p>
          <a:p>
            <a:pPr marL="285750" indent="-285750" algn="l">
              <a:buFont typeface="Wingdings" panose="05000000000000000000" pitchFamily="2" charset="2"/>
              <a:buChar char="v"/>
            </a:pPr>
            <a:r>
              <a:rPr lang="en-US" dirty="0"/>
              <a:t>Finally terminate the Web Server 1.</a:t>
            </a:r>
            <a:endParaRPr lang="en-US" b="0" i="0" dirty="0">
              <a:effectLst/>
            </a:endParaRPr>
          </a:p>
          <a:p>
            <a:pPr marL="285750" indent="-285750">
              <a:buFont typeface="Wingdings" panose="05000000000000000000" pitchFamily="2" charset="2"/>
              <a:buChar char="v"/>
            </a:pPr>
            <a:endParaRPr lang="en-IN" dirty="0"/>
          </a:p>
        </p:txBody>
      </p:sp>
      <p:pic>
        <p:nvPicPr>
          <p:cNvPr id="6" name="Picture 5">
            <a:extLst>
              <a:ext uri="{FF2B5EF4-FFF2-40B4-BE49-F238E27FC236}">
                <a16:creationId xmlns:a16="http://schemas.microsoft.com/office/drawing/2014/main" id="{F2AA5488-0692-A46D-F292-03B1AB5DDED0}"/>
              </a:ext>
            </a:extLst>
          </p:cNvPr>
          <p:cNvPicPr>
            <a:picLocks noChangeAspect="1"/>
          </p:cNvPicPr>
          <p:nvPr/>
        </p:nvPicPr>
        <p:blipFill>
          <a:blip r:embed="rId2"/>
          <a:stretch>
            <a:fillRect/>
          </a:stretch>
        </p:blipFill>
        <p:spPr>
          <a:xfrm>
            <a:off x="4787153" y="4266153"/>
            <a:ext cx="4161483" cy="2340835"/>
          </a:xfrm>
          <a:prstGeom prst="rect">
            <a:avLst/>
          </a:prstGeom>
        </p:spPr>
      </p:pic>
    </p:spTree>
    <p:extLst>
      <p:ext uri="{BB962C8B-B14F-4D97-AF65-F5344CB8AC3E}">
        <p14:creationId xmlns:p14="http://schemas.microsoft.com/office/powerpoint/2010/main" val="2016172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447268-6BD5-612B-CCAC-93C8E7EE1006}"/>
              </a:ext>
            </a:extLst>
          </p:cNvPr>
          <p:cNvSpPr txBox="1"/>
          <p:nvPr/>
        </p:nvSpPr>
        <p:spPr>
          <a:xfrm>
            <a:off x="977630" y="420045"/>
            <a:ext cx="11142082" cy="646331"/>
          </a:xfrm>
          <a:prstGeom prst="rect">
            <a:avLst/>
          </a:prstGeom>
          <a:noFill/>
        </p:spPr>
        <p:txBody>
          <a:bodyPr wrap="square">
            <a:spAutoFit/>
          </a:bodyPr>
          <a:lstStyle/>
          <a:p>
            <a:pPr algn="l"/>
            <a:r>
              <a:rPr lang="en-US" sz="3600" b="1" i="0" u="sng" dirty="0">
                <a:solidFill>
                  <a:schemeClr val="accent1">
                    <a:lumMod val="50000"/>
                  </a:schemeClr>
                </a:solidFill>
                <a:effectLst/>
              </a:rPr>
              <a:t>IDENTITY AND ACCESS MANAGEMENT</a:t>
            </a:r>
          </a:p>
        </p:txBody>
      </p:sp>
      <p:sp>
        <p:nvSpPr>
          <p:cNvPr id="10" name="TextBox 9">
            <a:extLst>
              <a:ext uri="{FF2B5EF4-FFF2-40B4-BE49-F238E27FC236}">
                <a16:creationId xmlns:a16="http://schemas.microsoft.com/office/drawing/2014/main" id="{9B30D18D-CFE1-84B0-CF7A-AC8958CCB63C}"/>
              </a:ext>
            </a:extLst>
          </p:cNvPr>
          <p:cNvSpPr txBox="1"/>
          <p:nvPr/>
        </p:nvSpPr>
        <p:spPr>
          <a:xfrm>
            <a:off x="583183" y="1440689"/>
            <a:ext cx="10335638" cy="1323439"/>
          </a:xfrm>
          <a:prstGeom prst="rect">
            <a:avLst/>
          </a:prstGeom>
          <a:noFill/>
        </p:spPr>
        <p:txBody>
          <a:bodyPr wrap="square">
            <a:spAutoFit/>
          </a:bodyPr>
          <a:lstStyle/>
          <a:p>
            <a:pPr algn="l"/>
            <a:r>
              <a:rPr lang="en-US" sz="2000" b="1" i="0" dirty="0">
                <a:solidFill>
                  <a:srgbClr val="333333"/>
                </a:solidFill>
                <a:effectLst/>
                <a:latin typeface="Amazon Ember"/>
              </a:rPr>
              <a:t>AWS Identity and Access Management (IAM)</a:t>
            </a:r>
            <a:r>
              <a:rPr lang="en-US" sz="2000" b="0" i="0" dirty="0">
                <a:solidFill>
                  <a:srgbClr val="333333"/>
                </a:solidFill>
                <a:effectLst/>
                <a:latin typeface="Amazon Ember"/>
              </a:rPr>
              <a:t> is a web service that enables Amazon Web Services (AWS) customers to manage users and user permissions in AWS. With IAM, you can centrally manage </a:t>
            </a:r>
            <a:r>
              <a:rPr lang="en-US" sz="2000" b="1" i="0" dirty="0">
                <a:solidFill>
                  <a:srgbClr val="333333"/>
                </a:solidFill>
                <a:effectLst/>
                <a:latin typeface="Amazon Ember"/>
              </a:rPr>
              <a:t>users</a:t>
            </a:r>
            <a:r>
              <a:rPr lang="en-US" sz="2000" b="0" i="0" dirty="0">
                <a:solidFill>
                  <a:srgbClr val="333333"/>
                </a:solidFill>
                <a:effectLst/>
                <a:latin typeface="Amazon Ember"/>
              </a:rPr>
              <a:t>, </a:t>
            </a:r>
            <a:r>
              <a:rPr lang="en-US" sz="2000" b="1" i="0" dirty="0">
                <a:solidFill>
                  <a:srgbClr val="333333"/>
                </a:solidFill>
                <a:effectLst/>
                <a:latin typeface="Amazon Ember"/>
              </a:rPr>
              <a:t>security credentials</a:t>
            </a:r>
            <a:r>
              <a:rPr lang="en-US" sz="2000" b="0" i="0" dirty="0">
                <a:solidFill>
                  <a:srgbClr val="333333"/>
                </a:solidFill>
                <a:effectLst/>
                <a:latin typeface="Amazon Ember"/>
              </a:rPr>
              <a:t> such as access keys, and </a:t>
            </a:r>
            <a:r>
              <a:rPr lang="en-US" sz="2000" b="1" i="0" dirty="0">
                <a:solidFill>
                  <a:srgbClr val="333333"/>
                </a:solidFill>
                <a:effectLst/>
                <a:latin typeface="Amazon Ember"/>
              </a:rPr>
              <a:t>permissions</a:t>
            </a:r>
            <a:r>
              <a:rPr lang="en-US" sz="2000" b="0" i="0" dirty="0">
                <a:solidFill>
                  <a:srgbClr val="333333"/>
                </a:solidFill>
                <a:effectLst/>
                <a:latin typeface="Amazon Ember"/>
              </a:rPr>
              <a:t> that control which AWS resources users can access.</a:t>
            </a:r>
            <a:endParaRPr lang="en-US" sz="2000" b="0" i="0" dirty="0">
              <a:effectLst/>
              <a:latin typeface="AmazonEmber"/>
            </a:endParaRPr>
          </a:p>
        </p:txBody>
      </p:sp>
      <p:pic>
        <p:nvPicPr>
          <p:cNvPr id="14" name="Picture 13">
            <a:extLst>
              <a:ext uri="{FF2B5EF4-FFF2-40B4-BE49-F238E27FC236}">
                <a16:creationId xmlns:a16="http://schemas.microsoft.com/office/drawing/2014/main" id="{99AA2233-994A-46E6-4038-A4597BABB6B7}"/>
              </a:ext>
            </a:extLst>
          </p:cNvPr>
          <p:cNvPicPr>
            <a:picLocks noChangeAspect="1"/>
          </p:cNvPicPr>
          <p:nvPr/>
        </p:nvPicPr>
        <p:blipFill rotWithShape="1">
          <a:blip r:embed="rId2">
            <a:extLst>
              <a:ext uri="{28A0092B-C50C-407E-A947-70E740481C1C}">
                <a14:useLocalDpi xmlns:a14="http://schemas.microsoft.com/office/drawing/2010/main" val="0"/>
              </a:ext>
            </a:extLst>
          </a:blip>
          <a:srcRect l="27" t="74" r="18" b="128"/>
          <a:stretch/>
        </p:blipFill>
        <p:spPr>
          <a:xfrm>
            <a:off x="853458" y="3138441"/>
            <a:ext cx="8389154" cy="3125093"/>
          </a:xfrm>
          <a:prstGeom prst="rect">
            <a:avLst/>
          </a:prstGeom>
        </p:spPr>
      </p:pic>
    </p:spTree>
    <p:extLst>
      <p:ext uri="{BB962C8B-B14F-4D97-AF65-F5344CB8AC3E}">
        <p14:creationId xmlns:p14="http://schemas.microsoft.com/office/powerpoint/2010/main" val="582004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E845AF-4C73-4D8F-2242-3FB87F14D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22" y="2791644"/>
            <a:ext cx="4488202" cy="2816188"/>
          </a:xfrm>
          <a:prstGeom prst="rect">
            <a:avLst/>
          </a:prstGeom>
        </p:spPr>
      </p:pic>
      <p:sp>
        <p:nvSpPr>
          <p:cNvPr id="8" name="TextBox 7">
            <a:extLst>
              <a:ext uri="{FF2B5EF4-FFF2-40B4-BE49-F238E27FC236}">
                <a16:creationId xmlns:a16="http://schemas.microsoft.com/office/drawing/2014/main" id="{E5CEE4F9-5D1A-DA03-353B-0647CB13ADAD}"/>
              </a:ext>
            </a:extLst>
          </p:cNvPr>
          <p:cNvSpPr txBox="1"/>
          <p:nvPr/>
        </p:nvSpPr>
        <p:spPr>
          <a:xfrm>
            <a:off x="1270017" y="673798"/>
            <a:ext cx="11142082" cy="584775"/>
          </a:xfrm>
          <a:prstGeom prst="rect">
            <a:avLst/>
          </a:prstGeom>
          <a:noFill/>
        </p:spPr>
        <p:txBody>
          <a:bodyPr wrap="square">
            <a:spAutoFit/>
          </a:bodyPr>
          <a:lstStyle/>
          <a:p>
            <a:pPr algn="l"/>
            <a:r>
              <a:rPr lang="en-US" sz="3200" b="1" i="0" u="sng" dirty="0">
                <a:solidFill>
                  <a:schemeClr val="accent1">
                    <a:lumMod val="50000"/>
                  </a:schemeClr>
                </a:solidFill>
                <a:effectLst/>
              </a:rPr>
              <a:t>Steps to create IAM User and User Groups</a:t>
            </a:r>
          </a:p>
        </p:txBody>
      </p:sp>
      <p:sp>
        <p:nvSpPr>
          <p:cNvPr id="10" name="TextBox 9">
            <a:extLst>
              <a:ext uri="{FF2B5EF4-FFF2-40B4-BE49-F238E27FC236}">
                <a16:creationId xmlns:a16="http://schemas.microsoft.com/office/drawing/2014/main" id="{4714EA9E-CC5D-24E7-0A30-6EA603A82428}"/>
              </a:ext>
            </a:extLst>
          </p:cNvPr>
          <p:cNvSpPr txBox="1"/>
          <p:nvPr/>
        </p:nvSpPr>
        <p:spPr>
          <a:xfrm>
            <a:off x="802119" y="1701943"/>
            <a:ext cx="6712084" cy="646331"/>
          </a:xfrm>
          <a:prstGeom prst="rect">
            <a:avLst/>
          </a:prstGeom>
          <a:noFill/>
        </p:spPr>
        <p:txBody>
          <a:bodyPr wrap="square">
            <a:spAutoFit/>
          </a:bodyPr>
          <a:lstStyle/>
          <a:p>
            <a:pPr algn="l">
              <a:buFont typeface="+mj-lt"/>
              <a:buAutoNum type="arabicPeriod"/>
            </a:pPr>
            <a:r>
              <a:rPr lang="en-US" b="0" i="0" dirty="0">
                <a:solidFill>
                  <a:srgbClr val="16191F"/>
                </a:solidFill>
                <a:effectLst/>
                <a:latin typeface="Amazon Ember"/>
              </a:rPr>
              <a:t>On the </a:t>
            </a:r>
            <a:r>
              <a:rPr lang="en-US" b="1" i="0" dirty="0">
                <a:solidFill>
                  <a:srgbClr val="16191F"/>
                </a:solidFill>
                <a:effectLst/>
                <a:latin typeface="Amazon Ember"/>
              </a:rPr>
              <a:t>Console Home</a:t>
            </a:r>
            <a:r>
              <a:rPr lang="en-US" b="0" i="0" dirty="0">
                <a:solidFill>
                  <a:srgbClr val="16191F"/>
                </a:solidFill>
                <a:effectLst/>
                <a:latin typeface="Amazon Ember"/>
              </a:rPr>
              <a:t> page, select the</a:t>
            </a:r>
          </a:p>
          <a:p>
            <a:pPr algn="l"/>
            <a:r>
              <a:rPr lang="en-US" b="0" i="0" dirty="0">
                <a:solidFill>
                  <a:srgbClr val="16191F"/>
                </a:solidFill>
                <a:effectLst/>
                <a:latin typeface="Amazon Ember"/>
              </a:rPr>
              <a:t> IAM service</a:t>
            </a:r>
            <a:r>
              <a:rPr lang="en-US" sz="1600" b="0" i="0" dirty="0">
                <a:solidFill>
                  <a:srgbClr val="16191F"/>
                </a:solidFill>
                <a:effectLst/>
                <a:latin typeface="Amazon Ember"/>
              </a:rPr>
              <a:t>.</a:t>
            </a:r>
          </a:p>
        </p:txBody>
      </p:sp>
      <p:pic>
        <p:nvPicPr>
          <p:cNvPr id="11" name="Picture 10">
            <a:extLst>
              <a:ext uri="{FF2B5EF4-FFF2-40B4-BE49-F238E27FC236}">
                <a16:creationId xmlns:a16="http://schemas.microsoft.com/office/drawing/2014/main" id="{EF05B2E3-B457-2DDE-B772-4D8415FD2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471" y="2795181"/>
            <a:ext cx="4572000" cy="2812651"/>
          </a:xfrm>
          <a:prstGeom prst="rect">
            <a:avLst/>
          </a:prstGeom>
        </p:spPr>
      </p:pic>
      <p:sp>
        <p:nvSpPr>
          <p:cNvPr id="13" name="TextBox 12">
            <a:extLst>
              <a:ext uri="{FF2B5EF4-FFF2-40B4-BE49-F238E27FC236}">
                <a16:creationId xmlns:a16="http://schemas.microsoft.com/office/drawing/2014/main" id="{07030A88-1667-7D67-FE3D-E54705091739}"/>
              </a:ext>
            </a:extLst>
          </p:cNvPr>
          <p:cNvSpPr txBox="1"/>
          <p:nvPr/>
        </p:nvSpPr>
        <p:spPr>
          <a:xfrm>
            <a:off x="5468471" y="1668604"/>
            <a:ext cx="6712084" cy="646331"/>
          </a:xfrm>
          <a:prstGeom prst="rect">
            <a:avLst/>
          </a:prstGeom>
          <a:noFill/>
        </p:spPr>
        <p:txBody>
          <a:bodyPr wrap="square">
            <a:spAutoFit/>
          </a:bodyPr>
          <a:lstStyle/>
          <a:p>
            <a:pPr algn="l"/>
            <a:r>
              <a:rPr lang="en-US" sz="1800" b="0" i="0" dirty="0">
                <a:solidFill>
                  <a:srgbClr val="16191F"/>
                </a:solidFill>
                <a:effectLst/>
                <a:latin typeface="Amazon Ember"/>
              </a:rPr>
              <a:t>2.In the navigation pane, select </a:t>
            </a:r>
            <a:r>
              <a:rPr lang="en-US" sz="1800" b="1" i="0" dirty="0">
                <a:solidFill>
                  <a:srgbClr val="16191F"/>
                </a:solidFill>
                <a:effectLst/>
                <a:latin typeface="Amazon Ember"/>
              </a:rPr>
              <a:t>Users</a:t>
            </a:r>
            <a:r>
              <a:rPr lang="en-US" sz="1800" b="0" i="0" dirty="0">
                <a:solidFill>
                  <a:srgbClr val="16191F"/>
                </a:solidFill>
                <a:effectLst/>
                <a:latin typeface="Amazon Ember"/>
              </a:rPr>
              <a:t> and</a:t>
            </a:r>
          </a:p>
          <a:p>
            <a:pPr algn="l"/>
            <a:r>
              <a:rPr lang="en-US" dirty="0">
                <a:solidFill>
                  <a:srgbClr val="16191F"/>
                </a:solidFill>
                <a:latin typeface="Amazon Ember"/>
              </a:rPr>
              <a:t>  </a:t>
            </a:r>
            <a:r>
              <a:rPr lang="en-US" sz="1800" b="0" i="0" dirty="0">
                <a:solidFill>
                  <a:srgbClr val="16191F"/>
                </a:solidFill>
                <a:effectLst/>
                <a:latin typeface="Amazon Ember"/>
              </a:rPr>
              <a:t> then select </a:t>
            </a:r>
            <a:r>
              <a:rPr lang="en-US" sz="1800" b="1" i="0" dirty="0">
                <a:solidFill>
                  <a:srgbClr val="16191F"/>
                </a:solidFill>
                <a:effectLst/>
                <a:latin typeface="Amazon Ember"/>
              </a:rPr>
              <a:t>Add users</a:t>
            </a:r>
            <a:r>
              <a:rPr lang="en-US" sz="1800" b="0" i="0" dirty="0">
                <a:solidFill>
                  <a:srgbClr val="16191F"/>
                </a:solidFill>
                <a:effectLst/>
                <a:latin typeface="Amazon Ember"/>
              </a:rPr>
              <a:t>.</a:t>
            </a:r>
          </a:p>
        </p:txBody>
      </p:sp>
    </p:spTree>
    <p:extLst>
      <p:ext uri="{BB962C8B-B14F-4D97-AF65-F5344CB8AC3E}">
        <p14:creationId xmlns:p14="http://schemas.microsoft.com/office/powerpoint/2010/main" val="891192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16E2C94-1E30-B046-285E-2E7581EF1FCB}"/>
              </a:ext>
            </a:extLst>
          </p:cNvPr>
          <p:cNvSpPr txBox="1"/>
          <p:nvPr/>
        </p:nvSpPr>
        <p:spPr>
          <a:xfrm>
            <a:off x="197795" y="387433"/>
            <a:ext cx="9107570" cy="1295868"/>
          </a:xfrm>
          <a:prstGeom prst="rect">
            <a:avLst/>
          </a:prstGeom>
          <a:noFill/>
        </p:spPr>
        <p:txBody>
          <a:bodyPr wrap="square">
            <a:spAutoFit/>
          </a:bodyPr>
          <a:lstStyle/>
          <a:p>
            <a:pPr algn="l">
              <a:lnSpc>
                <a:spcPct val="150000"/>
              </a:lnSpc>
            </a:pPr>
            <a:r>
              <a:rPr lang="en-US" b="0" i="0" dirty="0">
                <a:solidFill>
                  <a:srgbClr val="16191F"/>
                </a:solidFill>
                <a:effectLst/>
                <a:latin typeface="Amazon Ember"/>
              </a:rPr>
              <a:t>3.For Username, enter </a:t>
            </a:r>
            <a:r>
              <a:rPr lang="en-US" b="0" i="0" dirty="0" err="1">
                <a:solidFill>
                  <a:srgbClr val="16191F"/>
                </a:solidFill>
                <a:effectLst/>
                <a:latin typeface="Amazon Ember"/>
              </a:rPr>
              <a:t>EmergencyAccess</a:t>
            </a:r>
            <a:r>
              <a:rPr lang="en-US" b="0" i="0" dirty="0">
                <a:solidFill>
                  <a:srgbClr val="16191F"/>
                </a:solidFill>
                <a:effectLst/>
                <a:latin typeface="Amazon Ember"/>
              </a:rPr>
              <a:t> and ,Select the check box next to </a:t>
            </a:r>
            <a:r>
              <a:rPr lang="en-US" b="1" i="0" dirty="0">
                <a:solidFill>
                  <a:srgbClr val="16191F"/>
                </a:solidFill>
                <a:effectLst/>
                <a:latin typeface="Amazon Ember"/>
              </a:rPr>
              <a:t>Provide user access to the AWS Management Console– </a:t>
            </a:r>
            <a:r>
              <a:rPr lang="en-US" b="1" i="1" dirty="0">
                <a:solidFill>
                  <a:srgbClr val="16191F"/>
                </a:solidFill>
                <a:effectLst/>
                <a:latin typeface="Amazon Ember"/>
              </a:rPr>
              <a:t>optional</a:t>
            </a:r>
            <a:r>
              <a:rPr lang="en-US" b="0" i="0" dirty="0">
                <a:solidFill>
                  <a:srgbClr val="16191F"/>
                </a:solidFill>
                <a:effectLst/>
                <a:latin typeface="Amazon Ember"/>
              </a:rPr>
              <a:t> and then choose </a:t>
            </a:r>
            <a:r>
              <a:rPr lang="en-US" b="1" i="0" dirty="0">
                <a:solidFill>
                  <a:srgbClr val="16191F"/>
                </a:solidFill>
                <a:effectLst/>
                <a:latin typeface="Amazon Ember"/>
              </a:rPr>
              <a:t>I want to create an IAM user</a:t>
            </a:r>
            <a:r>
              <a:rPr lang="en-US" b="0" i="0" dirty="0">
                <a:solidFill>
                  <a:srgbClr val="16191F"/>
                </a:solidFill>
                <a:effectLst/>
                <a:latin typeface="Amazon Ember"/>
              </a:rPr>
              <a:t>.</a:t>
            </a:r>
          </a:p>
          <a:p>
            <a:pPr algn="l">
              <a:lnSpc>
                <a:spcPct val="150000"/>
              </a:lnSpc>
            </a:pPr>
            <a:r>
              <a:rPr lang="en-US" b="0" i="0" dirty="0">
                <a:solidFill>
                  <a:srgbClr val="16191F"/>
                </a:solidFill>
                <a:effectLst/>
                <a:latin typeface="Amazon Ember"/>
              </a:rPr>
              <a:t>4.Under </a:t>
            </a:r>
            <a:r>
              <a:rPr lang="en-US" b="1" i="0" dirty="0">
                <a:solidFill>
                  <a:srgbClr val="16191F"/>
                </a:solidFill>
                <a:effectLst/>
                <a:latin typeface="Amazon Ember"/>
              </a:rPr>
              <a:t>Console password</a:t>
            </a:r>
            <a:r>
              <a:rPr lang="en-US" b="0" i="0" dirty="0">
                <a:solidFill>
                  <a:srgbClr val="16191F"/>
                </a:solidFill>
                <a:effectLst/>
                <a:latin typeface="Amazon Ember"/>
              </a:rPr>
              <a:t>, select </a:t>
            </a:r>
            <a:r>
              <a:rPr lang="en-US" b="1" i="0" dirty="0">
                <a:solidFill>
                  <a:srgbClr val="16191F"/>
                </a:solidFill>
                <a:effectLst/>
                <a:latin typeface="Amazon Ember"/>
              </a:rPr>
              <a:t>Custom Password </a:t>
            </a:r>
            <a:r>
              <a:rPr lang="en-US" i="0" dirty="0">
                <a:solidFill>
                  <a:srgbClr val="16191F"/>
                </a:solidFill>
                <a:effectLst/>
                <a:latin typeface="Amazon Ember"/>
              </a:rPr>
              <a:t>and create your own password.</a:t>
            </a:r>
          </a:p>
        </p:txBody>
      </p:sp>
      <p:pic>
        <p:nvPicPr>
          <p:cNvPr id="7" name="Picture 6">
            <a:extLst>
              <a:ext uri="{FF2B5EF4-FFF2-40B4-BE49-F238E27FC236}">
                <a16:creationId xmlns:a16="http://schemas.microsoft.com/office/drawing/2014/main" id="{65092F7D-36A0-1F8B-1271-127A9D58D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95" y="2804580"/>
            <a:ext cx="5010699" cy="2944783"/>
          </a:xfrm>
          <a:prstGeom prst="rect">
            <a:avLst/>
          </a:prstGeom>
        </p:spPr>
      </p:pic>
      <p:sp>
        <p:nvSpPr>
          <p:cNvPr id="11" name="TextBox 10">
            <a:extLst>
              <a:ext uri="{FF2B5EF4-FFF2-40B4-BE49-F238E27FC236}">
                <a16:creationId xmlns:a16="http://schemas.microsoft.com/office/drawing/2014/main" id="{DEE9D6ED-50E4-0FEF-14B6-145BB2F6616F}"/>
              </a:ext>
            </a:extLst>
          </p:cNvPr>
          <p:cNvSpPr txBox="1"/>
          <p:nvPr/>
        </p:nvSpPr>
        <p:spPr>
          <a:xfrm>
            <a:off x="197795" y="1805929"/>
            <a:ext cx="9430299" cy="646331"/>
          </a:xfrm>
          <a:prstGeom prst="rect">
            <a:avLst/>
          </a:prstGeom>
          <a:noFill/>
        </p:spPr>
        <p:txBody>
          <a:bodyPr wrap="square">
            <a:spAutoFit/>
          </a:bodyPr>
          <a:lstStyle/>
          <a:p>
            <a:pPr algn="l"/>
            <a:r>
              <a:rPr lang="en-US" b="0" i="0" dirty="0">
                <a:solidFill>
                  <a:srgbClr val="16191F"/>
                </a:solidFill>
                <a:effectLst/>
                <a:latin typeface="Amazon Ember"/>
              </a:rPr>
              <a:t>5. Clear the check box next to </a:t>
            </a:r>
            <a:r>
              <a:rPr lang="en-US" b="1" i="0" dirty="0">
                <a:solidFill>
                  <a:srgbClr val="16191F"/>
                </a:solidFill>
                <a:effectLst/>
                <a:latin typeface="Amazon Ember"/>
              </a:rPr>
              <a:t>User must create a new password at next sign-in (recommended)</a:t>
            </a:r>
            <a:r>
              <a:rPr lang="en-US" b="0" i="0" dirty="0">
                <a:solidFill>
                  <a:srgbClr val="16191F"/>
                </a:solidFill>
                <a:effectLst/>
                <a:latin typeface="Amazon Ember"/>
              </a:rPr>
              <a:t>. </a:t>
            </a:r>
            <a:r>
              <a:rPr lang="en-US" dirty="0">
                <a:solidFill>
                  <a:srgbClr val="16191F"/>
                </a:solidFill>
                <a:latin typeface="Amazon Ember"/>
              </a:rPr>
              <a:t>Then click on </a:t>
            </a:r>
            <a:r>
              <a:rPr lang="en-US" b="1" dirty="0">
                <a:solidFill>
                  <a:srgbClr val="16191F"/>
                </a:solidFill>
                <a:latin typeface="Amazon Ember"/>
              </a:rPr>
              <a:t>Next.</a:t>
            </a:r>
            <a:endParaRPr lang="en-US" b="1" i="0" dirty="0">
              <a:solidFill>
                <a:srgbClr val="16191F"/>
              </a:solidFill>
              <a:effectLst/>
              <a:latin typeface="Amazon Ember"/>
            </a:endParaRPr>
          </a:p>
        </p:txBody>
      </p:sp>
      <p:pic>
        <p:nvPicPr>
          <p:cNvPr id="12" name="Picture 11">
            <a:extLst>
              <a:ext uri="{FF2B5EF4-FFF2-40B4-BE49-F238E27FC236}">
                <a16:creationId xmlns:a16="http://schemas.microsoft.com/office/drawing/2014/main" id="{F111AD2F-9648-B620-4568-47DE65CD3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153" y="2849841"/>
            <a:ext cx="5154706" cy="2899522"/>
          </a:xfrm>
          <a:prstGeom prst="rect">
            <a:avLst/>
          </a:prstGeom>
        </p:spPr>
      </p:pic>
    </p:spTree>
    <p:extLst>
      <p:ext uri="{BB962C8B-B14F-4D97-AF65-F5344CB8AC3E}">
        <p14:creationId xmlns:p14="http://schemas.microsoft.com/office/powerpoint/2010/main" val="2294981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4F9FF3-F75C-1808-9E50-055BF0682D57}"/>
              </a:ext>
            </a:extLst>
          </p:cNvPr>
          <p:cNvSpPr txBox="1"/>
          <p:nvPr/>
        </p:nvSpPr>
        <p:spPr>
          <a:xfrm>
            <a:off x="764314" y="858702"/>
            <a:ext cx="9724392" cy="1200329"/>
          </a:xfrm>
          <a:prstGeom prst="rect">
            <a:avLst/>
          </a:prstGeom>
          <a:noFill/>
        </p:spPr>
        <p:txBody>
          <a:bodyPr wrap="square">
            <a:spAutoFit/>
          </a:bodyPr>
          <a:lstStyle/>
          <a:p>
            <a:pPr algn="l"/>
            <a:r>
              <a:rPr lang="en-US" b="0" i="0" dirty="0">
                <a:solidFill>
                  <a:srgbClr val="16191F"/>
                </a:solidFill>
                <a:effectLst/>
                <a:latin typeface="Amazon Ember"/>
              </a:rPr>
              <a:t>6. On the </a:t>
            </a:r>
            <a:r>
              <a:rPr lang="en-US" b="1" i="0" dirty="0">
                <a:solidFill>
                  <a:srgbClr val="16191F"/>
                </a:solidFill>
                <a:effectLst/>
                <a:latin typeface="Amazon Ember"/>
              </a:rPr>
              <a:t>Set permissions</a:t>
            </a:r>
            <a:r>
              <a:rPr lang="en-US" b="0" i="0" dirty="0">
                <a:solidFill>
                  <a:srgbClr val="16191F"/>
                </a:solidFill>
                <a:effectLst/>
                <a:latin typeface="Amazon Ember"/>
              </a:rPr>
              <a:t> page, under </a:t>
            </a:r>
            <a:r>
              <a:rPr lang="en-US" b="1" i="0" dirty="0">
                <a:solidFill>
                  <a:srgbClr val="16191F"/>
                </a:solidFill>
                <a:effectLst/>
                <a:latin typeface="Amazon Ember"/>
              </a:rPr>
              <a:t>Permissions options</a:t>
            </a:r>
            <a:r>
              <a:rPr lang="en-US" b="0" i="0" dirty="0">
                <a:solidFill>
                  <a:srgbClr val="16191F"/>
                </a:solidFill>
                <a:effectLst/>
                <a:latin typeface="Amazon Ember"/>
              </a:rPr>
              <a:t>, select </a:t>
            </a:r>
            <a:r>
              <a:rPr lang="en-US" b="1" i="0" dirty="0">
                <a:solidFill>
                  <a:srgbClr val="16191F"/>
                </a:solidFill>
                <a:effectLst/>
                <a:latin typeface="Amazon Ember"/>
              </a:rPr>
              <a:t>Add user to group</a:t>
            </a:r>
            <a:r>
              <a:rPr lang="en-US" b="0" i="0" dirty="0">
                <a:solidFill>
                  <a:srgbClr val="16191F"/>
                </a:solidFill>
                <a:effectLst/>
                <a:latin typeface="Amazon Ember"/>
              </a:rPr>
              <a:t>. Then, under </a:t>
            </a:r>
            <a:r>
              <a:rPr lang="en-US" b="1" i="0" dirty="0">
                <a:solidFill>
                  <a:srgbClr val="16191F"/>
                </a:solidFill>
                <a:effectLst/>
                <a:latin typeface="Amazon Ember"/>
              </a:rPr>
              <a:t>User groups</a:t>
            </a:r>
            <a:r>
              <a:rPr lang="en-US" b="0" i="0" dirty="0">
                <a:solidFill>
                  <a:srgbClr val="16191F"/>
                </a:solidFill>
                <a:effectLst/>
                <a:latin typeface="Amazon Ember"/>
              </a:rPr>
              <a:t>, select </a:t>
            </a:r>
            <a:r>
              <a:rPr lang="en-US" b="1" i="0" dirty="0">
                <a:solidFill>
                  <a:srgbClr val="16191F"/>
                </a:solidFill>
                <a:effectLst/>
                <a:latin typeface="Amazon Ember"/>
              </a:rPr>
              <a:t>Create group</a:t>
            </a:r>
            <a:r>
              <a:rPr lang="en-US" b="0" i="0" dirty="0">
                <a:solidFill>
                  <a:srgbClr val="16191F"/>
                </a:solidFill>
                <a:effectLst/>
                <a:latin typeface="Amazon Ember"/>
              </a:rPr>
              <a:t>.</a:t>
            </a:r>
          </a:p>
          <a:p>
            <a:br>
              <a:rPr lang="en-US" dirty="0"/>
            </a:br>
            <a:endParaRPr lang="en-IN" dirty="0"/>
          </a:p>
        </p:txBody>
      </p:sp>
      <p:pic>
        <p:nvPicPr>
          <p:cNvPr id="8" name="Picture 7">
            <a:extLst>
              <a:ext uri="{FF2B5EF4-FFF2-40B4-BE49-F238E27FC236}">
                <a16:creationId xmlns:a16="http://schemas.microsoft.com/office/drawing/2014/main" id="{161C12BE-B85F-34FD-490D-7FA9C1AE7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67" y="2806224"/>
            <a:ext cx="4437603" cy="2763420"/>
          </a:xfrm>
          <a:prstGeom prst="rect">
            <a:avLst/>
          </a:prstGeom>
        </p:spPr>
      </p:pic>
      <p:pic>
        <p:nvPicPr>
          <p:cNvPr id="9" name="Picture 8">
            <a:extLst>
              <a:ext uri="{FF2B5EF4-FFF2-40B4-BE49-F238E27FC236}">
                <a16:creationId xmlns:a16="http://schemas.microsoft.com/office/drawing/2014/main" id="{E3FF468E-F4D5-C26A-2C03-93870CB64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770" y="2806224"/>
            <a:ext cx="4661251" cy="2763420"/>
          </a:xfrm>
          <a:prstGeom prst="rect">
            <a:avLst/>
          </a:prstGeom>
        </p:spPr>
      </p:pic>
      <p:sp>
        <p:nvSpPr>
          <p:cNvPr id="12" name="TextBox 11">
            <a:extLst>
              <a:ext uri="{FF2B5EF4-FFF2-40B4-BE49-F238E27FC236}">
                <a16:creationId xmlns:a16="http://schemas.microsoft.com/office/drawing/2014/main" id="{BB0D5A4C-8453-B9D5-66A5-C4928CBCC1C0}"/>
              </a:ext>
            </a:extLst>
          </p:cNvPr>
          <p:cNvSpPr txBox="1"/>
          <p:nvPr/>
        </p:nvSpPr>
        <p:spPr>
          <a:xfrm>
            <a:off x="764314" y="1735866"/>
            <a:ext cx="890860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16191F"/>
                </a:solidFill>
                <a:effectLst/>
                <a:latin typeface="Amazon Ember"/>
              </a:rPr>
              <a:t>7. On the </a:t>
            </a:r>
            <a:r>
              <a:rPr kumimoji="0" lang="en-US" altLang="en-US" sz="1800" b="1" i="0" u="none" strike="noStrike" cap="none" normalizeH="0" baseline="0" dirty="0">
                <a:ln>
                  <a:noFill/>
                </a:ln>
                <a:solidFill>
                  <a:srgbClr val="16191F"/>
                </a:solidFill>
                <a:effectLst/>
                <a:latin typeface="Amazon Ember"/>
              </a:rPr>
              <a:t>Create user group</a:t>
            </a:r>
            <a:r>
              <a:rPr kumimoji="0" lang="en-US" altLang="en-US" sz="1800" b="0" i="0" u="none" strike="noStrike" cap="none" normalizeH="0" baseline="0" dirty="0">
                <a:ln>
                  <a:noFill/>
                </a:ln>
                <a:solidFill>
                  <a:srgbClr val="16191F"/>
                </a:solidFill>
                <a:effectLst/>
                <a:latin typeface="Amazon Ember"/>
              </a:rPr>
              <a:t> page, in </a:t>
            </a:r>
            <a:r>
              <a:rPr kumimoji="0" lang="en-US" altLang="en-US" sz="1800" b="1" i="0" u="none" strike="noStrike" cap="none" normalizeH="0" baseline="0" dirty="0">
                <a:ln>
                  <a:noFill/>
                </a:ln>
                <a:solidFill>
                  <a:srgbClr val="16191F"/>
                </a:solidFill>
                <a:effectLst/>
                <a:latin typeface="Amazon Ember"/>
              </a:rPr>
              <a:t>User group name</a:t>
            </a:r>
            <a:r>
              <a:rPr kumimoji="0" lang="en-US" altLang="en-US" sz="1800" b="0" i="0" u="none" strike="noStrike" cap="none" normalizeH="0" baseline="0" dirty="0">
                <a:ln>
                  <a:noFill/>
                </a:ln>
                <a:solidFill>
                  <a:srgbClr val="16191F"/>
                </a:solidFill>
                <a:effectLst/>
                <a:latin typeface="Amazon Ember"/>
              </a:rPr>
              <a:t>, enter</a:t>
            </a:r>
            <a:r>
              <a:rPr kumimoji="0" lang="en-US" altLang="en-US" sz="1800" b="1" i="0" u="none" strike="noStrike" cap="none" normalizeH="0" baseline="0" dirty="0">
                <a:ln>
                  <a:noFill/>
                </a:ln>
                <a:solidFill>
                  <a:srgbClr val="16191F"/>
                </a:solidFill>
                <a:effectLst/>
                <a:latin typeface="Amazon Ember"/>
              </a:rPr>
              <a:t> </a:t>
            </a:r>
            <a:r>
              <a:rPr kumimoji="0" lang="en-US" altLang="en-US" sz="1800" b="1" i="0" u="none" strike="noStrike" cap="none" normalizeH="0" baseline="0" dirty="0" err="1">
                <a:ln>
                  <a:noFill/>
                </a:ln>
                <a:solidFill>
                  <a:srgbClr val="16191F"/>
                </a:solidFill>
                <a:effectLst/>
                <a:latin typeface="Amazon Ember"/>
              </a:rPr>
              <a:t>EmergencyAccessGroup</a:t>
            </a:r>
            <a:r>
              <a:rPr kumimoji="0" lang="en-US" altLang="en-US" sz="1800" b="0" i="0" u="none" strike="noStrike" cap="none" normalizeH="0" baseline="0" dirty="0">
                <a:ln>
                  <a:noFill/>
                </a:ln>
                <a:solidFill>
                  <a:srgbClr val="16191F"/>
                </a:solidFill>
                <a:effectLst/>
                <a:latin typeface="Amazon Ember"/>
              </a:rPr>
              <a:t>. Then, under </a:t>
            </a:r>
            <a:r>
              <a:rPr kumimoji="0" lang="en-US" altLang="en-US" sz="1800" b="1" i="0" u="none" strike="noStrike" cap="none" normalizeH="0" baseline="0" dirty="0">
                <a:ln>
                  <a:noFill/>
                </a:ln>
                <a:solidFill>
                  <a:srgbClr val="16191F"/>
                </a:solidFill>
                <a:effectLst/>
                <a:latin typeface="Amazon Ember"/>
              </a:rPr>
              <a:t>Permissions policies</a:t>
            </a:r>
            <a:r>
              <a:rPr kumimoji="0" lang="en-US" altLang="en-US" sz="1800" b="0" i="0" u="none" strike="noStrike" cap="none" normalizeH="0" baseline="0" dirty="0">
                <a:ln>
                  <a:noFill/>
                </a:ln>
                <a:solidFill>
                  <a:srgbClr val="16191F"/>
                </a:solidFill>
                <a:effectLst/>
                <a:latin typeface="Amazon Ember"/>
              </a:rPr>
              <a:t>, select </a:t>
            </a:r>
            <a:r>
              <a:rPr kumimoji="0" lang="en-US" altLang="en-US" sz="1800" b="1" i="0" u="none" strike="noStrike" cap="none" normalizeH="0" baseline="0" dirty="0" err="1">
                <a:ln>
                  <a:noFill/>
                </a:ln>
                <a:solidFill>
                  <a:srgbClr val="16191F"/>
                </a:solidFill>
                <a:effectLst/>
                <a:latin typeface="Amazon Ember"/>
              </a:rPr>
              <a:t>AdministratorAccess</a:t>
            </a:r>
            <a:r>
              <a:rPr kumimoji="0" lang="en-US" altLang="en-US" sz="1800" b="0" i="0" u="none" strike="noStrike" cap="none" normalizeH="0" baseline="0" dirty="0">
                <a:ln>
                  <a:noFill/>
                </a:ln>
                <a:solidFill>
                  <a:srgbClr val="16191F"/>
                </a:solidFill>
                <a:effectLst/>
                <a:latin typeface="Amazon Ember"/>
              </a:rPr>
              <a:t>.</a:t>
            </a:r>
          </a:p>
        </p:txBody>
      </p:sp>
    </p:spTree>
    <p:extLst>
      <p:ext uri="{BB962C8B-B14F-4D97-AF65-F5344CB8AC3E}">
        <p14:creationId xmlns:p14="http://schemas.microsoft.com/office/powerpoint/2010/main" val="358776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385AD-6436-1AD7-1D69-A7D6E8FDAB1E}"/>
              </a:ext>
            </a:extLst>
          </p:cNvPr>
          <p:cNvSpPr txBox="1"/>
          <p:nvPr/>
        </p:nvSpPr>
        <p:spPr>
          <a:xfrm>
            <a:off x="2438401" y="663389"/>
            <a:ext cx="5558117" cy="523220"/>
          </a:xfrm>
          <a:prstGeom prst="rect">
            <a:avLst/>
          </a:prstGeom>
          <a:noFill/>
        </p:spPr>
        <p:txBody>
          <a:bodyPr wrap="square" rtlCol="0">
            <a:spAutoFit/>
          </a:bodyPr>
          <a:lstStyle/>
          <a:p>
            <a:r>
              <a:rPr lang="en-IN" sz="2800" b="1" u="sng" dirty="0">
                <a:solidFill>
                  <a:schemeClr val="accent1">
                    <a:lumMod val="75000"/>
                  </a:schemeClr>
                </a:solidFill>
              </a:rPr>
              <a:t>AWS COMMAND LINE INTERFACE</a:t>
            </a:r>
          </a:p>
        </p:txBody>
      </p:sp>
      <p:sp>
        <p:nvSpPr>
          <p:cNvPr id="6" name="TextBox 5">
            <a:extLst>
              <a:ext uri="{FF2B5EF4-FFF2-40B4-BE49-F238E27FC236}">
                <a16:creationId xmlns:a16="http://schemas.microsoft.com/office/drawing/2014/main" id="{9250CFB3-D881-ADFB-D716-BC6D1CDA4548}"/>
              </a:ext>
            </a:extLst>
          </p:cNvPr>
          <p:cNvSpPr txBox="1"/>
          <p:nvPr/>
        </p:nvSpPr>
        <p:spPr>
          <a:xfrm>
            <a:off x="1004047" y="1399448"/>
            <a:ext cx="8211670" cy="1703480"/>
          </a:xfrm>
          <a:prstGeom prst="rect">
            <a:avLst/>
          </a:prstGeom>
          <a:noFill/>
        </p:spPr>
        <p:txBody>
          <a:bodyPr wrap="square">
            <a:spAutoFit/>
          </a:bodyPr>
          <a:lstStyle/>
          <a:p>
            <a:pPr>
              <a:lnSpc>
                <a:spcPct val="150000"/>
              </a:lnSpc>
            </a:pPr>
            <a:endParaRPr lang="en-IN" sz="1800" dirty="0"/>
          </a:p>
          <a:p>
            <a:pPr>
              <a:lnSpc>
                <a:spcPct val="150000"/>
              </a:lnSpc>
            </a:pPr>
            <a:r>
              <a:rPr lang="en-IN" sz="1800" dirty="0"/>
              <a:t>STEP 1 - Download  and install AWS CLI and complete the installation </a:t>
            </a:r>
            <a:r>
              <a:rPr lang="en-IN" dirty="0"/>
              <a:t>steps</a:t>
            </a:r>
            <a:endParaRPr lang="en-IN" sz="1800" dirty="0"/>
          </a:p>
          <a:p>
            <a:pPr>
              <a:lnSpc>
                <a:spcPct val="150000"/>
              </a:lnSpc>
            </a:pPr>
            <a:r>
              <a:rPr lang="en-IN" sz="1800" dirty="0"/>
              <a:t>STEP 2 - Login to AWS Management Console and search for IAM.</a:t>
            </a:r>
          </a:p>
          <a:p>
            <a:pPr>
              <a:lnSpc>
                <a:spcPct val="150000"/>
              </a:lnSpc>
            </a:pPr>
            <a:r>
              <a:rPr lang="en-IN" sz="1800" dirty="0"/>
              <a:t>STEP 3 - In the navigation pane ,select Users</a:t>
            </a:r>
          </a:p>
        </p:txBody>
      </p:sp>
      <p:pic>
        <p:nvPicPr>
          <p:cNvPr id="7" name="Picture 6">
            <a:extLst>
              <a:ext uri="{FF2B5EF4-FFF2-40B4-BE49-F238E27FC236}">
                <a16:creationId xmlns:a16="http://schemas.microsoft.com/office/drawing/2014/main" id="{21F697C8-C2EF-20E4-9185-9CF8E22B9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098" y="3102928"/>
            <a:ext cx="6882722" cy="3484378"/>
          </a:xfrm>
          <a:prstGeom prst="rect">
            <a:avLst/>
          </a:prstGeom>
        </p:spPr>
      </p:pic>
      <p:sp>
        <p:nvSpPr>
          <p:cNvPr id="3" name="TextBox 2">
            <a:extLst>
              <a:ext uri="{FF2B5EF4-FFF2-40B4-BE49-F238E27FC236}">
                <a16:creationId xmlns:a16="http://schemas.microsoft.com/office/drawing/2014/main" id="{92B263E6-D16E-D0BB-1E87-D9A8D9B2EB77}"/>
              </a:ext>
            </a:extLst>
          </p:cNvPr>
          <p:cNvSpPr txBox="1"/>
          <p:nvPr/>
        </p:nvSpPr>
        <p:spPr>
          <a:xfrm>
            <a:off x="1066800" y="1420645"/>
            <a:ext cx="4643718" cy="400110"/>
          </a:xfrm>
          <a:prstGeom prst="rect">
            <a:avLst/>
          </a:prstGeom>
          <a:noFill/>
        </p:spPr>
        <p:txBody>
          <a:bodyPr wrap="square" rtlCol="0">
            <a:spAutoFit/>
          </a:bodyPr>
          <a:lstStyle/>
          <a:p>
            <a:r>
              <a:rPr lang="en-US" sz="2000" u="sng" dirty="0"/>
              <a:t>Lab - Configuring AWS CLI </a:t>
            </a:r>
            <a:endParaRPr lang="en-IN" sz="2000" u="sng" dirty="0"/>
          </a:p>
        </p:txBody>
      </p:sp>
    </p:spTree>
    <p:extLst>
      <p:ext uri="{BB962C8B-B14F-4D97-AF65-F5344CB8AC3E}">
        <p14:creationId xmlns:p14="http://schemas.microsoft.com/office/powerpoint/2010/main" val="238863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5CA4FB-38AC-2128-A159-FDA21EAD2FAB}"/>
              </a:ext>
            </a:extLst>
          </p:cNvPr>
          <p:cNvSpPr txBox="1"/>
          <p:nvPr/>
        </p:nvSpPr>
        <p:spPr>
          <a:xfrm>
            <a:off x="60960" y="1154370"/>
            <a:ext cx="6573520" cy="8002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16191F"/>
                </a:solidFill>
                <a:effectLst/>
                <a:latin typeface="Amazon Ember"/>
              </a:rPr>
              <a:t>8. Select </a:t>
            </a:r>
            <a:r>
              <a:rPr kumimoji="0" lang="en-US" altLang="en-US" sz="1800" b="1" i="0" u="none" strike="noStrike" cap="none" normalizeH="0" baseline="0" dirty="0">
                <a:ln>
                  <a:noFill/>
                </a:ln>
                <a:solidFill>
                  <a:srgbClr val="16191F"/>
                </a:solidFill>
                <a:effectLst/>
                <a:latin typeface="Amazon Ember"/>
              </a:rPr>
              <a:t>Create user group</a:t>
            </a:r>
            <a:r>
              <a:rPr kumimoji="0" lang="en-US" altLang="en-US" sz="1800" b="0" i="0" u="none" strike="noStrike" cap="none" normalizeH="0" baseline="0" dirty="0">
                <a:ln>
                  <a:noFill/>
                </a:ln>
                <a:solidFill>
                  <a:srgbClr val="16191F"/>
                </a:solidFill>
                <a:effectLst/>
                <a:latin typeface="Amazon Ember"/>
              </a:rPr>
              <a:t> to return to the </a:t>
            </a:r>
            <a:r>
              <a:rPr kumimoji="0" lang="en-US" altLang="en-US" sz="1800" b="1" i="0" u="none" strike="noStrike" cap="none" normalizeH="0" baseline="0" dirty="0">
                <a:ln>
                  <a:noFill/>
                </a:ln>
                <a:solidFill>
                  <a:srgbClr val="16191F"/>
                </a:solidFill>
                <a:effectLst/>
                <a:latin typeface="Amazon Ember"/>
              </a:rPr>
              <a:t>Set permissions</a:t>
            </a:r>
            <a:r>
              <a:rPr kumimoji="0" lang="en-US" altLang="en-US" sz="1800" b="0" i="0" u="none" strike="noStrike" cap="none" normalizeH="0" baseline="0" dirty="0">
                <a:ln>
                  <a:noFill/>
                </a:ln>
                <a:solidFill>
                  <a:srgbClr val="16191F"/>
                </a:solidFill>
                <a:effectLst/>
                <a:latin typeface="Amazon Ember"/>
              </a:rPr>
              <a:t> page.</a:t>
            </a:r>
          </a:p>
        </p:txBody>
      </p:sp>
      <p:sp>
        <p:nvSpPr>
          <p:cNvPr id="8" name="TextBox 7">
            <a:extLst>
              <a:ext uri="{FF2B5EF4-FFF2-40B4-BE49-F238E27FC236}">
                <a16:creationId xmlns:a16="http://schemas.microsoft.com/office/drawing/2014/main" id="{CF00FA65-0A83-8627-175C-25306F7161BD}"/>
              </a:ext>
            </a:extLst>
          </p:cNvPr>
          <p:cNvSpPr txBox="1"/>
          <p:nvPr/>
        </p:nvSpPr>
        <p:spPr>
          <a:xfrm>
            <a:off x="6431280" y="1585257"/>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16191F"/>
                </a:solidFill>
                <a:effectLst/>
                <a:latin typeface="Amazon Ember"/>
              </a:rPr>
              <a:t>9. Select </a:t>
            </a:r>
            <a:r>
              <a:rPr kumimoji="0" lang="en-US" altLang="en-US" sz="1800" b="1" i="0" u="none" strike="noStrike" cap="none" normalizeH="0" baseline="0" dirty="0">
                <a:ln>
                  <a:noFill/>
                </a:ln>
                <a:solidFill>
                  <a:srgbClr val="16191F"/>
                </a:solidFill>
                <a:effectLst/>
                <a:latin typeface="Amazon Ember"/>
              </a:rPr>
              <a:t>Next</a:t>
            </a:r>
            <a:r>
              <a:rPr kumimoji="0" lang="en-US" altLang="en-US" sz="1800" b="0" i="0" u="none" strike="noStrike" cap="none" normalizeH="0" baseline="0" dirty="0">
                <a:ln>
                  <a:noFill/>
                </a:ln>
                <a:solidFill>
                  <a:srgbClr val="16191F"/>
                </a:solidFill>
                <a:effectLst/>
                <a:latin typeface="Amazon Ember"/>
              </a:rPr>
              <a:t> to proceed to the </a:t>
            </a:r>
            <a:r>
              <a:rPr kumimoji="0" lang="en-US" altLang="en-US" sz="1800" b="1" i="0" u="none" strike="noStrike" cap="none" normalizeH="0" baseline="0" dirty="0">
                <a:ln>
                  <a:noFill/>
                </a:ln>
                <a:solidFill>
                  <a:srgbClr val="16191F"/>
                </a:solidFill>
                <a:effectLst/>
                <a:latin typeface="Amazon Ember"/>
              </a:rPr>
              <a:t>Review and create</a:t>
            </a:r>
            <a:r>
              <a:rPr kumimoji="0" lang="en-US" altLang="en-US" sz="1800" b="0" i="0" u="none" strike="noStrike" cap="none" normalizeH="0" baseline="0" dirty="0">
                <a:ln>
                  <a:noFill/>
                </a:ln>
                <a:solidFill>
                  <a:srgbClr val="16191F"/>
                </a:solidFill>
                <a:effectLst/>
                <a:latin typeface="Amazon Ember"/>
              </a:rPr>
              <a:t> page.</a:t>
            </a:r>
          </a:p>
        </p:txBody>
      </p:sp>
      <p:pic>
        <p:nvPicPr>
          <p:cNvPr id="9" name="Picture 8">
            <a:extLst>
              <a:ext uri="{FF2B5EF4-FFF2-40B4-BE49-F238E27FC236}">
                <a16:creationId xmlns:a16="http://schemas.microsoft.com/office/drawing/2014/main" id="{1F30A4E5-0D7E-15E4-8BD8-A2E3F4668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2303454"/>
            <a:ext cx="5648960" cy="3405256"/>
          </a:xfrm>
          <a:prstGeom prst="rect">
            <a:avLst/>
          </a:prstGeom>
        </p:spPr>
      </p:pic>
      <p:pic>
        <p:nvPicPr>
          <p:cNvPr id="10" name="Picture 9">
            <a:extLst>
              <a:ext uri="{FF2B5EF4-FFF2-40B4-BE49-F238E27FC236}">
                <a16:creationId xmlns:a16="http://schemas.microsoft.com/office/drawing/2014/main" id="{0F801DC1-9CAC-920E-321C-920D4EF7F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03454"/>
            <a:ext cx="5967042" cy="3400176"/>
          </a:xfrm>
          <a:prstGeom prst="rect">
            <a:avLst/>
          </a:prstGeom>
        </p:spPr>
      </p:pic>
    </p:spTree>
    <p:extLst>
      <p:ext uri="{BB962C8B-B14F-4D97-AF65-F5344CB8AC3E}">
        <p14:creationId xmlns:p14="http://schemas.microsoft.com/office/powerpoint/2010/main" val="1476000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91AAAC5-5355-625E-6F28-BDE5D04B3D4A}"/>
              </a:ext>
            </a:extLst>
          </p:cNvPr>
          <p:cNvSpPr txBox="1"/>
          <p:nvPr/>
        </p:nvSpPr>
        <p:spPr>
          <a:xfrm>
            <a:off x="285077" y="706023"/>
            <a:ext cx="10922000" cy="2031325"/>
          </a:xfrm>
          <a:prstGeom prst="rect">
            <a:avLst/>
          </a:prstGeom>
          <a:noFill/>
        </p:spPr>
        <p:txBody>
          <a:bodyPr wrap="square">
            <a:spAutoFit/>
          </a:bodyPr>
          <a:lstStyle/>
          <a:p>
            <a:pPr algn="l"/>
            <a:r>
              <a:rPr lang="en-US" b="0" i="0" dirty="0">
                <a:solidFill>
                  <a:srgbClr val="16191F"/>
                </a:solidFill>
                <a:effectLst/>
                <a:latin typeface="Amazon Ember"/>
              </a:rPr>
              <a:t>10.On the </a:t>
            </a:r>
            <a:r>
              <a:rPr lang="en-US" b="1" i="0" dirty="0">
                <a:solidFill>
                  <a:srgbClr val="16191F"/>
                </a:solidFill>
                <a:effectLst/>
                <a:latin typeface="Amazon Ember"/>
              </a:rPr>
              <a:t>Review and create</a:t>
            </a:r>
            <a:r>
              <a:rPr lang="en-US" b="0" i="0" dirty="0">
                <a:solidFill>
                  <a:srgbClr val="16191F"/>
                </a:solidFill>
                <a:effectLst/>
                <a:latin typeface="Amazon Ember"/>
              </a:rPr>
              <a:t> page, review the list of user group memberships to be added to the new user. When you are ready to proceed, select </a:t>
            </a:r>
            <a:r>
              <a:rPr lang="en-US" b="1" i="0" dirty="0">
                <a:solidFill>
                  <a:srgbClr val="16191F"/>
                </a:solidFill>
                <a:effectLst/>
                <a:latin typeface="Amazon Ember"/>
              </a:rPr>
              <a:t>Create user</a:t>
            </a:r>
            <a:r>
              <a:rPr lang="en-US" b="0" i="0" dirty="0">
                <a:solidFill>
                  <a:srgbClr val="16191F"/>
                </a:solidFill>
                <a:effectLst/>
                <a:latin typeface="Amazon Ember"/>
              </a:rPr>
              <a:t>.</a:t>
            </a:r>
          </a:p>
          <a:p>
            <a:r>
              <a:rPr lang="en-US" b="0" i="0" dirty="0">
                <a:solidFill>
                  <a:srgbClr val="16191F"/>
                </a:solidFill>
                <a:effectLst/>
                <a:latin typeface="Amazon Ember"/>
              </a:rPr>
              <a:t>11. On the </a:t>
            </a:r>
            <a:r>
              <a:rPr lang="en-US" b="1" i="0" dirty="0">
                <a:solidFill>
                  <a:srgbClr val="16191F"/>
                </a:solidFill>
                <a:effectLst/>
                <a:latin typeface="Amazon Ember"/>
              </a:rPr>
              <a:t>Retrieve password</a:t>
            </a:r>
            <a:r>
              <a:rPr lang="en-US" b="0" i="0" dirty="0">
                <a:solidFill>
                  <a:srgbClr val="16191F"/>
                </a:solidFill>
                <a:effectLst/>
                <a:latin typeface="Amazon Ember"/>
              </a:rPr>
              <a:t> page, select </a:t>
            </a:r>
            <a:r>
              <a:rPr lang="en-US" b="1" i="0" dirty="0">
                <a:solidFill>
                  <a:srgbClr val="16191F"/>
                </a:solidFill>
                <a:effectLst/>
                <a:latin typeface="Amazon Ember"/>
              </a:rPr>
              <a:t>Download .csv file</a:t>
            </a:r>
            <a:r>
              <a:rPr lang="en-US" b="0" i="0" dirty="0">
                <a:solidFill>
                  <a:srgbClr val="16191F"/>
                </a:solidFill>
                <a:effectLst/>
                <a:latin typeface="Amazon Ember"/>
              </a:rPr>
              <a:t> to save a .csv file with the user credential information (Connection URL, user name, and password).</a:t>
            </a:r>
          </a:p>
          <a:p>
            <a:r>
              <a:rPr lang="en-US" b="0" i="0" dirty="0">
                <a:solidFill>
                  <a:srgbClr val="16191F"/>
                </a:solidFill>
                <a:effectLst/>
                <a:latin typeface="Amazon Ember"/>
              </a:rPr>
              <a:t>12. Save this file to use if you need to sign-in to IAM and do not have access to your federated identity provider.</a:t>
            </a:r>
          </a:p>
          <a:p>
            <a:endParaRPr lang="en-US" b="0" i="0" dirty="0">
              <a:solidFill>
                <a:srgbClr val="16191F"/>
              </a:solidFill>
              <a:effectLst/>
              <a:latin typeface="Amazon Ember"/>
            </a:endParaRPr>
          </a:p>
          <a:p>
            <a:pPr algn="l"/>
            <a:endParaRPr lang="en-US" b="0" i="0" dirty="0">
              <a:solidFill>
                <a:srgbClr val="16191F"/>
              </a:solidFill>
              <a:effectLst/>
              <a:latin typeface="Amazon Ember"/>
            </a:endParaRPr>
          </a:p>
        </p:txBody>
      </p:sp>
      <p:pic>
        <p:nvPicPr>
          <p:cNvPr id="12" name="Picture 11">
            <a:extLst>
              <a:ext uri="{FF2B5EF4-FFF2-40B4-BE49-F238E27FC236}">
                <a16:creationId xmlns:a16="http://schemas.microsoft.com/office/drawing/2014/main" id="{9C4A2AA9-1F67-BAC9-C993-E5D412A76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243" y="2451346"/>
            <a:ext cx="6533494" cy="3700631"/>
          </a:xfrm>
          <a:prstGeom prst="rect">
            <a:avLst/>
          </a:prstGeom>
        </p:spPr>
      </p:pic>
    </p:spTree>
    <p:extLst>
      <p:ext uri="{BB962C8B-B14F-4D97-AF65-F5344CB8AC3E}">
        <p14:creationId xmlns:p14="http://schemas.microsoft.com/office/powerpoint/2010/main" val="1193358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FDFF56-912B-2C46-089C-7CA58DCC5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8" y="2521526"/>
            <a:ext cx="5278379" cy="3114938"/>
          </a:xfrm>
          <a:prstGeom prst="rect">
            <a:avLst/>
          </a:prstGeom>
        </p:spPr>
      </p:pic>
      <p:sp>
        <p:nvSpPr>
          <p:cNvPr id="4" name="TextBox 3">
            <a:extLst>
              <a:ext uri="{FF2B5EF4-FFF2-40B4-BE49-F238E27FC236}">
                <a16:creationId xmlns:a16="http://schemas.microsoft.com/office/drawing/2014/main" id="{6B6AE9AF-5674-A24F-A5CA-85DC9CF9DC45}"/>
              </a:ext>
            </a:extLst>
          </p:cNvPr>
          <p:cNvSpPr txBox="1"/>
          <p:nvPr/>
        </p:nvSpPr>
        <p:spPr>
          <a:xfrm>
            <a:off x="304800" y="1466061"/>
            <a:ext cx="6055360" cy="923330"/>
          </a:xfrm>
          <a:prstGeom prst="rect">
            <a:avLst/>
          </a:prstGeom>
          <a:noFill/>
        </p:spPr>
        <p:txBody>
          <a:bodyPr wrap="square">
            <a:spAutoFit/>
          </a:bodyPr>
          <a:lstStyle/>
          <a:p>
            <a:pPr algn="l"/>
            <a:r>
              <a:rPr lang="en-US" b="0" i="0" dirty="0">
                <a:solidFill>
                  <a:srgbClr val="16191F"/>
                </a:solidFill>
                <a:effectLst/>
                <a:latin typeface="Amazon Ember"/>
              </a:rPr>
              <a:t>13. If you want to add permissions to the user group, then go to </a:t>
            </a:r>
            <a:r>
              <a:rPr lang="en-US" b="1" i="0" dirty="0">
                <a:solidFill>
                  <a:srgbClr val="16191F"/>
                </a:solidFill>
                <a:effectLst/>
                <a:latin typeface="Amazon Ember"/>
              </a:rPr>
              <a:t>User groups </a:t>
            </a:r>
            <a:r>
              <a:rPr lang="en-US" i="0" dirty="0">
                <a:solidFill>
                  <a:srgbClr val="16191F"/>
                </a:solidFill>
                <a:effectLst/>
                <a:latin typeface="Amazon Ember"/>
              </a:rPr>
              <a:t>and click on the respective </a:t>
            </a:r>
            <a:r>
              <a:rPr lang="en-US" b="1" i="0" dirty="0">
                <a:solidFill>
                  <a:srgbClr val="16191F"/>
                </a:solidFill>
                <a:effectLst/>
                <a:latin typeface="Amazon Ember"/>
              </a:rPr>
              <a:t>User group.</a:t>
            </a:r>
          </a:p>
          <a:p>
            <a:pPr algn="l"/>
            <a:endParaRPr lang="en-US" b="0" i="0" dirty="0">
              <a:solidFill>
                <a:srgbClr val="16191F"/>
              </a:solidFill>
              <a:effectLst/>
              <a:latin typeface="Amazon Ember"/>
            </a:endParaRPr>
          </a:p>
        </p:txBody>
      </p:sp>
      <p:pic>
        <p:nvPicPr>
          <p:cNvPr id="5" name="Picture 4">
            <a:extLst>
              <a:ext uri="{FF2B5EF4-FFF2-40B4-BE49-F238E27FC236}">
                <a16:creationId xmlns:a16="http://schemas.microsoft.com/office/drawing/2014/main" id="{9FEFE48A-550B-0F98-CE50-1985C17A5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160" y="2481724"/>
            <a:ext cx="4782494" cy="3114938"/>
          </a:xfrm>
          <a:prstGeom prst="rect">
            <a:avLst/>
          </a:prstGeom>
        </p:spPr>
      </p:pic>
      <p:sp>
        <p:nvSpPr>
          <p:cNvPr id="7" name="TextBox 6">
            <a:extLst>
              <a:ext uri="{FF2B5EF4-FFF2-40B4-BE49-F238E27FC236}">
                <a16:creationId xmlns:a16="http://schemas.microsoft.com/office/drawing/2014/main" id="{DF3043C0-C967-12CD-E8C7-32BE30DEBFF9}"/>
              </a:ext>
            </a:extLst>
          </p:cNvPr>
          <p:cNvSpPr txBox="1"/>
          <p:nvPr/>
        </p:nvSpPr>
        <p:spPr>
          <a:xfrm>
            <a:off x="6360160" y="1558394"/>
            <a:ext cx="5831840" cy="369332"/>
          </a:xfrm>
          <a:prstGeom prst="rect">
            <a:avLst/>
          </a:prstGeom>
          <a:noFill/>
        </p:spPr>
        <p:txBody>
          <a:bodyPr wrap="square">
            <a:spAutoFit/>
          </a:bodyPr>
          <a:lstStyle/>
          <a:p>
            <a:pPr algn="l"/>
            <a:r>
              <a:rPr lang="en-US" b="1" i="0" dirty="0">
                <a:solidFill>
                  <a:srgbClr val="16191F"/>
                </a:solidFill>
                <a:effectLst/>
                <a:latin typeface="Amazon Ember"/>
              </a:rPr>
              <a:t>14. </a:t>
            </a:r>
            <a:r>
              <a:rPr lang="en-US" b="1" dirty="0">
                <a:solidFill>
                  <a:srgbClr val="16191F"/>
                </a:solidFill>
                <a:latin typeface="Amazon Ember"/>
              </a:rPr>
              <a:t>Go to Permissions </a:t>
            </a:r>
            <a:r>
              <a:rPr lang="en-US" b="1" dirty="0">
                <a:solidFill>
                  <a:srgbClr val="16191F"/>
                </a:solidFill>
                <a:latin typeface="Amazon Ember"/>
                <a:sym typeface="Wingdings" panose="05000000000000000000" pitchFamily="2" charset="2"/>
              </a:rPr>
              <a:t> Add permissions Attach policies</a:t>
            </a:r>
            <a:endParaRPr lang="en-US" b="1" i="0" dirty="0">
              <a:solidFill>
                <a:srgbClr val="16191F"/>
              </a:solidFill>
              <a:effectLst/>
              <a:latin typeface="Amazon Ember"/>
            </a:endParaRPr>
          </a:p>
        </p:txBody>
      </p:sp>
    </p:spTree>
    <p:extLst>
      <p:ext uri="{BB962C8B-B14F-4D97-AF65-F5344CB8AC3E}">
        <p14:creationId xmlns:p14="http://schemas.microsoft.com/office/powerpoint/2010/main" val="4105392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803939-6C37-0B05-6BF6-CA4595284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74" y="2289457"/>
            <a:ext cx="5166915" cy="3599522"/>
          </a:xfrm>
          <a:prstGeom prst="rect">
            <a:avLst/>
          </a:prstGeom>
        </p:spPr>
      </p:pic>
      <p:pic>
        <p:nvPicPr>
          <p:cNvPr id="4" name="Picture 3">
            <a:extLst>
              <a:ext uri="{FF2B5EF4-FFF2-40B4-BE49-F238E27FC236}">
                <a16:creationId xmlns:a16="http://schemas.microsoft.com/office/drawing/2014/main" id="{A5CA34F0-99C0-C843-014E-FBF347BDB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89456"/>
            <a:ext cx="5166916" cy="3599523"/>
          </a:xfrm>
          <a:prstGeom prst="rect">
            <a:avLst/>
          </a:prstGeom>
        </p:spPr>
      </p:pic>
      <p:sp>
        <p:nvSpPr>
          <p:cNvPr id="5" name="TextBox 4">
            <a:extLst>
              <a:ext uri="{FF2B5EF4-FFF2-40B4-BE49-F238E27FC236}">
                <a16:creationId xmlns:a16="http://schemas.microsoft.com/office/drawing/2014/main" id="{99D5FAD3-2ED4-0A08-DA6A-D7D973A67949}"/>
              </a:ext>
            </a:extLst>
          </p:cNvPr>
          <p:cNvSpPr txBox="1"/>
          <p:nvPr/>
        </p:nvSpPr>
        <p:spPr>
          <a:xfrm>
            <a:off x="1170564" y="1358192"/>
            <a:ext cx="8379836" cy="646331"/>
          </a:xfrm>
          <a:prstGeom prst="rect">
            <a:avLst/>
          </a:prstGeom>
          <a:noFill/>
        </p:spPr>
        <p:txBody>
          <a:bodyPr wrap="square">
            <a:spAutoFit/>
          </a:bodyPr>
          <a:lstStyle/>
          <a:p>
            <a:pPr algn="l"/>
            <a:r>
              <a:rPr lang="en-US" b="0" i="0" dirty="0">
                <a:solidFill>
                  <a:srgbClr val="16191F"/>
                </a:solidFill>
                <a:effectLst/>
                <a:latin typeface="Amazon Ember"/>
              </a:rPr>
              <a:t>15. </a:t>
            </a:r>
            <a:r>
              <a:rPr lang="en-US" dirty="0">
                <a:solidFill>
                  <a:srgbClr val="16191F"/>
                </a:solidFill>
                <a:latin typeface="Amazon Ember"/>
              </a:rPr>
              <a:t>Add the permission policy and the policy is attached to the </a:t>
            </a:r>
            <a:r>
              <a:rPr lang="en-US" b="1" dirty="0">
                <a:solidFill>
                  <a:srgbClr val="16191F"/>
                </a:solidFill>
                <a:latin typeface="Amazon Ember"/>
              </a:rPr>
              <a:t>User group</a:t>
            </a:r>
            <a:r>
              <a:rPr lang="en-US" b="1" i="0" dirty="0">
                <a:solidFill>
                  <a:srgbClr val="16191F"/>
                </a:solidFill>
                <a:effectLst/>
                <a:latin typeface="Amazon Ember"/>
              </a:rPr>
              <a:t>.</a:t>
            </a:r>
          </a:p>
          <a:p>
            <a:pPr algn="l"/>
            <a:endParaRPr lang="en-US" b="0" i="0" dirty="0">
              <a:solidFill>
                <a:srgbClr val="16191F"/>
              </a:solidFill>
              <a:effectLst/>
              <a:latin typeface="Amazon Ember"/>
            </a:endParaRPr>
          </a:p>
        </p:txBody>
      </p:sp>
    </p:spTree>
    <p:extLst>
      <p:ext uri="{BB962C8B-B14F-4D97-AF65-F5344CB8AC3E}">
        <p14:creationId xmlns:p14="http://schemas.microsoft.com/office/powerpoint/2010/main" val="390209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4ACBCE-FFEC-A3F1-A5E4-36D9A5A004D7}"/>
              </a:ext>
            </a:extLst>
          </p:cNvPr>
          <p:cNvSpPr txBox="1"/>
          <p:nvPr/>
        </p:nvSpPr>
        <p:spPr>
          <a:xfrm>
            <a:off x="1308848" y="389965"/>
            <a:ext cx="9574304" cy="769441"/>
          </a:xfrm>
          <a:prstGeom prst="rect">
            <a:avLst/>
          </a:prstGeom>
          <a:noFill/>
        </p:spPr>
        <p:txBody>
          <a:bodyPr wrap="square" rtlCol="0">
            <a:spAutoFit/>
          </a:bodyPr>
          <a:lstStyle/>
          <a:p>
            <a:r>
              <a:rPr lang="en-IN" sz="4400" b="1" dirty="0">
                <a:latin typeface="Arial Black" panose="020B0A04020102020204" pitchFamily="34" charset="0"/>
              </a:rPr>
              <a:t>             </a:t>
            </a:r>
            <a:r>
              <a:rPr lang="en-IN" sz="3600" b="1" u="sng" dirty="0">
                <a:solidFill>
                  <a:schemeClr val="accent1">
                    <a:lumMod val="75000"/>
                  </a:schemeClr>
                </a:solidFill>
              </a:rPr>
              <a:t>AWS RDS</a:t>
            </a:r>
            <a:endParaRPr lang="en-IN" sz="4400" b="1" u="sng" dirty="0">
              <a:solidFill>
                <a:schemeClr val="accent1">
                  <a:lumMod val="75000"/>
                </a:schemeClr>
              </a:solidFill>
            </a:endParaRPr>
          </a:p>
        </p:txBody>
      </p:sp>
      <p:sp>
        <p:nvSpPr>
          <p:cNvPr id="3" name="TextBox 2">
            <a:extLst>
              <a:ext uri="{FF2B5EF4-FFF2-40B4-BE49-F238E27FC236}">
                <a16:creationId xmlns:a16="http://schemas.microsoft.com/office/drawing/2014/main" id="{ADF0CA70-10DD-5BD5-EF04-D8362ED55DCD}"/>
              </a:ext>
            </a:extLst>
          </p:cNvPr>
          <p:cNvSpPr txBox="1"/>
          <p:nvPr/>
        </p:nvSpPr>
        <p:spPr>
          <a:xfrm>
            <a:off x="539001" y="1268000"/>
            <a:ext cx="10878674" cy="1769715"/>
          </a:xfrm>
          <a:prstGeom prst="rect">
            <a:avLst/>
          </a:prstGeom>
          <a:noFill/>
        </p:spPr>
        <p:txBody>
          <a:bodyPr wrap="square" rtlCol="0">
            <a:spAutoFit/>
          </a:bodyPr>
          <a:lstStyle/>
          <a:p>
            <a:pPr algn="l">
              <a:lnSpc>
                <a:spcPct val="150000"/>
              </a:lnSpc>
            </a:pPr>
            <a:r>
              <a:rPr lang="en-US" b="1" dirty="0">
                <a:solidFill>
                  <a:srgbClr val="333333"/>
                </a:solidFill>
                <a:latin typeface="Open Sans" panose="020B0606030504020204" pitchFamily="34" charset="0"/>
              </a:rPr>
              <a:t>Step</a:t>
            </a:r>
            <a:r>
              <a:rPr lang="en-US" b="1" i="0" dirty="0">
                <a:solidFill>
                  <a:srgbClr val="333333"/>
                </a:solidFill>
                <a:effectLst/>
                <a:latin typeface="Open Sans" panose="020B0606030504020204" pitchFamily="34" charset="0"/>
              </a:rPr>
              <a:t> 1</a:t>
            </a:r>
            <a:r>
              <a:rPr lang="en-US" i="0" dirty="0">
                <a:solidFill>
                  <a:srgbClr val="333333"/>
                </a:solidFill>
                <a:effectLst/>
                <a:latin typeface="Open Sans" panose="020B0606030504020204" pitchFamily="34" charset="0"/>
              </a:rPr>
              <a:t>: Create a Security Group for the RDS DB Instance.</a:t>
            </a:r>
          </a:p>
          <a:p>
            <a:pPr algn="l">
              <a:lnSpc>
                <a:spcPct val="150000"/>
              </a:lnSpc>
            </a:pPr>
            <a:r>
              <a:rPr lang="en-US" dirty="0" err="1">
                <a:solidFill>
                  <a:srgbClr val="333333"/>
                </a:solidFill>
                <a:latin typeface="Open Sans" panose="020B0606030504020204" pitchFamily="34" charset="0"/>
              </a:rPr>
              <a:t>aws</a:t>
            </a:r>
            <a:r>
              <a:rPr lang="en-US" dirty="0">
                <a:solidFill>
                  <a:srgbClr val="333333"/>
                </a:solidFill>
                <a:latin typeface="Open Sans" panose="020B0606030504020204" pitchFamily="34" charset="0"/>
              </a:rPr>
              <a:t> management console </a:t>
            </a:r>
            <a:r>
              <a:rPr lang="en-US" dirty="0">
                <a:solidFill>
                  <a:srgbClr val="333333"/>
                </a:solidFill>
                <a:latin typeface="Open Sans" panose="020B0606030504020204" pitchFamily="34" charset="0"/>
                <a:sym typeface="Wingdings" panose="05000000000000000000" pitchFamily="2" charset="2"/>
              </a:rPr>
              <a:t></a:t>
            </a:r>
            <a:r>
              <a:rPr lang="en-US" dirty="0">
                <a:solidFill>
                  <a:srgbClr val="333333"/>
                </a:solidFill>
                <a:latin typeface="Open Sans" panose="020B0606030504020204" pitchFamily="34" charset="0"/>
              </a:rPr>
              <a:t> </a:t>
            </a:r>
            <a:r>
              <a:rPr lang="en-US" dirty="0" err="1">
                <a:solidFill>
                  <a:srgbClr val="333333"/>
                </a:solidFill>
                <a:latin typeface="Open Sans" panose="020B0606030504020204" pitchFamily="34" charset="0"/>
              </a:rPr>
              <a:t>vpc</a:t>
            </a:r>
            <a:r>
              <a:rPr lang="en-US" dirty="0">
                <a:solidFill>
                  <a:srgbClr val="333333"/>
                </a:solidFill>
                <a:latin typeface="Open Sans" panose="020B0606030504020204" pitchFamily="34" charset="0"/>
              </a:rPr>
              <a:t> </a:t>
            </a:r>
            <a:r>
              <a:rPr lang="en-US" dirty="0">
                <a:solidFill>
                  <a:srgbClr val="333333"/>
                </a:solidFill>
                <a:latin typeface="Open Sans" panose="020B0606030504020204" pitchFamily="34" charset="0"/>
                <a:sym typeface="Wingdings" panose="05000000000000000000" pitchFamily="2" charset="2"/>
              </a:rPr>
              <a:t></a:t>
            </a:r>
            <a:r>
              <a:rPr lang="en-US" dirty="0">
                <a:solidFill>
                  <a:srgbClr val="333333"/>
                </a:solidFill>
                <a:latin typeface="Open Sans" panose="020B0606030504020204" pitchFamily="34" charset="0"/>
              </a:rPr>
              <a:t> security groups </a:t>
            </a:r>
            <a:r>
              <a:rPr lang="en-US" dirty="0">
                <a:solidFill>
                  <a:srgbClr val="333333"/>
                </a:solidFill>
                <a:latin typeface="Open Sans" panose="020B0606030504020204" pitchFamily="34" charset="0"/>
                <a:sym typeface="Wingdings" panose="05000000000000000000" pitchFamily="2" charset="2"/>
              </a:rPr>
              <a:t> </a:t>
            </a:r>
            <a:r>
              <a:rPr lang="en-US" dirty="0">
                <a:solidFill>
                  <a:srgbClr val="333333"/>
                </a:solidFill>
                <a:latin typeface="Open Sans" panose="020B0606030504020204" pitchFamily="34" charset="0"/>
              </a:rPr>
              <a:t>choose create security group </a:t>
            </a:r>
            <a:r>
              <a:rPr lang="en-US" dirty="0">
                <a:solidFill>
                  <a:srgbClr val="333333"/>
                </a:solidFill>
                <a:latin typeface="Open Sans" panose="020B0606030504020204" pitchFamily="34" charset="0"/>
                <a:sym typeface="Wingdings" panose="05000000000000000000" pitchFamily="2" charset="2"/>
              </a:rPr>
              <a:t></a:t>
            </a:r>
            <a:r>
              <a:rPr lang="en-US" dirty="0">
                <a:solidFill>
                  <a:srgbClr val="333333"/>
                </a:solidFill>
                <a:latin typeface="Open Sans" panose="020B0606030504020204" pitchFamily="34" charset="0"/>
              </a:rPr>
              <a:t> add  inbound rule </a:t>
            </a:r>
            <a:r>
              <a:rPr lang="en-US" dirty="0">
                <a:solidFill>
                  <a:srgbClr val="333333"/>
                </a:solidFill>
                <a:latin typeface="Open Sans" panose="020B0606030504020204" pitchFamily="34" charset="0"/>
                <a:sym typeface="Wingdings" panose="05000000000000000000" pitchFamily="2" charset="2"/>
              </a:rPr>
              <a:t></a:t>
            </a:r>
            <a:r>
              <a:rPr lang="en-US" dirty="0">
                <a:solidFill>
                  <a:srgbClr val="333333"/>
                </a:solidFill>
                <a:latin typeface="Open Sans" panose="020B0606030504020204" pitchFamily="34" charset="0"/>
              </a:rPr>
              <a:t> create security group. </a:t>
            </a:r>
          </a:p>
          <a:p>
            <a:pPr algn="l"/>
            <a:r>
              <a:rPr lang="en-US" sz="2800" dirty="0">
                <a:solidFill>
                  <a:srgbClr val="333333"/>
                </a:solidFill>
                <a:latin typeface="Open Sans" panose="020B0606030504020204" pitchFamily="34" charset="0"/>
              </a:rPr>
              <a:t> </a:t>
            </a:r>
            <a:endParaRPr lang="en-US" sz="2800" i="0" dirty="0">
              <a:solidFill>
                <a:srgbClr val="333333"/>
              </a:solidFill>
              <a:effectLst/>
              <a:latin typeface="Open Sans" panose="020B0606030504020204" pitchFamily="34" charset="0"/>
            </a:endParaRPr>
          </a:p>
        </p:txBody>
      </p:sp>
      <p:pic>
        <p:nvPicPr>
          <p:cNvPr id="15" name="Picture 14">
            <a:extLst>
              <a:ext uri="{FF2B5EF4-FFF2-40B4-BE49-F238E27FC236}">
                <a16:creationId xmlns:a16="http://schemas.microsoft.com/office/drawing/2014/main" id="{DC726F66-4DDC-2E11-DF5D-44D9F7409691}"/>
              </a:ext>
            </a:extLst>
          </p:cNvPr>
          <p:cNvPicPr>
            <a:picLocks noChangeAspect="1"/>
          </p:cNvPicPr>
          <p:nvPr/>
        </p:nvPicPr>
        <p:blipFill>
          <a:blip r:embed="rId2"/>
          <a:stretch>
            <a:fillRect/>
          </a:stretch>
        </p:blipFill>
        <p:spPr>
          <a:xfrm>
            <a:off x="457200" y="2930352"/>
            <a:ext cx="5181600" cy="3079834"/>
          </a:xfrm>
          <a:prstGeom prst="rect">
            <a:avLst/>
          </a:prstGeom>
        </p:spPr>
      </p:pic>
      <p:pic>
        <p:nvPicPr>
          <p:cNvPr id="16" name="Picture 15">
            <a:extLst>
              <a:ext uri="{FF2B5EF4-FFF2-40B4-BE49-F238E27FC236}">
                <a16:creationId xmlns:a16="http://schemas.microsoft.com/office/drawing/2014/main" id="{6F860AD5-BE6A-9B0B-3ACB-2387325D42D0}"/>
              </a:ext>
            </a:extLst>
          </p:cNvPr>
          <p:cNvPicPr>
            <a:picLocks noChangeAspect="1"/>
          </p:cNvPicPr>
          <p:nvPr/>
        </p:nvPicPr>
        <p:blipFill>
          <a:blip r:embed="rId3"/>
          <a:stretch>
            <a:fillRect/>
          </a:stretch>
        </p:blipFill>
        <p:spPr>
          <a:xfrm>
            <a:off x="5978338" y="2985732"/>
            <a:ext cx="4698684" cy="2969074"/>
          </a:xfrm>
          <a:prstGeom prst="rect">
            <a:avLst/>
          </a:prstGeom>
        </p:spPr>
      </p:pic>
    </p:spTree>
    <p:extLst>
      <p:ext uri="{BB962C8B-B14F-4D97-AF65-F5344CB8AC3E}">
        <p14:creationId xmlns:p14="http://schemas.microsoft.com/office/powerpoint/2010/main" val="3852019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10F81D-1B1E-C585-0E3E-79953221B06C}"/>
              </a:ext>
            </a:extLst>
          </p:cNvPr>
          <p:cNvSpPr txBox="1"/>
          <p:nvPr/>
        </p:nvSpPr>
        <p:spPr>
          <a:xfrm>
            <a:off x="430306" y="708230"/>
            <a:ext cx="10824881" cy="646331"/>
          </a:xfrm>
          <a:prstGeom prst="rect">
            <a:avLst/>
          </a:prstGeom>
          <a:noFill/>
        </p:spPr>
        <p:txBody>
          <a:bodyPr wrap="square">
            <a:spAutoFit/>
          </a:bodyPr>
          <a:lstStyle/>
          <a:p>
            <a:r>
              <a:rPr lang="en-US" sz="1800" b="1" dirty="0">
                <a:solidFill>
                  <a:srgbClr val="333333"/>
                </a:solidFill>
                <a:latin typeface="Open Sans" panose="020B0606030504020204" pitchFamily="34" charset="0"/>
              </a:rPr>
              <a:t>Step 2 </a:t>
            </a:r>
            <a:r>
              <a:rPr lang="en-US" sz="1800" b="1" i="0" dirty="0">
                <a:solidFill>
                  <a:srgbClr val="333333"/>
                </a:solidFill>
                <a:effectLst/>
                <a:latin typeface="Open Sans" panose="020B0606030504020204" pitchFamily="34" charset="0"/>
              </a:rPr>
              <a:t>: </a:t>
            </a:r>
            <a:r>
              <a:rPr lang="en-US" sz="1800" i="0" dirty="0">
                <a:solidFill>
                  <a:srgbClr val="333333"/>
                </a:solidFill>
                <a:effectLst/>
                <a:latin typeface="Open Sans" panose="020B0606030504020204" pitchFamily="34" charset="0"/>
              </a:rPr>
              <a:t>Create a DB Subnet Group.</a:t>
            </a:r>
          </a:p>
          <a:p>
            <a:r>
              <a:rPr lang="en-US" sz="1800" dirty="0" err="1">
                <a:solidFill>
                  <a:srgbClr val="333333"/>
                </a:solidFill>
                <a:latin typeface="Open Sans" panose="020B0606030504020204" pitchFamily="34" charset="0"/>
              </a:rPr>
              <a:t>Rds</a:t>
            </a:r>
            <a:r>
              <a:rPr lang="en-US" sz="1800" dirty="0">
                <a:solidFill>
                  <a:srgbClr val="333333"/>
                </a:solidFill>
                <a:latin typeface="Open Sans" panose="020B0606030504020204" pitchFamily="34" charset="0"/>
              </a:rPr>
              <a:t> </a:t>
            </a:r>
            <a:r>
              <a:rPr lang="en-US" sz="1800" dirty="0">
                <a:solidFill>
                  <a:srgbClr val="333333"/>
                </a:solidFill>
                <a:latin typeface="Open Sans" panose="020B0606030504020204" pitchFamily="34" charset="0"/>
                <a:sym typeface="Wingdings" panose="05000000000000000000" pitchFamily="2" charset="2"/>
              </a:rPr>
              <a:t></a:t>
            </a:r>
            <a:r>
              <a:rPr lang="en-US" sz="1800" dirty="0">
                <a:solidFill>
                  <a:srgbClr val="333333"/>
                </a:solidFill>
                <a:latin typeface="Open Sans" panose="020B0606030504020204" pitchFamily="34" charset="0"/>
              </a:rPr>
              <a:t> subnet groups </a:t>
            </a:r>
            <a:r>
              <a:rPr lang="en-US" sz="1800" dirty="0">
                <a:solidFill>
                  <a:srgbClr val="333333"/>
                </a:solidFill>
                <a:latin typeface="Open Sans" panose="020B0606030504020204" pitchFamily="34" charset="0"/>
                <a:sym typeface="Wingdings" panose="05000000000000000000" pitchFamily="2" charset="2"/>
              </a:rPr>
              <a:t></a:t>
            </a:r>
            <a:r>
              <a:rPr lang="en-US" sz="1800" dirty="0">
                <a:solidFill>
                  <a:srgbClr val="333333"/>
                </a:solidFill>
                <a:latin typeface="Open Sans" panose="020B0606030504020204" pitchFamily="34" charset="0"/>
              </a:rPr>
              <a:t> choose create DB subnet </a:t>
            </a:r>
            <a:r>
              <a:rPr lang="en-IN" sz="1800" dirty="0">
                <a:solidFill>
                  <a:srgbClr val="333333"/>
                </a:solidFill>
                <a:latin typeface="Open Sans" panose="020B0606030504020204" pitchFamily="34" charset="0"/>
              </a:rPr>
              <a:t>group </a:t>
            </a:r>
            <a:r>
              <a:rPr lang="en-IN" sz="1800" dirty="0">
                <a:solidFill>
                  <a:srgbClr val="333333"/>
                </a:solidFill>
                <a:latin typeface="Open Sans" panose="020B0606030504020204" pitchFamily="34" charset="0"/>
                <a:sym typeface="Wingdings" panose="05000000000000000000" pitchFamily="2" charset="2"/>
              </a:rPr>
              <a:t></a:t>
            </a:r>
            <a:r>
              <a:rPr lang="en-IN" sz="1800" dirty="0">
                <a:solidFill>
                  <a:srgbClr val="333333"/>
                </a:solidFill>
                <a:latin typeface="Open Sans" panose="020B0606030504020204" pitchFamily="34" charset="0"/>
              </a:rPr>
              <a:t> add subnets </a:t>
            </a:r>
            <a:r>
              <a:rPr lang="en-IN" sz="1800" dirty="0">
                <a:solidFill>
                  <a:srgbClr val="333333"/>
                </a:solidFill>
                <a:latin typeface="Open Sans" panose="020B0606030504020204" pitchFamily="34" charset="0"/>
                <a:sym typeface="Wingdings" panose="05000000000000000000" pitchFamily="2" charset="2"/>
              </a:rPr>
              <a:t></a:t>
            </a:r>
            <a:r>
              <a:rPr lang="en-IN" sz="1800" dirty="0">
                <a:solidFill>
                  <a:srgbClr val="333333"/>
                </a:solidFill>
                <a:latin typeface="Open Sans" panose="020B0606030504020204" pitchFamily="34" charset="0"/>
              </a:rPr>
              <a:t> create DB subnet group.</a:t>
            </a:r>
            <a:endParaRPr lang="en-US" sz="1800" i="0" dirty="0">
              <a:solidFill>
                <a:srgbClr val="333333"/>
              </a:solidFill>
              <a:effectLst/>
              <a:latin typeface="Open Sans" panose="020B0606030504020204" pitchFamily="34" charset="0"/>
            </a:endParaRPr>
          </a:p>
        </p:txBody>
      </p:sp>
      <p:pic>
        <p:nvPicPr>
          <p:cNvPr id="6" name="Picture 5">
            <a:extLst>
              <a:ext uri="{FF2B5EF4-FFF2-40B4-BE49-F238E27FC236}">
                <a16:creationId xmlns:a16="http://schemas.microsoft.com/office/drawing/2014/main" id="{0E45048D-8920-FCEA-F4DA-70047AE5D424}"/>
              </a:ext>
            </a:extLst>
          </p:cNvPr>
          <p:cNvPicPr>
            <a:picLocks noChangeAspect="1"/>
          </p:cNvPicPr>
          <p:nvPr/>
        </p:nvPicPr>
        <p:blipFill>
          <a:blip r:embed="rId2"/>
          <a:stretch>
            <a:fillRect/>
          </a:stretch>
        </p:blipFill>
        <p:spPr>
          <a:xfrm>
            <a:off x="295836" y="1882588"/>
            <a:ext cx="4833471" cy="2779060"/>
          </a:xfrm>
          <a:prstGeom prst="rect">
            <a:avLst/>
          </a:prstGeom>
        </p:spPr>
      </p:pic>
      <p:pic>
        <p:nvPicPr>
          <p:cNvPr id="7" name="Picture 6">
            <a:extLst>
              <a:ext uri="{FF2B5EF4-FFF2-40B4-BE49-F238E27FC236}">
                <a16:creationId xmlns:a16="http://schemas.microsoft.com/office/drawing/2014/main" id="{F0CE48A6-E65E-BD7A-5A9E-6BC3396B0D06}"/>
              </a:ext>
            </a:extLst>
          </p:cNvPr>
          <p:cNvPicPr>
            <a:picLocks noChangeAspect="1"/>
          </p:cNvPicPr>
          <p:nvPr/>
        </p:nvPicPr>
        <p:blipFill>
          <a:blip r:embed="rId3"/>
          <a:stretch>
            <a:fillRect/>
          </a:stretch>
        </p:blipFill>
        <p:spPr>
          <a:xfrm>
            <a:off x="5504328" y="1882588"/>
            <a:ext cx="4713946" cy="2779060"/>
          </a:xfrm>
          <a:prstGeom prst="rect">
            <a:avLst/>
          </a:prstGeom>
        </p:spPr>
      </p:pic>
    </p:spTree>
    <p:extLst>
      <p:ext uri="{BB962C8B-B14F-4D97-AF65-F5344CB8AC3E}">
        <p14:creationId xmlns:p14="http://schemas.microsoft.com/office/powerpoint/2010/main" val="849960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153B17-15D7-8873-2805-239EA26A4C6B}"/>
              </a:ext>
            </a:extLst>
          </p:cNvPr>
          <p:cNvSpPr txBox="1"/>
          <p:nvPr/>
        </p:nvSpPr>
        <p:spPr>
          <a:xfrm>
            <a:off x="460561" y="957025"/>
            <a:ext cx="11270878" cy="369332"/>
          </a:xfrm>
          <a:prstGeom prst="rect">
            <a:avLst/>
          </a:prstGeom>
          <a:noFill/>
        </p:spPr>
        <p:txBody>
          <a:bodyPr wrap="square">
            <a:spAutoFit/>
          </a:bodyPr>
          <a:lstStyle/>
          <a:p>
            <a:r>
              <a:rPr lang="en-US" sz="1800" b="1" dirty="0">
                <a:solidFill>
                  <a:srgbClr val="333333"/>
                </a:solidFill>
                <a:latin typeface="Open Sans" panose="020B0606030504020204" pitchFamily="34" charset="0"/>
              </a:rPr>
              <a:t>Step</a:t>
            </a:r>
            <a:r>
              <a:rPr lang="en-US" sz="1800" b="1" i="0" dirty="0">
                <a:solidFill>
                  <a:srgbClr val="333333"/>
                </a:solidFill>
                <a:effectLst/>
                <a:latin typeface="Open Sans" panose="020B0606030504020204" pitchFamily="34" charset="0"/>
              </a:rPr>
              <a:t> 3</a:t>
            </a:r>
            <a:r>
              <a:rPr lang="en-US" sz="1800" i="0" dirty="0">
                <a:solidFill>
                  <a:srgbClr val="333333"/>
                </a:solidFill>
                <a:effectLst/>
                <a:latin typeface="Open Sans" panose="020B0606030504020204" pitchFamily="34" charset="0"/>
              </a:rPr>
              <a:t>: </a:t>
            </a:r>
            <a:r>
              <a:rPr lang="en-US" b="0" i="0" dirty="0">
                <a:solidFill>
                  <a:srgbClr val="333333"/>
                </a:solidFill>
                <a:effectLst/>
                <a:latin typeface="Open Sans" panose="020B0606030504020204" pitchFamily="34" charset="0"/>
              </a:rPr>
              <a:t>In the left navigation pane, choose </a:t>
            </a:r>
            <a:r>
              <a:rPr lang="en-US" b="1" i="0" dirty="0">
                <a:solidFill>
                  <a:srgbClr val="333333"/>
                </a:solidFill>
                <a:effectLst/>
                <a:latin typeface="Open Sans" panose="020B0606030504020204" pitchFamily="34" charset="0"/>
              </a:rPr>
              <a:t>Databases</a:t>
            </a:r>
            <a:r>
              <a:rPr lang="en-US" dirty="0">
                <a:solidFill>
                  <a:srgbClr val="333333"/>
                </a:solidFill>
                <a:latin typeface="Open Sans" panose="020B0606030504020204" pitchFamily="34" charset="0"/>
              </a:rPr>
              <a:t> </a:t>
            </a:r>
            <a:r>
              <a:rPr lang="en-US" dirty="0">
                <a:solidFill>
                  <a:srgbClr val="333333"/>
                </a:solidFill>
                <a:latin typeface="Open Sans" panose="020B0606030504020204" pitchFamily="34" charset="0"/>
                <a:sym typeface="Wingdings" panose="05000000000000000000" pitchFamily="2" charset="2"/>
              </a:rPr>
              <a:t> choose create database  MYSQL</a:t>
            </a:r>
            <a:endParaRPr lang="en-US" b="0" i="0" dirty="0">
              <a:solidFill>
                <a:srgbClr val="333333"/>
              </a:solidFill>
              <a:effectLst/>
              <a:latin typeface="Open Sans" panose="020B0606030504020204" pitchFamily="34" charset="0"/>
            </a:endParaRPr>
          </a:p>
        </p:txBody>
      </p:sp>
      <p:pic>
        <p:nvPicPr>
          <p:cNvPr id="4" name="Picture 3">
            <a:extLst>
              <a:ext uri="{FF2B5EF4-FFF2-40B4-BE49-F238E27FC236}">
                <a16:creationId xmlns:a16="http://schemas.microsoft.com/office/drawing/2014/main" id="{D4EB13E1-EB83-1F71-5333-62035043B143}"/>
              </a:ext>
            </a:extLst>
          </p:cNvPr>
          <p:cNvPicPr>
            <a:picLocks noChangeAspect="1"/>
          </p:cNvPicPr>
          <p:nvPr/>
        </p:nvPicPr>
        <p:blipFill>
          <a:blip r:embed="rId2"/>
          <a:stretch>
            <a:fillRect/>
          </a:stretch>
        </p:blipFill>
        <p:spPr>
          <a:xfrm>
            <a:off x="5634318" y="1849432"/>
            <a:ext cx="4890247" cy="3298883"/>
          </a:xfrm>
          <a:prstGeom prst="rect">
            <a:avLst/>
          </a:prstGeom>
        </p:spPr>
      </p:pic>
      <p:pic>
        <p:nvPicPr>
          <p:cNvPr id="5" name="Picture 4">
            <a:extLst>
              <a:ext uri="{FF2B5EF4-FFF2-40B4-BE49-F238E27FC236}">
                <a16:creationId xmlns:a16="http://schemas.microsoft.com/office/drawing/2014/main" id="{D46A56B9-722D-97D2-F4F5-A304E2BDCA0A}"/>
              </a:ext>
            </a:extLst>
          </p:cNvPr>
          <p:cNvPicPr>
            <a:picLocks noChangeAspect="1"/>
          </p:cNvPicPr>
          <p:nvPr/>
        </p:nvPicPr>
        <p:blipFill>
          <a:blip r:embed="rId3"/>
          <a:stretch>
            <a:fillRect/>
          </a:stretch>
        </p:blipFill>
        <p:spPr>
          <a:xfrm>
            <a:off x="460561" y="1849432"/>
            <a:ext cx="4975413" cy="3250805"/>
          </a:xfrm>
          <a:prstGeom prst="rect">
            <a:avLst/>
          </a:prstGeom>
        </p:spPr>
      </p:pic>
    </p:spTree>
    <p:extLst>
      <p:ext uri="{BB962C8B-B14F-4D97-AF65-F5344CB8AC3E}">
        <p14:creationId xmlns:p14="http://schemas.microsoft.com/office/powerpoint/2010/main" val="3647256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AE3615-5572-C328-E879-44F031AFE16E}"/>
              </a:ext>
            </a:extLst>
          </p:cNvPr>
          <p:cNvSpPr txBox="1"/>
          <p:nvPr/>
        </p:nvSpPr>
        <p:spPr>
          <a:xfrm flipH="1">
            <a:off x="564777" y="710884"/>
            <a:ext cx="10609728" cy="1293175"/>
          </a:xfrm>
          <a:prstGeom prst="rect">
            <a:avLst/>
          </a:prstGeom>
          <a:noFill/>
        </p:spPr>
        <p:txBody>
          <a:bodyPr wrap="square" rtlCol="0">
            <a:spAutoFit/>
          </a:bodyPr>
          <a:lstStyle/>
          <a:p>
            <a:pPr>
              <a:lnSpc>
                <a:spcPct val="150000"/>
              </a:lnSpc>
            </a:pPr>
            <a:r>
              <a:rPr lang="en-IN" b="1" dirty="0">
                <a:latin typeface="Open Sans" panose="020B0606030504020204" pitchFamily="34" charset="0"/>
                <a:ea typeface="Open Sans" panose="020B0606030504020204" pitchFamily="34" charset="0"/>
                <a:cs typeface="Open Sans" panose="020B0606030504020204" pitchFamily="34" charset="0"/>
              </a:rPr>
              <a:t>Step 4</a:t>
            </a:r>
            <a:r>
              <a:rPr lang="en-IN" dirty="0"/>
              <a:t>: </a:t>
            </a:r>
            <a:r>
              <a:rPr lang="en-IN" dirty="0">
                <a:latin typeface="Open Sans" panose="020B0606030504020204" pitchFamily="34" charset="0"/>
                <a:ea typeface="Open Sans" panose="020B0606030504020204" pitchFamily="34" charset="0"/>
                <a:cs typeface="Open Sans" panose="020B0606030504020204" pitchFamily="34" charset="0"/>
              </a:rPr>
              <a:t>In Availability and durability ,choose Multi –AZ DB instance then </a:t>
            </a:r>
            <a:r>
              <a:rPr lang="en-US" dirty="0">
                <a:solidFill>
                  <a:srgbClr val="333333"/>
                </a:solidFill>
                <a:latin typeface="Open Sans" panose="020B0606030504020204" pitchFamily="34" charset="0"/>
                <a:ea typeface="Open Sans" panose="020B0606030504020204" pitchFamily="34" charset="0"/>
                <a:cs typeface="Open Sans" panose="020B0606030504020204" pitchFamily="34" charset="0"/>
              </a:rPr>
              <a:t>configure settings </a:t>
            </a:r>
            <a:r>
              <a:rPr lang="en-US" dirty="0">
                <a:solidFill>
                  <a:srgbClr val="333333"/>
                </a:solidFill>
                <a:latin typeface="Open Sans" panose="020B0606030504020204" pitchFamily="34" charset="0"/>
              </a:rPr>
              <a:t>, </a:t>
            </a:r>
            <a:r>
              <a:rPr lang="en-IN" i="0" dirty="0">
                <a:solidFill>
                  <a:srgbClr val="333333"/>
                </a:solidFill>
                <a:effectLst/>
                <a:latin typeface="Open Sans" panose="020B0606030504020204" pitchFamily="34" charset="0"/>
              </a:rPr>
              <a:t>DB instance class, Storage, </a:t>
            </a:r>
            <a:r>
              <a:rPr lang="en-IN" dirty="0">
                <a:solidFill>
                  <a:srgbClr val="333333"/>
                </a:solidFill>
                <a:latin typeface="Open Sans" panose="020B0606030504020204" pitchFamily="34" charset="0"/>
              </a:rPr>
              <a:t>c</a:t>
            </a:r>
            <a:r>
              <a:rPr lang="en-IN" i="0" dirty="0">
                <a:solidFill>
                  <a:srgbClr val="333333"/>
                </a:solidFill>
                <a:effectLst/>
                <a:latin typeface="Open Sans" panose="020B0606030504020204" pitchFamily="34" charset="0"/>
              </a:rPr>
              <a:t>onnectivity, choose </a:t>
            </a:r>
            <a:r>
              <a:rPr lang="en-IN" dirty="0">
                <a:solidFill>
                  <a:srgbClr val="333333"/>
                </a:solidFill>
                <a:latin typeface="Open Sans" panose="020B0606030504020204" pitchFamily="34" charset="0"/>
              </a:rPr>
              <a:t>e</a:t>
            </a:r>
            <a:r>
              <a:rPr lang="en-IN" i="0" dirty="0">
                <a:solidFill>
                  <a:srgbClr val="333333"/>
                </a:solidFill>
                <a:effectLst/>
                <a:latin typeface="Open Sans" panose="020B0606030504020204" pitchFamily="34" charset="0"/>
              </a:rPr>
              <a:t>xisting </a:t>
            </a:r>
            <a:r>
              <a:rPr lang="en-IN" i="0" dirty="0" err="1">
                <a:solidFill>
                  <a:srgbClr val="333333"/>
                </a:solidFill>
                <a:effectLst/>
                <a:latin typeface="Open Sans" panose="020B0606030504020204" pitchFamily="34" charset="0"/>
              </a:rPr>
              <a:t>vpc</a:t>
            </a:r>
            <a:r>
              <a:rPr lang="en-IN" i="0" dirty="0">
                <a:solidFill>
                  <a:srgbClr val="333333"/>
                </a:solidFill>
                <a:effectLst/>
                <a:latin typeface="Open Sans" panose="020B0606030504020204" pitchFamily="34" charset="0"/>
              </a:rPr>
              <a:t> security group and setup additional configuration.</a:t>
            </a:r>
            <a:endParaRPr lang="en-IN" dirty="0"/>
          </a:p>
        </p:txBody>
      </p:sp>
      <p:pic>
        <p:nvPicPr>
          <p:cNvPr id="5" name="Picture 4">
            <a:extLst>
              <a:ext uri="{FF2B5EF4-FFF2-40B4-BE49-F238E27FC236}">
                <a16:creationId xmlns:a16="http://schemas.microsoft.com/office/drawing/2014/main" id="{E1A642E7-3FC3-AC4A-5EFA-4B2E6FAED302}"/>
              </a:ext>
            </a:extLst>
          </p:cNvPr>
          <p:cNvPicPr>
            <a:picLocks noChangeAspect="1"/>
          </p:cNvPicPr>
          <p:nvPr/>
        </p:nvPicPr>
        <p:blipFill>
          <a:blip r:embed="rId2"/>
          <a:stretch>
            <a:fillRect/>
          </a:stretch>
        </p:blipFill>
        <p:spPr>
          <a:xfrm>
            <a:off x="407895" y="2294684"/>
            <a:ext cx="5193179" cy="3189066"/>
          </a:xfrm>
          <a:prstGeom prst="rect">
            <a:avLst/>
          </a:prstGeom>
        </p:spPr>
      </p:pic>
      <p:pic>
        <p:nvPicPr>
          <p:cNvPr id="6" name="Picture 5">
            <a:extLst>
              <a:ext uri="{FF2B5EF4-FFF2-40B4-BE49-F238E27FC236}">
                <a16:creationId xmlns:a16="http://schemas.microsoft.com/office/drawing/2014/main" id="{C3F70F23-E5DC-B880-F056-2257D9D4FF0E}"/>
              </a:ext>
            </a:extLst>
          </p:cNvPr>
          <p:cNvPicPr>
            <a:picLocks noChangeAspect="1"/>
          </p:cNvPicPr>
          <p:nvPr/>
        </p:nvPicPr>
        <p:blipFill>
          <a:blip r:embed="rId3"/>
          <a:stretch>
            <a:fillRect/>
          </a:stretch>
        </p:blipFill>
        <p:spPr>
          <a:xfrm>
            <a:off x="5876366" y="2294684"/>
            <a:ext cx="5060684" cy="3287677"/>
          </a:xfrm>
          <a:prstGeom prst="rect">
            <a:avLst/>
          </a:prstGeom>
        </p:spPr>
      </p:pic>
    </p:spTree>
    <p:extLst>
      <p:ext uri="{BB962C8B-B14F-4D97-AF65-F5344CB8AC3E}">
        <p14:creationId xmlns:p14="http://schemas.microsoft.com/office/powerpoint/2010/main" val="168870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9DE929-AAEF-480A-BDE0-06B324EFB213}"/>
              </a:ext>
            </a:extLst>
          </p:cNvPr>
          <p:cNvSpPr txBox="1"/>
          <p:nvPr/>
        </p:nvSpPr>
        <p:spPr>
          <a:xfrm>
            <a:off x="632013" y="560311"/>
            <a:ext cx="10367682" cy="646331"/>
          </a:xfrm>
          <a:prstGeom prst="rect">
            <a:avLst/>
          </a:prstGeom>
          <a:noFill/>
        </p:spPr>
        <p:txBody>
          <a:bodyPr wrap="square">
            <a:spAutoFit/>
          </a:bodyPr>
          <a:lstStyle/>
          <a:p>
            <a:pPr algn="l"/>
            <a:r>
              <a:rPr lang="en-US" sz="1800" b="1" i="0" dirty="0">
                <a:solidFill>
                  <a:srgbClr val="333333"/>
                </a:solidFill>
                <a:effectLst/>
                <a:latin typeface="Open Sans" panose="020B0606030504020204" pitchFamily="34" charset="0"/>
              </a:rPr>
              <a:t>Step 5: </a:t>
            </a:r>
            <a:r>
              <a:rPr lang="en-US" sz="1800" b="0" i="0" dirty="0">
                <a:solidFill>
                  <a:srgbClr val="333333"/>
                </a:solidFill>
                <a:effectLst/>
                <a:latin typeface="Open Sans" panose="020B0606030504020204" pitchFamily="34" charset="0"/>
              </a:rPr>
              <a:t>Wait until </a:t>
            </a:r>
            <a:r>
              <a:rPr lang="en-US" sz="1800" i="0" dirty="0">
                <a:solidFill>
                  <a:srgbClr val="333333"/>
                </a:solidFill>
                <a:effectLst/>
                <a:latin typeface="Open Sans" panose="020B0606030504020204" pitchFamily="34" charset="0"/>
              </a:rPr>
              <a:t>Info</a:t>
            </a:r>
            <a:r>
              <a:rPr lang="en-US" sz="1800" b="0" i="0" dirty="0">
                <a:solidFill>
                  <a:srgbClr val="333333"/>
                </a:solidFill>
                <a:effectLst/>
                <a:latin typeface="Open Sans" panose="020B0606030504020204" pitchFamily="34" charset="0"/>
              </a:rPr>
              <a:t> changes to </a:t>
            </a:r>
            <a:r>
              <a:rPr lang="en-US" sz="1800" i="0" dirty="0">
                <a:solidFill>
                  <a:srgbClr val="333333"/>
                </a:solidFill>
                <a:effectLst/>
                <a:latin typeface="Open Sans" panose="020B0606030504020204" pitchFamily="34" charset="0"/>
              </a:rPr>
              <a:t>Modifying</a:t>
            </a:r>
            <a:r>
              <a:rPr lang="en-US" sz="1800" b="0" i="0" dirty="0">
                <a:solidFill>
                  <a:srgbClr val="333333"/>
                </a:solidFill>
                <a:effectLst/>
                <a:latin typeface="Open Sans" panose="020B0606030504020204" pitchFamily="34" charset="0"/>
              </a:rPr>
              <a:t> or </a:t>
            </a:r>
            <a:r>
              <a:rPr lang="en-US" sz="1800" i="0" dirty="0">
                <a:solidFill>
                  <a:srgbClr val="333333"/>
                </a:solidFill>
                <a:effectLst/>
                <a:latin typeface="Open Sans" panose="020B0606030504020204" pitchFamily="34" charset="0"/>
              </a:rPr>
              <a:t>Available</a:t>
            </a:r>
            <a:r>
              <a:rPr lang="en-US" sz="1800" b="0" i="0" dirty="0">
                <a:solidFill>
                  <a:srgbClr val="333333"/>
                </a:solidFill>
                <a:effectLst/>
                <a:latin typeface="Open Sans" panose="020B0606030504020204" pitchFamily="34" charset="0"/>
              </a:rPr>
              <a:t>.</a:t>
            </a:r>
          </a:p>
          <a:p>
            <a:pPr algn="l"/>
            <a:r>
              <a:rPr lang="en-US" sz="1800" b="0" i="0" dirty="0">
                <a:solidFill>
                  <a:srgbClr val="333333"/>
                </a:solidFill>
                <a:effectLst/>
                <a:latin typeface="Open Sans" panose="020B0606030504020204" pitchFamily="34" charset="0"/>
              </a:rPr>
              <a:t>Scroll down to the </a:t>
            </a:r>
            <a:r>
              <a:rPr lang="en-US" sz="1800" i="0" dirty="0">
                <a:solidFill>
                  <a:srgbClr val="333333"/>
                </a:solidFill>
                <a:effectLst/>
                <a:latin typeface="Open Sans" panose="020B0606030504020204" pitchFamily="34" charset="0"/>
              </a:rPr>
              <a:t>Connectivity &amp; security </a:t>
            </a:r>
            <a:r>
              <a:rPr lang="en-US" sz="1800" b="0" i="0" dirty="0">
                <a:solidFill>
                  <a:srgbClr val="333333"/>
                </a:solidFill>
                <a:effectLst/>
                <a:latin typeface="Open Sans" panose="020B0606030504020204" pitchFamily="34" charset="0"/>
              </a:rPr>
              <a:t>section and copy the </a:t>
            </a:r>
            <a:r>
              <a:rPr lang="en-US" sz="1800" b="1" i="0" dirty="0">
                <a:solidFill>
                  <a:srgbClr val="333333"/>
                </a:solidFill>
                <a:effectLst/>
                <a:latin typeface="Open Sans" panose="020B0606030504020204" pitchFamily="34" charset="0"/>
              </a:rPr>
              <a:t>Endpoint</a:t>
            </a:r>
            <a:r>
              <a:rPr lang="en-US" sz="1800" b="0" i="0" dirty="0">
                <a:solidFill>
                  <a:srgbClr val="333333"/>
                </a:solidFill>
                <a:effectLst/>
                <a:latin typeface="Open Sans" panose="020B0606030504020204" pitchFamily="34" charset="0"/>
              </a:rPr>
              <a:t> field.</a:t>
            </a:r>
          </a:p>
        </p:txBody>
      </p:sp>
      <p:pic>
        <p:nvPicPr>
          <p:cNvPr id="4" name="Picture 3">
            <a:extLst>
              <a:ext uri="{FF2B5EF4-FFF2-40B4-BE49-F238E27FC236}">
                <a16:creationId xmlns:a16="http://schemas.microsoft.com/office/drawing/2014/main" id="{0E077803-E050-7A70-508B-D8B96FA9498B}"/>
              </a:ext>
            </a:extLst>
          </p:cNvPr>
          <p:cNvPicPr>
            <a:picLocks noChangeAspect="1"/>
          </p:cNvPicPr>
          <p:nvPr/>
        </p:nvPicPr>
        <p:blipFill>
          <a:blip r:embed="rId2"/>
          <a:stretch>
            <a:fillRect/>
          </a:stretch>
        </p:blipFill>
        <p:spPr>
          <a:xfrm>
            <a:off x="475130" y="1810870"/>
            <a:ext cx="9560858" cy="4397188"/>
          </a:xfrm>
          <a:prstGeom prst="rect">
            <a:avLst/>
          </a:prstGeom>
        </p:spPr>
      </p:pic>
    </p:spTree>
    <p:extLst>
      <p:ext uri="{BB962C8B-B14F-4D97-AF65-F5344CB8AC3E}">
        <p14:creationId xmlns:p14="http://schemas.microsoft.com/office/powerpoint/2010/main" val="95412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06AE74-498A-E5CF-5557-1EDADF274D67}"/>
              </a:ext>
            </a:extLst>
          </p:cNvPr>
          <p:cNvSpPr txBox="1"/>
          <p:nvPr/>
        </p:nvSpPr>
        <p:spPr>
          <a:xfrm>
            <a:off x="376518" y="725757"/>
            <a:ext cx="10502153" cy="1846659"/>
          </a:xfrm>
          <a:prstGeom prst="rect">
            <a:avLst/>
          </a:prstGeom>
          <a:noFill/>
        </p:spPr>
        <p:txBody>
          <a:bodyPr wrap="square">
            <a:spAutoFit/>
          </a:bodyPr>
          <a:lstStyle/>
          <a:p>
            <a:pPr algn="l">
              <a:lnSpc>
                <a:spcPct val="150000"/>
              </a:lnSpc>
            </a:pPr>
            <a:r>
              <a:rPr lang="en-US" sz="1600" b="1" dirty="0">
                <a:solidFill>
                  <a:srgbClr val="333333"/>
                </a:solidFill>
                <a:latin typeface="Open Sans" panose="020B0606030504020204" pitchFamily="34" charset="0"/>
              </a:rPr>
              <a:t>Step</a:t>
            </a:r>
            <a:r>
              <a:rPr lang="en-US" sz="1600" b="1" i="0" dirty="0">
                <a:solidFill>
                  <a:srgbClr val="333333"/>
                </a:solidFill>
                <a:effectLst/>
                <a:latin typeface="Open Sans" panose="020B0606030504020204" pitchFamily="34" charset="0"/>
              </a:rPr>
              <a:t> 6 </a:t>
            </a:r>
            <a:r>
              <a:rPr lang="en-US" sz="1600" i="0" dirty="0">
                <a:solidFill>
                  <a:srgbClr val="333333"/>
                </a:solidFill>
                <a:effectLst/>
                <a:latin typeface="Open Sans" panose="020B0606030504020204" pitchFamily="34" charset="0"/>
              </a:rPr>
              <a:t>: Interact with Your Database.</a:t>
            </a:r>
          </a:p>
          <a:p>
            <a:pPr algn="l">
              <a:lnSpc>
                <a:spcPct val="150000"/>
              </a:lnSpc>
            </a:pPr>
            <a:r>
              <a:rPr lang="en-US" sz="1600" dirty="0">
                <a:solidFill>
                  <a:srgbClr val="333333"/>
                </a:solidFill>
                <a:latin typeface="Open Sans" panose="020B0606030504020204" pitchFamily="34" charset="0"/>
              </a:rPr>
              <a:t>On Details , </a:t>
            </a:r>
            <a:r>
              <a:rPr lang="en-US" sz="1600" b="0" i="0" dirty="0">
                <a:solidFill>
                  <a:srgbClr val="333333"/>
                </a:solidFill>
                <a:effectLst/>
                <a:latin typeface="Open Sans" panose="020B0606030504020204" pitchFamily="34" charset="0"/>
              </a:rPr>
              <a:t>copy the </a:t>
            </a:r>
            <a:r>
              <a:rPr lang="en-US" sz="1600" b="1" i="0" dirty="0" err="1">
                <a:solidFill>
                  <a:srgbClr val="333333"/>
                </a:solidFill>
                <a:effectLst/>
                <a:latin typeface="Open Sans" panose="020B0606030504020204" pitchFamily="34" charset="0"/>
              </a:rPr>
              <a:t>WebServer</a:t>
            </a:r>
            <a:r>
              <a:rPr lang="en-US" sz="1600" b="0" i="0" dirty="0">
                <a:solidFill>
                  <a:srgbClr val="333333"/>
                </a:solidFill>
                <a:effectLst/>
                <a:latin typeface="Open Sans" panose="020B0606030504020204" pitchFamily="34" charset="0"/>
              </a:rPr>
              <a:t> IP address. Open a new web browser tab, paste the </a:t>
            </a:r>
            <a:r>
              <a:rPr lang="en-US" sz="1600" b="0" dirty="0" err="1">
                <a:solidFill>
                  <a:srgbClr val="333333"/>
                </a:solidFill>
                <a:effectLst/>
                <a:latin typeface="Open Sans" panose="020B0606030504020204" pitchFamily="34" charset="0"/>
              </a:rPr>
              <a:t>WebServer</a:t>
            </a:r>
            <a:r>
              <a:rPr lang="en-US" sz="1600" b="0" i="0" dirty="0">
                <a:solidFill>
                  <a:srgbClr val="333333"/>
                </a:solidFill>
                <a:effectLst/>
                <a:latin typeface="Open Sans" panose="020B0606030504020204" pitchFamily="34" charset="0"/>
              </a:rPr>
              <a:t> IP address and press Enter.</a:t>
            </a:r>
          </a:p>
          <a:p>
            <a:pPr algn="l">
              <a:lnSpc>
                <a:spcPct val="150000"/>
              </a:lnSpc>
            </a:pPr>
            <a:r>
              <a:rPr lang="en-US" sz="1600" b="0" i="0" dirty="0">
                <a:solidFill>
                  <a:srgbClr val="333333"/>
                </a:solidFill>
                <a:effectLst/>
                <a:latin typeface="Open Sans" panose="020B0606030504020204" pitchFamily="34" charset="0"/>
              </a:rPr>
              <a:t>The web application will be displayed, showing information about the EC2 instance.</a:t>
            </a:r>
          </a:p>
          <a:p>
            <a:pPr algn="l"/>
            <a:endParaRPr lang="en-US" sz="1800" b="0" i="0" dirty="0">
              <a:solidFill>
                <a:srgbClr val="333333"/>
              </a:solidFill>
              <a:effectLst/>
              <a:latin typeface="Open Sans" panose="020B0606030504020204" pitchFamily="34" charset="0"/>
            </a:endParaRPr>
          </a:p>
        </p:txBody>
      </p:sp>
      <p:pic>
        <p:nvPicPr>
          <p:cNvPr id="4" name="Picture 3">
            <a:extLst>
              <a:ext uri="{FF2B5EF4-FFF2-40B4-BE49-F238E27FC236}">
                <a16:creationId xmlns:a16="http://schemas.microsoft.com/office/drawing/2014/main" id="{606B2542-42EE-7E40-B3C7-D5478D733E27}"/>
              </a:ext>
            </a:extLst>
          </p:cNvPr>
          <p:cNvPicPr>
            <a:picLocks noChangeAspect="1"/>
          </p:cNvPicPr>
          <p:nvPr/>
        </p:nvPicPr>
        <p:blipFill>
          <a:blip r:embed="rId2"/>
          <a:stretch>
            <a:fillRect/>
          </a:stretch>
        </p:blipFill>
        <p:spPr>
          <a:xfrm>
            <a:off x="376518" y="2545812"/>
            <a:ext cx="5145741" cy="2941175"/>
          </a:xfrm>
          <a:prstGeom prst="rect">
            <a:avLst/>
          </a:prstGeom>
        </p:spPr>
      </p:pic>
      <p:pic>
        <p:nvPicPr>
          <p:cNvPr id="5" name="Picture 4">
            <a:extLst>
              <a:ext uri="{FF2B5EF4-FFF2-40B4-BE49-F238E27FC236}">
                <a16:creationId xmlns:a16="http://schemas.microsoft.com/office/drawing/2014/main" id="{E8563274-7A38-62FB-BCC7-730B3385FE54}"/>
              </a:ext>
            </a:extLst>
          </p:cNvPr>
          <p:cNvPicPr>
            <a:picLocks noChangeAspect="1"/>
          </p:cNvPicPr>
          <p:nvPr/>
        </p:nvPicPr>
        <p:blipFill>
          <a:blip r:embed="rId3"/>
          <a:stretch>
            <a:fillRect/>
          </a:stretch>
        </p:blipFill>
        <p:spPr>
          <a:xfrm>
            <a:off x="5809130" y="2545812"/>
            <a:ext cx="5145743" cy="2941176"/>
          </a:xfrm>
          <a:prstGeom prst="rect">
            <a:avLst/>
          </a:prstGeom>
        </p:spPr>
      </p:pic>
    </p:spTree>
    <p:extLst>
      <p:ext uri="{BB962C8B-B14F-4D97-AF65-F5344CB8AC3E}">
        <p14:creationId xmlns:p14="http://schemas.microsoft.com/office/powerpoint/2010/main" val="13342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D0C2D-CEFA-B6CF-E4E1-03BF79FC1CB3}"/>
              </a:ext>
            </a:extLst>
          </p:cNvPr>
          <p:cNvSpPr txBox="1"/>
          <p:nvPr/>
        </p:nvSpPr>
        <p:spPr>
          <a:xfrm>
            <a:off x="1129553" y="866018"/>
            <a:ext cx="8012205" cy="1477328"/>
          </a:xfrm>
          <a:prstGeom prst="rect">
            <a:avLst/>
          </a:prstGeom>
          <a:noFill/>
        </p:spPr>
        <p:txBody>
          <a:bodyPr wrap="square">
            <a:spAutoFit/>
          </a:bodyPr>
          <a:lstStyle/>
          <a:p>
            <a:r>
              <a:rPr lang="en-IN" sz="1800" dirty="0"/>
              <a:t>STEP 4 - In the users select the name of the user whose access keys you want to create.</a:t>
            </a:r>
          </a:p>
          <a:p>
            <a:endParaRPr lang="en-IN" sz="2000" dirty="0"/>
          </a:p>
          <a:p>
            <a:r>
              <a:rPr lang="en-IN" sz="1800" dirty="0"/>
              <a:t>STEP 5 - Click on Security Credentials tab.</a:t>
            </a:r>
          </a:p>
          <a:p>
            <a:endParaRPr lang="en-IN" sz="1600" dirty="0"/>
          </a:p>
        </p:txBody>
      </p:sp>
      <p:pic>
        <p:nvPicPr>
          <p:cNvPr id="4" name="Picture 3">
            <a:extLst>
              <a:ext uri="{FF2B5EF4-FFF2-40B4-BE49-F238E27FC236}">
                <a16:creationId xmlns:a16="http://schemas.microsoft.com/office/drawing/2014/main" id="{ECCD9898-0143-B1E8-E02C-4A55946B8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458" y="2343346"/>
            <a:ext cx="7297272" cy="3677141"/>
          </a:xfrm>
          <a:prstGeom prst="rect">
            <a:avLst/>
          </a:prstGeom>
        </p:spPr>
      </p:pic>
    </p:spTree>
    <p:extLst>
      <p:ext uri="{BB962C8B-B14F-4D97-AF65-F5344CB8AC3E}">
        <p14:creationId xmlns:p14="http://schemas.microsoft.com/office/powerpoint/2010/main" val="1443846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6E3E7E-C83E-BDE4-0914-F73995F7430B}"/>
              </a:ext>
            </a:extLst>
          </p:cNvPr>
          <p:cNvSpPr txBox="1"/>
          <p:nvPr/>
        </p:nvSpPr>
        <p:spPr>
          <a:xfrm>
            <a:off x="1046629" y="760221"/>
            <a:ext cx="10098741" cy="369332"/>
          </a:xfrm>
          <a:prstGeom prst="rect">
            <a:avLst/>
          </a:prstGeom>
          <a:noFill/>
        </p:spPr>
        <p:txBody>
          <a:bodyPr wrap="square">
            <a:spAutoFit/>
          </a:bodyPr>
          <a:lstStyle/>
          <a:p>
            <a:r>
              <a:rPr lang="en-US" sz="1800" b="1" i="0" dirty="0">
                <a:solidFill>
                  <a:srgbClr val="333333"/>
                </a:solidFill>
                <a:effectLst/>
                <a:latin typeface="Open Sans" panose="020B0606030504020204" pitchFamily="34" charset="0"/>
              </a:rPr>
              <a:t>Step 7 : </a:t>
            </a:r>
            <a:r>
              <a:rPr lang="en-US" sz="1800" b="0" i="0" dirty="0">
                <a:solidFill>
                  <a:srgbClr val="333333"/>
                </a:solidFill>
                <a:effectLst/>
                <a:latin typeface="Open Sans" panose="020B0606030504020204" pitchFamily="34" charset="0"/>
              </a:rPr>
              <a:t>Choose the </a:t>
            </a:r>
            <a:r>
              <a:rPr lang="en-US" sz="1800" b="1" i="0" dirty="0">
                <a:solidFill>
                  <a:srgbClr val="333333"/>
                </a:solidFill>
                <a:effectLst/>
                <a:latin typeface="Open Sans" panose="020B0606030504020204" pitchFamily="34" charset="0"/>
              </a:rPr>
              <a:t>RDS</a:t>
            </a:r>
            <a:r>
              <a:rPr lang="en-US" sz="1800" b="0" i="0" dirty="0">
                <a:solidFill>
                  <a:srgbClr val="333333"/>
                </a:solidFill>
                <a:effectLst/>
                <a:latin typeface="Open Sans" panose="020B0606030504020204" pitchFamily="34" charset="0"/>
              </a:rPr>
              <a:t> link at the top of the page and configure the settings.</a:t>
            </a:r>
            <a:endParaRPr lang="en-IN" dirty="0"/>
          </a:p>
        </p:txBody>
      </p:sp>
      <p:pic>
        <p:nvPicPr>
          <p:cNvPr id="4" name="Picture 3">
            <a:extLst>
              <a:ext uri="{FF2B5EF4-FFF2-40B4-BE49-F238E27FC236}">
                <a16:creationId xmlns:a16="http://schemas.microsoft.com/office/drawing/2014/main" id="{CB4CF2CB-C30D-6733-FAC6-B9E88007CD8F}"/>
              </a:ext>
            </a:extLst>
          </p:cNvPr>
          <p:cNvPicPr>
            <a:picLocks noChangeAspect="1"/>
          </p:cNvPicPr>
          <p:nvPr/>
        </p:nvPicPr>
        <p:blipFill>
          <a:blip r:embed="rId2"/>
          <a:stretch>
            <a:fillRect/>
          </a:stretch>
        </p:blipFill>
        <p:spPr>
          <a:xfrm>
            <a:off x="609600" y="1864659"/>
            <a:ext cx="9197788" cy="3899647"/>
          </a:xfrm>
          <a:prstGeom prst="rect">
            <a:avLst/>
          </a:prstGeom>
        </p:spPr>
      </p:pic>
    </p:spTree>
    <p:extLst>
      <p:ext uri="{BB962C8B-B14F-4D97-AF65-F5344CB8AC3E}">
        <p14:creationId xmlns:p14="http://schemas.microsoft.com/office/powerpoint/2010/main" val="2726298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9892B-65AC-BA8A-5B87-58AB317EA0BF}"/>
              </a:ext>
            </a:extLst>
          </p:cNvPr>
          <p:cNvSpPr txBox="1"/>
          <p:nvPr/>
        </p:nvSpPr>
        <p:spPr>
          <a:xfrm>
            <a:off x="484094" y="489048"/>
            <a:ext cx="10919012" cy="646331"/>
          </a:xfrm>
          <a:prstGeom prst="rect">
            <a:avLst/>
          </a:prstGeom>
          <a:noFill/>
        </p:spPr>
        <p:txBody>
          <a:bodyPr wrap="square">
            <a:spAutoFit/>
          </a:bodyPr>
          <a:lstStyle/>
          <a:p>
            <a:pPr algn="l"/>
            <a:r>
              <a:rPr lang="en-US" sz="1800" b="1" i="0" dirty="0">
                <a:solidFill>
                  <a:srgbClr val="333333"/>
                </a:solidFill>
                <a:effectLst/>
                <a:latin typeface="Open Sans" panose="020B0606030504020204" pitchFamily="34" charset="0"/>
              </a:rPr>
              <a:t>Step 8</a:t>
            </a:r>
            <a:r>
              <a:rPr lang="en-US" sz="1800" b="0" i="0" dirty="0">
                <a:solidFill>
                  <a:srgbClr val="333333"/>
                </a:solidFill>
                <a:effectLst/>
                <a:latin typeface="Open Sans" panose="020B0606030504020204" pitchFamily="34" charset="0"/>
              </a:rPr>
              <a:t>: After a few seconds the application will display an </a:t>
            </a:r>
            <a:r>
              <a:rPr lang="en-US" sz="1800" b="1" i="0" dirty="0">
                <a:solidFill>
                  <a:srgbClr val="333333"/>
                </a:solidFill>
                <a:effectLst/>
                <a:latin typeface="Open Sans" panose="020B0606030504020204" pitchFamily="34" charset="0"/>
              </a:rPr>
              <a:t>Address Book</a:t>
            </a:r>
            <a:r>
              <a:rPr lang="en-US" sz="1800" b="0" i="0" dirty="0">
                <a:solidFill>
                  <a:srgbClr val="333333"/>
                </a:solidFill>
                <a:effectLst/>
                <a:latin typeface="Open Sans" panose="020B0606030504020204" pitchFamily="34" charset="0"/>
              </a:rPr>
              <a:t>.</a:t>
            </a:r>
          </a:p>
          <a:p>
            <a:pPr algn="l"/>
            <a:r>
              <a:rPr lang="en-US" sz="1800" b="0" i="0" dirty="0">
                <a:solidFill>
                  <a:srgbClr val="333333"/>
                </a:solidFill>
                <a:effectLst/>
                <a:latin typeface="Open Sans" panose="020B0606030504020204" pitchFamily="34" charset="0"/>
              </a:rPr>
              <a:t>The Address Book application is using the RDS database to store information.</a:t>
            </a:r>
            <a:endParaRPr lang="en-IN" dirty="0"/>
          </a:p>
        </p:txBody>
      </p:sp>
      <p:pic>
        <p:nvPicPr>
          <p:cNvPr id="4" name="Picture 3">
            <a:extLst>
              <a:ext uri="{FF2B5EF4-FFF2-40B4-BE49-F238E27FC236}">
                <a16:creationId xmlns:a16="http://schemas.microsoft.com/office/drawing/2014/main" id="{3814A133-6CAE-6763-C864-E0473EB575AA}"/>
              </a:ext>
            </a:extLst>
          </p:cNvPr>
          <p:cNvPicPr>
            <a:picLocks noChangeAspect="1"/>
          </p:cNvPicPr>
          <p:nvPr/>
        </p:nvPicPr>
        <p:blipFill>
          <a:blip r:embed="rId2"/>
          <a:stretch>
            <a:fillRect/>
          </a:stretch>
        </p:blipFill>
        <p:spPr>
          <a:xfrm>
            <a:off x="739588" y="1725705"/>
            <a:ext cx="8780929" cy="3872753"/>
          </a:xfrm>
          <a:prstGeom prst="rect">
            <a:avLst/>
          </a:prstGeom>
        </p:spPr>
      </p:pic>
    </p:spTree>
    <p:extLst>
      <p:ext uri="{BB962C8B-B14F-4D97-AF65-F5344CB8AC3E}">
        <p14:creationId xmlns:p14="http://schemas.microsoft.com/office/powerpoint/2010/main" val="1508787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A283-DADF-8CA5-A87B-16D67F71DE4B}"/>
              </a:ext>
            </a:extLst>
          </p:cNvPr>
          <p:cNvSpPr>
            <a:spLocks noGrp="1"/>
          </p:cNvSpPr>
          <p:nvPr>
            <p:ph type="ctrTitle"/>
          </p:nvPr>
        </p:nvSpPr>
        <p:spPr>
          <a:xfrm>
            <a:off x="2526950" y="119835"/>
            <a:ext cx="5458407" cy="1054541"/>
          </a:xfrm>
        </p:spPr>
        <p:txBody>
          <a:bodyPr/>
          <a:lstStyle/>
          <a:p>
            <a:r>
              <a:rPr lang="en-US" sz="2800" b="1" u="sng" dirty="0"/>
              <a:t>ELASTIC BLOCK SERVICE ( EBS )</a:t>
            </a:r>
            <a:endParaRPr lang="en-IN" sz="2800" b="1" u="sng" dirty="0"/>
          </a:p>
        </p:txBody>
      </p:sp>
      <p:sp>
        <p:nvSpPr>
          <p:cNvPr id="4" name="TextBox 3">
            <a:extLst>
              <a:ext uri="{FF2B5EF4-FFF2-40B4-BE49-F238E27FC236}">
                <a16:creationId xmlns:a16="http://schemas.microsoft.com/office/drawing/2014/main" id="{AD1616CE-2385-6A19-3718-648021B4ABA6}"/>
              </a:ext>
            </a:extLst>
          </p:cNvPr>
          <p:cNvSpPr txBox="1"/>
          <p:nvPr/>
        </p:nvSpPr>
        <p:spPr>
          <a:xfrm rot="10800000" flipV="1">
            <a:off x="818714" y="1254993"/>
            <a:ext cx="10935479" cy="5386090"/>
          </a:xfrm>
          <a:prstGeom prst="rect">
            <a:avLst/>
          </a:prstGeom>
          <a:noFill/>
        </p:spPr>
        <p:txBody>
          <a:bodyPr wrap="square" rtlCol="0">
            <a:spAutoFit/>
          </a:bodyPr>
          <a:lstStyle/>
          <a:p>
            <a:pPr marL="342900" indent="-342900">
              <a:buAutoNum type="arabicPeriod"/>
            </a:pPr>
            <a:r>
              <a:rPr lang="en-US" sz="1600" dirty="0">
                <a:latin typeface="+mj-lt"/>
              </a:rPr>
              <a:t>Open Management Console, on the services menu open Ec2</a:t>
            </a:r>
          </a:p>
          <a:p>
            <a:pPr marL="342900" indent="-342900">
              <a:buAutoNum type="arabicPeriod"/>
            </a:pPr>
            <a:r>
              <a:rPr lang="en-US" sz="1600" dirty="0">
                <a:latin typeface="+mj-lt"/>
              </a:rPr>
              <a:t>In the left navigation pane choose instances and create a instance with a name</a:t>
            </a:r>
          </a:p>
          <a:p>
            <a:pPr marL="342900" indent="-342900">
              <a:buAutoNum type="arabicPeriod"/>
            </a:pPr>
            <a:r>
              <a:rPr lang="en-US" sz="1600" dirty="0">
                <a:latin typeface="+mj-lt"/>
              </a:rPr>
              <a:t>Next, In the left navigation pane choose Volumes</a:t>
            </a:r>
          </a:p>
          <a:p>
            <a:pPr marL="342900" indent="-342900">
              <a:buAutoNum type="arabicPeriod"/>
            </a:pPr>
            <a:r>
              <a:rPr lang="en-US" sz="1600" dirty="0">
                <a:latin typeface="+mj-lt"/>
              </a:rPr>
              <a:t>Click on Create Volume</a:t>
            </a:r>
          </a:p>
          <a:p>
            <a:pPr marL="342900" indent="-342900">
              <a:buAutoNum type="arabicPeriod"/>
            </a:pPr>
            <a:r>
              <a:rPr lang="en-US" sz="1600" dirty="0">
                <a:latin typeface="+mj-lt"/>
              </a:rPr>
              <a:t>Select volume type, size(Gib),Availability Zone and in Add tag section add key and value names.</a:t>
            </a:r>
          </a:p>
          <a:p>
            <a:pPr marL="342900" indent="-342900">
              <a:buAutoNum type="arabicPeriod"/>
            </a:pPr>
            <a:r>
              <a:rPr lang="en-US" sz="1600" dirty="0">
                <a:latin typeface="+mj-lt"/>
              </a:rPr>
              <a:t>Then click on create volume</a:t>
            </a:r>
          </a:p>
          <a:p>
            <a:pPr marL="342900" indent="-342900">
              <a:buAutoNum type="arabicPeriod"/>
            </a:pPr>
            <a:r>
              <a:rPr lang="en-US" sz="1600" dirty="0">
                <a:latin typeface="+mj-lt"/>
              </a:rPr>
              <a:t>Click on volumes on left navigation pane select the created volume and attach a previously created instance to it.</a:t>
            </a:r>
          </a:p>
          <a:p>
            <a:pPr marL="342900" indent="-342900">
              <a:buAutoNum type="arabicPeriod"/>
            </a:pPr>
            <a:r>
              <a:rPr lang="en-US" sz="1600" dirty="0">
                <a:latin typeface="+mj-lt"/>
              </a:rPr>
              <a:t>Then, go to “Details” drop down, choose “show”</a:t>
            </a:r>
          </a:p>
          <a:p>
            <a:pPr marL="342900" indent="-342900">
              <a:buAutoNum type="arabicPeriod"/>
            </a:pPr>
            <a:r>
              <a:rPr lang="en-US" sz="1600" dirty="0">
                <a:latin typeface="+mj-lt"/>
              </a:rPr>
              <a:t>Download the </a:t>
            </a:r>
            <a:r>
              <a:rPr lang="en-US" sz="1600" dirty="0" err="1">
                <a:latin typeface="+mj-lt"/>
              </a:rPr>
              <a:t>ppk</a:t>
            </a:r>
            <a:r>
              <a:rPr lang="en-US" sz="1600" dirty="0">
                <a:latin typeface="+mj-lt"/>
              </a:rPr>
              <a:t> file</a:t>
            </a:r>
          </a:p>
          <a:p>
            <a:pPr marL="342900" indent="-342900">
              <a:buAutoNum type="arabicPeriod"/>
            </a:pPr>
            <a:r>
              <a:rPr lang="en-US" sz="1600" dirty="0">
                <a:latin typeface="+mj-lt"/>
              </a:rPr>
              <a:t>Download putty</a:t>
            </a:r>
          </a:p>
          <a:p>
            <a:pPr marL="342900" indent="-342900">
              <a:buAutoNum type="arabicPeriod"/>
            </a:pPr>
            <a:r>
              <a:rPr lang="en-US" sz="1600" dirty="0">
                <a:latin typeface="+mj-lt"/>
              </a:rPr>
              <a:t>Open putty set the fields (such as Host name, public key, private key) as per the requirement.</a:t>
            </a:r>
          </a:p>
          <a:p>
            <a:pPr marL="342900" indent="-342900">
              <a:buAutoNum type="arabicPeriod"/>
            </a:pPr>
            <a:r>
              <a:rPr lang="en-US" sz="1600" dirty="0">
                <a:latin typeface="+mj-lt"/>
              </a:rPr>
              <a:t>The putty shell will open , then login into it and run the commands.</a:t>
            </a:r>
          </a:p>
          <a:p>
            <a:pPr marL="342900" indent="-342900">
              <a:buAutoNum type="arabicPeriod"/>
            </a:pPr>
            <a:r>
              <a:rPr lang="en-US" sz="1600" dirty="0">
                <a:latin typeface="+mj-lt"/>
              </a:rPr>
              <a:t>The commands looks like: </a:t>
            </a:r>
          </a:p>
          <a:p>
            <a:r>
              <a:rPr lang="en-US" sz="1600" dirty="0">
                <a:latin typeface="+mj-lt"/>
              </a:rPr>
              <a:t>      </a:t>
            </a:r>
            <a:r>
              <a:rPr lang="en-US" sz="1600" dirty="0" err="1">
                <a:latin typeface="+mj-lt"/>
              </a:rPr>
              <a:t>df</a:t>
            </a:r>
            <a:r>
              <a:rPr lang="en-US" sz="1600" dirty="0">
                <a:latin typeface="+mj-lt"/>
              </a:rPr>
              <a:t> –h</a:t>
            </a:r>
          </a:p>
          <a:p>
            <a:r>
              <a:rPr lang="en-US" sz="1600" dirty="0">
                <a:latin typeface="+mj-lt"/>
              </a:rPr>
              <a:t>      </a:t>
            </a:r>
            <a:r>
              <a:rPr lang="en-US" sz="1600" dirty="0" err="1">
                <a:latin typeface="+mj-lt"/>
              </a:rPr>
              <a:t>sudo</a:t>
            </a:r>
            <a:r>
              <a:rPr lang="en-US" sz="1600" dirty="0">
                <a:latin typeface="+mj-lt"/>
              </a:rPr>
              <a:t> </a:t>
            </a:r>
            <a:r>
              <a:rPr lang="en-US" sz="1600" dirty="0" err="1">
                <a:latin typeface="+mj-lt"/>
              </a:rPr>
              <a:t>mkfs</a:t>
            </a:r>
            <a:r>
              <a:rPr lang="en-US" sz="1600" dirty="0">
                <a:latin typeface="+mj-lt"/>
              </a:rPr>
              <a:t> –t ext3/dev/</a:t>
            </a:r>
            <a:r>
              <a:rPr lang="en-US" sz="1600" dirty="0" err="1">
                <a:latin typeface="+mj-lt"/>
              </a:rPr>
              <a:t>sdf</a:t>
            </a:r>
            <a:r>
              <a:rPr lang="en-US" sz="1600" dirty="0">
                <a:latin typeface="+mj-lt"/>
              </a:rPr>
              <a:t>                           etc.,</a:t>
            </a:r>
          </a:p>
          <a:p>
            <a:r>
              <a:rPr lang="en-IN" sz="1600" dirty="0">
                <a:latin typeface="+mj-lt"/>
              </a:rPr>
              <a:t>14. Create a EBS snapshot by giving the necessary fields.</a:t>
            </a:r>
          </a:p>
          <a:p>
            <a:r>
              <a:rPr lang="en-IN" sz="1600" dirty="0">
                <a:latin typeface="+mj-lt"/>
              </a:rPr>
              <a:t>15. Create a volume using snapshot.</a:t>
            </a:r>
          </a:p>
          <a:p>
            <a:r>
              <a:rPr lang="en-IN" sz="1600" dirty="0">
                <a:latin typeface="+mj-lt"/>
              </a:rPr>
              <a:t>16. Attach the volume to the created EC2 instance</a:t>
            </a:r>
            <a:endParaRPr lang="en-US" sz="1600" dirty="0">
              <a:latin typeface="+mj-lt"/>
            </a:endParaRPr>
          </a:p>
          <a:p>
            <a:pPr marL="342900" indent="-342900">
              <a:buAutoNum type="arabicPeriod"/>
            </a:pPr>
            <a:endParaRPr lang="en-US" sz="1600" dirty="0">
              <a:latin typeface="Bahnschrift Light" panose="020B0502040204020203" pitchFamily="34" charset="0"/>
            </a:endParaRPr>
          </a:p>
          <a:p>
            <a:pPr marL="342900" indent="-342900">
              <a:buAutoNum type="arabicPeriod"/>
            </a:pPr>
            <a:endParaRPr lang="en-IN" sz="1600" dirty="0">
              <a:solidFill>
                <a:schemeClr val="bg2"/>
              </a:solidFill>
              <a:latin typeface="Bahnschrift Light" panose="020B0502040204020203" pitchFamily="34" charset="0"/>
            </a:endParaRPr>
          </a:p>
        </p:txBody>
      </p:sp>
    </p:spTree>
    <p:extLst>
      <p:ext uri="{BB962C8B-B14F-4D97-AF65-F5344CB8AC3E}">
        <p14:creationId xmlns:p14="http://schemas.microsoft.com/office/powerpoint/2010/main" val="1321808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A283-DADF-8CA5-A87B-16D67F71DE4B}"/>
              </a:ext>
            </a:extLst>
          </p:cNvPr>
          <p:cNvSpPr>
            <a:spLocks noGrp="1"/>
          </p:cNvSpPr>
          <p:nvPr>
            <p:ph type="ctrTitle"/>
          </p:nvPr>
        </p:nvSpPr>
        <p:spPr>
          <a:xfrm>
            <a:off x="429209" y="83977"/>
            <a:ext cx="5458407" cy="1035696"/>
          </a:xfrm>
        </p:spPr>
        <p:txBody>
          <a:bodyPr/>
          <a:lstStyle/>
          <a:p>
            <a:r>
              <a:rPr lang="en-US" sz="2800" b="1" dirty="0"/>
              <a:t>  </a:t>
            </a:r>
            <a:endParaRPr lang="en-IN" sz="2800" b="1" dirty="0"/>
          </a:p>
        </p:txBody>
      </p:sp>
      <p:pic>
        <p:nvPicPr>
          <p:cNvPr id="5" name="Picture 4">
            <a:extLst>
              <a:ext uri="{FF2B5EF4-FFF2-40B4-BE49-F238E27FC236}">
                <a16:creationId xmlns:a16="http://schemas.microsoft.com/office/drawing/2014/main" id="{A30FE716-EE42-0004-4081-9512C274A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601825"/>
            <a:ext cx="4618836" cy="2598095"/>
          </a:xfrm>
          <a:prstGeom prst="rect">
            <a:avLst/>
          </a:prstGeom>
        </p:spPr>
      </p:pic>
      <p:pic>
        <p:nvPicPr>
          <p:cNvPr id="7" name="Picture 6">
            <a:extLst>
              <a:ext uri="{FF2B5EF4-FFF2-40B4-BE49-F238E27FC236}">
                <a16:creationId xmlns:a16="http://schemas.microsoft.com/office/drawing/2014/main" id="{7CED37EB-862D-6A74-BE0C-30F108522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989" y="601825"/>
            <a:ext cx="4427833" cy="2490657"/>
          </a:xfrm>
          <a:prstGeom prst="rect">
            <a:avLst/>
          </a:prstGeom>
        </p:spPr>
      </p:pic>
      <p:pic>
        <p:nvPicPr>
          <p:cNvPr id="9" name="Picture 8">
            <a:extLst>
              <a:ext uri="{FF2B5EF4-FFF2-40B4-BE49-F238E27FC236}">
                <a16:creationId xmlns:a16="http://schemas.microsoft.com/office/drawing/2014/main" id="{435F8652-52A7-0CC7-D5A0-826513EE4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483" y="3443288"/>
            <a:ext cx="4847953" cy="2726973"/>
          </a:xfrm>
          <a:prstGeom prst="rect">
            <a:avLst/>
          </a:prstGeom>
        </p:spPr>
      </p:pic>
      <p:pic>
        <p:nvPicPr>
          <p:cNvPr id="13" name="Picture 12">
            <a:extLst>
              <a:ext uri="{FF2B5EF4-FFF2-40B4-BE49-F238E27FC236}">
                <a16:creationId xmlns:a16="http://schemas.microsoft.com/office/drawing/2014/main" id="{7DB36285-2447-D63B-DAD1-F54F9742E1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6987" y="3561445"/>
            <a:ext cx="4427835" cy="2490657"/>
          </a:xfrm>
          <a:prstGeom prst="rect">
            <a:avLst/>
          </a:prstGeom>
        </p:spPr>
      </p:pic>
    </p:spTree>
    <p:extLst>
      <p:ext uri="{BB962C8B-B14F-4D97-AF65-F5344CB8AC3E}">
        <p14:creationId xmlns:p14="http://schemas.microsoft.com/office/powerpoint/2010/main" val="2534444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0D71CF-04B4-B7F8-E7B6-4E9EAFB4F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94" y="331694"/>
            <a:ext cx="4607860" cy="2591921"/>
          </a:xfrm>
          <a:prstGeom prst="rect">
            <a:avLst/>
          </a:prstGeom>
        </p:spPr>
      </p:pic>
      <p:pic>
        <p:nvPicPr>
          <p:cNvPr id="5" name="Picture 4">
            <a:extLst>
              <a:ext uri="{FF2B5EF4-FFF2-40B4-BE49-F238E27FC236}">
                <a16:creationId xmlns:a16="http://schemas.microsoft.com/office/drawing/2014/main" id="{24A07998-DCC1-A07A-4B19-5A4EC4083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531" y="295835"/>
            <a:ext cx="4899730" cy="2756098"/>
          </a:xfrm>
          <a:prstGeom prst="rect">
            <a:avLst/>
          </a:prstGeom>
        </p:spPr>
      </p:pic>
      <p:pic>
        <p:nvPicPr>
          <p:cNvPr id="7" name="Picture 6">
            <a:extLst>
              <a:ext uri="{FF2B5EF4-FFF2-40B4-BE49-F238E27FC236}">
                <a16:creationId xmlns:a16="http://schemas.microsoft.com/office/drawing/2014/main" id="{BFDA3D38-4E10-34A6-D15D-701445A3DD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94" y="3524240"/>
            <a:ext cx="4761236" cy="2678196"/>
          </a:xfrm>
          <a:prstGeom prst="rect">
            <a:avLst/>
          </a:prstGeom>
        </p:spPr>
      </p:pic>
      <p:pic>
        <p:nvPicPr>
          <p:cNvPr id="9" name="Picture 8">
            <a:extLst>
              <a:ext uri="{FF2B5EF4-FFF2-40B4-BE49-F238E27FC236}">
                <a16:creationId xmlns:a16="http://schemas.microsoft.com/office/drawing/2014/main" id="{446F4DC9-1A4C-4B18-64AE-7650CE97E3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8397" y="3524240"/>
            <a:ext cx="4761236" cy="2678196"/>
          </a:xfrm>
          <a:prstGeom prst="rect">
            <a:avLst/>
          </a:prstGeom>
        </p:spPr>
      </p:pic>
    </p:spTree>
    <p:extLst>
      <p:ext uri="{BB962C8B-B14F-4D97-AF65-F5344CB8AC3E}">
        <p14:creationId xmlns:p14="http://schemas.microsoft.com/office/powerpoint/2010/main" val="3459671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3BDCEE-3499-B4F7-D320-D377C8330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8" y="412376"/>
            <a:ext cx="4249271" cy="2390215"/>
          </a:xfrm>
          <a:prstGeom prst="rect">
            <a:avLst/>
          </a:prstGeom>
        </p:spPr>
      </p:pic>
      <p:pic>
        <p:nvPicPr>
          <p:cNvPr id="5" name="Picture 4">
            <a:extLst>
              <a:ext uri="{FF2B5EF4-FFF2-40B4-BE49-F238E27FC236}">
                <a16:creationId xmlns:a16="http://schemas.microsoft.com/office/drawing/2014/main" id="{A834E4C9-751C-5DFF-C1E5-C1D1134EE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220" y="412376"/>
            <a:ext cx="4249271" cy="2390215"/>
          </a:xfrm>
          <a:prstGeom prst="rect">
            <a:avLst/>
          </a:prstGeom>
        </p:spPr>
      </p:pic>
      <p:pic>
        <p:nvPicPr>
          <p:cNvPr id="7" name="Picture 6">
            <a:extLst>
              <a:ext uri="{FF2B5EF4-FFF2-40B4-BE49-F238E27FC236}">
                <a16:creationId xmlns:a16="http://schemas.microsoft.com/office/drawing/2014/main" id="{6AE4DCEE-E870-203D-193A-E05B8063FB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518" y="3550337"/>
            <a:ext cx="4661647" cy="2622176"/>
          </a:xfrm>
          <a:prstGeom prst="rect">
            <a:avLst/>
          </a:prstGeom>
        </p:spPr>
      </p:pic>
      <p:pic>
        <p:nvPicPr>
          <p:cNvPr id="9" name="Picture 8">
            <a:extLst>
              <a:ext uri="{FF2B5EF4-FFF2-40B4-BE49-F238E27FC236}">
                <a16:creationId xmlns:a16="http://schemas.microsoft.com/office/drawing/2014/main" id="{F1D6E123-42AE-79E7-BB05-F02BD6576A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220" y="3550337"/>
            <a:ext cx="4525623" cy="2545663"/>
          </a:xfrm>
          <a:prstGeom prst="rect">
            <a:avLst/>
          </a:prstGeom>
        </p:spPr>
      </p:pic>
    </p:spTree>
    <p:extLst>
      <p:ext uri="{BB962C8B-B14F-4D97-AF65-F5344CB8AC3E}">
        <p14:creationId xmlns:p14="http://schemas.microsoft.com/office/powerpoint/2010/main" val="626452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1AD2D2-E834-5213-BE87-A92BF94A9FCB}"/>
              </a:ext>
            </a:extLst>
          </p:cNvPr>
          <p:cNvSpPr txBox="1"/>
          <p:nvPr/>
        </p:nvSpPr>
        <p:spPr>
          <a:xfrm>
            <a:off x="1680882" y="579940"/>
            <a:ext cx="9000563" cy="584775"/>
          </a:xfrm>
          <a:prstGeom prst="rect">
            <a:avLst/>
          </a:prstGeom>
          <a:noFill/>
        </p:spPr>
        <p:txBody>
          <a:bodyPr wrap="square" rtlCol="0">
            <a:spAutoFit/>
          </a:bodyPr>
          <a:lstStyle/>
          <a:p>
            <a:r>
              <a:rPr lang="en-IN" sz="3200" b="1" u="sng" dirty="0">
                <a:solidFill>
                  <a:schemeClr val="accent1">
                    <a:lumMod val="75000"/>
                  </a:schemeClr>
                </a:solidFill>
              </a:rPr>
              <a:t>AWS S3 (SIMPLE STORAGE SERVICE)</a:t>
            </a:r>
            <a:endParaRPr lang="en-IN" sz="3200" b="1" u="sng" dirty="0"/>
          </a:p>
        </p:txBody>
      </p:sp>
      <p:sp>
        <p:nvSpPr>
          <p:cNvPr id="5" name="TextBox 4">
            <a:extLst>
              <a:ext uri="{FF2B5EF4-FFF2-40B4-BE49-F238E27FC236}">
                <a16:creationId xmlns:a16="http://schemas.microsoft.com/office/drawing/2014/main" id="{BD103E6F-B4FD-D7CF-422B-8B89E32DDB5D}"/>
              </a:ext>
            </a:extLst>
          </p:cNvPr>
          <p:cNvSpPr txBox="1"/>
          <p:nvPr/>
        </p:nvSpPr>
        <p:spPr>
          <a:xfrm>
            <a:off x="1344705" y="3868618"/>
            <a:ext cx="10659037" cy="2616101"/>
          </a:xfrm>
          <a:prstGeom prst="rect">
            <a:avLst/>
          </a:prstGeom>
          <a:noFill/>
        </p:spPr>
        <p:txBody>
          <a:bodyPr wrap="square" rtlCol="0">
            <a:spAutoFit/>
          </a:bodyPr>
          <a:lstStyle/>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Step 1:</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Click on </a:t>
            </a:r>
            <a:r>
              <a:rPr lang="en-IN" sz="2000" b="1" dirty="0">
                <a:latin typeface="Times New Roman" panose="02020603050405020304" pitchFamily="18" charset="0"/>
                <a:cs typeface="Times New Roman" panose="02020603050405020304" pitchFamily="18" charset="0"/>
              </a:rPr>
              <a:t>create group</a:t>
            </a:r>
            <a:r>
              <a:rPr lang="en-IN" sz="2000" dirty="0">
                <a:latin typeface="Times New Roman" panose="02020603050405020304" pitchFamily="18" charset="0"/>
                <a:cs typeface="Times New Roman" panose="02020603050405020304" pitchFamily="18" charset="0"/>
              </a:rPr>
              <a:t>.</a:t>
            </a:r>
          </a:p>
          <a:p>
            <a:r>
              <a:rPr lang="en-IN" sz="2000" b="1" u="sng" dirty="0">
                <a:latin typeface="Times New Roman" panose="02020603050405020304" pitchFamily="18" charset="0"/>
                <a:cs typeface="Times New Roman" panose="02020603050405020304" pitchFamily="18" charset="0"/>
              </a:rPr>
              <a:t>Step 2:</a:t>
            </a:r>
            <a:r>
              <a:rPr lang="en-US" sz="2000" b="0" i="0" dirty="0">
                <a:effectLst/>
                <a:latin typeface="Times New Roman" panose="02020603050405020304" pitchFamily="18" charset="0"/>
                <a:cs typeface="Times New Roman" panose="02020603050405020304" pitchFamily="18" charset="0"/>
              </a:rPr>
              <a:t>Set up the bucket name. S3 bucket name are globally unique, choose a name which is available.</a:t>
            </a:r>
            <a:r>
              <a:rPr lang="en-US" sz="2000" b="0" i="0" dirty="0">
                <a:solidFill>
                  <a:srgbClr val="555555"/>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Leave other settings as default and click on </a:t>
            </a:r>
            <a:r>
              <a:rPr lang="en-US" sz="2000" b="1" i="0" dirty="0">
                <a:effectLst/>
                <a:latin typeface="Times New Roman" panose="02020603050405020304" pitchFamily="18" charset="0"/>
                <a:cs typeface="Times New Roman" panose="02020603050405020304" pitchFamily="18" charset="0"/>
              </a:rPr>
              <a:t>create group</a:t>
            </a:r>
            <a:r>
              <a:rPr lang="en-US" sz="2000" b="0" i="0" dirty="0">
                <a:effectLst/>
                <a:latin typeface="Times New Roman" panose="02020603050405020304" pitchFamily="18" charset="0"/>
                <a:cs typeface="Times New Roman" panose="02020603050405020304" pitchFamily="18" charset="0"/>
              </a:rPr>
              <a:t>. </a:t>
            </a:r>
          </a:p>
          <a:p>
            <a:r>
              <a:rPr lang="en-US" sz="2000" b="1" u="sng" dirty="0">
                <a:latin typeface="Times New Roman" panose="02020603050405020304" pitchFamily="18" charset="0"/>
                <a:cs typeface="Times New Roman" panose="02020603050405020304" pitchFamily="18" charset="0"/>
              </a:rPr>
              <a:t>Step 3:</a:t>
            </a:r>
            <a:r>
              <a:rPr lang="en-US" sz="2000" i="0" dirty="0">
                <a:effectLst/>
                <a:latin typeface="Times New Roman" panose="02020603050405020304" pitchFamily="18" charset="0"/>
                <a:cs typeface="Times New Roman" panose="02020603050405020304" pitchFamily="18" charset="0"/>
              </a:rPr>
              <a:t>Click on your bucket name.</a:t>
            </a:r>
          </a:p>
          <a:p>
            <a:r>
              <a:rPr lang="en-US" sz="2000" b="1" u="sng" dirty="0">
                <a:latin typeface="Times New Roman" panose="02020603050405020304" pitchFamily="18" charset="0"/>
                <a:cs typeface="Times New Roman" panose="02020603050405020304" pitchFamily="18" charset="0"/>
              </a:rPr>
              <a:t>Step 4: </a:t>
            </a:r>
            <a:r>
              <a:rPr lang="en-US" sz="2000" dirty="0">
                <a:latin typeface="Times New Roman" panose="02020603050405020304" pitchFamily="18" charset="0"/>
                <a:cs typeface="Times New Roman" panose="02020603050405020304" pitchFamily="18" charset="0"/>
              </a:rPr>
              <a:t>Click Upload.</a:t>
            </a:r>
          </a:p>
          <a:p>
            <a:endParaRPr lang="en-US" sz="2400" i="0" dirty="0">
              <a:effectLst/>
              <a:latin typeface="Saira"/>
            </a:endParaRPr>
          </a:p>
        </p:txBody>
      </p:sp>
      <p:sp>
        <p:nvSpPr>
          <p:cNvPr id="8" name="TextBox 7">
            <a:extLst>
              <a:ext uri="{FF2B5EF4-FFF2-40B4-BE49-F238E27FC236}">
                <a16:creationId xmlns:a16="http://schemas.microsoft.com/office/drawing/2014/main" id="{5D52702C-694D-DC4A-F8E7-8A7384B16764}"/>
              </a:ext>
            </a:extLst>
          </p:cNvPr>
          <p:cNvSpPr txBox="1"/>
          <p:nvPr/>
        </p:nvSpPr>
        <p:spPr>
          <a:xfrm>
            <a:off x="1344705" y="1842230"/>
            <a:ext cx="9672919" cy="2534476"/>
          </a:xfrm>
          <a:prstGeom prst="rect">
            <a:avLst/>
          </a:prstGeom>
          <a:noFill/>
        </p:spPr>
        <p:txBody>
          <a:bodyPr wrap="square">
            <a:spAutoFit/>
          </a:bodyPr>
          <a:lstStyle/>
          <a:p>
            <a:pPr algn="just">
              <a:lnSpc>
                <a:spcPct val="150000"/>
              </a:lnSpc>
            </a:pPr>
            <a:r>
              <a:rPr lang="en-US" b="1" dirty="0">
                <a:cs typeface="Times New Roman" panose="02020603050405020304" pitchFamily="18" charset="0"/>
              </a:rPr>
              <a:t>1.</a:t>
            </a:r>
            <a:r>
              <a:rPr lang="en-US" b="0" i="0" dirty="0">
                <a:effectLst/>
                <a:cs typeface="Times New Roman" panose="02020603050405020304" pitchFamily="18" charset="0"/>
              </a:rPr>
              <a:t>Log into the AWS Management Console.</a:t>
            </a:r>
          </a:p>
          <a:p>
            <a:pPr algn="just">
              <a:lnSpc>
                <a:spcPct val="150000"/>
              </a:lnSpc>
            </a:pPr>
            <a:r>
              <a:rPr lang="en-US" dirty="0">
                <a:cs typeface="Times New Roman" panose="02020603050405020304" pitchFamily="18" charset="0"/>
              </a:rPr>
              <a:t>2.</a:t>
            </a:r>
            <a:r>
              <a:rPr lang="en-US" b="0" i="0" dirty="0">
                <a:effectLst/>
                <a:cs typeface="Times New Roman" panose="02020603050405020304" pitchFamily="18" charset="0"/>
              </a:rPr>
              <a:t>Create an S3 bucket.</a:t>
            </a:r>
          </a:p>
          <a:p>
            <a:pPr algn="just">
              <a:lnSpc>
                <a:spcPct val="150000"/>
              </a:lnSpc>
            </a:pPr>
            <a:r>
              <a:rPr lang="en-US" dirty="0">
                <a:cs typeface="Times New Roman" panose="02020603050405020304" pitchFamily="18" charset="0"/>
              </a:rPr>
              <a:t>3.</a:t>
            </a:r>
            <a:r>
              <a:rPr lang="en-US" b="0" i="0" dirty="0">
                <a:effectLst/>
                <a:cs typeface="Times New Roman" panose="02020603050405020304" pitchFamily="18" charset="0"/>
              </a:rPr>
              <a:t>Upload an object to S3 Bucket.</a:t>
            </a:r>
          </a:p>
          <a:p>
            <a:pPr algn="just">
              <a:lnSpc>
                <a:spcPct val="150000"/>
              </a:lnSpc>
            </a:pPr>
            <a:r>
              <a:rPr lang="en-US" dirty="0">
                <a:cs typeface="Times New Roman" panose="02020603050405020304" pitchFamily="18" charset="0"/>
              </a:rPr>
              <a:t>4.</a:t>
            </a:r>
            <a:r>
              <a:rPr lang="en-US" b="0" i="0" dirty="0">
                <a:effectLst/>
                <a:cs typeface="Times New Roman" panose="02020603050405020304" pitchFamily="18" charset="0"/>
              </a:rPr>
              <a:t>Access the object on the browser.</a:t>
            </a:r>
          </a:p>
          <a:p>
            <a:pPr algn="just">
              <a:lnSpc>
                <a:spcPct val="150000"/>
              </a:lnSpc>
            </a:pPr>
            <a:r>
              <a:rPr lang="en-US" dirty="0">
                <a:cs typeface="Times New Roman" panose="02020603050405020304" pitchFamily="18" charset="0"/>
              </a:rPr>
              <a:t>5.</a:t>
            </a:r>
            <a:r>
              <a:rPr lang="en-US" b="0" i="0" dirty="0">
                <a:effectLst/>
                <a:cs typeface="Times New Roman" panose="02020603050405020304" pitchFamily="18" charset="0"/>
              </a:rPr>
              <a:t>Change S3 object permissions.</a:t>
            </a:r>
          </a:p>
          <a:p>
            <a:pPr algn="just">
              <a:lnSpc>
                <a:spcPct val="150000"/>
              </a:lnSpc>
            </a:pPr>
            <a:r>
              <a:rPr lang="en-US" b="0" i="0" dirty="0">
                <a:effectLst/>
                <a:cs typeface="Times New Roman" panose="02020603050405020304" pitchFamily="18" charset="0"/>
              </a:rPr>
              <a:t>6.Setup the bucket policy and permission and test the object accessibility.</a:t>
            </a:r>
          </a:p>
        </p:txBody>
      </p:sp>
      <p:sp>
        <p:nvSpPr>
          <p:cNvPr id="12" name="TextBox 11">
            <a:extLst>
              <a:ext uri="{FF2B5EF4-FFF2-40B4-BE49-F238E27FC236}">
                <a16:creationId xmlns:a16="http://schemas.microsoft.com/office/drawing/2014/main" id="{3DE021E1-572B-2304-846E-AE2D90A4F322}"/>
              </a:ext>
            </a:extLst>
          </p:cNvPr>
          <p:cNvSpPr txBox="1"/>
          <p:nvPr/>
        </p:nvSpPr>
        <p:spPr>
          <a:xfrm>
            <a:off x="1344705" y="1380565"/>
            <a:ext cx="7046259" cy="461665"/>
          </a:xfrm>
          <a:prstGeom prst="rect">
            <a:avLst/>
          </a:prstGeom>
          <a:noFill/>
        </p:spPr>
        <p:txBody>
          <a:bodyPr wrap="square" rtlCol="0">
            <a:spAutoFit/>
          </a:bodyPr>
          <a:lstStyle/>
          <a:p>
            <a:r>
              <a:rPr lang="en-IN" sz="2000" u="sng" dirty="0"/>
              <a:t>TASKS FOR CONFIGURING S3</a:t>
            </a:r>
            <a:r>
              <a:rPr lang="en-IN" sz="2400" b="1" dirty="0"/>
              <a:t>:</a:t>
            </a:r>
          </a:p>
        </p:txBody>
      </p:sp>
    </p:spTree>
    <p:extLst>
      <p:ext uri="{BB962C8B-B14F-4D97-AF65-F5344CB8AC3E}">
        <p14:creationId xmlns:p14="http://schemas.microsoft.com/office/powerpoint/2010/main" val="2366003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BCA217-30FB-7450-D9A0-2CD2BA26774B}"/>
              </a:ext>
            </a:extLst>
          </p:cNvPr>
          <p:cNvSpPr txBox="1"/>
          <p:nvPr/>
        </p:nvSpPr>
        <p:spPr>
          <a:xfrm>
            <a:off x="797856" y="522204"/>
            <a:ext cx="9099177" cy="7263527"/>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Step 5: </a:t>
            </a:r>
            <a:r>
              <a:rPr lang="en-IN" sz="2000" dirty="0">
                <a:latin typeface="Times New Roman" panose="02020603050405020304" pitchFamily="18" charset="0"/>
                <a:cs typeface="Times New Roman" panose="02020603050405020304" pitchFamily="18" charset="0"/>
              </a:rPr>
              <a:t>Click on Add Files , and choose a file from your computer.</a:t>
            </a:r>
          </a:p>
          <a:p>
            <a:r>
              <a:rPr lang="en-IN" sz="2000" b="1" u="sng" dirty="0">
                <a:latin typeface="Times New Roman" panose="02020603050405020304" pitchFamily="18" charset="0"/>
                <a:cs typeface="Times New Roman" panose="02020603050405020304" pitchFamily="18" charset="0"/>
              </a:rPr>
              <a:t>Step 6:</a:t>
            </a:r>
            <a:r>
              <a:rPr lang="en-IN"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After choosing your file, click on Next.</a:t>
            </a:r>
          </a:p>
          <a:p>
            <a:r>
              <a:rPr lang="en-US" sz="2000" b="1" u="sng" dirty="0">
                <a:latin typeface="Times New Roman" panose="02020603050405020304" pitchFamily="18" charset="0"/>
                <a:cs typeface="Times New Roman" panose="02020603050405020304" pitchFamily="18" charset="0"/>
              </a:rPr>
              <a:t>Step 7:</a:t>
            </a:r>
            <a:r>
              <a:rPr 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Click on Upload. </a:t>
            </a:r>
          </a:p>
          <a:p>
            <a:r>
              <a:rPr lang="en-US" sz="2000" b="1" u="sng" dirty="0">
                <a:latin typeface="Times New Roman" panose="02020603050405020304" pitchFamily="18" charset="0"/>
                <a:cs typeface="Times New Roman" panose="02020603050405020304" pitchFamily="18" charset="0"/>
              </a:rPr>
              <a:t>Step 8:</a:t>
            </a:r>
            <a:r>
              <a:rPr lang="en-US" sz="2000" b="0" i="0" dirty="0">
                <a:effectLst/>
                <a:latin typeface="Times New Roman" panose="02020603050405020304" pitchFamily="18" charset="0"/>
                <a:cs typeface="Times New Roman" panose="02020603050405020304" pitchFamily="18" charset="0"/>
              </a:rPr>
              <a:t>Now you have a private S3 bucket with a private object uploaded, which means you cannot visit it through Internet.</a:t>
            </a:r>
          </a:p>
          <a:p>
            <a:r>
              <a:rPr lang="en-US" sz="2000" b="1" u="sng" dirty="0">
                <a:latin typeface="Times New Roman" panose="02020603050405020304" pitchFamily="18" charset="0"/>
                <a:cs typeface="Times New Roman" panose="02020603050405020304" pitchFamily="18" charset="0"/>
              </a:rPr>
              <a:t>Step 9:</a:t>
            </a:r>
            <a:r>
              <a:rPr lang="en-US" sz="2000" b="0" i="0" dirty="0">
                <a:effectLst/>
                <a:latin typeface="Times New Roman" panose="02020603050405020304" pitchFamily="18" charset="0"/>
                <a:cs typeface="Times New Roman" panose="02020603050405020304" pitchFamily="18" charset="0"/>
              </a:rPr>
              <a:t>Now you have a private S3 bucket with a private object uploaded, which means you cannot visit it through Internet.</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CHANGE BUCKET PERMISSIONS:</a:t>
            </a:r>
          </a:p>
          <a:p>
            <a:endParaRPr lang="en-US" sz="2000" b="0" i="0" dirty="0">
              <a:effectLst/>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Step 10:</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Go back to your </a:t>
            </a:r>
            <a:r>
              <a:rPr kumimoji="0" lang="en-US" altLang="en-US" sz="2000" b="0" i="0" u="none" strike="noStrike" cap="none" normalizeH="0" baseline="0" dirty="0" err="1">
                <a:ln>
                  <a:noFill/>
                </a:ln>
                <a:effectLst/>
                <a:latin typeface="Times New Roman" panose="02020603050405020304" pitchFamily="18" charset="0"/>
                <a:cs typeface="Times New Roman" panose="02020603050405020304" pitchFamily="18" charset="0"/>
              </a:rPr>
              <a:t>bcket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and click on Permissions. </a:t>
            </a:r>
            <a:endParaRPr lang="en-US" sz="2000" b="1" dirty="0">
              <a:latin typeface="Times New Roman" panose="02020603050405020304" pitchFamily="18" charset="0"/>
              <a:cs typeface="Times New Roman" panose="02020603050405020304" pitchFamily="18" charset="0"/>
            </a:endParaRPr>
          </a:p>
          <a:p>
            <a:r>
              <a:rPr lang="en-US" sz="2000" b="1" i="0" u="sng" dirty="0">
                <a:effectLst/>
                <a:latin typeface="Times New Roman" panose="02020603050405020304" pitchFamily="18" charset="0"/>
                <a:cs typeface="Times New Roman" panose="02020603050405020304" pitchFamily="18" charset="0"/>
              </a:rPr>
              <a:t>Step 11:</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Click on Everyone under the Public access, and click on Read object on the          right of pop-up window. Then click on Save.</a:t>
            </a:r>
          </a:p>
          <a:p>
            <a:r>
              <a:rPr lang="en-US" altLang="en-US" sz="2000" b="1" u="sng" dirty="0">
                <a:latin typeface="Times New Roman" panose="02020603050405020304" pitchFamily="18" charset="0"/>
                <a:cs typeface="Times New Roman" panose="02020603050405020304" pitchFamily="18" charset="0"/>
              </a:rPr>
              <a:t>Step 12 </a:t>
            </a:r>
            <a:r>
              <a:rPr lang="en-US" altLang="en-US" sz="2000" b="1" dirty="0">
                <a:latin typeface="Times New Roman" panose="02020603050405020304" pitchFamily="18" charset="0"/>
                <a:cs typeface="Times New Roman" panose="02020603050405020304" pitchFamily="18" charset="0"/>
              </a:rPr>
              <a:t>:</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Now its state switches to Read Object - Yes </a:t>
            </a:r>
          </a:p>
          <a:p>
            <a:r>
              <a:rPr kumimoji="0" lang="en-US" altLang="en-US" sz="2000" b="1" i="0" u="sng" strike="noStrike" cap="none" normalizeH="0" baseline="0" dirty="0">
                <a:ln>
                  <a:noFill/>
                </a:ln>
                <a:effectLst/>
                <a:latin typeface="Times New Roman" panose="02020603050405020304" pitchFamily="18" charset="0"/>
                <a:cs typeface="Times New Roman" panose="02020603050405020304" pitchFamily="18" charset="0"/>
              </a:rPr>
              <a:t>Step 13:</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Click on Overview, and click on your Object URL again .</a:t>
            </a:r>
          </a:p>
          <a:p>
            <a:r>
              <a:rPr lang="en-US" altLang="en-US" sz="2000" b="1" u="sng" dirty="0">
                <a:latin typeface="Times New Roman" panose="02020603050405020304" pitchFamily="18" charset="0"/>
                <a:cs typeface="Times New Roman" panose="02020603050405020304" pitchFamily="18" charset="0"/>
              </a:rPr>
              <a:t>Step 14</a:t>
            </a:r>
            <a:r>
              <a:rPr lang="en-US" altLang="en-US" sz="2000" b="1"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Notice the URL on your browser</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kumimoji="0" lang="en-US" altLang="en-US" i="0" u="none" strike="noStrike" cap="none" normalizeH="0" baseline="0" dirty="0">
              <a:ln>
                <a:noFill/>
              </a:ln>
              <a:effectLst/>
              <a:latin typeface="Saira"/>
            </a:endParaRPr>
          </a:p>
          <a:p>
            <a:endParaRPr kumimoji="0" lang="en-US" altLang="en-US" b="0" i="0" u="none" strike="noStrike" cap="none" normalizeH="0" baseline="0" dirty="0">
              <a:ln>
                <a:noFill/>
              </a:ln>
              <a:effectLst/>
              <a:latin typeface="Saira"/>
            </a:endParaRPr>
          </a:p>
          <a:p>
            <a:endParaRPr lang="en-US" b="0" i="0" dirty="0">
              <a:effectLst/>
              <a:latin typeface="Saira"/>
            </a:endParaRPr>
          </a:p>
          <a:p>
            <a:endParaRPr lang="en-US" b="0" i="0" dirty="0">
              <a:effectLst/>
              <a:latin typeface="Saira"/>
            </a:endParaRPr>
          </a:p>
          <a:p>
            <a:endParaRPr kumimoji="0" lang="en-US" altLang="en-US" b="0" i="0" u="none" strike="noStrike" cap="none" normalizeH="0" baseline="0" dirty="0">
              <a:ln>
                <a:noFill/>
              </a:ln>
              <a:effectLst/>
              <a:latin typeface="Saira"/>
            </a:endParaRPr>
          </a:p>
          <a:p>
            <a:endParaRPr kumimoji="0" lang="en-US" altLang="en-US" sz="3200" b="0" i="0" u="none" strike="noStrike" cap="none" normalizeH="0" baseline="0" dirty="0">
              <a:ln>
                <a:noFill/>
              </a:ln>
              <a:effectLst/>
              <a:latin typeface="Saira"/>
            </a:endParaRPr>
          </a:p>
          <a:p>
            <a:endParaRPr lang="en-IN" sz="2400" b="1" dirty="0">
              <a:latin typeface="Saira"/>
            </a:endParaRPr>
          </a:p>
        </p:txBody>
      </p:sp>
    </p:spTree>
    <p:extLst>
      <p:ext uri="{BB962C8B-B14F-4D97-AF65-F5344CB8AC3E}">
        <p14:creationId xmlns:p14="http://schemas.microsoft.com/office/powerpoint/2010/main" val="1077531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50FC48-16FD-A753-4628-B553490668C6}"/>
              </a:ext>
            </a:extLst>
          </p:cNvPr>
          <p:cNvPicPr>
            <a:picLocks noChangeAspect="1"/>
          </p:cNvPicPr>
          <p:nvPr/>
        </p:nvPicPr>
        <p:blipFill>
          <a:blip r:embed="rId2"/>
          <a:stretch>
            <a:fillRect/>
          </a:stretch>
        </p:blipFill>
        <p:spPr>
          <a:xfrm>
            <a:off x="632311" y="209809"/>
            <a:ext cx="4120373" cy="2381220"/>
          </a:xfrm>
          <a:prstGeom prst="rect">
            <a:avLst/>
          </a:prstGeom>
        </p:spPr>
      </p:pic>
      <p:pic>
        <p:nvPicPr>
          <p:cNvPr id="6" name="Picture 5">
            <a:extLst>
              <a:ext uri="{FF2B5EF4-FFF2-40B4-BE49-F238E27FC236}">
                <a16:creationId xmlns:a16="http://schemas.microsoft.com/office/drawing/2014/main" id="{FBFE1AE8-FAE4-E40B-9B70-EF6AB624E695}"/>
              </a:ext>
            </a:extLst>
          </p:cNvPr>
          <p:cNvPicPr>
            <a:picLocks noChangeAspect="1"/>
          </p:cNvPicPr>
          <p:nvPr/>
        </p:nvPicPr>
        <p:blipFill>
          <a:blip r:embed="rId3"/>
          <a:stretch>
            <a:fillRect/>
          </a:stretch>
        </p:blipFill>
        <p:spPr>
          <a:xfrm>
            <a:off x="5322678" y="281527"/>
            <a:ext cx="4233280" cy="2381220"/>
          </a:xfrm>
          <a:prstGeom prst="rect">
            <a:avLst/>
          </a:prstGeom>
        </p:spPr>
      </p:pic>
      <p:pic>
        <p:nvPicPr>
          <p:cNvPr id="8" name="Picture 7">
            <a:extLst>
              <a:ext uri="{FF2B5EF4-FFF2-40B4-BE49-F238E27FC236}">
                <a16:creationId xmlns:a16="http://schemas.microsoft.com/office/drawing/2014/main" id="{6496D1C7-59BE-3CFA-9171-B7B7536CA305}"/>
              </a:ext>
            </a:extLst>
          </p:cNvPr>
          <p:cNvPicPr>
            <a:picLocks noChangeAspect="1"/>
          </p:cNvPicPr>
          <p:nvPr/>
        </p:nvPicPr>
        <p:blipFill>
          <a:blip r:embed="rId4"/>
          <a:stretch>
            <a:fillRect/>
          </a:stretch>
        </p:blipFill>
        <p:spPr>
          <a:xfrm flipV="1">
            <a:off x="632311" y="3343835"/>
            <a:ext cx="4233282" cy="2381221"/>
          </a:xfrm>
          <a:prstGeom prst="rect">
            <a:avLst/>
          </a:prstGeom>
        </p:spPr>
      </p:pic>
      <p:pic>
        <p:nvPicPr>
          <p:cNvPr id="1026" name="Picture 2">
            <a:extLst>
              <a:ext uri="{FF2B5EF4-FFF2-40B4-BE49-F238E27FC236}">
                <a16:creationId xmlns:a16="http://schemas.microsoft.com/office/drawing/2014/main" id="{56E983CE-7A1A-826C-9B8A-B9CBB2A855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678" y="3343835"/>
            <a:ext cx="4370471" cy="252636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2C551EA-3EEA-47FE-6164-72F6D63D16D0}"/>
              </a:ext>
            </a:extLst>
          </p:cNvPr>
          <p:cNvSpPr txBox="1"/>
          <p:nvPr/>
        </p:nvSpPr>
        <p:spPr>
          <a:xfrm>
            <a:off x="2395756" y="2782766"/>
            <a:ext cx="88152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1</a:t>
            </a:r>
            <a:endParaRPr lang="en-IN" dirty="0"/>
          </a:p>
        </p:txBody>
      </p:sp>
      <p:sp>
        <p:nvSpPr>
          <p:cNvPr id="12" name="TextBox 11">
            <a:extLst>
              <a:ext uri="{FF2B5EF4-FFF2-40B4-BE49-F238E27FC236}">
                <a16:creationId xmlns:a16="http://schemas.microsoft.com/office/drawing/2014/main" id="{78067DEE-1BD3-77EE-31FB-FE688C5307FD}"/>
              </a:ext>
            </a:extLst>
          </p:cNvPr>
          <p:cNvSpPr txBox="1"/>
          <p:nvPr/>
        </p:nvSpPr>
        <p:spPr>
          <a:xfrm>
            <a:off x="2162673" y="5870201"/>
            <a:ext cx="88152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2</a:t>
            </a:r>
            <a:endParaRPr lang="en-IN" dirty="0"/>
          </a:p>
        </p:txBody>
      </p:sp>
      <p:sp>
        <p:nvSpPr>
          <p:cNvPr id="13" name="TextBox 12">
            <a:extLst>
              <a:ext uri="{FF2B5EF4-FFF2-40B4-BE49-F238E27FC236}">
                <a16:creationId xmlns:a16="http://schemas.microsoft.com/office/drawing/2014/main" id="{99609FB3-21D9-9D2C-BFEE-BAA0E4C0CFE1}"/>
              </a:ext>
            </a:extLst>
          </p:cNvPr>
          <p:cNvSpPr txBox="1"/>
          <p:nvPr/>
        </p:nvSpPr>
        <p:spPr>
          <a:xfrm>
            <a:off x="6822952" y="2750615"/>
            <a:ext cx="88152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2</a:t>
            </a:r>
            <a:endParaRPr lang="en-IN" dirty="0"/>
          </a:p>
        </p:txBody>
      </p:sp>
      <p:sp>
        <p:nvSpPr>
          <p:cNvPr id="14" name="TextBox 13">
            <a:extLst>
              <a:ext uri="{FF2B5EF4-FFF2-40B4-BE49-F238E27FC236}">
                <a16:creationId xmlns:a16="http://schemas.microsoft.com/office/drawing/2014/main" id="{3C3073AA-7765-E106-1623-B77241AC61A1}"/>
              </a:ext>
            </a:extLst>
          </p:cNvPr>
          <p:cNvSpPr txBox="1"/>
          <p:nvPr/>
        </p:nvSpPr>
        <p:spPr>
          <a:xfrm>
            <a:off x="6930529" y="5909423"/>
            <a:ext cx="88152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3</a:t>
            </a:r>
            <a:endParaRPr lang="en-IN" dirty="0"/>
          </a:p>
        </p:txBody>
      </p:sp>
    </p:spTree>
    <p:extLst>
      <p:ext uri="{BB962C8B-B14F-4D97-AF65-F5344CB8AC3E}">
        <p14:creationId xmlns:p14="http://schemas.microsoft.com/office/powerpoint/2010/main" val="4230079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CAC29B7-C0A5-5ABD-587E-55397A3D3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976" y="271181"/>
            <a:ext cx="3836895" cy="23980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B6E3F0C-6372-3FEB-9747-833EE96FE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234" y="271181"/>
            <a:ext cx="3711389" cy="23196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AE7099C-172A-EC70-B81D-E4E1B4DCF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588" y="3423628"/>
            <a:ext cx="3836894" cy="239805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DF7374AD-46DA-CE81-1E54-75D28CBBB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2237" y="3462848"/>
            <a:ext cx="3711386" cy="23196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ED1500-7D26-6925-55A9-3476135F7F56}"/>
              </a:ext>
            </a:extLst>
          </p:cNvPr>
          <p:cNvSpPr txBox="1"/>
          <p:nvPr/>
        </p:nvSpPr>
        <p:spPr>
          <a:xfrm>
            <a:off x="2448176" y="2825464"/>
            <a:ext cx="88152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4</a:t>
            </a:r>
            <a:endParaRPr lang="en-IN" dirty="0"/>
          </a:p>
        </p:txBody>
      </p:sp>
      <p:sp>
        <p:nvSpPr>
          <p:cNvPr id="5" name="TextBox 4">
            <a:extLst>
              <a:ext uri="{FF2B5EF4-FFF2-40B4-BE49-F238E27FC236}">
                <a16:creationId xmlns:a16="http://schemas.microsoft.com/office/drawing/2014/main" id="{9F50F692-64C8-ADDE-CD17-00994BCAA2A9}"/>
              </a:ext>
            </a:extLst>
          </p:cNvPr>
          <p:cNvSpPr txBox="1"/>
          <p:nvPr/>
        </p:nvSpPr>
        <p:spPr>
          <a:xfrm>
            <a:off x="6911787" y="2684286"/>
            <a:ext cx="88152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a:t>
            </a:r>
            <a:r>
              <a:rPr lang="en-IN" b="1" u="sng" dirty="0">
                <a:latin typeface="Times New Roman" panose="02020603050405020304" pitchFamily="18" charset="0"/>
                <a:cs typeface="Times New Roman" panose="02020603050405020304" pitchFamily="18" charset="0"/>
              </a:rPr>
              <a:t>5</a:t>
            </a:r>
            <a:endParaRPr lang="en-IN" dirty="0"/>
          </a:p>
        </p:txBody>
      </p:sp>
      <p:sp>
        <p:nvSpPr>
          <p:cNvPr id="6" name="TextBox 5">
            <a:extLst>
              <a:ext uri="{FF2B5EF4-FFF2-40B4-BE49-F238E27FC236}">
                <a16:creationId xmlns:a16="http://schemas.microsoft.com/office/drawing/2014/main" id="{8CD6158E-96F1-B81C-474F-E9FEBA44AFD2}"/>
              </a:ext>
            </a:extLst>
          </p:cNvPr>
          <p:cNvSpPr txBox="1"/>
          <p:nvPr/>
        </p:nvSpPr>
        <p:spPr>
          <a:xfrm>
            <a:off x="2448176" y="5916280"/>
            <a:ext cx="88152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a:t>
            </a:r>
            <a:r>
              <a:rPr lang="en-IN" b="1" u="sng" dirty="0">
                <a:latin typeface="Times New Roman" panose="02020603050405020304" pitchFamily="18" charset="0"/>
                <a:cs typeface="Times New Roman" panose="02020603050405020304" pitchFamily="18" charset="0"/>
              </a:rPr>
              <a:t>6</a:t>
            </a:r>
            <a:endParaRPr lang="en-IN" dirty="0"/>
          </a:p>
        </p:txBody>
      </p:sp>
      <p:sp>
        <p:nvSpPr>
          <p:cNvPr id="7" name="TextBox 6">
            <a:extLst>
              <a:ext uri="{FF2B5EF4-FFF2-40B4-BE49-F238E27FC236}">
                <a16:creationId xmlns:a16="http://schemas.microsoft.com/office/drawing/2014/main" id="{E12905FD-2068-B83B-1D50-E8ECC72EF02B}"/>
              </a:ext>
            </a:extLst>
          </p:cNvPr>
          <p:cNvSpPr txBox="1"/>
          <p:nvPr/>
        </p:nvSpPr>
        <p:spPr>
          <a:xfrm>
            <a:off x="7116479" y="5808026"/>
            <a:ext cx="88152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a:t>
            </a:r>
            <a:r>
              <a:rPr lang="en-IN" b="1" u="sng" dirty="0">
                <a:latin typeface="Times New Roman" panose="02020603050405020304" pitchFamily="18" charset="0"/>
                <a:cs typeface="Times New Roman" panose="02020603050405020304" pitchFamily="18" charset="0"/>
              </a:rPr>
              <a:t>7</a:t>
            </a:r>
            <a:endParaRPr lang="en-IN" dirty="0"/>
          </a:p>
        </p:txBody>
      </p:sp>
    </p:spTree>
    <p:extLst>
      <p:ext uri="{BB962C8B-B14F-4D97-AF65-F5344CB8AC3E}">
        <p14:creationId xmlns:p14="http://schemas.microsoft.com/office/powerpoint/2010/main" val="211884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F2AFB-B2B0-3934-4F86-D00855F69779}"/>
              </a:ext>
            </a:extLst>
          </p:cNvPr>
          <p:cNvSpPr txBox="1"/>
          <p:nvPr/>
        </p:nvSpPr>
        <p:spPr>
          <a:xfrm>
            <a:off x="1326776" y="931893"/>
            <a:ext cx="7420535" cy="646331"/>
          </a:xfrm>
          <a:prstGeom prst="rect">
            <a:avLst/>
          </a:prstGeom>
          <a:noFill/>
        </p:spPr>
        <p:txBody>
          <a:bodyPr wrap="square">
            <a:spAutoFit/>
          </a:bodyPr>
          <a:lstStyle/>
          <a:p>
            <a:r>
              <a:rPr lang="en-IN" sz="1800" dirty="0"/>
              <a:t>STEP 6 - In the access Keys section , choose Create access key</a:t>
            </a:r>
            <a:r>
              <a:rPr lang="en-IN" dirty="0"/>
              <a:t> -&gt; Command Line Interface -&gt; Create Access Key</a:t>
            </a:r>
            <a:endParaRPr lang="en-IN" sz="1800" dirty="0"/>
          </a:p>
        </p:txBody>
      </p:sp>
      <p:pic>
        <p:nvPicPr>
          <p:cNvPr id="4" name="Picture 3">
            <a:extLst>
              <a:ext uri="{FF2B5EF4-FFF2-40B4-BE49-F238E27FC236}">
                <a16:creationId xmlns:a16="http://schemas.microsoft.com/office/drawing/2014/main" id="{B77F38FC-9F27-664E-4F60-62179E669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776" y="1877544"/>
            <a:ext cx="7924800" cy="3974783"/>
          </a:xfrm>
          <a:prstGeom prst="rect">
            <a:avLst/>
          </a:prstGeom>
        </p:spPr>
      </p:pic>
    </p:spTree>
    <p:extLst>
      <p:ext uri="{BB962C8B-B14F-4D97-AF65-F5344CB8AC3E}">
        <p14:creationId xmlns:p14="http://schemas.microsoft.com/office/powerpoint/2010/main" val="3141807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A8EFE9C-9C54-3324-5FD7-C5169BC25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859" y="346262"/>
            <a:ext cx="3693459" cy="23084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780F1BA-9C1F-E2EF-ED17-F41F0CAB1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657" y="346262"/>
            <a:ext cx="3693457" cy="230841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0A8212A-51F7-F066-CDED-5285AE8E0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24" y="3435724"/>
            <a:ext cx="3994674" cy="249667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13468CD-9CE1-2B6A-C93F-3400BA31B2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4657" y="3471317"/>
            <a:ext cx="4005432" cy="25033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E2FDD2-D4C8-A827-D527-E53DC1FD9DE9}"/>
              </a:ext>
            </a:extLst>
          </p:cNvPr>
          <p:cNvSpPr txBox="1"/>
          <p:nvPr/>
        </p:nvSpPr>
        <p:spPr>
          <a:xfrm>
            <a:off x="2098553" y="2733112"/>
            <a:ext cx="88152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a:t>
            </a:r>
            <a:r>
              <a:rPr lang="en-IN" b="1" u="sng" dirty="0">
                <a:latin typeface="Times New Roman" panose="02020603050405020304" pitchFamily="18" charset="0"/>
                <a:cs typeface="Times New Roman" panose="02020603050405020304" pitchFamily="18" charset="0"/>
              </a:rPr>
              <a:t>8</a:t>
            </a:r>
            <a:endParaRPr lang="en-IN" dirty="0"/>
          </a:p>
        </p:txBody>
      </p:sp>
      <p:sp>
        <p:nvSpPr>
          <p:cNvPr id="5" name="TextBox 4">
            <a:extLst>
              <a:ext uri="{FF2B5EF4-FFF2-40B4-BE49-F238E27FC236}">
                <a16:creationId xmlns:a16="http://schemas.microsoft.com/office/drawing/2014/main" id="{721CCA61-3E17-7A9E-4A0E-4E8F3B6C419C}"/>
              </a:ext>
            </a:extLst>
          </p:cNvPr>
          <p:cNvSpPr txBox="1"/>
          <p:nvPr/>
        </p:nvSpPr>
        <p:spPr>
          <a:xfrm>
            <a:off x="7080620" y="5963507"/>
            <a:ext cx="1173565"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11</a:t>
            </a:r>
            <a:endParaRPr lang="en-IN" dirty="0"/>
          </a:p>
        </p:txBody>
      </p:sp>
      <p:sp>
        <p:nvSpPr>
          <p:cNvPr id="6" name="TextBox 5">
            <a:extLst>
              <a:ext uri="{FF2B5EF4-FFF2-40B4-BE49-F238E27FC236}">
                <a16:creationId xmlns:a16="http://schemas.microsoft.com/office/drawing/2014/main" id="{0A492EE7-7C54-08F9-9086-EC5ED3AC112F}"/>
              </a:ext>
            </a:extLst>
          </p:cNvPr>
          <p:cNvSpPr txBox="1"/>
          <p:nvPr/>
        </p:nvSpPr>
        <p:spPr>
          <a:xfrm>
            <a:off x="2118766" y="6081009"/>
            <a:ext cx="106598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a:t>
            </a:r>
            <a:r>
              <a:rPr lang="en-IN" b="1" u="sng" dirty="0">
                <a:latin typeface="Times New Roman" panose="02020603050405020304" pitchFamily="18" charset="0"/>
                <a:cs typeface="Times New Roman" panose="02020603050405020304" pitchFamily="18" charset="0"/>
              </a:rPr>
              <a:t>10</a:t>
            </a:r>
            <a:endParaRPr lang="en-IN" dirty="0"/>
          </a:p>
        </p:txBody>
      </p:sp>
      <p:sp>
        <p:nvSpPr>
          <p:cNvPr id="7" name="TextBox 6">
            <a:extLst>
              <a:ext uri="{FF2B5EF4-FFF2-40B4-BE49-F238E27FC236}">
                <a16:creationId xmlns:a16="http://schemas.microsoft.com/office/drawing/2014/main" id="{9A0F8341-FC20-B8A3-A79D-1A6931E233EE}"/>
              </a:ext>
            </a:extLst>
          </p:cNvPr>
          <p:cNvSpPr txBox="1"/>
          <p:nvPr/>
        </p:nvSpPr>
        <p:spPr>
          <a:xfrm>
            <a:off x="7080620" y="2778594"/>
            <a:ext cx="88152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a:t>
            </a:r>
            <a:r>
              <a:rPr lang="en-IN" b="1" u="sng" dirty="0">
                <a:latin typeface="Times New Roman" panose="02020603050405020304" pitchFamily="18" charset="0"/>
                <a:cs typeface="Times New Roman" panose="02020603050405020304" pitchFamily="18" charset="0"/>
              </a:rPr>
              <a:t>9</a:t>
            </a:r>
            <a:endParaRPr lang="en-IN" dirty="0"/>
          </a:p>
        </p:txBody>
      </p:sp>
    </p:spTree>
    <p:extLst>
      <p:ext uri="{BB962C8B-B14F-4D97-AF65-F5344CB8AC3E}">
        <p14:creationId xmlns:p14="http://schemas.microsoft.com/office/powerpoint/2010/main" val="3799247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9001840-6CD4-144B-AB33-66D19537E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912" y="346027"/>
            <a:ext cx="3942152" cy="246384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2F3E512-424F-9BCE-A4F0-6FA5EDB27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078" y="346027"/>
            <a:ext cx="3989818" cy="24936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9707DF-4C1E-736D-C77E-7F8D928B16B0}"/>
              </a:ext>
            </a:extLst>
          </p:cNvPr>
          <p:cNvSpPr txBox="1"/>
          <p:nvPr/>
        </p:nvSpPr>
        <p:spPr>
          <a:xfrm>
            <a:off x="2124256" y="5860402"/>
            <a:ext cx="120045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14 </a:t>
            </a:r>
            <a:endParaRPr lang="en-IN" dirty="0"/>
          </a:p>
        </p:txBody>
      </p:sp>
      <p:sp>
        <p:nvSpPr>
          <p:cNvPr id="5" name="TextBox 4">
            <a:extLst>
              <a:ext uri="{FF2B5EF4-FFF2-40B4-BE49-F238E27FC236}">
                <a16:creationId xmlns:a16="http://schemas.microsoft.com/office/drawing/2014/main" id="{6ECFFEB4-0A62-1EED-83B9-CA249E095269}"/>
              </a:ext>
            </a:extLst>
          </p:cNvPr>
          <p:cNvSpPr txBox="1"/>
          <p:nvPr/>
        </p:nvSpPr>
        <p:spPr>
          <a:xfrm>
            <a:off x="6842268" y="3059668"/>
            <a:ext cx="1119777"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13</a:t>
            </a:r>
            <a:endParaRPr lang="en-IN" dirty="0"/>
          </a:p>
        </p:txBody>
      </p:sp>
      <p:pic>
        <p:nvPicPr>
          <p:cNvPr id="7" name="Picture 6">
            <a:extLst>
              <a:ext uri="{FF2B5EF4-FFF2-40B4-BE49-F238E27FC236}">
                <a16:creationId xmlns:a16="http://schemas.microsoft.com/office/drawing/2014/main" id="{0402A074-0A42-0643-6D73-C620333786CB}"/>
              </a:ext>
            </a:extLst>
          </p:cNvPr>
          <p:cNvPicPr>
            <a:picLocks noChangeAspect="1"/>
          </p:cNvPicPr>
          <p:nvPr/>
        </p:nvPicPr>
        <p:blipFill>
          <a:blip r:embed="rId4"/>
          <a:stretch>
            <a:fillRect/>
          </a:stretch>
        </p:blipFill>
        <p:spPr>
          <a:xfrm>
            <a:off x="787848" y="3621639"/>
            <a:ext cx="3873276" cy="2178718"/>
          </a:xfrm>
          <a:prstGeom prst="rect">
            <a:avLst/>
          </a:prstGeom>
        </p:spPr>
      </p:pic>
      <p:sp>
        <p:nvSpPr>
          <p:cNvPr id="12" name="TextBox 11">
            <a:extLst>
              <a:ext uri="{FF2B5EF4-FFF2-40B4-BE49-F238E27FC236}">
                <a16:creationId xmlns:a16="http://schemas.microsoft.com/office/drawing/2014/main" id="{7442E0BC-6F21-A928-A7B1-203AF58F4FBE}"/>
              </a:ext>
            </a:extLst>
          </p:cNvPr>
          <p:cNvSpPr txBox="1"/>
          <p:nvPr/>
        </p:nvSpPr>
        <p:spPr>
          <a:xfrm>
            <a:off x="2275758" y="3031090"/>
            <a:ext cx="1200459"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Step 12 </a:t>
            </a:r>
            <a:endParaRPr lang="en-IN" dirty="0"/>
          </a:p>
        </p:txBody>
      </p:sp>
    </p:spTree>
    <p:extLst>
      <p:ext uri="{BB962C8B-B14F-4D97-AF65-F5344CB8AC3E}">
        <p14:creationId xmlns:p14="http://schemas.microsoft.com/office/powerpoint/2010/main" val="494115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914401"/>
            <a:ext cx="6400800" cy="1219200"/>
          </a:xfrm>
        </p:spPr>
        <p:txBody>
          <a:bodyPr>
            <a:normAutofit/>
          </a:bodyPr>
          <a:lstStyle/>
          <a:p>
            <a:r>
              <a:rPr lang="en-US" sz="3600" b="1" u="sng" dirty="0">
                <a:solidFill>
                  <a:schemeClr val="accent1">
                    <a:lumMod val="75000"/>
                  </a:schemeClr>
                </a:solidFill>
                <a:latin typeface="+mj-lt"/>
              </a:rPr>
              <a:t>AWS CLOUDWATCH</a:t>
            </a:r>
          </a:p>
        </p:txBody>
      </p:sp>
      <p:sp>
        <p:nvSpPr>
          <p:cNvPr id="4" name="TextBox 3"/>
          <p:cNvSpPr txBox="1"/>
          <p:nvPr/>
        </p:nvSpPr>
        <p:spPr>
          <a:xfrm>
            <a:off x="1402977" y="1998703"/>
            <a:ext cx="7543800" cy="461665"/>
          </a:xfrm>
          <a:prstGeom prst="rect">
            <a:avLst/>
          </a:prstGeom>
          <a:noFill/>
        </p:spPr>
        <p:txBody>
          <a:bodyPr wrap="square" rtlCol="0">
            <a:spAutoFit/>
          </a:bodyPr>
          <a:lstStyle/>
          <a:p>
            <a:r>
              <a:rPr lang="en-US" sz="2400" u="sng" dirty="0"/>
              <a:t>PROCEDURE</a:t>
            </a:r>
          </a:p>
        </p:txBody>
      </p:sp>
      <p:sp>
        <p:nvSpPr>
          <p:cNvPr id="5" name="TextBox 4"/>
          <p:cNvSpPr txBox="1"/>
          <p:nvPr/>
        </p:nvSpPr>
        <p:spPr>
          <a:xfrm>
            <a:off x="1241611" y="2571572"/>
            <a:ext cx="7086600" cy="646331"/>
          </a:xfrm>
          <a:prstGeom prst="rect">
            <a:avLst/>
          </a:prstGeom>
          <a:noFill/>
        </p:spPr>
        <p:txBody>
          <a:bodyPr wrap="square" rtlCol="0">
            <a:spAutoFit/>
          </a:bodyPr>
          <a:lstStyle/>
          <a:p>
            <a:r>
              <a:rPr lang="en-US" dirty="0"/>
              <a:t>1.Go to AWS </a:t>
            </a:r>
            <a:r>
              <a:rPr lang="en-US" dirty="0" err="1"/>
              <a:t>Services,Click</a:t>
            </a:r>
            <a:r>
              <a:rPr lang="en-US" dirty="0"/>
              <a:t> on </a:t>
            </a:r>
            <a:r>
              <a:rPr lang="en-US" dirty="0" err="1"/>
              <a:t>CloudWatch</a:t>
            </a:r>
            <a:r>
              <a:rPr lang="en-US" dirty="0"/>
              <a:t> and then in the Dashboard go to Alarms section and select Billings.</a:t>
            </a:r>
          </a:p>
        </p:txBody>
      </p:sp>
      <p:pic>
        <p:nvPicPr>
          <p:cNvPr id="7" name="Picture 6" descr="Screenshot (14).png"/>
          <p:cNvPicPr>
            <a:picLocks noChangeAspect="1"/>
          </p:cNvPicPr>
          <p:nvPr/>
        </p:nvPicPr>
        <p:blipFill>
          <a:blip r:embed="rId2"/>
          <a:stretch>
            <a:fillRect/>
          </a:stretch>
        </p:blipFill>
        <p:spPr>
          <a:xfrm>
            <a:off x="1317812" y="3433927"/>
            <a:ext cx="7086600" cy="2819401"/>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2659" y="737809"/>
            <a:ext cx="7848600" cy="369332"/>
          </a:xfrm>
          <a:prstGeom prst="rect">
            <a:avLst/>
          </a:prstGeom>
          <a:noFill/>
        </p:spPr>
        <p:txBody>
          <a:bodyPr wrap="square" rtlCol="0">
            <a:spAutoFit/>
          </a:bodyPr>
          <a:lstStyle/>
          <a:p>
            <a:r>
              <a:rPr lang="en-US" sz="1600" dirty="0"/>
              <a:t>2.Then Click on CREATE ALARM</a:t>
            </a:r>
            <a:r>
              <a:rPr lang="en-US" dirty="0"/>
              <a:t>.</a:t>
            </a:r>
          </a:p>
        </p:txBody>
      </p:sp>
      <p:pic>
        <p:nvPicPr>
          <p:cNvPr id="5" name="Picture 4" descr="Screenshot (15).png"/>
          <p:cNvPicPr>
            <a:picLocks noChangeAspect="1"/>
          </p:cNvPicPr>
          <p:nvPr/>
        </p:nvPicPr>
        <p:blipFill>
          <a:blip r:embed="rId2"/>
          <a:stretch>
            <a:fillRect/>
          </a:stretch>
        </p:blipFill>
        <p:spPr>
          <a:xfrm>
            <a:off x="1102659" y="1322294"/>
            <a:ext cx="7620000" cy="2819400"/>
          </a:xfrm>
          <a:prstGeom prst="rect">
            <a:avLst/>
          </a:prstGeom>
        </p:spPr>
      </p:pic>
      <p:sp>
        <p:nvSpPr>
          <p:cNvPr id="8" name="TextBox 7"/>
          <p:cNvSpPr txBox="1"/>
          <p:nvPr/>
        </p:nvSpPr>
        <p:spPr>
          <a:xfrm>
            <a:off x="1102659" y="4381544"/>
            <a:ext cx="7924800" cy="1846659"/>
          </a:xfrm>
          <a:prstGeom prst="rect">
            <a:avLst/>
          </a:prstGeom>
          <a:noFill/>
        </p:spPr>
        <p:txBody>
          <a:bodyPr wrap="square" rtlCol="0">
            <a:spAutoFit/>
          </a:bodyPr>
          <a:lstStyle/>
          <a:p>
            <a:r>
              <a:rPr lang="en-US" sz="1600" dirty="0"/>
              <a:t>3.Then follow the steps.</a:t>
            </a:r>
          </a:p>
          <a:p>
            <a:r>
              <a:rPr lang="en-US" sz="1600" dirty="0"/>
              <a:t>In the first step it will ask us to Specify metric and </a:t>
            </a:r>
            <a:r>
              <a:rPr lang="en-US" sz="1600" dirty="0" err="1"/>
              <a:t>conditions.Click</a:t>
            </a:r>
            <a:r>
              <a:rPr lang="en-US" sz="1600" dirty="0"/>
              <a:t> on Select Metric.</a:t>
            </a:r>
          </a:p>
          <a:p>
            <a:r>
              <a:rPr lang="en-US" sz="1600" dirty="0"/>
              <a:t>Change the Currency to Rupee.</a:t>
            </a:r>
          </a:p>
          <a:p>
            <a:r>
              <a:rPr lang="en-US" sz="1600" dirty="0"/>
              <a:t>In the Conditions section choose the </a:t>
            </a:r>
            <a:r>
              <a:rPr lang="en-US" sz="1600" dirty="0" err="1"/>
              <a:t>EstimatedCharges</a:t>
            </a:r>
            <a:r>
              <a:rPr lang="en-US" sz="1600" dirty="0"/>
              <a:t> like Greater/</a:t>
            </a:r>
            <a:r>
              <a:rPr lang="en-US" sz="1600" dirty="0" err="1"/>
              <a:t>GreaterEqual</a:t>
            </a:r>
            <a:r>
              <a:rPr lang="en-US" sz="1600" dirty="0"/>
              <a:t>/</a:t>
            </a:r>
            <a:r>
              <a:rPr lang="en-US" sz="1600" dirty="0" err="1"/>
              <a:t>Lowerequal</a:t>
            </a:r>
            <a:r>
              <a:rPr lang="en-US" sz="1600" dirty="0"/>
              <a:t>/Lower and also define the threshold value.</a:t>
            </a:r>
          </a:p>
          <a:p>
            <a:r>
              <a:rPr lang="en-US" sz="1600" dirty="0"/>
              <a:t>4.Click on Next.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9).png"/>
          <p:cNvPicPr>
            <a:picLocks noChangeAspect="1"/>
          </p:cNvPicPr>
          <p:nvPr/>
        </p:nvPicPr>
        <p:blipFill>
          <a:blip r:embed="rId2" cstate="print"/>
          <a:stretch>
            <a:fillRect/>
          </a:stretch>
        </p:blipFill>
        <p:spPr>
          <a:xfrm>
            <a:off x="833718" y="401305"/>
            <a:ext cx="4038600" cy="2265695"/>
          </a:xfrm>
          <a:prstGeom prst="rect">
            <a:avLst/>
          </a:prstGeom>
        </p:spPr>
      </p:pic>
      <p:pic>
        <p:nvPicPr>
          <p:cNvPr id="5" name="Picture 4" descr="Screenshot (20).png"/>
          <p:cNvPicPr>
            <a:picLocks noChangeAspect="1"/>
          </p:cNvPicPr>
          <p:nvPr/>
        </p:nvPicPr>
        <p:blipFill>
          <a:blip r:embed="rId3" cstate="print"/>
          <a:stretch>
            <a:fillRect/>
          </a:stretch>
        </p:blipFill>
        <p:spPr>
          <a:xfrm>
            <a:off x="5334000" y="381001"/>
            <a:ext cx="4267200" cy="2285999"/>
          </a:xfrm>
          <a:prstGeom prst="rect">
            <a:avLst/>
          </a:prstGeom>
        </p:spPr>
      </p:pic>
      <p:sp>
        <p:nvSpPr>
          <p:cNvPr id="6" name="TextBox 5"/>
          <p:cNvSpPr txBox="1"/>
          <p:nvPr/>
        </p:nvSpPr>
        <p:spPr>
          <a:xfrm>
            <a:off x="719418" y="2913599"/>
            <a:ext cx="8305800" cy="584775"/>
          </a:xfrm>
          <a:prstGeom prst="rect">
            <a:avLst/>
          </a:prstGeom>
          <a:noFill/>
        </p:spPr>
        <p:txBody>
          <a:bodyPr wrap="square" rtlCol="0">
            <a:spAutoFit/>
          </a:bodyPr>
          <a:lstStyle/>
          <a:p>
            <a:r>
              <a:rPr lang="en-US" sz="1600" dirty="0"/>
              <a:t>5.Now for </a:t>
            </a:r>
            <a:r>
              <a:rPr lang="en-US" sz="1600" dirty="0" err="1"/>
              <a:t>Cofigure</a:t>
            </a:r>
            <a:r>
              <a:rPr lang="en-US" sz="1600" dirty="0"/>
              <a:t> Actions choose Create new </a:t>
            </a:r>
            <a:r>
              <a:rPr lang="en-US" sz="1600" dirty="0" err="1"/>
              <a:t>topic.Give</a:t>
            </a:r>
            <a:r>
              <a:rPr lang="en-US" sz="1600" dirty="0"/>
              <a:t> a name to the topic and enter your email to receive a </a:t>
            </a:r>
            <a:r>
              <a:rPr lang="en-US" sz="1600" dirty="0" err="1"/>
              <a:t>notification.Click</a:t>
            </a:r>
            <a:r>
              <a:rPr lang="en-US" sz="1600" dirty="0"/>
              <a:t> on Create </a:t>
            </a:r>
            <a:r>
              <a:rPr lang="en-US" sz="1600" dirty="0" err="1"/>
              <a:t>Topic,then</a:t>
            </a:r>
            <a:r>
              <a:rPr lang="en-US" sz="1600" dirty="0"/>
              <a:t> Next.</a:t>
            </a:r>
          </a:p>
        </p:txBody>
      </p:sp>
      <p:pic>
        <p:nvPicPr>
          <p:cNvPr id="7" name="Picture 6" descr="Screenshot (23).png"/>
          <p:cNvPicPr>
            <a:picLocks noChangeAspect="1"/>
          </p:cNvPicPr>
          <p:nvPr/>
        </p:nvPicPr>
        <p:blipFill>
          <a:blip r:embed="rId4"/>
          <a:stretch>
            <a:fillRect/>
          </a:stretch>
        </p:blipFill>
        <p:spPr>
          <a:xfrm>
            <a:off x="1181100" y="3895130"/>
            <a:ext cx="8305800" cy="28956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4047" y="669325"/>
            <a:ext cx="8229600" cy="369332"/>
          </a:xfrm>
          <a:prstGeom prst="rect">
            <a:avLst/>
          </a:prstGeom>
          <a:noFill/>
        </p:spPr>
        <p:txBody>
          <a:bodyPr wrap="square" rtlCol="0">
            <a:spAutoFit/>
          </a:bodyPr>
          <a:lstStyle/>
          <a:p>
            <a:r>
              <a:rPr lang="en-US" sz="1600" dirty="0"/>
              <a:t>6.Give a name to your Alarm and Click on next</a:t>
            </a:r>
            <a:r>
              <a:rPr lang="en-US" dirty="0"/>
              <a:t>.</a:t>
            </a:r>
          </a:p>
        </p:txBody>
      </p:sp>
      <p:pic>
        <p:nvPicPr>
          <p:cNvPr id="5" name="Picture 4" descr="Screenshot (25).png"/>
          <p:cNvPicPr>
            <a:picLocks noChangeAspect="1"/>
          </p:cNvPicPr>
          <p:nvPr/>
        </p:nvPicPr>
        <p:blipFill>
          <a:blip r:embed="rId2"/>
          <a:stretch>
            <a:fillRect/>
          </a:stretch>
        </p:blipFill>
        <p:spPr>
          <a:xfrm>
            <a:off x="1990165" y="1137166"/>
            <a:ext cx="6096000" cy="2286000"/>
          </a:xfrm>
          <a:prstGeom prst="rect">
            <a:avLst/>
          </a:prstGeom>
        </p:spPr>
      </p:pic>
      <p:sp>
        <p:nvSpPr>
          <p:cNvPr id="6" name="TextBox 5"/>
          <p:cNvSpPr txBox="1"/>
          <p:nvPr/>
        </p:nvSpPr>
        <p:spPr>
          <a:xfrm>
            <a:off x="961465" y="3521675"/>
            <a:ext cx="8153400" cy="1155124"/>
          </a:xfrm>
          <a:prstGeom prst="rect">
            <a:avLst/>
          </a:prstGeom>
          <a:noFill/>
        </p:spPr>
        <p:txBody>
          <a:bodyPr wrap="square" rtlCol="0">
            <a:spAutoFit/>
          </a:bodyPr>
          <a:lstStyle/>
          <a:p>
            <a:pPr>
              <a:lnSpc>
                <a:spcPct val="150000"/>
              </a:lnSpc>
            </a:pPr>
            <a:r>
              <a:rPr lang="en-US" sz="1600" dirty="0"/>
              <a:t>7.You will get a AWS Notification-Subscription Confirmation mail to the email which you have </a:t>
            </a:r>
            <a:r>
              <a:rPr lang="en-US" sz="1600" dirty="0" err="1"/>
              <a:t>provided.Click</a:t>
            </a:r>
            <a:r>
              <a:rPr lang="en-US" sz="1600" dirty="0"/>
              <a:t> on Confirm </a:t>
            </a:r>
            <a:r>
              <a:rPr lang="en-US" sz="1600" dirty="0" err="1"/>
              <a:t>Subscription.Then</a:t>
            </a:r>
            <a:r>
              <a:rPr lang="en-US" sz="1600" dirty="0"/>
              <a:t> it will open a window showing Subscription Confirmed.</a:t>
            </a:r>
          </a:p>
        </p:txBody>
      </p:sp>
      <p:pic>
        <p:nvPicPr>
          <p:cNvPr id="7" name="Picture 6" descr="Screenshot (28).png"/>
          <p:cNvPicPr>
            <a:picLocks noChangeAspect="1"/>
          </p:cNvPicPr>
          <p:nvPr/>
        </p:nvPicPr>
        <p:blipFill>
          <a:blip r:embed="rId3" cstate="print"/>
          <a:stretch>
            <a:fillRect/>
          </a:stretch>
        </p:blipFill>
        <p:spPr>
          <a:xfrm>
            <a:off x="851647" y="4648200"/>
            <a:ext cx="4267200" cy="1676400"/>
          </a:xfrm>
          <a:prstGeom prst="rect">
            <a:avLst/>
          </a:prstGeom>
        </p:spPr>
      </p:pic>
      <p:pic>
        <p:nvPicPr>
          <p:cNvPr id="8" name="Picture 7" descr="Screenshot (29).png"/>
          <p:cNvPicPr>
            <a:picLocks noChangeAspect="1"/>
          </p:cNvPicPr>
          <p:nvPr/>
        </p:nvPicPr>
        <p:blipFill>
          <a:blip r:embed="rId4" cstate="print"/>
          <a:stretch>
            <a:fillRect/>
          </a:stretch>
        </p:blipFill>
        <p:spPr>
          <a:xfrm>
            <a:off x="5459506" y="4648200"/>
            <a:ext cx="4038600" cy="16764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3976" y="1196789"/>
            <a:ext cx="8077200" cy="584775"/>
          </a:xfrm>
          <a:prstGeom prst="rect">
            <a:avLst/>
          </a:prstGeom>
          <a:noFill/>
        </p:spPr>
        <p:txBody>
          <a:bodyPr wrap="square" rtlCol="0">
            <a:spAutoFit/>
          </a:bodyPr>
          <a:lstStyle/>
          <a:p>
            <a:r>
              <a:rPr lang="en-US" sz="1600" dirty="0"/>
              <a:t>8.Preview the details you have entered .</a:t>
            </a:r>
          </a:p>
          <a:p>
            <a:r>
              <a:rPr lang="en-US" sz="1600" dirty="0"/>
              <a:t>9.Click on Create </a:t>
            </a:r>
            <a:r>
              <a:rPr lang="en-US" sz="1600" dirty="0" err="1"/>
              <a:t>alarm.This</a:t>
            </a:r>
            <a:r>
              <a:rPr lang="en-US" sz="1600" dirty="0"/>
              <a:t> will Create your Alarm.</a:t>
            </a:r>
          </a:p>
        </p:txBody>
      </p:sp>
      <p:pic>
        <p:nvPicPr>
          <p:cNvPr id="5" name="Picture 4" descr="Screenshot (31).png"/>
          <p:cNvPicPr>
            <a:picLocks noChangeAspect="1"/>
          </p:cNvPicPr>
          <p:nvPr/>
        </p:nvPicPr>
        <p:blipFill>
          <a:blip r:embed="rId2"/>
          <a:stretch>
            <a:fillRect/>
          </a:stretch>
        </p:blipFill>
        <p:spPr>
          <a:xfrm>
            <a:off x="1900518" y="2321859"/>
            <a:ext cx="6687671" cy="342093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6FDA13-09BA-A6A9-15DD-2D558F51098A}"/>
              </a:ext>
            </a:extLst>
          </p:cNvPr>
          <p:cNvSpPr txBox="1"/>
          <p:nvPr/>
        </p:nvSpPr>
        <p:spPr>
          <a:xfrm>
            <a:off x="890067" y="708603"/>
            <a:ext cx="9144000" cy="6909584"/>
          </a:xfrm>
          <a:prstGeom prst="rect">
            <a:avLst/>
          </a:prstGeom>
          <a:noFill/>
        </p:spPr>
        <p:txBody>
          <a:bodyPr wrap="square" rtlCol="0">
            <a:spAutoFit/>
          </a:bodyPr>
          <a:lstStyle/>
          <a:p>
            <a:endParaRPr lang="en-US" sz="1600" dirty="0"/>
          </a:p>
          <a:p>
            <a:r>
              <a:rPr lang="en-US" sz="1600" dirty="0"/>
              <a:t>1)Choose Create function.</a:t>
            </a:r>
          </a:p>
          <a:p>
            <a:endParaRPr lang="en-US" sz="1600" dirty="0"/>
          </a:p>
          <a:p>
            <a:r>
              <a:rPr lang="en-US" sz="1600" dirty="0"/>
              <a:t>2)In the Create function screen, configure these settings:</a:t>
            </a:r>
          </a:p>
          <a:p>
            <a:endParaRPr lang="en-US" sz="1600" dirty="0"/>
          </a:p>
          <a:p>
            <a:r>
              <a:rPr lang="en-US" sz="1600" dirty="0"/>
              <a:t>&gt;Choose Author from scratch</a:t>
            </a:r>
          </a:p>
          <a:p>
            <a:endParaRPr lang="en-US" sz="1600" dirty="0"/>
          </a:p>
          <a:p>
            <a:r>
              <a:rPr lang="en-US" sz="1600" dirty="0"/>
              <a:t>&gt;Function name: </a:t>
            </a:r>
            <a:r>
              <a:rPr lang="en-US" sz="1600" dirty="0" err="1"/>
              <a:t>myStopinator</a:t>
            </a:r>
            <a:endParaRPr lang="en-US" sz="1600" dirty="0"/>
          </a:p>
          <a:p>
            <a:endParaRPr lang="en-US" sz="1600" dirty="0"/>
          </a:p>
          <a:p>
            <a:r>
              <a:rPr lang="en-US" sz="1600" dirty="0"/>
              <a:t>&gt;Runtime: Python 3.8</a:t>
            </a:r>
          </a:p>
          <a:p>
            <a:endParaRPr lang="en-US" sz="1600" dirty="0"/>
          </a:p>
          <a:p>
            <a:r>
              <a:rPr lang="en-US" sz="1600" dirty="0"/>
              <a:t>&gt;Choose Change default execution role</a:t>
            </a:r>
          </a:p>
          <a:p>
            <a:endParaRPr lang="en-US" sz="1600" dirty="0"/>
          </a:p>
          <a:p>
            <a:r>
              <a:rPr lang="en-US" sz="1600" dirty="0"/>
              <a:t>&gt;Execution role: Use an existing role</a:t>
            </a:r>
          </a:p>
          <a:p>
            <a:endParaRPr lang="en-US" sz="1600" dirty="0"/>
          </a:p>
          <a:p>
            <a:r>
              <a:rPr lang="en-US" sz="1600" dirty="0"/>
              <a:t>&gt;Existing role: From the dropdown list, choose </a:t>
            </a:r>
            <a:r>
              <a:rPr lang="en-US" sz="1600" dirty="0" err="1"/>
              <a:t>myStopinatorRole</a:t>
            </a:r>
            <a:endParaRPr lang="en-US" sz="1600" dirty="0"/>
          </a:p>
          <a:p>
            <a:endParaRPr lang="en-US" sz="1600" dirty="0"/>
          </a:p>
          <a:p>
            <a:r>
              <a:rPr lang="en-US" sz="1600" dirty="0"/>
              <a:t>3)Choose Create function.</a:t>
            </a:r>
          </a:p>
          <a:p>
            <a:endParaRPr lang="en-US" sz="1600" dirty="0"/>
          </a:p>
          <a:p>
            <a:r>
              <a:rPr lang="en-US" sz="1600" dirty="0"/>
              <a:t>4) Choose Add trigger.</a:t>
            </a:r>
          </a:p>
          <a:p>
            <a:endParaRPr lang="en-US" sz="1600" dirty="0"/>
          </a:p>
          <a:p>
            <a:r>
              <a:rPr lang="en-US" sz="1600" dirty="0"/>
              <a:t>5)Choose the Select a trigger dropdown menu, and select </a:t>
            </a:r>
            <a:r>
              <a:rPr lang="en-US" sz="1600" dirty="0" err="1"/>
              <a:t>EventBridge</a:t>
            </a:r>
            <a:r>
              <a:rPr lang="en-US" sz="1600" dirty="0"/>
              <a:t> (CloudWatch Events).</a:t>
            </a:r>
          </a:p>
          <a:p>
            <a:endParaRPr lang="en-US" sz="1600" dirty="0"/>
          </a:p>
          <a:p>
            <a:r>
              <a:rPr lang="en-US" sz="1600" dirty="0"/>
              <a:t>6)For the rule, choose Create a new rule and configure the settings and click add.</a:t>
            </a:r>
          </a:p>
          <a:p>
            <a:endParaRPr lang="en-US" sz="1600" dirty="0"/>
          </a:p>
          <a:p>
            <a:endParaRPr lang="en-US" sz="1600" dirty="0"/>
          </a:p>
          <a:p>
            <a:endParaRPr lang="en-US" sz="1600" dirty="0"/>
          </a:p>
          <a:p>
            <a:endParaRPr lang="en-IN" sz="1100" dirty="0">
              <a:solidFill>
                <a:schemeClr val="bg1"/>
              </a:solidFill>
            </a:endParaRPr>
          </a:p>
        </p:txBody>
      </p:sp>
      <p:sp>
        <p:nvSpPr>
          <p:cNvPr id="2" name="TextBox 1">
            <a:extLst>
              <a:ext uri="{FF2B5EF4-FFF2-40B4-BE49-F238E27FC236}">
                <a16:creationId xmlns:a16="http://schemas.microsoft.com/office/drawing/2014/main" id="{CCB4C1F6-07B6-EEE0-4FD9-FFDEEDBE9484}"/>
              </a:ext>
            </a:extLst>
          </p:cNvPr>
          <p:cNvSpPr txBox="1"/>
          <p:nvPr/>
        </p:nvSpPr>
        <p:spPr>
          <a:xfrm>
            <a:off x="3343835" y="255299"/>
            <a:ext cx="3639671" cy="523220"/>
          </a:xfrm>
          <a:prstGeom prst="rect">
            <a:avLst/>
          </a:prstGeom>
          <a:noFill/>
        </p:spPr>
        <p:txBody>
          <a:bodyPr wrap="square" rtlCol="0">
            <a:spAutoFit/>
          </a:bodyPr>
          <a:lstStyle/>
          <a:p>
            <a:r>
              <a:rPr lang="en-IN" sz="2800" b="1" u="sng" dirty="0">
                <a:solidFill>
                  <a:schemeClr val="accent1">
                    <a:lumMod val="75000"/>
                  </a:schemeClr>
                </a:solidFill>
              </a:rPr>
              <a:t>AWS LAMBDA</a:t>
            </a:r>
          </a:p>
        </p:txBody>
      </p:sp>
    </p:spTree>
    <p:extLst>
      <p:ext uri="{BB962C8B-B14F-4D97-AF65-F5344CB8AC3E}">
        <p14:creationId xmlns:p14="http://schemas.microsoft.com/office/powerpoint/2010/main" val="449479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6FDA13-09BA-A6A9-15DD-2D558F51098A}"/>
              </a:ext>
            </a:extLst>
          </p:cNvPr>
          <p:cNvSpPr txBox="1"/>
          <p:nvPr/>
        </p:nvSpPr>
        <p:spPr>
          <a:xfrm>
            <a:off x="611431" y="212774"/>
            <a:ext cx="10782710" cy="7448193"/>
          </a:xfrm>
          <a:prstGeom prst="rect">
            <a:avLst/>
          </a:prstGeom>
          <a:noFill/>
        </p:spPr>
        <p:txBody>
          <a:bodyPr wrap="square" rtlCol="0">
            <a:spAutoFit/>
          </a:bodyPr>
          <a:lstStyle/>
          <a:p>
            <a:r>
              <a:rPr lang="en-US" sz="1600" dirty="0"/>
              <a:t>Below the Function overview pane, choose Code, and then choose lambda_function.py to display and edit the Lambda function code. </a:t>
            </a:r>
          </a:p>
          <a:p>
            <a:endParaRPr lang="en-US" sz="1600" dirty="0"/>
          </a:p>
          <a:p>
            <a:r>
              <a:rPr lang="en-US" sz="1600" dirty="0"/>
              <a:t>In the Code source pane, delete the existing code. Copy the following code, and paste it in the box:</a:t>
            </a:r>
          </a:p>
          <a:p>
            <a:endParaRPr lang="en-US" sz="1600" dirty="0"/>
          </a:p>
          <a:p>
            <a:r>
              <a:rPr lang="en-US" sz="1600" dirty="0"/>
              <a:t>import boto3</a:t>
            </a:r>
          </a:p>
          <a:p>
            <a:r>
              <a:rPr lang="en-US" sz="1600" dirty="0"/>
              <a:t>region = '&lt;REPLACE_WITH_REGION&gt;'</a:t>
            </a:r>
          </a:p>
          <a:p>
            <a:r>
              <a:rPr lang="en-US" sz="1600" dirty="0"/>
              <a:t>instances = ['&lt;REPLACE_WITH_INSTANCE_ID&gt;']</a:t>
            </a:r>
          </a:p>
          <a:p>
            <a:r>
              <a:rPr lang="en-US" sz="1600" dirty="0"/>
              <a:t>ec2 = boto3.client('ec2', </a:t>
            </a:r>
            <a:r>
              <a:rPr lang="en-US" sz="1600" dirty="0" err="1"/>
              <a:t>region_name</a:t>
            </a:r>
            <a:r>
              <a:rPr lang="en-US" sz="1600" dirty="0"/>
              <a:t>=region)</a:t>
            </a:r>
          </a:p>
          <a:p>
            <a:endParaRPr lang="en-US" sz="1600" dirty="0"/>
          </a:p>
          <a:p>
            <a:r>
              <a:rPr lang="en-US" sz="1600" dirty="0"/>
              <a:t>def </a:t>
            </a:r>
            <a:r>
              <a:rPr lang="en-US" sz="1600" dirty="0" err="1"/>
              <a:t>lambda_handler</a:t>
            </a:r>
            <a:r>
              <a:rPr lang="en-US" sz="1600" dirty="0"/>
              <a:t>(event, context):</a:t>
            </a:r>
          </a:p>
          <a:p>
            <a:r>
              <a:rPr lang="en-US" sz="1600" dirty="0"/>
              <a:t>    ec2.stop_instances(</a:t>
            </a:r>
            <a:r>
              <a:rPr lang="en-US" sz="1600" dirty="0" err="1"/>
              <a:t>InstanceIds</a:t>
            </a:r>
            <a:r>
              <a:rPr lang="en-US" sz="1600" dirty="0"/>
              <a:t>=instances)</a:t>
            </a:r>
          </a:p>
          <a:p>
            <a:r>
              <a:rPr lang="en-US" sz="1600" dirty="0"/>
              <a:t>    print('stopped your instances: ' + str(instances))</a:t>
            </a:r>
          </a:p>
          <a:p>
            <a:endParaRPr lang="en-US" sz="1600" dirty="0"/>
          </a:p>
          <a:p>
            <a:r>
              <a:rPr lang="en-US" sz="1600" dirty="0"/>
              <a:t>9)Replace the &lt;REPLACE_WITH_REGION&gt; placeholder with the actual Region that you are using. To do this:</a:t>
            </a:r>
          </a:p>
          <a:p>
            <a:endParaRPr lang="en-US" sz="1600" dirty="0"/>
          </a:p>
          <a:p>
            <a:r>
              <a:rPr lang="en-US" sz="1600" dirty="0"/>
              <a:t>10)Choose on the region on the top right corner and use the region code. For example, the region code for US East (N. Virginia) is us-east-1.</a:t>
            </a:r>
          </a:p>
          <a:p>
            <a:endParaRPr lang="en-US" sz="1600" dirty="0"/>
          </a:p>
          <a:p>
            <a:r>
              <a:rPr lang="en-US" sz="1600" dirty="0"/>
              <a:t>11)Verify that an EC2 instance named instance1 is running in your account, and copy the instance1 instance ID.  </a:t>
            </a:r>
          </a:p>
          <a:p>
            <a:endParaRPr lang="en-US" sz="1600" dirty="0"/>
          </a:p>
          <a:p>
            <a:r>
              <a:rPr lang="en-US" sz="1600" dirty="0"/>
              <a:t>12)Return to the AWS Lambda console browser tab, and replace &lt;REPLACE_WITH_INSTANCE_ID&gt; with the actual instance ID that you just copied.</a:t>
            </a:r>
          </a:p>
          <a:p>
            <a:endParaRPr lang="en-US" sz="1600" dirty="0"/>
          </a:p>
          <a:p>
            <a:r>
              <a:rPr lang="en-US" sz="1600" dirty="0"/>
              <a:t>13)Choose the File menu and Save the changes. Then, in the top-right corner of the Code source box, choose Deploy.</a:t>
            </a:r>
          </a:p>
          <a:p>
            <a:endParaRPr lang="en-US" sz="1600" dirty="0"/>
          </a:p>
          <a:p>
            <a:endParaRPr lang="en-US" sz="1600" dirty="0"/>
          </a:p>
          <a:p>
            <a:endParaRPr lang="en-US" sz="1600" dirty="0"/>
          </a:p>
          <a:p>
            <a:endParaRPr lang="en-IN" sz="1400" dirty="0">
              <a:solidFill>
                <a:schemeClr val="bg1"/>
              </a:solidFill>
            </a:endParaRPr>
          </a:p>
        </p:txBody>
      </p:sp>
    </p:spTree>
    <p:extLst>
      <p:ext uri="{BB962C8B-B14F-4D97-AF65-F5344CB8AC3E}">
        <p14:creationId xmlns:p14="http://schemas.microsoft.com/office/powerpoint/2010/main" val="22427305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48CFA5-F2A7-C962-0BD8-80A4CE1DF726}"/>
              </a:ext>
            </a:extLst>
          </p:cNvPr>
          <p:cNvPicPr>
            <a:picLocks noChangeAspect="1"/>
          </p:cNvPicPr>
          <p:nvPr/>
        </p:nvPicPr>
        <p:blipFill>
          <a:blip r:embed="rId2"/>
          <a:stretch>
            <a:fillRect/>
          </a:stretch>
        </p:blipFill>
        <p:spPr>
          <a:xfrm>
            <a:off x="2237542" y="760172"/>
            <a:ext cx="4956630" cy="2516428"/>
          </a:xfrm>
          <a:prstGeom prst="rect">
            <a:avLst/>
          </a:prstGeom>
        </p:spPr>
      </p:pic>
      <p:pic>
        <p:nvPicPr>
          <p:cNvPr id="6" name="Picture 5">
            <a:extLst>
              <a:ext uri="{FF2B5EF4-FFF2-40B4-BE49-F238E27FC236}">
                <a16:creationId xmlns:a16="http://schemas.microsoft.com/office/drawing/2014/main" id="{54590CA9-BA41-F900-A8EE-C4A938C35D62}"/>
              </a:ext>
            </a:extLst>
          </p:cNvPr>
          <p:cNvPicPr>
            <a:picLocks noChangeAspect="1"/>
          </p:cNvPicPr>
          <p:nvPr/>
        </p:nvPicPr>
        <p:blipFill>
          <a:blip r:embed="rId3"/>
          <a:stretch>
            <a:fillRect/>
          </a:stretch>
        </p:blipFill>
        <p:spPr>
          <a:xfrm>
            <a:off x="2237542" y="3747248"/>
            <a:ext cx="5064889" cy="2635624"/>
          </a:xfrm>
          <a:prstGeom prst="rect">
            <a:avLst/>
          </a:prstGeom>
        </p:spPr>
      </p:pic>
      <p:sp>
        <p:nvSpPr>
          <p:cNvPr id="9" name="AutoShape 2" descr="architectural diagram">
            <a:extLst>
              <a:ext uri="{FF2B5EF4-FFF2-40B4-BE49-F238E27FC236}">
                <a16:creationId xmlns:a16="http://schemas.microsoft.com/office/drawing/2014/main" id="{C86B9088-E1CA-B40D-2E20-3BBC60FD50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943870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8C662D-671B-87EE-CFE7-53E1C4C8C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307" y="111218"/>
            <a:ext cx="5307106" cy="2732330"/>
          </a:xfrm>
          <a:prstGeom prst="rect">
            <a:avLst/>
          </a:prstGeom>
        </p:spPr>
      </p:pic>
      <p:pic>
        <p:nvPicPr>
          <p:cNvPr id="3" name="Picture 2">
            <a:extLst>
              <a:ext uri="{FF2B5EF4-FFF2-40B4-BE49-F238E27FC236}">
                <a16:creationId xmlns:a16="http://schemas.microsoft.com/office/drawing/2014/main" id="{1712CB5A-6BDC-0865-02AE-482D3AFFE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19" y="3429000"/>
            <a:ext cx="5145741" cy="2661313"/>
          </a:xfrm>
          <a:prstGeom prst="rect">
            <a:avLst/>
          </a:prstGeom>
        </p:spPr>
      </p:pic>
      <p:pic>
        <p:nvPicPr>
          <p:cNvPr id="4" name="Picture 3">
            <a:extLst>
              <a:ext uri="{FF2B5EF4-FFF2-40B4-BE49-F238E27FC236}">
                <a16:creationId xmlns:a16="http://schemas.microsoft.com/office/drawing/2014/main" id="{5C7DF6B3-B593-E779-E678-17428CE86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29" y="3394710"/>
            <a:ext cx="5342906" cy="2729891"/>
          </a:xfrm>
          <a:prstGeom prst="rect">
            <a:avLst/>
          </a:prstGeom>
        </p:spPr>
      </p:pic>
    </p:spTree>
    <p:extLst>
      <p:ext uri="{BB962C8B-B14F-4D97-AF65-F5344CB8AC3E}">
        <p14:creationId xmlns:p14="http://schemas.microsoft.com/office/powerpoint/2010/main" val="224318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C2777A-8E8F-56E3-13D9-DC7A43A3F808}"/>
              </a:ext>
            </a:extLst>
          </p:cNvPr>
          <p:cNvSpPr txBox="1"/>
          <p:nvPr/>
        </p:nvSpPr>
        <p:spPr>
          <a:xfrm>
            <a:off x="708211" y="774156"/>
            <a:ext cx="9090212" cy="3365473"/>
          </a:xfrm>
          <a:prstGeom prst="rect">
            <a:avLst/>
          </a:prstGeom>
          <a:noFill/>
        </p:spPr>
        <p:txBody>
          <a:bodyPr wrap="square">
            <a:spAutoFit/>
          </a:bodyPr>
          <a:lstStyle/>
          <a:p>
            <a:pPr>
              <a:lnSpc>
                <a:spcPct val="150000"/>
              </a:lnSpc>
            </a:pPr>
            <a:r>
              <a:rPr lang="en-IN" sz="1800" dirty="0"/>
              <a:t>STEP </a:t>
            </a:r>
            <a:r>
              <a:rPr lang="en-IN" dirty="0"/>
              <a:t>7 </a:t>
            </a:r>
            <a:r>
              <a:rPr lang="en-IN" sz="1800" dirty="0"/>
              <a:t>- Now you can use this access key to configure CLI</a:t>
            </a:r>
          </a:p>
          <a:p>
            <a:pPr>
              <a:lnSpc>
                <a:spcPct val="150000"/>
              </a:lnSpc>
            </a:pPr>
            <a:r>
              <a:rPr lang="en-IN" sz="1800" dirty="0"/>
              <a:t>STEP 8 - Open Command Line Interface and run the following command</a:t>
            </a:r>
          </a:p>
          <a:p>
            <a:pPr>
              <a:lnSpc>
                <a:spcPct val="150000"/>
              </a:lnSpc>
            </a:pPr>
            <a:r>
              <a:rPr lang="en-IN" sz="1800" dirty="0"/>
              <a:t>                &gt;</a:t>
            </a:r>
            <a:r>
              <a:rPr lang="en-IN" sz="1800" dirty="0" err="1"/>
              <a:t>aws</a:t>
            </a:r>
            <a:r>
              <a:rPr lang="en-IN" sz="1800" dirty="0"/>
              <a:t> configure</a:t>
            </a:r>
          </a:p>
          <a:p>
            <a:pPr>
              <a:lnSpc>
                <a:spcPct val="150000"/>
              </a:lnSpc>
            </a:pPr>
            <a:r>
              <a:rPr lang="en-IN" sz="1800" dirty="0"/>
              <a:t>    After entering this command AWS CLI prompts us with four pieces of   information </a:t>
            </a:r>
          </a:p>
          <a:p>
            <a:pPr>
              <a:lnSpc>
                <a:spcPct val="150000"/>
              </a:lnSpc>
            </a:pPr>
            <a:r>
              <a:rPr lang="en-IN" sz="1800" dirty="0"/>
              <a:t>    1. Access Key ID</a:t>
            </a:r>
            <a:r>
              <a:rPr lang="en-IN" sz="1800" dirty="0">
                <a:sym typeface="Wingdings" panose="05000000000000000000" pitchFamily="2" charset="2"/>
              </a:rPr>
              <a:t>: (enter  your ID)</a:t>
            </a:r>
          </a:p>
          <a:p>
            <a:pPr>
              <a:lnSpc>
                <a:spcPct val="150000"/>
              </a:lnSpc>
            </a:pPr>
            <a:r>
              <a:rPr lang="en-IN" sz="1800" dirty="0">
                <a:sym typeface="Wingdings" panose="05000000000000000000" pitchFamily="2" charset="2"/>
              </a:rPr>
              <a:t>    2.Secret Access Key: ( enter your key)</a:t>
            </a:r>
          </a:p>
          <a:p>
            <a:pPr>
              <a:lnSpc>
                <a:spcPct val="150000"/>
              </a:lnSpc>
            </a:pPr>
            <a:r>
              <a:rPr lang="en-IN" sz="1800" dirty="0">
                <a:sym typeface="Wingdings" panose="05000000000000000000" pitchFamily="2" charset="2"/>
              </a:rPr>
              <a:t>    3.AWS Region: (enter the desired region )</a:t>
            </a:r>
          </a:p>
          <a:p>
            <a:pPr>
              <a:lnSpc>
                <a:spcPct val="150000"/>
              </a:lnSpc>
            </a:pPr>
            <a:r>
              <a:rPr lang="en-IN" sz="1800" dirty="0">
                <a:sym typeface="Wingdings" panose="05000000000000000000" pitchFamily="2" charset="2"/>
              </a:rPr>
              <a:t>    4.Output Format: (enter the desired output)</a:t>
            </a:r>
          </a:p>
        </p:txBody>
      </p:sp>
      <p:pic>
        <p:nvPicPr>
          <p:cNvPr id="4" name="Picture 3">
            <a:extLst>
              <a:ext uri="{FF2B5EF4-FFF2-40B4-BE49-F238E27FC236}">
                <a16:creationId xmlns:a16="http://schemas.microsoft.com/office/drawing/2014/main" id="{8842F97C-1109-2A50-CADB-35DB036DFD86}"/>
              </a:ext>
            </a:extLst>
          </p:cNvPr>
          <p:cNvPicPr>
            <a:picLocks noChangeAspect="1"/>
          </p:cNvPicPr>
          <p:nvPr/>
        </p:nvPicPr>
        <p:blipFill rotWithShape="1">
          <a:blip r:embed="rId2">
            <a:extLst>
              <a:ext uri="{28A0092B-C50C-407E-A947-70E740481C1C}">
                <a14:useLocalDpi xmlns:a14="http://schemas.microsoft.com/office/drawing/2010/main" val="0"/>
              </a:ext>
            </a:extLst>
          </a:blip>
          <a:srcRect l="-16563" t="-28559" r="99" b="618"/>
          <a:stretch/>
        </p:blipFill>
        <p:spPr>
          <a:xfrm>
            <a:off x="0" y="3945032"/>
            <a:ext cx="7942729" cy="1657350"/>
          </a:xfrm>
          <a:prstGeom prst="rect">
            <a:avLst/>
          </a:prstGeom>
        </p:spPr>
      </p:pic>
      <p:sp>
        <p:nvSpPr>
          <p:cNvPr id="6" name="TextBox 5">
            <a:extLst>
              <a:ext uri="{FF2B5EF4-FFF2-40B4-BE49-F238E27FC236}">
                <a16:creationId xmlns:a16="http://schemas.microsoft.com/office/drawing/2014/main" id="{230854AF-7305-3771-1688-D750DC8990A0}"/>
              </a:ext>
            </a:extLst>
          </p:cNvPr>
          <p:cNvSpPr txBox="1"/>
          <p:nvPr/>
        </p:nvSpPr>
        <p:spPr>
          <a:xfrm>
            <a:off x="1149722" y="5871447"/>
            <a:ext cx="7277101" cy="369332"/>
          </a:xfrm>
          <a:prstGeom prst="rect">
            <a:avLst/>
          </a:prstGeom>
          <a:noFill/>
        </p:spPr>
        <p:txBody>
          <a:bodyPr wrap="square">
            <a:spAutoFit/>
          </a:bodyPr>
          <a:lstStyle/>
          <a:p>
            <a:r>
              <a:rPr lang="en-IN" dirty="0">
                <a:sym typeface="Wingdings" panose="05000000000000000000" pitchFamily="2" charset="2"/>
              </a:rPr>
              <a:t>Finally we get </a:t>
            </a:r>
            <a:r>
              <a:rPr lang="en-IN" dirty="0" err="1">
                <a:sym typeface="Wingdings" panose="05000000000000000000" pitchFamily="2" charset="2"/>
              </a:rPr>
              <a:t>Javascript</a:t>
            </a:r>
            <a:r>
              <a:rPr lang="en-IN" dirty="0">
                <a:sym typeface="Wingdings" panose="05000000000000000000" pitchFamily="2" charset="2"/>
              </a:rPr>
              <a:t> Object Notation of all the users as output.</a:t>
            </a:r>
            <a:endParaRPr lang="en-IN" dirty="0"/>
          </a:p>
        </p:txBody>
      </p:sp>
    </p:spTree>
    <p:extLst>
      <p:ext uri="{BB962C8B-B14F-4D97-AF65-F5344CB8AC3E}">
        <p14:creationId xmlns:p14="http://schemas.microsoft.com/office/powerpoint/2010/main" val="12672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DDD33-43B3-2A97-0B42-039936A941B5}"/>
              </a:ext>
            </a:extLst>
          </p:cNvPr>
          <p:cNvSpPr txBox="1"/>
          <p:nvPr/>
        </p:nvSpPr>
        <p:spPr>
          <a:xfrm>
            <a:off x="2859740" y="419708"/>
            <a:ext cx="5701553" cy="523220"/>
          </a:xfrm>
          <a:prstGeom prst="rect">
            <a:avLst/>
          </a:prstGeom>
          <a:noFill/>
        </p:spPr>
        <p:txBody>
          <a:bodyPr wrap="square" rtlCol="0">
            <a:spAutoFit/>
          </a:bodyPr>
          <a:lstStyle/>
          <a:p>
            <a:r>
              <a:rPr lang="en-US" sz="2800" b="1" u="sng" dirty="0">
                <a:solidFill>
                  <a:schemeClr val="accent1">
                    <a:lumMod val="75000"/>
                  </a:schemeClr>
                </a:solidFill>
              </a:rPr>
              <a:t>ELASTIC CLOUD COMPUTE ( EC2)</a:t>
            </a:r>
            <a:endParaRPr lang="en-IN" sz="2800" b="1" u="sng" dirty="0">
              <a:solidFill>
                <a:schemeClr val="accent1">
                  <a:lumMod val="75000"/>
                </a:schemeClr>
              </a:solidFill>
            </a:endParaRPr>
          </a:p>
        </p:txBody>
      </p:sp>
      <p:sp>
        <p:nvSpPr>
          <p:cNvPr id="3" name="TextBox 2">
            <a:extLst>
              <a:ext uri="{FF2B5EF4-FFF2-40B4-BE49-F238E27FC236}">
                <a16:creationId xmlns:a16="http://schemas.microsoft.com/office/drawing/2014/main" id="{8CCD1F9E-EC94-29BD-82A9-5006B4405D2B}"/>
              </a:ext>
            </a:extLst>
          </p:cNvPr>
          <p:cNvSpPr txBox="1"/>
          <p:nvPr/>
        </p:nvSpPr>
        <p:spPr>
          <a:xfrm>
            <a:off x="1165410" y="1114455"/>
            <a:ext cx="4984376" cy="400110"/>
          </a:xfrm>
          <a:prstGeom prst="rect">
            <a:avLst/>
          </a:prstGeom>
          <a:noFill/>
        </p:spPr>
        <p:txBody>
          <a:bodyPr wrap="square" rtlCol="0">
            <a:spAutoFit/>
          </a:bodyPr>
          <a:lstStyle/>
          <a:p>
            <a:r>
              <a:rPr lang="en-US" sz="2000" u="sng" dirty="0"/>
              <a:t>Lab - Creating an EC2 Instance</a:t>
            </a:r>
            <a:endParaRPr lang="en-IN" sz="2000" u="sng" dirty="0"/>
          </a:p>
        </p:txBody>
      </p:sp>
      <p:sp>
        <p:nvSpPr>
          <p:cNvPr id="4" name="TextBox 3">
            <a:extLst>
              <a:ext uri="{FF2B5EF4-FFF2-40B4-BE49-F238E27FC236}">
                <a16:creationId xmlns:a16="http://schemas.microsoft.com/office/drawing/2014/main" id="{56B4BB36-46C4-FA31-14FA-9F8369DA7B4F}"/>
              </a:ext>
            </a:extLst>
          </p:cNvPr>
          <p:cNvSpPr txBox="1"/>
          <p:nvPr/>
        </p:nvSpPr>
        <p:spPr>
          <a:xfrm>
            <a:off x="1084729" y="1415035"/>
            <a:ext cx="8319247" cy="5442965"/>
          </a:xfrm>
          <a:prstGeom prst="rect">
            <a:avLst/>
          </a:prstGeom>
          <a:noFill/>
        </p:spPr>
        <p:txBody>
          <a:bodyPr wrap="square" rtlCol="0">
            <a:spAutoFit/>
          </a:bodyPr>
          <a:lstStyle/>
          <a:p>
            <a:pPr>
              <a:lnSpc>
                <a:spcPct val="150000"/>
              </a:lnSpc>
            </a:pPr>
            <a:r>
              <a:rPr lang="en-US" sz="1800" dirty="0"/>
              <a:t>Step-1: Go to AWS services, click EC2, and then select ‘launch instances’.</a:t>
            </a:r>
          </a:p>
          <a:p>
            <a:pPr>
              <a:lnSpc>
                <a:spcPct val="150000"/>
              </a:lnSpc>
            </a:pPr>
            <a:r>
              <a:rPr lang="en-US" sz="1800" dirty="0"/>
              <a:t>Step-2: Name the instance, select an AMI(LINUX, WINDOWS server), select a key pair, and click launch instance.</a:t>
            </a:r>
          </a:p>
          <a:p>
            <a:pPr>
              <a:lnSpc>
                <a:spcPct val="150000"/>
              </a:lnSpc>
            </a:pPr>
            <a:r>
              <a:rPr lang="en-US" sz="1800" dirty="0"/>
              <a:t>Step-3:  For Linux-select the PPK key and for Windows server-select the </a:t>
            </a:r>
            <a:r>
              <a:rPr lang="en-US" dirty="0"/>
              <a:t>PEM</a:t>
            </a:r>
            <a:r>
              <a:rPr lang="en-US" sz="1800" dirty="0"/>
              <a:t> key. </a:t>
            </a:r>
          </a:p>
          <a:p>
            <a:pPr>
              <a:lnSpc>
                <a:spcPct val="150000"/>
              </a:lnSpc>
            </a:pPr>
            <a:r>
              <a:rPr lang="en-US" sz="1800" dirty="0"/>
              <a:t>Step-4:  If a key pair is not available create a new key.   </a:t>
            </a:r>
          </a:p>
          <a:p>
            <a:pPr>
              <a:lnSpc>
                <a:spcPct val="150000"/>
              </a:lnSpc>
            </a:pPr>
            <a:r>
              <a:rPr lang="en-US" sz="1800" dirty="0"/>
              <a:t>Step-5:  For Linux-click connect to instance you will be redirected to the CLI (or) open the putty file configure it to not timeout, and configure the putty session. This will redirect you to the CLI.  </a:t>
            </a:r>
          </a:p>
          <a:p>
            <a:pPr>
              <a:lnSpc>
                <a:spcPct val="150000"/>
              </a:lnSpc>
            </a:pPr>
            <a:r>
              <a:rPr lang="en-US" sz="1800" dirty="0"/>
              <a:t>            For Windows server-click </a:t>
            </a:r>
            <a:r>
              <a:rPr lang="en-US" sz="1800" dirty="0" err="1"/>
              <a:t>connect</a:t>
            </a:r>
            <a:r>
              <a:rPr lang="en-US" sz="1800" dirty="0" err="1">
                <a:sym typeface="Wingdings" panose="05000000000000000000" pitchFamily="2" charset="2"/>
              </a:rPr>
              <a:t>RDP</a:t>
            </a:r>
            <a:r>
              <a:rPr lang="en-US" sz="1800" dirty="0">
                <a:sym typeface="Wingdings" panose="05000000000000000000" pitchFamily="2" charset="2"/>
              </a:rPr>
              <a:t> client get password upload private key decrypt password. Open the RDP file and enter the password. This will redirect you to the Windows server.</a:t>
            </a:r>
            <a:r>
              <a:rPr lang="en-US" sz="1800" dirty="0"/>
              <a:t>  Now terminate instances.</a:t>
            </a:r>
          </a:p>
        </p:txBody>
      </p:sp>
    </p:spTree>
    <p:extLst>
      <p:ext uri="{BB962C8B-B14F-4D97-AF65-F5344CB8AC3E}">
        <p14:creationId xmlns:p14="http://schemas.microsoft.com/office/powerpoint/2010/main" val="194132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168ABA-4DD1-8418-521B-BCB97E1A8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06" y="325012"/>
            <a:ext cx="4608011" cy="2448829"/>
          </a:xfrm>
          <a:prstGeom prst="rect">
            <a:avLst/>
          </a:prstGeom>
        </p:spPr>
      </p:pic>
      <p:pic>
        <p:nvPicPr>
          <p:cNvPr id="3" name="Picture 2">
            <a:extLst>
              <a:ext uri="{FF2B5EF4-FFF2-40B4-BE49-F238E27FC236}">
                <a16:creationId xmlns:a16="http://schemas.microsoft.com/office/drawing/2014/main" id="{C236CE2F-32F3-4B91-FA62-9816156D3A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730" y="321263"/>
            <a:ext cx="4691792" cy="2448829"/>
          </a:xfrm>
          <a:prstGeom prst="rect">
            <a:avLst/>
          </a:prstGeom>
        </p:spPr>
      </p:pic>
      <p:pic>
        <p:nvPicPr>
          <p:cNvPr id="4" name="Picture 3">
            <a:extLst>
              <a:ext uri="{FF2B5EF4-FFF2-40B4-BE49-F238E27FC236}">
                <a16:creationId xmlns:a16="http://schemas.microsoft.com/office/drawing/2014/main" id="{F6BD566E-2050-4D9E-12BF-8DDB238F0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51" y="3557092"/>
            <a:ext cx="4500282" cy="2531409"/>
          </a:xfrm>
          <a:prstGeom prst="rect">
            <a:avLst/>
          </a:prstGeom>
        </p:spPr>
      </p:pic>
      <p:pic>
        <p:nvPicPr>
          <p:cNvPr id="5" name="Picture 4">
            <a:extLst>
              <a:ext uri="{FF2B5EF4-FFF2-40B4-BE49-F238E27FC236}">
                <a16:creationId xmlns:a16="http://schemas.microsoft.com/office/drawing/2014/main" id="{4C4DA4A8-05D8-F351-8E00-FA35B077C1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730" y="3429000"/>
            <a:ext cx="4728002" cy="2659501"/>
          </a:xfrm>
          <a:prstGeom prst="rect">
            <a:avLst/>
          </a:prstGeom>
        </p:spPr>
      </p:pic>
    </p:spTree>
    <p:extLst>
      <p:ext uri="{BB962C8B-B14F-4D97-AF65-F5344CB8AC3E}">
        <p14:creationId xmlns:p14="http://schemas.microsoft.com/office/powerpoint/2010/main" val="2543130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1101</TotalTime>
  <Words>3586</Words>
  <Application>Microsoft Office PowerPoint</Application>
  <PresentationFormat>Widescreen</PresentationFormat>
  <Paragraphs>309</Paragraphs>
  <Slides>59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59</vt:i4>
      </vt:variant>
    </vt:vector>
  </HeadingPairs>
  <TitlesOfParts>
    <vt:vector size="75" baseType="lpstr">
      <vt:lpstr>Algerian</vt:lpstr>
      <vt:lpstr>Amazon Ember</vt:lpstr>
      <vt:lpstr>AmazonEmber</vt:lpstr>
      <vt:lpstr>Arial</vt:lpstr>
      <vt:lpstr>Arial Black</vt:lpstr>
      <vt:lpstr>Arial Rounded MT Bold</vt:lpstr>
      <vt:lpstr>Bahnschrift Light</vt:lpstr>
      <vt:lpstr>Heebo</vt:lpstr>
      <vt:lpstr>inherit</vt:lpstr>
      <vt:lpstr>Open Sans</vt:lpstr>
      <vt:lpstr>Saira</vt:lpstr>
      <vt:lpstr>Times New Roman</vt:lpstr>
      <vt:lpstr>Trebuchet MS</vt:lpstr>
      <vt:lpstr>Wingdings</vt:lpstr>
      <vt:lpstr>Wingdings 3</vt:lpstr>
      <vt:lpstr>Facet</vt:lpstr>
      <vt:lpstr>PRACTICAL 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ELASTIC BLOCK SERVICE ( EBS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IMPLEMENTAtiON</dc:title>
  <dc:creator>sri durga</dc:creator>
  <cp:lastModifiedBy>sri durga</cp:lastModifiedBy>
  <cp:revision>9</cp:revision>
  <dcterms:created xsi:type="dcterms:W3CDTF">2023-04-03T13:43:35Z</dcterms:created>
  <dcterms:modified xsi:type="dcterms:W3CDTF">2023-04-06T09:19:18Z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1648221</vt:lpwstr>
  </property>
  <property fmtid="{D5CDD505-2E9C-101B-9397-08002B2CF9AE}" pid="3" name="NXPowerLiteSettings">
    <vt:lpwstr>F7000400038000</vt:lpwstr>
  </property>
  <property fmtid="{D5CDD505-2E9C-101B-9397-08002B2CF9AE}" pid="4" name="NXPowerLiteVersion">
    <vt:lpwstr>S9.2.0</vt:lpwstr>
  </property>
</Properties>
</file>