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78" r:id="rId2"/>
    <p:sldId id="295" r:id="rId3"/>
    <p:sldId id="280" r:id="rId4"/>
    <p:sldId id="281" r:id="rId5"/>
    <p:sldId id="284" r:id="rId6"/>
    <p:sldId id="282" r:id="rId7"/>
    <p:sldId id="302" r:id="rId8"/>
    <p:sldId id="303" r:id="rId9"/>
    <p:sldId id="288" r:id="rId10"/>
    <p:sldId id="299" r:id="rId11"/>
    <p:sldId id="292" r:id="rId12"/>
    <p:sldId id="301" r:id="rId13"/>
    <p:sldId id="297" r:id="rId14"/>
    <p:sldId id="298"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4648" autoAdjust="0"/>
  </p:normalViewPr>
  <p:slideViewPr>
    <p:cSldViewPr snapToGrid="0" snapToObjects="1">
      <p:cViewPr varScale="1">
        <p:scale>
          <a:sx n="78" d="100"/>
          <a:sy n="78" d="100"/>
        </p:scale>
        <p:origin x="926"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1829565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FULL STACK INTERNSHIP</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61E96-BDF7-7EE4-3804-9EE76CD11AC5}"/>
              </a:ext>
            </a:extLst>
          </p:cNvPr>
          <p:cNvSpPr>
            <a:spLocks noGrp="1"/>
          </p:cNvSpPr>
          <p:nvPr>
            <p:ph type="title"/>
          </p:nvPr>
        </p:nvSpPr>
        <p:spPr>
          <a:xfrm>
            <a:off x="4466565" y="210312"/>
            <a:ext cx="6766560" cy="768096"/>
          </a:xfrm>
        </p:spPr>
        <p:txBody>
          <a:bodyPr/>
          <a:lstStyle/>
          <a:p>
            <a:r>
              <a:rPr lang="en-IN" sz="2400" dirty="0" err="1"/>
              <a:t>TRaining</a:t>
            </a:r>
            <a:endParaRPr lang="en-IN" sz="2400" dirty="0"/>
          </a:p>
        </p:txBody>
      </p:sp>
      <p:sp>
        <p:nvSpPr>
          <p:cNvPr id="3" name="Content Placeholder 2">
            <a:extLst>
              <a:ext uri="{FF2B5EF4-FFF2-40B4-BE49-F238E27FC236}">
                <a16:creationId xmlns:a16="http://schemas.microsoft.com/office/drawing/2014/main" id="{17B24195-E3E4-3994-4F89-813ACEE5B097}"/>
              </a:ext>
            </a:extLst>
          </p:cNvPr>
          <p:cNvSpPr>
            <a:spLocks noGrp="1"/>
          </p:cNvSpPr>
          <p:nvPr>
            <p:ph idx="1"/>
          </p:nvPr>
        </p:nvSpPr>
        <p:spPr>
          <a:xfrm>
            <a:off x="1885716" y="841248"/>
            <a:ext cx="8248262" cy="5303862"/>
          </a:xfrm>
        </p:spPr>
        <p:txBody>
          <a:bodyPr/>
          <a:lstStyle/>
          <a:p>
            <a:pPr marL="729615" indent="-285750">
              <a:lnSpc>
                <a:spcPct val="150000"/>
              </a:lnSpc>
              <a:spcBef>
                <a:spcPts val="935"/>
              </a:spcBef>
              <a:buFont typeface="Arial" panose="020B0604020202020204" pitchFamily="34" charset="0"/>
              <a:buChar char="•"/>
              <a:tabLst>
                <a:tab pos="673100" algn="l"/>
                <a:tab pos="673735" algn="l"/>
              </a:tabLst>
            </a:pPr>
            <a:r>
              <a:rPr lang="en-US" sz="1600" dirty="0">
                <a:solidFill>
                  <a:schemeClr val="accent6">
                    <a:lumMod val="75000"/>
                  </a:schemeClr>
                </a:solidFill>
                <a:effectLst/>
                <a:latin typeface="Times New Roman" panose="02020603050405020304" pitchFamily="18" charset="0"/>
                <a:ea typeface="Times New Roman" panose="02020603050405020304" pitchFamily="18" charset="0"/>
              </a:rPr>
              <a:t>BOOTSTRAP:</a:t>
            </a:r>
            <a:endParaRPr lang="en-IN" sz="1600" dirty="0">
              <a:solidFill>
                <a:schemeClr val="accent6">
                  <a:lumMod val="75000"/>
                </a:schemeClr>
              </a:solidFill>
              <a:effectLst/>
              <a:latin typeface="Times New Roman" panose="02020603050405020304" pitchFamily="18" charset="0"/>
              <a:ea typeface="Times New Roman" panose="02020603050405020304" pitchFamily="18" charset="0"/>
            </a:endParaRPr>
          </a:p>
          <a:p>
            <a:pPr marL="673100" indent="-229235">
              <a:lnSpc>
                <a:spcPct val="150000"/>
              </a:lnSpc>
              <a:spcBef>
                <a:spcPts val="935"/>
              </a:spcBef>
              <a:tabLst>
                <a:tab pos="673100" algn="l"/>
                <a:tab pos="673735" algn="l"/>
              </a:tabLst>
            </a:pPr>
            <a:r>
              <a:rPr lang="en-US" sz="1600" dirty="0">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It is developed mobile first strategy in which we optimize the code for mobile devices first and scale up components using CSS media queries.</a:t>
            </a:r>
            <a:endParaRPr lang="en-IN" sz="1600" dirty="0">
              <a:solidFill>
                <a:schemeClr val="tx1"/>
              </a:solidFill>
              <a:effectLst/>
              <a:latin typeface="Times New Roman" panose="02020603050405020304" pitchFamily="18" charset="0"/>
              <a:ea typeface="Times New Roman" panose="02020603050405020304" pitchFamily="18" charset="0"/>
            </a:endParaRPr>
          </a:p>
          <a:p>
            <a:pPr marL="729615" indent="-285750">
              <a:lnSpc>
                <a:spcPct val="150000"/>
              </a:lnSpc>
              <a:spcBef>
                <a:spcPts val="935"/>
              </a:spcBef>
              <a:buFont typeface="Arial" panose="020B0604020202020204" pitchFamily="34" charset="0"/>
              <a:buChar char="•"/>
              <a:tabLst>
                <a:tab pos="673100" algn="l"/>
                <a:tab pos="673735" algn="l"/>
              </a:tabLst>
            </a:pPr>
            <a:r>
              <a:rPr lang="en-US" sz="1600" dirty="0">
                <a:solidFill>
                  <a:schemeClr val="accent6">
                    <a:lumMod val="75000"/>
                  </a:schemeClr>
                </a:solidFill>
                <a:effectLst/>
                <a:latin typeface="Times New Roman" panose="02020603050405020304" pitchFamily="18" charset="0"/>
                <a:ea typeface="Times New Roman" panose="02020603050405020304" pitchFamily="18" charset="0"/>
              </a:rPr>
              <a:t>JAVASCRIPT</a:t>
            </a:r>
            <a:r>
              <a:rPr lang="en-US" sz="1400" dirty="0">
                <a:solidFill>
                  <a:schemeClr val="accent6">
                    <a:lumMod val="75000"/>
                  </a:schemeClr>
                </a:solidFill>
                <a:effectLst/>
                <a:latin typeface="Times New Roman" panose="02020603050405020304" pitchFamily="18" charset="0"/>
                <a:ea typeface="Times New Roman" panose="02020603050405020304" pitchFamily="18" charset="0"/>
              </a:rPr>
              <a:t>:</a:t>
            </a:r>
            <a:endParaRPr lang="en-IN" sz="1400" dirty="0">
              <a:solidFill>
                <a:schemeClr val="accent6">
                  <a:lumMod val="75000"/>
                </a:schemeClr>
              </a:solidFill>
              <a:effectLst/>
              <a:latin typeface="Times New Roman" panose="02020603050405020304" pitchFamily="18" charset="0"/>
              <a:ea typeface="Times New Roman" panose="02020603050405020304" pitchFamily="18" charset="0"/>
            </a:endParaRPr>
          </a:p>
          <a:p>
            <a:pPr marL="673100" indent="-229235">
              <a:lnSpc>
                <a:spcPct val="150000"/>
              </a:lnSpc>
              <a:spcBef>
                <a:spcPts val="935"/>
              </a:spcBef>
              <a:tabLst>
                <a:tab pos="673100" algn="l"/>
                <a:tab pos="673735" algn="l"/>
              </a:tabLst>
            </a:pPr>
            <a:r>
              <a:rPr lang="en-US" sz="1600" dirty="0">
                <a:solidFill>
                  <a:schemeClr val="tx1"/>
                </a:solidFill>
                <a:effectLst/>
                <a:latin typeface="Times New Roman" panose="02020603050405020304" pitchFamily="18" charset="0"/>
                <a:ea typeface="Times New Roman" panose="02020603050405020304" pitchFamily="18" charset="0"/>
              </a:rPr>
              <a:t>It supports about object-oriented, functional and imperative styles of programming .It also</a:t>
            </a:r>
          </a:p>
          <a:p>
            <a:pPr marL="673100" indent="-229235">
              <a:lnSpc>
                <a:spcPct val="150000"/>
              </a:lnSpc>
              <a:spcBef>
                <a:spcPts val="935"/>
              </a:spcBef>
              <a:tabLst>
                <a:tab pos="673100" algn="l"/>
                <a:tab pos="673735" algn="l"/>
              </a:tabLst>
            </a:pPr>
            <a:r>
              <a:rPr lang="en-US" sz="1600" dirty="0">
                <a:solidFill>
                  <a:schemeClr val="tx1"/>
                </a:solidFill>
                <a:effectLst/>
                <a:latin typeface="Times New Roman" panose="02020603050405020304" pitchFamily="18" charset="0"/>
                <a:ea typeface="Times New Roman" panose="02020603050405020304" pitchFamily="18" charset="0"/>
              </a:rPr>
              <a:t>exists outside of the Internet.</a:t>
            </a:r>
            <a:endParaRPr lang="en-IN" sz="1600" dirty="0">
              <a:solidFill>
                <a:schemeClr val="tx1"/>
              </a:solidFill>
              <a:effectLst/>
              <a:latin typeface="Times New Roman" panose="02020603050405020304" pitchFamily="18" charset="0"/>
              <a:ea typeface="Times New Roman" panose="02020603050405020304" pitchFamily="18" charset="0"/>
            </a:endParaRPr>
          </a:p>
          <a:p>
            <a:pPr marL="729615" indent="-285750">
              <a:lnSpc>
                <a:spcPct val="150000"/>
              </a:lnSpc>
              <a:spcBef>
                <a:spcPts val="935"/>
              </a:spcBef>
              <a:buFont typeface="Arial" panose="020B0604020202020204" pitchFamily="34" charset="0"/>
              <a:buChar char="•"/>
              <a:tabLst>
                <a:tab pos="673100" algn="l"/>
                <a:tab pos="673735" algn="l"/>
              </a:tabLst>
            </a:pPr>
            <a:r>
              <a:rPr lang="en-US" sz="1600" dirty="0">
                <a:solidFill>
                  <a:schemeClr val="accent6">
                    <a:lumMod val="75000"/>
                  </a:schemeClr>
                </a:solidFill>
                <a:effectLst/>
                <a:latin typeface="Times New Roman" panose="02020603050405020304" pitchFamily="18" charset="0"/>
                <a:ea typeface="Times New Roman" panose="02020603050405020304" pitchFamily="18" charset="0"/>
              </a:rPr>
              <a:t>MONGODB:</a:t>
            </a:r>
            <a:endParaRPr lang="en-IN" sz="1600" dirty="0">
              <a:solidFill>
                <a:schemeClr val="accent6">
                  <a:lumMod val="75000"/>
                </a:schemeClr>
              </a:solidFill>
              <a:effectLst/>
              <a:latin typeface="Times New Roman" panose="02020603050405020304" pitchFamily="18" charset="0"/>
              <a:ea typeface="Times New Roman" panose="02020603050405020304" pitchFamily="18" charset="0"/>
            </a:endParaRPr>
          </a:p>
          <a:p>
            <a:pPr marL="673100" indent="-229235">
              <a:lnSpc>
                <a:spcPct val="150000"/>
              </a:lnSpc>
              <a:spcBef>
                <a:spcPts val="935"/>
              </a:spcBef>
              <a:tabLst>
                <a:tab pos="673100" algn="l"/>
                <a:tab pos="673735" algn="l"/>
              </a:tabLst>
            </a:pPr>
            <a:r>
              <a:rPr lang="en-US" sz="1600" dirty="0">
                <a:solidFill>
                  <a:schemeClr val="tx1"/>
                </a:solidFill>
                <a:effectLst/>
                <a:latin typeface="Times New Roman" panose="02020603050405020304" pitchFamily="18" charset="0"/>
                <a:ea typeface="Times New Roman" panose="02020603050405020304" pitchFamily="18" charset="0"/>
              </a:rPr>
              <a:t>It understands about the how MONGODB stores the data. We can easily install this feature</a:t>
            </a:r>
          </a:p>
          <a:p>
            <a:pPr marL="673100" indent="-229235">
              <a:lnSpc>
                <a:spcPct val="150000"/>
              </a:lnSpc>
              <a:spcBef>
                <a:spcPts val="935"/>
              </a:spcBef>
              <a:tabLst>
                <a:tab pos="673100" algn="l"/>
                <a:tab pos="673735" algn="l"/>
              </a:tabLst>
            </a:pPr>
            <a:r>
              <a:rPr lang="en-US" sz="1600" dirty="0">
                <a:solidFill>
                  <a:schemeClr val="tx1"/>
                </a:solidFill>
                <a:effectLst/>
                <a:latin typeface="Times New Roman" panose="02020603050405020304" pitchFamily="18" charset="0"/>
                <a:ea typeface="Times New Roman" panose="02020603050405020304" pitchFamily="18" charset="0"/>
              </a:rPr>
              <a:t>and works very efficiently.</a:t>
            </a:r>
            <a:endParaRPr lang="en-IN" sz="1600" dirty="0">
              <a:solidFill>
                <a:schemeClr val="tx1"/>
              </a:solidFill>
              <a:effectLst/>
              <a:latin typeface="Times New Roman" panose="02020603050405020304" pitchFamily="18" charset="0"/>
              <a:ea typeface="Times New Roman" panose="02020603050405020304" pitchFamily="18" charset="0"/>
            </a:endParaRPr>
          </a:p>
          <a:p>
            <a:pPr marL="729615" indent="-285750">
              <a:lnSpc>
                <a:spcPct val="150000"/>
              </a:lnSpc>
              <a:spcBef>
                <a:spcPts val="935"/>
              </a:spcBef>
              <a:buFont typeface="Arial" panose="020B0604020202020204" pitchFamily="34" charset="0"/>
              <a:buChar char="•"/>
              <a:tabLst>
                <a:tab pos="673100" algn="l"/>
                <a:tab pos="673735" algn="l"/>
              </a:tabLst>
            </a:pPr>
            <a:r>
              <a:rPr lang="en-US" sz="1600" dirty="0">
                <a:solidFill>
                  <a:schemeClr val="accent6">
                    <a:lumMod val="75000"/>
                  </a:schemeClr>
                </a:solidFill>
                <a:effectLst/>
                <a:latin typeface="Times New Roman" panose="02020603050405020304" pitchFamily="18" charset="0"/>
                <a:ea typeface="Times New Roman" panose="02020603050405020304" pitchFamily="18" charset="0"/>
              </a:rPr>
              <a:t>  NODE.</a:t>
            </a:r>
            <a:r>
              <a:rPr lang="en-US" dirty="0">
                <a:solidFill>
                  <a:schemeClr val="accent6">
                    <a:lumMod val="75000"/>
                  </a:schemeClr>
                </a:solidFill>
                <a:latin typeface="Times New Roman" panose="02020603050405020304" pitchFamily="18" charset="0"/>
                <a:ea typeface="Times New Roman" panose="02020603050405020304" pitchFamily="18" charset="0"/>
              </a:rPr>
              <a:t>JS</a:t>
            </a:r>
            <a:r>
              <a:rPr lang="en-US" sz="1600" dirty="0">
                <a:solidFill>
                  <a:schemeClr val="accent6">
                    <a:lumMod val="75000"/>
                  </a:schemeClr>
                </a:solidFill>
                <a:effectLst/>
                <a:latin typeface="Times New Roman" panose="02020603050405020304" pitchFamily="18" charset="0"/>
                <a:ea typeface="Times New Roman" panose="02020603050405020304" pitchFamily="18" charset="0"/>
              </a:rPr>
              <a:t>:</a:t>
            </a:r>
            <a:endParaRPr lang="en-IN" sz="1600" dirty="0">
              <a:solidFill>
                <a:schemeClr val="accent6">
                  <a:lumMod val="75000"/>
                </a:schemeClr>
              </a:solidFill>
              <a:effectLst/>
              <a:latin typeface="Times New Roman" panose="02020603050405020304" pitchFamily="18" charset="0"/>
              <a:ea typeface="Times New Roman" panose="02020603050405020304" pitchFamily="18" charset="0"/>
            </a:endParaRPr>
          </a:p>
          <a:p>
            <a:pPr marL="673100" indent="-229235">
              <a:lnSpc>
                <a:spcPct val="150000"/>
              </a:lnSpc>
              <a:spcBef>
                <a:spcPts val="935"/>
              </a:spcBef>
              <a:tabLst>
                <a:tab pos="673100" algn="l"/>
                <a:tab pos="673735" algn="l"/>
              </a:tabLst>
            </a:pPr>
            <a:r>
              <a:rPr lang="en-US" sz="1600" dirty="0">
                <a:solidFill>
                  <a:schemeClr val="tx1"/>
                </a:solidFill>
                <a:effectLst/>
                <a:latin typeface="Times New Roman" panose="02020603050405020304" pitchFamily="18" charset="0"/>
                <a:ea typeface="Times New Roman" panose="02020603050405020304" pitchFamily="18" charset="0"/>
              </a:rPr>
              <a:t>It is a open source server environment developed in </a:t>
            </a:r>
            <a:r>
              <a:rPr lang="en-US" sz="1600" dirty="0" err="1">
                <a:solidFill>
                  <a:schemeClr val="tx1"/>
                </a:solidFill>
                <a:effectLst/>
                <a:latin typeface="Times New Roman" panose="02020603050405020304" pitchFamily="18" charset="0"/>
                <a:ea typeface="Times New Roman" panose="02020603050405020304" pitchFamily="18" charset="0"/>
              </a:rPr>
              <a:t>Javascript</a:t>
            </a:r>
            <a:r>
              <a:rPr lang="en-US" sz="1600" dirty="0">
                <a:solidFill>
                  <a:schemeClr val="tx1"/>
                </a:solidFill>
                <a:effectLst/>
                <a:latin typeface="Times New Roman" panose="02020603050405020304" pitchFamily="18" charset="0"/>
                <a:ea typeface="Times New Roman" panose="02020603050405020304" pitchFamily="18" charset="0"/>
              </a:rPr>
              <a:t>. It runs on various platforms.</a:t>
            </a:r>
          </a:p>
          <a:p>
            <a:endParaRPr lang="en-IN" dirty="0"/>
          </a:p>
        </p:txBody>
      </p:sp>
      <p:sp>
        <p:nvSpPr>
          <p:cNvPr id="4" name="Slide Number Placeholder 3">
            <a:extLst>
              <a:ext uri="{FF2B5EF4-FFF2-40B4-BE49-F238E27FC236}">
                <a16:creationId xmlns:a16="http://schemas.microsoft.com/office/drawing/2014/main" id="{E6DBDC16-A85A-ADC5-1F4B-36B52A50F731}"/>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3057566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660989" y="600704"/>
            <a:ext cx="6766560" cy="768096"/>
          </a:xfrm>
        </p:spPr>
        <p:txBody>
          <a:bodyPr/>
          <a:lstStyle/>
          <a:p>
            <a:pPr algn="ctr"/>
            <a:r>
              <a:rPr lang="en-US" sz="2400" dirty="0">
                <a:solidFill>
                  <a:schemeClr val="accent6">
                    <a:lumMod val="75000"/>
                  </a:schemeClr>
                </a:solidFill>
                <a:effectLst/>
                <a:latin typeface="Times New Roman" panose="02020603050405020304" pitchFamily="18" charset="0"/>
                <a:ea typeface="Times New Roman" panose="02020603050405020304" pitchFamily="18" charset="0"/>
              </a:rPr>
              <a:t>CHALLENGES</a:t>
            </a:r>
            <a:r>
              <a:rPr lang="en-US" sz="2400" spc="15" dirty="0">
                <a:solidFill>
                  <a:schemeClr val="accent6">
                    <a:lumMod val="75000"/>
                  </a:schemeClr>
                </a:solidFill>
                <a:effectLst/>
                <a:latin typeface="Times New Roman" panose="02020603050405020304" pitchFamily="18" charset="0"/>
                <a:ea typeface="Times New Roman" panose="02020603050405020304" pitchFamily="18" charset="0"/>
              </a:rPr>
              <a:t> </a:t>
            </a:r>
            <a:r>
              <a:rPr lang="en-US" sz="2400" dirty="0">
                <a:solidFill>
                  <a:schemeClr val="accent6">
                    <a:lumMod val="75000"/>
                  </a:schemeClr>
                </a:solidFill>
                <a:effectLst/>
                <a:latin typeface="Times New Roman" panose="02020603050405020304" pitchFamily="18" charset="0"/>
                <a:ea typeface="Times New Roman" panose="02020603050405020304" pitchFamily="18" charset="0"/>
              </a:rPr>
              <a:t>FACED</a:t>
            </a:r>
            <a:endParaRPr lang="en-US" sz="2400" dirty="0">
              <a:solidFill>
                <a:schemeClr val="accent6">
                  <a:lumMod val="75000"/>
                </a:schemeClr>
              </a:solidFill>
            </a:endParaRP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821616" y="1384973"/>
            <a:ext cx="7023804" cy="4262908"/>
          </a:xfrm>
        </p:spPr>
        <p:txBody>
          <a:bodyPr/>
          <a:lstStyle/>
          <a:p>
            <a:pPr marL="742950" marR="431800" lvl="1" indent="-285750">
              <a:lnSpc>
                <a:spcPct val="150000"/>
              </a:lnSpc>
              <a:spcBef>
                <a:spcPts val="5"/>
              </a:spcBef>
              <a:spcAft>
                <a:spcPts val="0"/>
              </a:spcAft>
              <a:buSzPts val="1400"/>
              <a:buFont typeface="Symbol" panose="05050102010706020507" pitchFamily="18" charset="2"/>
              <a:buChar char=""/>
              <a:tabLst>
                <a:tab pos="1130300" algn="l"/>
                <a:tab pos="113093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At the beginning of internship, I faced difficulty for understanding</a:t>
            </a:r>
            <a:r>
              <a:rPr lang="en-US" sz="1800" spc="-19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 applications and different</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tools.</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lnSpc>
                <a:spcPct val="150000"/>
              </a:lnSpc>
              <a:spcBef>
                <a:spcPts val="275"/>
              </a:spcBef>
              <a:spcAft>
                <a:spcPts val="0"/>
              </a:spcAft>
              <a:buSzPts val="1400"/>
              <a:buFont typeface="Symbol" panose="05050102010706020507" pitchFamily="18" charset="2"/>
              <a:buChar char=""/>
              <a:tabLst>
                <a:tab pos="1130300" algn="l"/>
                <a:tab pos="113093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I faced difficulty in understanding tags.</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lnSpc>
                <a:spcPct val="150000"/>
              </a:lnSpc>
              <a:spcBef>
                <a:spcPts val="790"/>
              </a:spcBef>
              <a:spcAft>
                <a:spcPts val="0"/>
              </a:spcAft>
              <a:buSzPts val="1400"/>
              <a:buFont typeface="Symbol" panose="05050102010706020507" pitchFamily="18" charset="2"/>
              <a:buChar char=""/>
              <a:tabLst>
                <a:tab pos="1130300" algn="l"/>
                <a:tab pos="113093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I faced difficulty in managing college and internship</a:t>
            </a:r>
            <a:r>
              <a:rPr lang="en-US" sz="1800" spc="-1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timings.</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lnSpc>
                <a:spcPct val="150000"/>
              </a:lnSpc>
              <a:spcBef>
                <a:spcPts val="785"/>
              </a:spcBef>
              <a:spcAft>
                <a:spcPts val="0"/>
              </a:spcAft>
              <a:buSzPts val="1400"/>
              <a:buFont typeface="Symbol" panose="05050102010706020507" pitchFamily="18" charset="2"/>
              <a:buChar char=""/>
              <a:tabLst>
                <a:tab pos="1130300" algn="l"/>
                <a:tab pos="113093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I faced difficulty in understanding the advanced topics in</a:t>
            </a:r>
            <a:r>
              <a:rPr lang="en-US" sz="1800" spc="-1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CSS.</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lnSpc>
                <a:spcPct val="150000"/>
              </a:lnSpc>
              <a:spcBef>
                <a:spcPts val="790"/>
              </a:spcBef>
              <a:spcAft>
                <a:spcPts val="0"/>
              </a:spcAft>
              <a:buSzPts val="1400"/>
              <a:buFont typeface="Symbol" panose="05050102010706020507" pitchFamily="18" charset="2"/>
              <a:buChar char=""/>
              <a:tabLst>
                <a:tab pos="1130300" algn="l"/>
                <a:tab pos="113093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I faced difficulty in creating new web pages.</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742950" marR="523875" lvl="1" indent="-285750">
              <a:lnSpc>
                <a:spcPct val="150000"/>
              </a:lnSpc>
              <a:spcBef>
                <a:spcPts val="975"/>
              </a:spcBef>
              <a:spcAft>
                <a:spcPts val="0"/>
              </a:spcAft>
              <a:buSzPts val="1400"/>
              <a:buFont typeface="Symbol" panose="05050102010706020507" pitchFamily="18" charset="2"/>
              <a:buChar char=""/>
              <a:tabLst>
                <a:tab pos="1130300" algn="l"/>
                <a:tab pos="113093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Even with these difficulties, I am able to complete the internship</a:t>
            </a:r>
            <a:r>
              <a:rPr lang="en-US" sz="1800" spc="-15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 it helps </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me </a:t>
            </a:r>
            <a:r>
              <a:rPr lang="en-US" sz="1800" dirty="0">
                <a:effectLst/>
                <a:latin typeface="Times New Roman" panose="02020603050405020304" pitchFamily="18" charset="0"/>
                <a:ea typeface="Symbol" panose="05050102010706020507" pitchFamily="18" charset="2"/>
                <a:cs typeface="Symbol" panose="05050102010706020507" pitchFamily="18" charset="2"/>
              </a:rPr>
              <a:t>in securing a new job.</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endParaRPr lang="en-US" dirty="0"/>
          </a:p>
        </p:txBody>
      </p:sp>
    </p:spTree>
    <p:extLst>
      <p:ext uri="{BB962C8B-B14F-4D97-AF65-F5344CB8AC3E}">
        <p14:creationId xmlns:p14="http://schemas.microsoft.com/office/powerpoint/2010/main" val="94818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9065D-8567-EF1E-9FAE-1E2A3523FE4A}"/>
              </a:ext>
            </a:extLst>
          </p:cNvPr>
          <p:cNvSpPr>
            <a:spLocks noGrp="1"/>
          </p:cNvSpPr>
          <p:nvPr>
            <p:ph type="title"/>
          </p:nvPr>
        </p:nvSpPr>
        <p:spPr>
          <a:xfrm>
            <a:off x="3618411" y="450855"/>
            <a:ext cx="6766560" cy="768096"/>
          </a:xfrm>
        </p:spPr>
        <p:txBody>
          <a:bodyPr/>
          <a:lstStyle/>
          <a:p>
            <a:r>
              <a:rPr lang="en-US" sz="2400" dirty="0" err="1"/>
              <a:t>Oppurtunities</a:t>
            </a:r>
            <a:endParaRPr lang="en-IN" sz="2400" dirty="0"/>
          </a:p>
        </p:txBody>
      </p:sp>
      <p:sp>
        <p:nvSpPr>
          <p:cNvPr id="3" name="Content Placeholder 2">
            <a:extLst>
              <a:ext uri="{FF2B5EF4-FFF2-40B4-BE49-F238E27FC236}">
                <a16:creationId xmlns:a16="http://schemas.microsoft.com/office/drawing/2014/main" id="{35D67221-589F-C1AD-73CB-DEC2BCAAAF4C}"/>
              </a:ext>
            </a:extLst>
          </p:cNvPr>
          <p:cNvSpPr>
            <a:spLocks noGrp="1"/>
          </p:cNvSpPr>
          <p:nvPr>
            <p:ph idx="1"/>
          </p:nvPr>
        </p:nvSpPr>
        <p:spPr>
          <a:xfrm>
            <a:off x="621792" y="1324947"/>
            <a:ext cx="9194012" cy="4213269"/>
          </a:xfrm>
        </p:spPr>
        <p:txBody>
          <a:bodyPr/>
          <a:lstStyle/>
          <a:p>
            <a:pPr marL="215900" marR="536575">
              <a:lnSpc>
                <a:spcPct val="145000"/>
              </a:lnSpc>
              <a:spcAft>
                <a:spcPts val="0"/>
              </a:spcAft>
            </a:pPr>
            <a:r>
              <a:rPr lang="en-US" sz="1600" dirty="0">
                <a:effectLst/>
                <a:latin typeface="Times New Roman" panose="02020603050405020304" pitchFamily="18" charset="0"/>
                <a:ea typeface="Times New Roman" panose="02020603050405020304" pitchFamily="18" charset="0"/>
              </a:rPr>
              <a:t>During the internship, I was given the opportunity to perform the following role:</a:t>
            </a:r>
            <a:endParaRPr lang="en-IN" sz="1600" dirty="0">
              <a:effectLst/>
              <a:latin typeface="Times New Roman" panose="02020603050405020304" pitchFamily="18" charset="0"/>
              <a:ea typeface="Times New Roman" panose="02020603050405020304" pitchFamily="18" charset="0"/>
            </a:endParaRPr>
          </a:p>
          <a:p>
            <a:pPr marL="215900">
              <a:spcBef>
                <a:spcPts val="1130"/>
              </a:spcBef>
            </a:pPr>
            <a:r>
              <a:rPr lang="en-US" sz="1600" b="1" dirty="0">
                <a:effectLst/>
                <a:latin typeface="Times New Roman" panose="02020603050405020304" pitchFamily="18" charset="0"/>
                <a:ea typeface="Times New Roman" panose="02020603050405020304" pitchFamily="18" charset="0"/>
              </a:rPr>
              <a:t>Intern:</a:t>
            </a:r>
            <a:endParaRPr lang="en-IN" sz="1600" b="1" dirty="0">
              <a:effectLst/>
              <a:latin typeface="Times New Roman" panose="02020603050405020304" pitchFamily="18" charset="0"/>
              <a:ea typeface="Times New Roman" panose="02020603050405020304" pitchFamily="18" charset="0"/>
            </a:endParaRPr>
          </a:p>
          <a:p>
            <a:pPr>
              <a:spcBef>
                <a:spcPts val="5"/>
              </a:spcBef>
            </a:pPr>
            <a:r>
              <a:rPr lang="en-US" sz="16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742950" marR="407670" lvl="1" indent="-285750" algn="just">
              <a:lnSpc>
                <a:spcPct val="136000"/>
              </a:lnSpc>
              <a:spcBef>
                <a:spcPts val="360"/>
              </a:spcBef>
              <a:spcAft>
                <a:spcPts val="0"/>
              </a:spcAft>
              <a:buSzPts val="1400"/>
              <a:buFont typeface="Symbol" panose="05050102010706020507" pitchFamily="18" charset="2"/>
              <a:buChar char=""/>
              <a:tabLst>
                <a:tab pos="673735" algn="l"/>
              </a:tabLst>
            </a:pPr>
            <a:r>
              <a:rPr lang="en-US" sz="1600" dirty="0">
                <a:effectLst/>
                <a:latin typeface="Times New Roman" panose="02020603050405020304" pitchFamily="18" charset="0"/>
                <a:ea typeface="Symbol" panose="05050102010706020507" pitchFamily="18" charset="2"/>
                <a:cs typeface="Symbol" panose="05050102010706020507" pitchFamily="18" charset="2"/>
              </a:rPr>
              <a:t>Coordinating with the team members and team leads on a regular basis to keep a track of the activities like the projects and about the work to be done.</a:t>
            </a:r>
            <a:endParaRPr lang="en-IN" sz="16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lgn="just">
              <a:spcBef>
                <a:spcPts val="225"/>
              </a:spcBef>
              <a:buSzPts val="1400"/>
              <a:buFont typeface="Symbol" panose="05050102010706020507" pitchFamily="18" charset="2"/>
              <a:buChar char=""/>
              <a:tabLst>
                <a:tab pos="673735" algn="l"/>
              </a:tabLst>
            </a:pPr>
            <a:r>
              <a:rPr lang="en-US" sz="1600" dirty="0">
                <a:effectLst/>
                <a:latin typeface="Times New Roman" panose="02020603050405020304" pitchFamily="18" charset="0"/>
                <a:ea typeface="Symbol" panose="05050102010706020507" pitchFamily="18" charset="2"/>
                <a:cs typeface="Symbol" panose="05050102010706020507" pitchFamily="18" charset="2"/>
              </a:rPr>
              <a:t>I learned about developing the applications using different</a:t>
            </a:r>
            <a:r>
              <a:rPr lang="en-US" sz="1600" spc="-5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languages.</a:t>
            </a:r>
            <a:endParaRPr lang="en-IN" sz="1600" dirty="0">
              <a:effectLst/>
              <a:latin typeface="Times New Roman" panose="02020603050405020304" pitchFamily="18" charset="0"/>
              <a:ea typeface="Symbol" panose="05050102010706020507" pitchFamily="18" charset="2"/>
              <a:cs typeface="Symbol" panose="05050102010706020507" pitchFamily="18" charset="2"/>
            </a:endParaRPr>
          </a:p>
          <a:p>
            <a:pPr marL="742950" marR="1194435" lvl="1" indent="-285750" algn="just">
              <a:lnSpc>
                <a:spcPct val="130000"/>
              </a:lnSpc>
              <a:spcBef>
                <a:spcPts val="960"/>
              </a:spcBef>
              <a:spcAft>
                <a:spcPts val="0"/>
              </a:spcAft>
              <a:buSzPts val="1400"/>
              <a:buFont typeface="Symbol" panose="05050102010706020507" pitchFamily="18" charset="2"/>
              <a:buChar char=""/>
              <a:tabLst>
                <a:tab pos="673735" algn="l"/>
              </a:tabLst>
            </a:pPr>
            <a:r>
              <a:rPr lang="en-US" sz="1600" dirty="0">
                <a:effectLst/>
                <a:latin typeface="Times New Roman" panose="02020603050405020304" pitchFamily="18" charset="0"/>
                <a:ea typeface="Symbol" panose="05050102010706020507" pitchFamily="18" charset="2"/>
                <a:cs typeface="Symbol" panose="05050102010706020507" pitchFamily="18" charset="2"/>
              </a:rPr>
              <a:t>For that I have referred the W3Schools website related to gain</a:t>
            </a:r>
            <a:r>
              <a:rPr lang="en-US" sz="1600" spc="-13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the complete knowledge on</a:t>
            </a:r>
            <a:r>
              <a:rPr lang="en-US" sz="1600" spc="-5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that.</a:t>
            </a:r>
            <a:endParaRPr lang="en-IN" sz="16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lgn="just">
              <a:spcBef>
                <a:spcPts val="255"/>
              </a:spcBef>
              <a:buSzPts val="1400"/>
              <a:buFont typeface="Symbol" panose="05050102010706020507" pitchFamily="18" charset="2"/>
              <a:buChar char=""/>
              <a:tabLst>
                <a:tab pos="673735" algn="l"/>
              </a:tabLst>
            </a:pPr>
            <a:r>
              <a:rPr lang="en-US" sz="1600" dirty="0">
                <a:effectLst/>
                <a:latin typeface="Times New Roman" panose="02020603050405020304" pitchFamily="18" charset="0"/>
                <a:ea typeface="Symbol" panose="05050102010706020507" pitchFamily="18" charset="2"/>
                <a:cs typeface="Symbol" panose="05050102010706020507" pitchFamily="18" charset="2"/>
              </a:rPr>
              <a:t>Then I have gathered the</a:t>
            </a:r>
            <a:r>
              <a:rPr lang="en-US" sz="1600" spc="-35" dirty="0">
                <a:effectLst/>
                <a:latin typeface="Times New Roman" panose="02020603050405020304" pitchFamily="18" charset="0"/>
                <a:ea typeface="Symbol" panose="05050102010706020507" pitchFamily="18" charset="2"/>
                <a:cs typeface="Symbol" panose="05050102010706020507" pitchFamily="18" charset="2"/>
              </a:rPr>
              <a:t>  all my </a:t>
            </a:r>
            <a:r>
              <a:rPr lang="en-US" sz="1600" dirty="0">
                <a:effectLst/>
                <a:latin typeface="Times New Roman" panose="02020603050405020304" pitchFamily="18" charset="0"/>
                <a:ea typeface="Symbol" panose="05050102010706020507" pitchFamily="18" charset="2"/>
                <a:cs typeface="Symbol" panose="05050102010706020507" pitchFamily="18" charset="2"/>
              </a:rPr>
              <a:t>requirements.</a:t>
            </a:r>
            <a:endParaRPr lang="en-IN" sz="1600" dirty="0">
              <a:effectLst/>
              <a:latin typeface="Times New Roman" panose="02020603050405020304" pitchFamily="18" charset="0"/>
              <a:ea typeface="Symbol" panose="05050102010706020507" pitchFamily="18" charset="2"/>
              <a:cs typeface="Symbol" panose="05050102010706020507" pitchFamily="18" charset="2"/>
            </a:endParaRPr>
          </a:p>
          <a:p>
            <a:pPr marL="742950" marR="1080770" lvl="1" indent="-285750">
              <a:lnSpc>
                <a:spcPct val="128000"/>
              </a:lnSpc>
              <a:spcBef>
                <a:spcPts val="275"/>
              </a:spcBef>
              <a:spcAft>
                <a:spcPts val="0"/>
              </a:spcAft>
              <a:buSzPts val="1400"/>
              <a:buFont typeface="Symbol" panose="05050102010706020507" pitchFamily="18" charset="2"/>
              <a:buChar char=""/>
              <a:tabLst>
                <a:tab pos="673100" algn="l"/>
                <a:tab pos="673735" algn="l"/>
              </a:tabLst>
            </a:pPr>
            <a:r>
              <a:rPr lang="en-US" sz="1600" dirty="0">
                <a:effectLst/>
                <a:latin typeface="Times New Roman" panose="02020603050405020304" pitchFamily="18" charset="0"/>
                <a:ea typeface="Symbol" panose="05050102010706020507" pitchFamily="18" charset="2"/>
                <a:cs typeface="Symbol" panose="05050102010706020507" pitchFamily="18" charset="2"/>
              </a:rPr>
              <a:t>They also provide us the opportunity to voluntarily interact in</a:t>
            </a:r>
            <a:r>
              <a:rPr lang="en-US" sz="1600" spc="-18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other projects as well.</a:t>
            </a:r>
            <a:endParaRPr lang="en-IN" sz="16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320"/>
              </a:spcBef>
              <a:buSzPts val="1400"/>
              <a:buFont typeface="Symbol" panose="05050102010706020507" pitchFamily="18" charset="2"/>
              <a:buChar char=""/>
              <a:tabLst>
                <a:tab pos="673100" algn="l"/>
                <a:tab pos="673735" algn="l"/>
              </a:tabLst>
            </a:pPr>
            <a:r>
              <a:rPr lang="en-US" sz="1600" dirty="0">
                <a:effectLst/>
                <a:latin typeface="Times New Roman" panose="02020603050405020304" pitchFamily="18" charset="0"/>
                <a:ea typeface="Symbol" panose="05050102010706020507" pitchFamily="18" charset="2"/>
                <a:cs typeface="Symbol" panose="05050102010706020507" pitchFamily="18" charset="2"/>
              </a:rPr>
              <a:t>They have given different tasks to develop different parts of the</a:t>
            </a:r>
            <a:r>
              <a:rPr lang="en-US" sz="1600" spc="-15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webpages.</a:t>
            </a:r>
            <a:endParaRPr lang="en-IN" sz="1600" dirty="0">
              <a:effectLst/>
              <a:latin typeface="Times New Roman" panose="02020603050405020304" pitchFamily="18" charset="0"/>
              <a:ea typeface="Symbol" panose="05050102010706020507" pitchFamily="18" charset="2"/>
              <a:cs typeface="Symbol" panose="05050102010706020507" pitchFamily="18" charset="2"/>
            </a:endParaRPr>
          </a:p>
          <a:p>
            <a:pPr marL="742950" marR="399415" lvl="1" indent="-285750">
              <a:lnSpc>
                <a:spcPct val="127000"/>
              </a:lnSpc>
              <a:spcBef>
                <a:spcPts val="985"/>
              </a:spcBef>
              <a:spcAft>
                <a:spcPts val="0"/>
              </a:spcAft>
              <a:buSzPts val="1400"/>
              <a:buFont typeface="Symbol" panose="05050102010706020507" pitchFamily="18" charset="2"/>
              <a:buChar char=""/>
              <a:tabLst>
                <a:tab pos="673100" algn="l"/>
                <a:tab pos="673735" algn="l"/>
              </a:tabLst>
            </a:pPr>
            <a:r>
              <a:rPr lang="en-US" sz="1600" dirty="0">
                <a:effectLst/>
                <a:latin typeface="Times New Roman" panose="02020603050405020304" pitchFamily="18" charset="0"/>
                <a:ea typeface="Symbol" panose="05050102010706020507" pitchFamily="18" charset="2"/>
                <a:cs typeface="Symbol" panose="05050102010706020507" pitchFamily="18" charset="2"/>
              </a:rPr>
              <a:t>Also they have finally conducted some tests to certify with the completion</a:t>
            </a:r>
            <a:r>
              <a:rPr lang="en-US" sz="1600" spc="-14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of internship</a:t>
            </a:r>
            <a:endParaRPr lang="en-IN" dirty="0"/>
          </a:p>
        </p:txBody>
      </p:sp>
      <p:sp>
        <p:nvSpPr>
          <p:cNvPr id="4" name="Slide Number Placeholder 3">
            <a:extLst>
              <a:ext uri="{FF2B5EF4-FFF2-40B4-BE49-F238E27FC236}">
                <a16:creationId xmlns:a16="http://schemas.microsoft.com/office/drawing/2014/main" id="{174E6E06-9560-6A7E-EAF7-35F06434F270}"/>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2293219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D3EA-0304-6E52-4509-D0A174F9F97F}"/>
              </a:ext>
            </a:extLst>
          </p:cNvPr>
          <p:cNvSpPr>
            <a:spLocks noGrp="1"/>
          </p:cNvSpPr>
          <p:nvPr>
            <p:ph type="title"/>
          </p:nvPr>
        </p:nvSpPr>
        <p:spPr>
          <a:xfrm>
            <a:off x="3318899" y="74645"/>
            <a:ext cx="6766560" cy="768096"/>
          </a:xfrm>
        </p:spPr>
        <p:txBody>
          <a:bodyPr/>
          <a:lstStyle/>
          <a:p>
            <a:r>
              <a:rPr lang="en-US" sz="2400" dirty="0">
                <a:solidFill>
                  <a:schemeClr val="accent6">
                    <a:lumMod val="75000"/>
                  </a:schemeClr>
                </a:solidFill>
                <a:effectLst/>
                <a:latin typeface="Times New Roman" panose="02020603050405020304" pitchFamily="18" charset="0"/>
                <a:ea typeface="Times New Roman" panose="02020603050405020304" pitchFamily="18" charset="0"/>
              </a:rPr>
              <a:t>Internship Objectives</a:t>
            </a:r>
            <a:endParaRPr lang="en-IN" sz="2400" dirty="0"/>
          </a:p>
        </p:txBody>
      </p:sp>
      <p:sp>
        <p:nvSpPr>
          <p:cNvPr id="3" name="Content Placeholder 2">
            <a:extLst>
              <a:ext uri="{FF2B5EF4-FFF2-40B4-BE49-F238E27FC236}">
                <a16:creationId xmlns:a16="http://schemas.microsoft.com/office/drawing/2014/main" id="{E035DC4B-A5E9-2E6B-6DE9-91DA641302CE}"/>
              </a:ext>
            </a:extLst>
          </p:cNvPr>
          <p:cNvSpPr>
            <a:spLocks noGrp="1"/>
          </p:cNvSpPr>
          <p:nvPr>
            <p:ph idx="1"/>
          </p:nvPr>
        </p:nvSpPr>
        <p:spPr>
          <a:xfrm>
            <a:off x="1257767" y="731520"/>
            <a:ext cx="8238929" cy="5891846"/>
          </a:xfrm>
        </p:spPr>
        <p:txBody>
          <a:bodyPr/>
          <a:lstStyle/>
          <a:p>
            <a:pPr marL="285750" marR="521335" lvl="0" indent="-285750" algn="just">
              <a:lnSpc>
                <a:spcPct val="150000"/>
              </a:lnSpc>
              <a:spcBef>
                <a:spcPts val="360"/>
              </a:spcBef>
              <a:spcAft>
                <a:spcPts val="0"/>
              </a:spcAft>
              <a:buSzPts val="1200"/>
              <a:buFont typeface="Arial" panose="020B0604020202020204" pitchFamily="34" charset="0"/>
              <a:buChar char="•"/>
              <a:tabLst>
                <a:tab pos="1207135" algn="l"/>
              </a:tabLst>
            </a:pPr>
            <a:r>
              <a:rPr lang="en-US" sz="1600" dirty="0">
                <a:effectLst/>
                <a:latin typeface="Times New Roman" panose="02020603050405020304" pitchFamily="18" charset="0"/>
                <a:ea typeface="Wingdings" panose="05000000000000000000" pitchFamily="2" charset="2"/>
                <a:cs typeface="Wingdings" panose="05000000000000000000" pitchFamily="2" charset="2"/>
              </a:rPr>
              <a:t>Internships are generally thought of to be reserved for college students looking to gain experience in a particular field. However, a wide array of people can benefit from Full stack Internships in order to receive real world experience and develop their</a:t>
            </a:r>
            <a:r>
              <a:rPr lang="en-US" sz="16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skills.</a:t>
            </a:r>
            <a:endParaRPr lang="en-IN" sz="1600" dirty="0">
              <a:effectLst/>
              <a:latin typeface="Times New Roman" panose="02020603050405020304" pitchFamily="18" charset="0"/>
              <a:ea typeface="Wingdings" panose="05000000000000000000" pitchFamily="2" charset="2"/>
              <a:cs typeface="Wingdings" panose="05000000000000000000" pitchFamily="2" charset="2"/>
            </a:endParaRPr>
          </a:p>
          <a:p>
            <a:pPr marL="285750" marR="520700" lvl="0" indent="-285750" algn="just">
              <a:lnSpc>
                <a:spcPct val="150000"/>
              </a:lnSpc>
              <a:spcBef>
                <a:spcPts val="5"/>
              </a:spcBef>
              <a:spcAft>
                <a:spcPts val="0"/>
              </a:spcAft>
              <a:buSzPts val="1200"/>
              <a:buFont typeface="Arial" panose="020B0604020202020204" pitchFamily="34" charset="0"/>
              <a:buChar char="•"/>
              <a:tabLst>
                <a:tab pos="1207135" algn="l"/>
              </a:tabLst>
            </a:pPr>
            <a:r>
              <a:rPr lang="en-US" sz="1600" dirty="0">
                <a:effectLst/>
                <a:latin typeface="Times New Roman" panose="02020603050405020304" pitchFamily="18" charset="0"/>
                <a:ea typeface="Wingdings" panose="05000000000000000000" pitchFamily="2" charset="2"/>
                <a:cs typeface="Wingdings" panose="05000000000000000000" pitchFamily="2" charset="2"/>
              </a:rPr>
              <a:t>An objective for this position should emphasize the skills you already possess in the area and your interest in learning</a:t>
            </a:r>
            <a:r>
              <a:rPr lang="en-US" sz="16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more</a:t>
            </a:r>
            <a:endParaRPr lang="en-IN" sz="1600" dirty="0">
              <a:effectLst/>
              <a:latin typeface="Times New Roman" panose="02020603050405020304" pitchFamily="18" charset="0"/>
              <a:ea typeface="Wingdings" panose="05000000000000000000" pitchFamily="2" charset="2"/>
              <a:cs typeface="Wingdings" panose="05000000000000000000" pitchFamily="2" charset="2"/>
            </a:endParaRPr>
          </a:p>
          <a:p>
            <a:pPr marL="285750" marR="522605" lvl="0" indent="-285750" algn="just">
              <a:lnSpc>
                <a:spcPct val="150000"/>
              </a:lnSpc>
              <a:spcBef>
                <a:spcPts val="360"/>
              </a:spcBef>
              <a:spcAft>
                <a:spcPts val="0"/>
              </a:spcAft>
              <a:buSzPts val="1200"/>
              <a:buFont typeface="Arial" panose="020B0604020202020204" pitchFamily="34" charset="0"/>
              <a:buChar char="•"/>
              <a:tabLst>
                <a:tab pos="1207135" algn="l"/>
              </a:tabLst>
            </a:pPr>
            <a:r>
              <a:rPr lang="en-US" sz="1600" dirty="0">
                <a:effectLst/>
                <a:latin typeface="Times New Roman" panose="02020603050405020304" pitchFamily="18" charset="0"/>
                <a:ea typeface="Wingdings" panose="05000000000000000000" pitchFamily="2" charset="2"/>
                <a:cs typeface="Wingdings" panose="05000000000000000000" pitchFamily="2" charset="2"/>
              </a:rPr>
              <a:t>Internships</a:t>
            </a:r>
            <a:r>
              <a:rPr lang="en-US" sz="1600" spc="-8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are</a:t>
            </a:r>
            <a:r>
              <a:rPr lang="en-US" sz="1600" spc="-8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utilized</a:t>
            </a:r>
            <a:r>
              <a:rPr lang="en-US" sz="1600" spc="-8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in</a:t>
            </a:r>
            <a:r>
              <a:rPr lang="en-US" sz="16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a</a:t>
            </a:r>
            <a:r>
              <a:rPr lang="en-US" sz="1600" spc="-9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number</a:t>
            </a:r>
            <a:r>
              <a:rPr lang="en-US" sz="1600" spc="-7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of</a:t>
            </a:r>
            <a:r>
              <a:rPr lang="en-US" sz="1600" spc="-8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different</a:t>
            </a:r>
            <a:r>
              <a:rPr lang="en-US" sz="1600" spc="-7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career</a:t>
            </a:r>
            <a:r>
              <a:rPr lang="en-US" sz="1600" spc="-9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fields,</a:t>
            </a:r>
            <a:r>
              <a:rPr lang="en-US" sz="1600" spc="-6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including</a:t>
            </a:r>
            <a:r>
              <a:rPr lang="en-US" sz="1600" spc="-7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architecture, engineering, healthcare, economics, advertising and many</a:t>
            </a:r>
            <a:r>
              <a:rPr lang="en-US" sz="16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more.</a:t>
            </a:r>
            <a:endParaRPr lang="en-IN" sz="1600" dirty="0">
              <a:effectLst/>
              <a:latin typeface="Times New Roman" panose="02020603050405020304" pitchFamily="18" charset="0"/>
              <a:ea typeface="Wingdings" panose="05000000000000000000" pitchFamily="2" charset="2"/>
              <a:cs typeface="Wingdings" panose="05000000000000000000" pitchFamily="2" charset="2"/>
            </a:endParaRPr>
          </a:p>
          <a:p>
            <a:pPr marL="285750" marR="522605" lvl="0" indent="-285750" algn="just">
              <a:lnSpc>
                <a:spcPct val="150000"/>
              </a:lnSpc>
              <a:spcBef>
                <a:spcPts val="360"/>
              </a:spcBef>
              <a:spcAft>
                <a:spcPts val="0"/>
              </a:spcAft>
              <a:buSzPts val="1200"/>
              <a:buFont typeface="Arial" panose="020B0604020202020204" pitchFamily="34" charset="0"/>
              <a:buChar char="•"/>
              <a:tabLst>
                <a:tab pos="1207135" algn="l"/>
              </a:tabLst>
            </a:pPr>
            <a:r>
              <a:rPr lang="en-US" sz="1600" dirty="0">
                <a:effectLst/>
                <a:latin typeface="Times New Roman" panose="02020603050405020304" pitchFamily="18" charset="0"/>
                <a:ea typeface="Wingdings" panose="05000000000000000000" pitchFamily="2" charset="2"/>
                <a:cs typeface="Wingdings" panose="05000000000000000000" pitchFamily="2" charset="2"/>
              </a:rPr>
              <a:t>Full stack developers front end and back end development skills, tackling a wide variety of tasks in building and maintaining a digital entity(e.g., app, webpage).The position is predicated upon versatility, innovative thinking, and a blend of technical programming knowledge and high-level client communication.  </a:t>
            </a:r>
            <a:endParaRPr lang="en-IN" sz="1600" dirty="0">
              <a:effectLst/>
              <a:latin typeface="Times New Roman" panose="02020603050405020304" pitchFamily="18" charset="0"/>
              <a:ea typeface="Wingdings" panose="05000000000000000000" pitchFamily="2" charset="2"/>
              <a:cs typeface="Wingdings" panose="05000000000000000000" pitchFamily="2" charset="2"/>
            </a:endParaRPr>
          </a:p>
          <a:p>
            <a:pPr marL="285750" marR="520065" lvl="0" indent="-285750" algn="just">
              <a:lnSpc>
                <a:spcPct val="150000"/>
              </a:lnSpc>
              <a:spcBef>
                <a:spcPts val="360"/>
              </a:spcBef>
              <a:spcAft>
                <a:spcPts val="0"/>
              </a:spcAft>
              <a:buSzPts val="1200"/>
              <a:buFont typeface="Arial" panose="020B0604020202020204" pitchFamily="34" charset="0"/>
              <a:buChar char="•"/>
              <a:tabLst>
                <a:tab pos="1207135" algn="l"/>
              </a:tabLst>
            </a:pPr>
            <a:r>
              <a:rPr lang="en-US" sz="1600" dirty="0">
                <a:effectLst/>
                <a:latin typeface="Times New Roman" panose="02020603050405020304" pitchFamily="18" charset="0"/>
                <a:ea typeface="Wingdings" panose="05000000000000000000" pitchFamily="2" charset="2"/>
                <a:cs typeface="Wingdings" panose="05000000000000000000" pitchFamily="2" charset="2"/>
              </a:rPr>
              <a:t>Utilizing</a:t>
            </a:r>
            <a:r>
              <a:rPr lang="en-US" sz="1600" spc="-4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internships</a:t>
            </a:r>
            <a:r>
              <a:rPr lang="en-US" sz="16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is</a:t>
            </a:r>
            <a:r>
              <a:rPr lang="en-US" sz="1600" spc="-4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a</a:t>
            </a:r>
            <a:r>
              <a:rPr lang="en-US" sz="16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great</a:t>
            </a:r>
            <a:r>
              <a:rPr lang="en-US" sz="16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way</a:t>
            </a:r>
            <a:r>
              <a:rPr lang="en-US" sz="1600" spc="-4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to</a:t>
            </a:r>
            <a:r>
              <a:rPr lang="en-US" sz="16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build</a:t>
            </a:r>
            <a:r>
              <a:rPr lang="en-US" sz="1600" spc="-4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your</a:t>
            </a:r>
            <a:r>
              <a:rPr lang="en-US" sz="1600" spc="-3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resume</a:t>
            </a:r>
            <a:r>
              <a:rPr lang="en-US" sz="1600" spc="-4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and</a:t>
            </a:r>
            <a:r>
              <a:rPr lang="en-US" sz="1600" spc="-4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develop</a:t>
            </a:r>
            <a:r>
              <a:rPr lang="en-US" sz="1600" spc="-4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skills</a:t>
            </a:r>
            <a:r>
              <a:rPr lang="en-US" sz="16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that</a:t>
            </a:r>
            <a:r>
              <a:rPr lang="en-US" sz="1600" spc="-4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can be</a:t>
            </a:r>
            <a:r>
              <a:rPr lang="en-US" sz="1600" spc="-8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emphasized</a:t>
            </a:r>
            <a:r>
              <a:rPr lang="en-US" sz="1600" spc="-7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in</a:t>
            </a:r>
            <a:r>
              <a:rPr lang="en-US" sz="16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your</a:t>
            </a:r>
            <a:r>
              <a:rPr lang="en-US" sz="1600" spc="-8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resume</a:t>
            </a:r>
            <a:r>
              <a:rPr lang="en-US" sz="1600" spc="-7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for</a:t>
            </a:r>
            <a:r>
              <a:rPr lang="en-US" sz="16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future</a:t>
            </a:r>
            <a:r>
              <a:rPr lang="en-US" sz="16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effectLst/>
                <a:latin typeface="Times New Roman" panose="02020603050405020304" pitchFamily="18" charset="0"/>
                <a:ea typeface="Wingdings" panose="05000000000000000000" pitchFamily="2" charset="2"/>
                <a:cs typeface="Wingdings" panose="05000000000000000000" pitchFamily="2" charset="2"/>
              </a:rPr>
              <a:t>jobs</a:t>
            </a:r>
            <a:endParaRPr lang="en-IN" sz="1600" dirty="0">
              <a:effectLst/>
              <a:latin typeface="Times New Roman" panose="02020603050405020304" pitchFamily="18" charset="0"/>
              <a:ea typeface="Wingdings" panose="05000000000000000000" pitchFamily="2" charset="2"/>
              <a:cs typeface="Wingdings" panose="05000000000000000000" pitchFamily="2" charset="2"/>
            </a:endParaRPr>
          </a:p>
          <a:p>
            <a:endParaRPr lang="en-IN" dirty="0"/>
          </a:p>
        </p:txBody>
      </p:sp>
      <p:sp>
        <p:nvSpPr>
          <p:cNvPr id="4" name="Slide Number Placeholder 3">
            <a:extLst>
              <a:ext uri="{FF2B5EF4-FFF2-40B4-BE49-F238E27FC236}">
                <a16:creationId xmlns:a16="http://schemas.microsoft.com/office/drawing/2014/main" id="{0B8A52FE-ECEA-DC99-9F74-16FE6D2EC4A6}"/>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3827767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174D-CCBA-6A87-8DB6-1B07661BB7D8}"/>
              </a:ext>
            </a:extLst>
          </p:cNvPr>
          <p:cNvSpPr>
            <a:spLocks noGrp="1"/>
          </p:cNvSpPr>
          <p:nvPr>
            <p:ph type="title"/>
          </p:nvPr>
        </p:nvSpPr>
        <p:spPr>
          <a:xfrm>
            <a:off x="2871030" y="575699"/>
            <a:ext cx="6766560" cy="768096"/>
          </a:xfrm>
        </p:spPr>
        <p:txBody>
          <a:bodyPr/>
          <a:lstStyle/>
          <a:p>
            <a:r>
              <a:rPr lang="en-US" sz="2400" dirty="0"/>
              <a:t>Executive summary</a:t>
            </a:r>
            <a:endParaRPr lang="en-IN" sz="2400" dirty="0"/>
          </a:p>
        </p:txBody>
      </p:sp>
      <p:sp>
        <p:nvSpPr>
          <p:cNvPr id="3" name="Content Placeholder 2">
            <a:extLst>
              <a:ext uri="{FF2B5EF4-FFF2-40B4-BE49-F238E27FC236}">
                <a16:creationId xmlns:a16="http://schemas.microsoft.com/office/drawing/2014/main" id="{86E5C2A9-7881-9A5A-2792-D04CC23333CE}"/>
              </a:ext>
            </a:extLst>
          </p:cNvPr>
          <p:cNvSpPr>
            <a:spLocks noGrp="1"/>
          </p:cNvSpPr>
          <p:nvPr>
            <p:ph idx="1"/>
          </p:nvPr>
        </p:nvSpPr>
        <p:spPr>
          <a:xfrm>
            <a:off x="621792" y="1632856"/>
            <a:ext cx="9287318" cy="3909527"/>
          </a:xfrm>
        </p:spPr>
        <p:txBody>
          <a:bodyPr/>
          <a:lstStyle/>
          <a:p>
            <a:pPr marL="501650" marR="396875" indent="-285750" algn="just">
              <a:lnSpc>
                <a:spcPct val="150000"/>
              </a:lnSpc>
              <a:spcAft>
                <a:spcPts val="0"/>
              </a:spcAft>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This report is about my 2 weeks internship program with Technical Hub. In this comprehensive report, I have discussed about every major aspect of the company which I observed and perceived during my internship program.</a:t>
            </a:r>
            <a:endParaRPr lang="en-IN" sz="1800" dirty="0">
              <a:effectLst/>
              <a:latin typeface="Times New Roman" panose="02020603050405020304" pitchFamily="18" charset="0"/>
              <a:ea typeface="Times New Roman" panose="02020603050405020304" pitchFamily="18" charset="0"/>
            </a:endParaRPr>
          </a:p>
          <a:p>
            <a:pPr marL="501650" marR="397510" indent="-285750" algn="just">
              <a:lnSpc>
                <a:spcPct val="150000"/>
              </a:lnSpc>
              <a:spcBef>
                <a:spcPts val="1320"/>
              </a:spcBef>
              <a:spcAft>
                <a:spcPts val="0"/>
              </a:spcAft>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During my internship program, I have learned and mainly worked on Full Stack. All the details have been discussed in detail. All the policies and procedures of the company have been discussed in detail.</a:t>
            </a:r>
            <a:endParaRPr lang="en-IN" sz="1800" dirty="0">
              <a:effectLst/>
              <a:latin typeface="Times New Roman" panose="02020603050405020304" pitchFamily="18" charset="0"/>
              <a:ea typeface="Times New Roman" panose="02020603050405020304" pitchFamily="18" charset="0"/>
            </a:endParaRPr>
          </a:p>
          <a:p>
            <a:pPr marL="501650" marR="395605" indent="-285750" algn="just">
              <a:lnSpc>
                <a:spcPct val="150000"/>
              </a:lnSpc>
              <a:spcBef>
                <a:spcPts val="1315"/>
              </a:spcBef>
              <a:spcAft>
                <a:spcPts val="0"/>
              </a:spcAft>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As the main purpose of the internship is to learn by working in practical environment and to apply the knowledge acquired during the studies in real world scenario in order to tackle the problems using the knowledge and skill learned during the academic process.</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F05DAD75-CF44-8228-2F42-4801ECB65803}"/>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843531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004534" y="1891129"/>
            <a:ext cx="4169664" cy="667512"/>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929515" y="3127249"/>
            <a:ext cx="5098060" cy="2176272"/>
          </a:xfrm>
        </p:spPr>
        <p:txBody>
          <a:bodyPr/>
          <a:lstStyle/>
          <a:p>
            <a:r>
              <a:rPr lang="en-US" dirty="0" err="1"/>
              <a:t>K.Geetha</a:t>
            </a:r>
            <a:r>
              <a:rPr lang="en-US" dirty="0"/>
              <a:t> Pravallika-20A91A1220</a:t>
            </a:r>
          </a:p>
          <a:p>
            <a:r>
              <a:rPr lang="en-US" dirty="0" err="1"/>
              <a:t>A.Kavya</a:t>
            </a:r>
            <a:r>
              <a:rPr lang="en-US" dirty="0"/>
              <a:t> Shree-20A91A1202</a:t>
            </a:r>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762684"/>
            <a:ext cx="10671048" cy="768096"/>
          </a:xfrm>
        </p:spPr>
        <p:txBody>
          <a:bodyPr/>
          <a:lstStyle/>
          <a:p>
            <a:r>
              <a:rPr lang="en-US" sz="2000" b="1"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INDEX </a:t>
            </a:r>
            <a:br>
              <a:rPr lang="en-IN" sz="2400" dirty="0">
                <a:effectLst/>
                <a:latin typeface="Times New Roman" panose="02020603050405020304" pitchFamily="18" charset="0"/>
                <a:ea typeface="Times New Roman" panose="02020603050405020304" pitchFamily="18" charset="0"/>
              </a:rPr>
            </a:br>
            <a:endParaRPr lang="en-US" sz="2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2</a:t>
            </a:fld>
            <a:endParaRPr lang="en-US" dirty="0"/>
          </a:p>
        </p:txBody>
      </p:sp>
      <p:graphicFrame>
        <p:nvGraphicFramePr>
          <p:cNvPr id="18" name="Content Placeholder 17">
            <a:extLst>
              <a:ext uri="{FF2B5EF4-FFF2-40B4-BE49-F238E27FC236}">
                <a16:creationId xmlns:a16="http://schemas.microsoft.com/office/drawing/2014/main" id="{87DA12A8-88C3-4FD5-614F-240E47E52EEE}"/>
              </a:ext>
            </a:extLst>
          </p:cNvPr>
          <p:cNvGraphicFramePr>
            <a:graphicFrameLocks noGrp="1"/>
          </p:cNvGraphicFramePr>
          <p:nvPr>
            <p:ph sz="half" idx="1"/>
            <p:extLst>
              <p:ext uri="{D42A27DB-BD31-4B8C-83A1-F6EECF244321}">
                <p14:modId xmlns:p14="http://schemas.microsoft.com/office/powerpoint/2010/main" val="1728072243"/>
              </p:ext>
            </p:extLst>
          </p:nvPr>
        </p:nvGraphicFramePr>
        <p:xfrm>
          <a:off x="2481943" y="1268963"/>
          <a:ext cx="7529805" cy="4568240"/>
        </p:xfrm>
        <a:graphic>
          <a:graphicData uri="http://schemas.openxmlformats.org/drawingml/2006/table">
            <a:tbl>
              <a:tblPr firstRow="1" firstCol="1" lastRow="1" lastCol="1" bandRow="1" bandCol="1">
                <a:tableStyleId>{5C22544A-7EE6-4342-B048-85BDC9FD1C3A}</a:tableStyleId>
              </a:tblPr>
              <a:tblGrid>
                <a:gridCol w="578264">
                  <a:extLst>
                    <a:ext uri="{9D8B030D-6E8A-4147-A177-3AD203B41FA5}">
                      <a16:colId xmlns:a16="http://schemas.microsoft.com/office/drawing/2014/main" val="1062108890"/>
                    </a:ext>
                  </a:extLst>
                </a:gridCol>
                <a:gridCol w="633967">
                  <a:extLst>
                    <a:ext uri="{9D8B030D-6E8A-4147-A177-3AD203B41FA5}">
                      <a16:colId xmlns:a16="http://schemas.microsoft.com/office/drawing/2014/main" val="366072407"/>
                    </a:ext>
                  </a:extLst>
                </a:gridCol>
                <a:gridCol w="3733436">
                  <a:extLst>
                    <a:ext uri="{9D8B030D-6E8A-4147-A177-3AD203B41FA5}">
                      <a16:colId xmlns:a16="http://schemas.microsoft.com/office/drawing/2014/main" val="3033393487"/>
                    </a:ext>
                  </a:extLst>
                </a:gridCol>
                <a:gridCol w="2584138">
                  <a:extLst>
                    <a:ext uri="{9D8B030D-6E8A-4147-A177-3AD203B41FA5}">
                      <a16:colId xmlns:a16="http://schemas.microsoft.com/office/drawing/2014/main" val="905759047"/>
                    </a:ext>
                  </a:extLst>
                </a:gridCol>
              </a:tblGrid>
              <a:tr h="357248">
                <a:tc>
                  <a:txBody>
                    <a:bodyPr/>
                    <a:lstStyle/>
                    <a:p>
                      <a:pPr marL="31750">
                        <a:lnSpc>
                          <a:spcPts val="1330"/>
                        </a:lnSpc>
                      </a:pPr>
                      <a:r>
                        <a:rPr lang="en-US" sz="1600" dirty="0" err="1">
                          <a:effectLst/>
                        </a:rPr>
                        <a:t>Sno</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lnSpc>
                          <a:spcPts val="1735"/>
                        </a:lnSpc>
                      </a:pPr>
                      <a:r>
                        <a:rPr lang="en-US" sz="900" dirty="0">
                          <a:effectLst/>
                        </a:rPr>
                        <a:t> </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5565" marR="0" lvl="0" indent="0" algn="l" defTabSz="914400" rtl="0" eaLnBrk="1" fontAlgn="auto" latinLnBrk="0" hangingPunct="1">
                        <a:lnSpc>
                          <a:spcPts val="1330"/>
                        </a:lnSpc>
                        <a:spcBef>
                          <a:spcPts val="0"/>
                        </a:spcBef>
                        <a:spcAft>
                          <a:spcPts val="0"/>
                        </a:spcAft>
                        <a:buClrTx/>
                        <a:buSzTx/>
                        <a:buFontTx/>
                        <a:buNone/>
                        <a:tabLst/>
                        <a:defRPr/>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rPr>
                        <a:t>Contents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5565">
                        <a:lnSpc>
                          <a:spcPts val="133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0" marT="0" marB="0"/>
                </a:tc>
                <a:tc>
                  <a:txBody>
                    <a:bodyPr/>
                    <a:lstStyle/>
                    <a:p>
                      <a:pPr marL="63500">
                        <a:lnSpc>
                          <a:spcPts val="1330"/>
                        </a:lnSpc>
                      </a:pPr>
                      <a:r>
                        <a:rPr lang="en-US" sz="1100" dirty="0">
                          <a:effectLst/>
                        </a:rPr>
                        <a:t>                       </a:t>
                      </a:r>
                      <a:r>
                        <a:rPr lang="en-US" sz="1600" dirty="0">
                          <a:effectLst/>
                        </a:rPr>
                        <a:t>Page no</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21078590"/>
                  </a:ext>
                </a:extLst>
              </a:tr>
              <a:tr h="416651">
                <a:tc>
                  <a:txBody>
                    <a:bodyPr/>
                    <a:lstStyle/>
                    <a:p>
                      <a:pPr marL="63500">
                        <a:lnSpc>
                          <a:spcPts val="1735"/>
                        </a:lnSpc>
                        <a:spcBef>
                          <a:spcPts val="75"/>
                        </a:spcBef>
                        <a:spcAft>
                          <a:spcPts val="0"/>
                        </a:spcAft>
                      </a:pPr>
                      <a:r>
                        <a:rPr lang="en-US" sz="1100">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lnSpc>
                          <a:spcPts val="1735"/>
                        </a:lnSpc>
                      </a:pPr>
                      <a:r>
                        <a:rPr lang="en-US" sz="1100" dirty="0">
                          <a:effectLst/>
                        </a:rPr>
                        <a:t> </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lnSpc>
                          <a:spcPts val="1735"/>
                        </a:lnSpc>
                      </a:pPr>
                      <a:r>
                        <a:rPr lang="en-US" sz="1100" dirty="0">
                          <a:effectLst/>
                        </a:rPr>
                        <a:t> </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lnSpc>
                          <a:spcPts val="1735"/>
                        </a:lnSpc>
                      </a:pPr>
                      <a:r>
                        <a:rPr lang="en-US" sz="1100">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02276801"/>
                  </a:ext>
                </a:extLst>
              </a:tr>
              <a:tr h="500609">
                <a:tc>
                  <a:txBody>
                    <a:bodyPr/>
                    <a:lstStyle/>
                    <a:p>
                      <a:pPr marL="31750">
                        <a:lnSpc>
                          <a:spcPts val="1735"/>
                        </a:lnSpc>
                        <a:spcBef>
                          <a:spcPts val="475"/>
                        </a:spcBef>
                        <a:spcAft>
                          <a:spcPts val="0"/>
                        </a:spcAft>
                      </a:pPr>
                      <a:r>
                        <a:rPr lang="en-US" sz="1400" dirty="0">
                          <a:effectLst/>
                        </a:rPr>
                        <a:t>1.</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lnSpc>
                          <a:spcPts val="1735"/>
                        </a:lnSpc>
                      </a:pPr>
                      <a:r>
                        <a:rPr lang="en-US" sz="1100">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5565">
                        <a:lnSpc>
                          <a:spcPts val="1735"/>
                        </a:lnSpc>
                        <a:spcBef>
                          <a:spcPts val="475"/>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Abstract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56335">
                        <a:lnSpc>
                          <a:spcPts val="1735"/>
                        </a:lnSpc>
                        <a:spcBef>
                          <a:spcPts val="475"/>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72709270"/>
                  </a:ext>
                </a:extLst>
              </a:tr>
              <a:tr h="491166">
                <a:tc>
                  <a:txBody>
                    <a:bodyPr/>
                    <a:lstStyle/>
                    <a:p>
                      <a:pPr marL="31750">
                        <a:lnSpc>
                          <a:spcPts val="1735"/>
                        </a:lnSpc>
                        <a:spcBef>
                          <a:spcPts val="475"/>
                        </a:spcBef>
                        <a:spcAft>
                          <a:spcPts val="0"/>
                        </a:spcAft>
                      </a:pPr>
                      <a:r>
                        <a:rPr lang="en-US" sz="1400" dirty="0">
                          <a:effectLst/>
                        </a:rPr>
                        <a:t>2.</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lnSpc>
                          <a:spcPts val="1735"/>
                        </a:lnSpc>
                      </a:pPr>
                      <a:r>
                        <a:rPr lang="en-US" sz="1100">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5565">
                        <a:lnSpc>
                          <a:spcPts val="1735"/>
                        </a:lnSpc>
                        <a:spcBef>
                          <a:spcPts val="475"/>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About the company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56335">
                        <a:lnSpc>
                          <a:spcPts val="1735"/>
                        </a:lnSpc>
                        <a:spcBef>
                          <a:spcPts val="475"/>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53362273"/>
                  </a:ext>
                </a:extLst>
              </a:tr>
              <a:tr h="479620">
                <a:tc>
                  <a:txBody>
                    <a:bodyPr/>
                    <a:lstStyle/>
                    <a:p>
                      <a:pPr marL="31750">
                        <a:lnSpc>
                          <a:spcPts val="1735"/>
                        </a:lnSpc>
                        <a:spcBef>
                          <a:spcPts val="425"/>
                        </a:spcBef>
                        <a:spcAft>
                          <a:spcPts val="0"/>
                        </a:spcAft>
                      </a:pPr>
                      <a:r>
                        <a:rPr lang="en-US" sz="1400" dirty="0">
                          <a:effectLst/>
                        </a:rPr>
                        <a:t>4.</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lnSpc>
                          <a:spcPts val="1735"/>
                        </a:lnSpc>
                      </a:pPr>
                      <a:r>
                        <a:rPr lang="en-US" sz="1100">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5565">
                        <a:lnSpc>
                          <a:spcPts val="1735"/>
                        </a:lnSpc>
                        <a:spcBef>
                          <a:spcPts val="425"/>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56335">
                        <a:lnSpc>
                          <a:spcPts val="1735"/>
                        </a:lnSpc>
                        <a:spcBef>
                          <a:spcPts val="425"/>
                        </a:spcBef>
                        <a:spcAft>
                          <a:spcPts val="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5-8</a:t>
                      </a:r>
                    </a:p>
                  </a:txBody>
                  <a:tcPr marL="0" marR="0" marT="0" marB="0"/>
                </a:tc>
                <a:extLst>
                  <a:ext uri="{0D108BD9-81ED-4DB2-BD59-A6C34878D82A}">
                    <a16:rowId xmlns:a16="http://schemas.microsoft.com/office/drawing/2014/main" val="982526586"/>
                  </a:ext>
                </a:extLst>
              </a:tr>
              <a:tr h="480668">
                <a:tc>
                  <a:txBody>
                    <a:bodyPr/>
                    <a:lstStyle/>
                    <a:p>
                      <a:pPr marL="31750">
                        <a:lnSpc>
                          <a:spcPts val="1735"/>
                        </a:lnSpc>
                      </a:pPr>
                      <a:r>
                        <a:rPr lang="en-US" sz="1400" dirty="0">
                          <a:effectLst/>
                        </a:rPr>
                        <a:t>5.</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lnSpc>
                          <a:spcPts val="1735"/>
                        </a:lnSpc>
                      </a:pPr>
                      <a:r>
                        <a:rPr lang="en-US" sz="1100">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5565">
                        <a:lnSpc>
                          <a:spcPts val="173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Training</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56335">
                        <a:lnSpc>
                          <a:spcPts val="1735"/>
                        </a:lnSpc>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9-10</a:t>
                      </a:r>
                    </a:p>
                  </a:txBody>
                  <a:tcPr marL="0" marR="0" marT="0" marB="0"/>
                </a:tc>
                <a:extLst>
                  <a:ext uri="{0D108BD9-81ED-4DB2-BD59-A6C34878D82A}">
                    <a16:rowId xmlns:a16="http://schemas.microsoft.com/office/drawing/2014/main" val="518750543"/>
                  </a:ext>
                </a:extLst>
              </a:tr>
              <a:tr h="480668">
                <a:tc>
                  <a:txBody>
                    <a:bodyPr/>
                    <a:lstStyle/>
                    <a:p>
                      <a:pPr marL="31750">
                        <a:lnSpc>
                          <a:spcPts val="1735"/>
                        </a:lnSpc>
                      </a:pPr>
                      <a:r>
                        <a:rPr lang="en-US" sz="1400" dirty="0">
                          <a:effectLst/>
                        </a:rPr>
                        <a:t>6.</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lnSpc>
                          <a:spcPts val="1735"/>
                        </a:lnSpc>
                      </a:pPr>
                      <a:r>
                        <a:rPr lang="en-US" sz="1100">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5565">
                        <a:lnSpc>
                          <a:spcPts val="173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Challenges faced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lnSpc>
                          <a:spcPts val="1735"/>
                        </a:lnSpc>
                      </a:pPr>
                      <a:r>
                        <a:rPr lang="en-US" sz="1400" dirty="0">
                          <a:effectLst/>
                        </a:rPr>
                        <a:t>                         11</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50346693"/>
                  </a:ext>
                </a:extLst>
              </a:tr>
              <a:tr h="395660">
                <a:tc>
                  <a:txBody>
                    <a:bodyPr/>
                    <a:lstStyle/>
                    <a:p>
                      <a:pPr marL="31750">
                        <a:lnSpc>
                          <a:spcPts val="1735"/>
                        </a:lnSpc>
                        <a:spcBef>
                          <a:spcPts val="25"/>
                        </a:spcBef>
                        <a:spcAft>
                          <a:spcPts val="0"/>
                        </a:spcAft>
                      </a:pPr>
                      <a:r>
                        <a:rPr lang="en-US" sz="1400" dirty="0">
                          <a:effectLst/>
                        </a:rPr>
                        <a:t>7.</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lnSpc>
                          <a:spcPts val="1735"/>
                        </a:lnSpc>
                      </a:pPr>
                      <a:r>
                        <a:rPr lang="en-US" sz="1100">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5565" marR="0" lvl="0" indent="0" algn="l" defTabSz="914400" rtl="0" eaLnBrk="1" fontAlgn="auto" latinLnBrk="0" hangingPunct="1">
                        <a:lnSpc>
                          <a:spcPts val="1735"/>
                        </a:lnSpc>
                        <a:spcBef>
                          <a:spcPts val="25"/>
                        </a:spcBef>
                        <a:spcAft>
                          <a:spcPts val="0"/>
                        </a:spcAft>
                        <a:buClrTx/>
                        <a:buSzTx/>
                        <a:buFontTx/>
                        <a:buNone/>
                        <a:tabLst/>
                        <a:defRPr/>
                      </a:pP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Oppurtunities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56335">
                        <a:lnSpc>
                          <a:spcPts val="1735"/>
                        </a:lnSpc>
                        <a:spcBef>
                          <a:spcPts val="25"/>
                        </a:spcBef>
                        <a:spcAft>
                          <a:spcPts val="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0" marR="0" marT="0" marB="0"/>
                </a:tc>
                <a:extLst>
                  <a:ext uri="{0D108BD9-81ED-4DB2-BD59-A6C34878D82A}">
                    <a16:rowId xmlns:a16="http://schemas.microsoft.com/office/drawing/2014/main" val="3592809045"/>
                  </a:ext>
                </a:extLst>
              </a:tr>
              <a:tr h="486330">
                <a:tc>
                  <a:txBody>
                    <a:bodyPr/>
                    <a:lstStyle/>
                    <a:p>
                      <a:pPr marL="31750">
                        <a:lnSpc>
                          <a:spcPts val="1735"/>
                        </a:lnSpc>
                      </a:pPr>
                      <a:r>
                        <a:rPr lang="en-US" sz="1400" dirty="0">
                          <a:effectLst/>
                        </a:rPr>
                        <a:t>8.</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lnSpc>
                          <a:spcPts val="1735"/>
                        </a:lnSpc>
                      </a:pPr>
                      <a:r>
                        <a:rPr lang="en-US" sz="1100">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5565" marR="0" lvl="0" indent="0" algn="l" defTabSz="914400" rtl="0" eaLnBrk="1" fontAlgn="auto" latinLnBrk="0" hangingPunct="1">
                        <a:lnSpc>
                          <a:spcPts val="1735"/>
                        </a:lnSpc>
                        <a:spcBef>
                          <a:spcPts val="0"/>
                        </a:spcBef>
                        <a:spcAft>
                          <a:spcPts val="0"/>
                        </a:spcAft>
                        <a:buClrTx/>
                        <a:buSzTx/>
                        <a:buFontTx/>
                        <a:buNone/>
                        <a:tabLst/>
                        <a:defRP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Internship Objectives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56335">
                        <a:lnSpc>
                          <a:spcPts val="1735"/>
                        </a:lnSpc>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13</a:t>
                      </a:r>
                    </a:p>
                    <a:p>
                      <a:pPr marL="1156335">
                        <a:lnSpc>
                          <a:spcPts val="1735"/>
                        </a:lnSpc>
                      </a:pP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46775253"/>
                  </a:ext>
                </a:extLst>
              </a:tr>
              <a:tr h="479620">
                <a:tc>
                  <a:txBody>
                    <a:bodyPr/>
                    <a:lstStyle/>
                    <a:p>
                      <a:pPr marL="31750">
                        <a:lnSpc>
                          <a:spcPts val="1735"/>
                        </a:lnSpc>
                      </a:pPr>
                      <a:r>
                        <a:rPr lang="en-US" sz="1400" dirty="0">
                          <a:effectLst/>
                        </a:rPr>
                        <a:t>9.</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lnSpc>
                          <a:spcPts val="1735"/>
                        </a:lnSpc>
                      </a:pPr>
                      <a:r>
                        <a:rPr lang="en-US" sz="1100">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5565">
                        <a:lnSpc>
                          <a:spcPts val="1735"/>
                        </a:lnSpc>
                      </a:pPr>
                      <a:r>
                        <a:rPr lang="en-US" sz="1400" b="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Executive summary</a:t>
                      </a:r>
                      <a:endParaRPr lang="en-IN" sz="1400" b="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56335">
                        <a:lnSpc>
                          <a:spcPts val="1735"/>
                        </a:lnSpc>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14</a:t>
                      </a:r>
                    </a:p>
                  </a:txBody>
                  <a:tcPr marL="0" marR="0" marT="0" marB="0"/>
                </a:tc>
                <a:extLst>
                  <a:ext uri="{0D108BD9-81ED-4DB2-BD59-A6C34878D82A}">
                    <a16:rowId xmlns:a16="http://schemas.microsoft.com/office/drawing/2014/main" val="2029275664"/>
                  </a:ext>
                </a:extLst>
              </a:tr>
            </a:tbl>
          </a:graphicData>
        </a:graphic>
      </p:graphicFrame>
    </p:spTree>
    <p:extLst>
      <p:ext uri="{BB962C8B-B14F-4D97-AF65-F5344CB8AC3E}">
        <p14:creationId xmlns:p14="http://schemas.microsoft.com/office/powerpoint/2010/main" val="3314265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5783673" y="455894"/>
            <a:ext cx="6766560" cy="768096"/>
          </a:xfrm>
        </p:spPr>
        <p:txBody>
          <a:bodyPr/>
          <a:lstStyle/>
          <a:p>
            <a:r>
              <a:rPr lang="en-US" sz="2400" dirty="0"/>
              <a:t>Abstract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09924" y="978408"/>
            <a:ext cx="6766560" cy="2700528"/>
          </a:xfrm>
        </p:spPr>
        <p:txBody>
          <a:bodyPr/>
          <a:lstStyle/>
          <a:p>
            <a:pPr marL="285750" indent="-285750">
              <a:buFont typeface="Arial" panose="020B0604020202020204" pitchFamily="34" charset="0"/>
              <a:buChar char="•"/>
            </a:pPr>
            <a:r>
              <a:rPr lang="en-US" sz="1800" b="0" kern="0" dirty="0">
                <a:solidFill>
                  <a:schemeClr val="tx1"/>
                </a:solidFill>
                <a:effectLst/>
                <a:latin typeface="Times New Roman" panose="02020603050405020304" pitchFamily="18" charset="0"/>
                <a:ea typeface="Times New Roman" panose="02020603050405020304" pitchFamily="18" charset="0"/>
              </a:rPr>
              <a:t>In this internship, I had studied about FULL STACK Frontend and Backend. I chose this internship because it helps to develop dynamic webpages and it is useful for my career in Information technology Industry. </a:t>
            </a:r>
          </a:p>
          <a:p>
            <a:pPr marL="285750" indent="-285750">
              <a:buFont typeface="Arial" panose="020B0604020202020204" pitchFamily="34" charset="0"/>
              <a:buChar char="•"/>
            </a:pPr>
            <a:r>
              <a:rPr lang="en-US" sz="1800" b="0" kern="0" dirty="0">
                <a:solidFill>
                  <a:schemeClr val="tx1"/>
                </a:solidFill>
                <a:effectLst/>
                <a:latin typeface="Times New Roman" panose="02020603050405020304" pitchFamily="18" charset="0"/>
                <a:ea typeface="Times New Roman" panose="02020603050405020304" pitchFamily="18" charset="0"/>
              </a:rPr>
              <a:t>Under the guidance of PRASAD NDP sir, SIMHADRI sir I learned various new techniques of building websites from basics to advanced which is the very foundation of big problems solved at various levels at the Industry. Due to end-to-end visibility, a full stack developer has a better understanding of how the business should be created. </a:t>
            </a:r>
          </a:p>
          <a:p>
            <a:pPr marL="285750" indent="-285750">
              <a:buFont typeface="Arial" panose="020B0604020202020204" pitchFamily="34" charset="0"/>
              <a:buChar char="•"/>
            </a:pPr>
            <a:r>
              <a:rPr lang="en-US" sz="1800" b="0" kern="0" dirty="0">
                <a:solidFill>
                  <a:schemeClr val="tx1"/>
                </a:solidFill>
                <a:effectLst/>
                <a:latin typeface="Times New Roman" panose="02020603050405020304" pitchFamily="18" charset="0"/>
                <a:ea typeface="Times New Roman" panose="02020603050405020304" pitchFamily="18" charset="0"/>
              </a:rPr>
              <a:t>It also facilitates transitioning between frontend and backend as they have the potential to handle the both. During this internship period we improved our skills by developing various webpages and worked on various projects like Restaurant Website, Medico Website, Portfolio Website and many more.</a:t>
            </a:r>
          </a:p>
          <a:p>
            <a:pPr marL="285750" indent="-285750">
              <a:buFont typeface="Arial" panose="020B0604020202020204" pitchFamily="34" charset="0"/>
              <a:buChar char="•"/>
            </a:pPr>
            <a:r>
              <a:rPr lang="en-US" sz="1800" b="0" kern="0" dirty="0">
                <a:solidFill>
                  <a:schemeClr val="tx1"/>
                </a:solidFill>
                <a:effectLst/>
                <a:latin typeface="Times New Roman" panose="02020603050405020304" pitchFamily="18" charset="0"/>
                <a:ea typeface="Times New Roman" panose="02020603050405020304" pitchFamily="18" charset="0"/>
              </a:rPr>
              <a:t> I had great experience at Technical Hub for providing this internship.</a:t>
            </a:r>
            <a:endParaRPr lang="en-US" dirty="0">
              <a:solidFill>
                <a:schemeClr val="tx1"/>
              </a:solidFill>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5069135" y="472376"/>
            <a:ext cx="8165592" cy="768096"/>
          </a:xfrm>
        </p:spPr>
        <p:txBody>
          <a:bodyPr/>
          <a:lstStyle/>
          <a:p>
            <a:r>
              <a:rPr lang="en-US" sz="2400" b="1" dirty="0">
                <a:solidFill>
                  <a:schemeClr val="accent6"/>
                </a:solidFill>
                <a:latin typeface="Arial Black" panose="020B0604020202020204" pitchFamily="34" charset="0"/>
                <a:cs typeface="Arial Black" panose="020B0604020202020204" pitchFamily="34" charset="0"/>
              </a:rPr>
              <a:t>About the company</a:t>
            </a:r>
          </a:p>
        </p:txBody>
      </p:sp>
      <p:sp>
        <p:nvSpPr>
          <p:cNvPr id="7" name="Content Placeholder 6">
            <a:extLst>
              <a:ext uri="{FF2B5EF4-FFF2-40B4-BE49-F238E27FC236}">
                <a16:creationId xmlns:a16="http://schemas.microsoft.com/office/drawing/2014/main" id="{C2627F60-1C88-79AA-E616-99E0104F09B7}"/>
              </a:ext>
            </a:extLst>
          </p:cNvPr>
          <p:cNvSpPr>
            <a:spLocks noGrp="1"/>
          </p:cNvSpPr>
          <p:nvPr>
            <p:ph sz="quarter" idx="4"/>
          </p:nvPr>
        </p:nvSpPr>
        <p:spPr>
          <a:xfrm>
            <a:off x="3788229" y="1427335"/>
            <a:ext cx="7213289" cy="4503202"/>
          </a:xfrm>
        </p:spPr>
        <p:txBody>
          <a:bodyPr/>
          <a:lstStyle/>
          <a:p>
            <a:r>
              <a:rPr lang="en-US" sz="1600" dirty="0">
                <a:solidFill>
                  <a:schemeClr val="tx1">
                    <a:lumMod val="85000"/>
                    <a:lumOff val="15000"/>
                  </a:schemeClr>
                </a:solidFill>
                <a:effectLst/>
                <a:latin typeface="Times New Roman" panose="02020603050405020304" pitchFamily="18" charset="0"/>
                <a:ea typeface="Times New Roman" panose="02020603050405020304" pitchFamily="18" charset="0"/>
              </a:rPr>
              <a:t>The demand-supply gap scenario, exponential opportunities and dynamic challenges in the 21st century call for a change in our thinking on engineering practice and education.</a:t>
            </a:r>
          </a:p>
          <a:p>
            <a:r>
              <a:rPr lang="en-US" sz="1600" dirty="0">
                <a:solidFill>
                  <a:schemeClr val="tx1">
                    <a:lumMod val="85000"/>
                    <a:lumOff val="15000"/>
                  </a:schemeClr>
                </a:solidFill>
                <a:effectLst/>
                <a:latin typeface="Times New Roman" panose="02020603050405020304" pitchFamily="18" charset="0"/>
                <a:ea typeface="Times New Roman" panose="02020603050405020304" pitchFamily="18" charset="0"/>
              </a:rPr>
              <a:t> A transformation on the current engineering education is the need of the hour. Growth of new knowledge together with rapidly evolving technological skills, the skill to communicate across disciplines, the ability to lead team-centered projects, contextualized problem formulation, and hands-on experience.</a:t>
            </a:r>
          </a:p>
          <a:p>
            <a:r>
              <a:rPr lang="en-US" sz="1600" dirty="0">
                <a:solidFill>
                  <a:schemeClr val="tx1">
                    <a:lumMod val="85000"/>
                    <a:lumOff val="15000"/>
                  </a:schemeClr>
                </a:solidFill>
                <a:effectLst/>
                <a:latin typeface="Vegur"/>
                <a:ea typeface="Times New Roman" panose="02020603050405020304" pitchFamily="18" charset="0"/>
              </a:rPr>
              <a:t>As a timely response, it is this concern for the student that has led Aditya to initiate Technical Hub: a perfect launch pad to the job world. Technical Hub trains students in various disciplines beyond technological labels besides equipping them with skills and creativity required for advancement in their careers.</a:t>
            </a:r>
          </a:p>
          <a:p>
            <a:r>
              <a:rPr lang="en-US" sz="1600" dirty="0">
                <a:solidFill>
                  <a:schemeClr val="tx1">
                    <a:lumMod val="85000"/>
                    <a:lumOff val="15000"/>
                  </a:schemeClr>
                </a:solidFill>
                <a:effectLst/>
                <a:latin typeface="Vegur"/>
                <a:ea typeface="Times New Roman" panose="02020603050405020304" pitchFamily="18" charset="0"/>
              </a:rPr>
              <a:t>Through its various programs Technical Hub provides adequate opportunities for an unmatched knowledge base by imparting all necessary skills to students and makes them job ready.</a:t>
            </a:r>
            <a:endParaRPr lang="en-IN" sz="1600" dirty="0">
              <a:solidFill>
                <a:schemeClr val="tx1">
                  <a:lumMod val="85000"/>
                  <a:lumOff val="15000"/>
                </a:schemeClr>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Footer Placeholder 6">
            <a:extLst>
              <a:ext uri="{FF2B5EF4-FFF2-40B4-BE49-F238E27FC236}">
                <a16:creationId xmlns:a16="http://schemas.microsoft.com/office/drawing/2014/main" id="{80161F28-D4B3-B271-7844-B72852F049DD}"/>
              </a:ext>
            </a:extLst>
          </p:cNvPr>
          <p:cNvSpPr>
            <a:spLocks noGrp="1"/>
          </p:cNvSpPr>
          <p:nvPr>
            <p:ph type="title"/>
          </p:nvPr>
        </p:nvSpPr>
        <p:spPr>
          <a:xfrm>
            <a:off x="674850" y="73025"/>
            <a:ext cx="10671175" cy="768350"/>
          </a:xfrm>
        </p:spPr>
        <p:txBody>
          <a:bodyPr/>
          <a:lstStyle/>
          <a:p>
            <a:r>
              <a:rPr lang="en-US" sz="2400" dirty="0"/>
              <a:t>INTRODUCTION</a:t>
            </a:r>
          </a:p>
        </p:txBody>
      </p:sp>
      <p:sp>
        <p:nvSpPr>
          <p:cNvPr id="9" name="Content Placeholder 8">
            <a:extLst>
              <a:ext uri="{FF2B5EF4-FFF2-40B4-BE49-F238E27FC236}">
                <a16:creationId xmlns:a16="http://schemas.microsoft.com/office/drawing/2014/main" id="{F943AEE4-76C8-B9C4-E314-1B48F4EE43B7}"/>
              </a:ext>
            </a:extLst>
          </p:cNvPr>
          <p:cNvSpPr>
            <a:spLocks noGrp="1"/>
          </p:cNvSpPr>
          <p:nvPr>
            <p:ph sz="half" idx="1"/>
          </p:nvPr>
        </p:nvSpPr>
        <p:spPr>
          <a:xfrm>
            <a:off x="674850" y="601824"/>
            <a:ext cx="10680192" cy="6033727"/>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marL="215900" indent="-203200" algn="just">
              <a:lnSpc>
                <a:spcPct val="150000"/>
              </a:lnSpc>
              <a:spcBef>
                <a:spcPts val="860"/>
              </a:spcBef>
              <a:spcAft>
                <a:spcPts val="0"/>
              </a:spcAft>
            </a:pPr>
            <a:r>
              <a:rPr lang="en-US" b="1" kern="0" dirty="0">
                <a:solidFill>
                  <a:schemeClr val="accent6">
                    <a:lumMod val="75000"/>
                  </a:schemeClr>
                </a:solidFill>
                <a:effectLst/>
                <a:latin typeface="Times New Roman" panose="02020603050405020304" pitchFamily="18" charset="0"/>
                <a:ea typeface="Times New Roman" panose="02020603050405020304" pitchFamily="18" charset="0"/>
              </a:rPr>
              <a:t>Full stack development</a:t>
            </a:r>
            <a:r>
              <a:rPr lang="en-US" sz="1600" b="1" kern="0" dirty="0">
                <a:solidFill>
                  <a:schemeClr val="accent6">
                    <a:lumMod val="75000"/>
                  </a:schemeClr>
                </a:solidFill>
                <a:effectLst/>
                <a:latin typeface="Times New Roman" panose="02020603050405020304" pitchFamily="18" charset="0"/>
                <a:ea typeface="Times New Roman" panose="02020603050405020304" pitchFamily="18" charset="0"/>
              </a:rPr>
              <a:t>:</a:t>
            </a:r>
            <a:endParaRPr lang="en-IN" sz="1600" b="1" kern="0" dirty="0">
              <a:solidFill>
                <a:schemeClr val="accent6">
                  <a:lumMod val="75000"/>
                </a:schemeClr>
              </a:solidFill>
              <a:effectLst/>
              <a:latin typeface="Times New Roman" panose="02020603050405020304" pitchFamily="18" charset="0"/>
              <a:ea typeface="Times New Roman" panose="02020603050405020304" pitchFamily="18" charset="0"/>
            </a:endParaRPr>
          </a:p>
          <a:p>
            <a:pPr marL="165100" indent="-203200" algn="just">
              <a:lnSpc>
                <a:spcPct val="150000"/>
              </a:lnSpc>
              <a:spcBef>
                <a:spcPts val="860"/>
              </a:spcBef>
              <a:spcAft>
                <a:spcPts val="0"/>
              </a:spcAft>
            </a:pPr>
            <a:r>
              <a:rPr lang="en-US" sz="1600" b="0" kern="0" dirty="0">
                <a:solidFill>
                  <a:schemeClr val="tx1">
                    <a:lumMod val="85000"/>
                    <a:lumOff val="15000"/>
                  </a:schemeClr>
                </a:solidFill>
                <a:effectLst/>
                <a:latin typeface="Times New Roman" panose="02020603050405020304" pitchFamily="18" charset="0"/>
                <a:ea typeface="Times New Roman" panose="02020603050405020304" pitchFamily="18" charset="0"/>
              </a:rPr>
              <a:t>It refers to the development of both frontend(client side) and backend(server side) portions of web application.</a:t>
            </a:r>
            <a:endParaRPr lang="en-IN" sz="1600" b="1" kern="0" dirty="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165100" indent="-203200" algn="just">
              <a:lnSpc>
                <a:spcPct val="150000"/>
              </a:lnSpc>
              <a:spcBef>
                <a:spcPts val="860"/>
              </a:spcBef>
              <a:spcAft>
                <a:spcPts val="0"/>
              </a:spcAft>
            </a:pPr>
            <a:r>
              <a:rPr lang="en-US" sz="1600" b="0" kern="0" dirty="0">
                <a:solidFill>
                  <a:schemeClr val="tx1">
                    <a:lumMod val="85000"/>
                    <a:lumOff val="15000"/>
                  </a:schemeClr>
                </a:solidFill>
                <a:effectLst/>
                <a:latin typeface="Times New Roman" panose="02020603050405020304" pitchFamily="18" charset="0"/>
                <a:ea typeface="Times New Roman" panose="02020603050405020304" pitchFamily="18" charset="0"/>
              </a:rPr>
              <a:t>Full stack web developers have the ability to design complete web applications and websites. They work on the frontend, backend, database and debugging of web applications or websites. </a:t>
            </a:r>
            <a:endParaRPr lang="en-IN" sz="1600" b="1" kern="0" dirty="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215900" indent="-203200" algn="just">
              <a:lnSpc>
                <a:spcPct val="150000"/>
              </a:lnSpc>
              <a:spcBef>
                <a:spcPts val="860"/>
              </a:spcBef>
              <a:spcAft>
                <a:spcPts val="0"/>
              </a:spcAft>
            </a:pPr>
            <a:r>
              <a:rPr lang="en-US" b="1" kern="0" dirty="0">
                <a:solidFill>
                  <a:schemeClr val="accent6">
                    <a:lumMod val="75000"/>
                  </a:schemeClr>
                </a:solidFill>
                <a:effectLst/>
                <a:latin typeface="Times New Roman" panose="02020603050405020304" pitchFamily="18" charset="0"/>
                <a:ea typeface="Times New Roman" panose="02020603050405020304" pitchFamily="18" charset="0"/>
              </a:rPr>
              <a:t>Front end languages</a:t>
            </a:r>
            <a:r>
              <a:rPr lang="en-US" b="1" kern="0" dirty="0">
                <a:solidFill>
                  <a:srgbClr val="000000"/>
                </a:solidFill>
                <a:effectLst/>
                <a:latin typeface="Times New Roman" panose="02020603050405020304" pitchFamily="18" charset="0"/>
                <a:ea typeface="Times New Roman" panose="02020603050405020304" pitchFamily="18" charset="0"/>
              </a:rPr>
              <a:t>:</a:t>
            </a:r>
            <a:endParaRPr lang="en-IN" b="1" kern="0" dirty="0">
              <a:effectLst/>
              <a:latin typeface="Times New Roman" panose="02020603050405020304" pitchFamily="18" charset="0"/>
              <a:ea typeface="Times New Roman" panose="02020603050405020304" pitchFamily="18" charset="0"/>
            </a:endParaRPr>
          </a:p>
          <a:p>
            <a:pPr marL="215900" indent="-203200" algn="just">
              <a:lnSpc>
                <a:spcPct val="150000"/>
              </a:lnSpc>
              <a:spcBef>
                <a:spcPts val="860"/>
              </a:spcBef>
              <a:spcAft>
                <a:spcPts val="0"/>
              </a:spcAft>
            </a:pPr>
            <a:r>
              <a:rPr lang="en-US" sz="1600" b="0" kern="0" dirty="0">
                <a:solidFill>
                  <a:srgbClr val="000000"/>
                </a:solidFill>
                <a:effectLst/>
                <a:latin typeface="Times New Roman" panose="02020603050405020304" pitchFamily="18" charset="0"/>
                <a:ea typeface="Times New Roman" panose="02020603050405020304" pitchFamily="18" charset="0"/>
              </a:rPr>
              <a:t>The front end portion is built by using some languages which are discussed below:</a:t>
            </a:r>
            <a:endParaRPr lang="en-IN" sz="1600" b="1" kern="0" dirty="0">
              <a:effectLst/>
              <a:latin typeface="Times New Roman" panose="02020603050405020304" pitchFamily="18" charset="0"/>
              <a:ea typeface="Times New Roman" panose="02020603050405020304" pitchFamily="18" charset="0"/>
            </a:endParaRPr>
          </a:p>
          <a:p>
            <a:pPr marL="0" indent="0" algn="just">
              <a:lnSpc>
                <a:spcPct val="150000"/>
              </a:lnSpc>
              <a:spcBef>
                <a:spcPts val="860"/>
              </a:spcBef>
              <a:buNone/>
            </a:pPr>
            <a:r>
              <a:rPr lang="en-US" sz="1600" b="1" kern="0" dirty="0">
                <a:solidFill>
                  <a:schemeClr val="accent6">
                    <a:lumMod val="75000"/>
                  </a:schemeClr>
                </a:solidFill>
                <a:effectLst/>
                <a:latin typeface="Times New Roman" panose="02020603050405020304" pitchFamily="18" charset="0"/>
                <a:ea typeface="Times New Roman" panose="02020603050405020304" pitchFamily="18" charset="0"/>
              </a:rPr>
              <a:t>         HTML:</a:t>
            </a:r>
            <a:endParaRPr lang="en-IN" sz="1600" b="1" kern="0" dirty="0">
              <a:solidFill>
                <a:schemeClr val="accent6">
                  <a:lumMod val="75000"/>
                </a:schemeClr>
              </a:solidFill>
              <a:effectLst/>
              <a:latin typeface="Times New Roman" panose="02020603050405020304" pitchFamily="18" charset="0"/>
              <a:ea typeface="Times New Roman" panose="02020603050405020304" pitchFamily="18" charset="0"/>
            </a:endParaRPr>
          </a:p>
          <a:p>
            <a:pPr marL="469900" indent="0" algn="just">
              <a:lnSpc>
                <a:spcPct val="150000"/>
              </a:lnSpc>
              <a:spcBef>
                <a:spcPts val="860"/>
              </a:spcBef>
              <a:spcAft>
                <a:spcPts val="0"/>
              </a:spcAft>
              <a:buNone/>
            </a:pPr>
            <a:r>
              <a:rPr lang="en-US" sz="1600" b="0" kern="0" dirty="0">
                <a:solidFill>
                  <a:srgbClr val="000000"/>
                </a:solidFill>
                <a:effectLst/>
                <a:latin typeface="Times New Roman" panose="02020603050405020304" pitchFamily="18" charset="0"/>
                <a:ea typeface="Times New Roman" panose="02020603050405020304" pitchFamily="18" charset="0"/>
              </a:rPr>
              <a:t>HTML stands for Hyper Text Markup Language.HTML is the combination of Hypertext and Markup language. Hypertext defines the link between the web pages. The markup language is used to define the text documentation within tag which defines the structure of web pages.</a:t>
            </a:r>
            <a:endParaRPr lang="en-US" sz="1600" kern="0" dirty="0">
              <a:solidFill>
                <a:srgbClr val="000000"/>
              </a:solidFill>
              <a:latin typeface="Times New Roman" panose="02020603050405020304" pitchFamily="18" charset="0"/>
              <a:ea typeface="Times New Roman" panose="02020603050405020304" pitchFamily="18" charset="0"/>
            </a:endParaRPr>
          </a:p>
          <a:p>
            <a:pPr marL="469900" indent="0" algn="just">
              <a:lnSpc>
                <a:spcPct val="150000"/>
              </a:lnSpc>
              <a:spcBef>
                <a:spcPts val="860"/>
              </a:spcBef>
              <a:spcAft>
                <a:spcPts val="0"/>
              </a:spcAft>
              <a:buNone/>
            </a:pPr>
            <a:r>
              <a:rPr lang="en-US" sz="1600" b="1" kern="0" dirty="0">
                <a:solidFill>
                  <a:schemeClr val="accent6">
                    <a:lumMod val="75000"/>
                  </a:schemeClr>
                </a:solidFill>
                <a:effectLst/>
                <a:latin typeface="Times New Roman" panose="02020603050405020304" pitchFamily="18" charset="0"/>
                <a:ea typeface="Times New Roman" panose="02020603050405020304" pitchFamily="18" charset="0"/>
              </a:rPr>
              <a:t>CSS:</a:t>
            </a:r>
            <a:endParaRPr lang="en-IN" sz="1600" b="1" kern="0" dirty="0">
              <a:solidFill>
                <a:schemeClr val="accent6">
                  <a:lumMod val="75000"/>
                </a:schemeClr>
              </a:solidFill>
              <a:effectLst/>
              <a:latin typeface="Times New Roman" panose="02020603050405020304" pitchFamily="18" charset="0"/>
              <a:ea typeface="Times New Roman" panose="02020603050405020304" pitchFamily="18" charset="0"/>
            </a:endParaRPr>
          </a:p>
          <a:p>
            <a:pPr marL="469900" indent="0" algn="just">
              <a:lnSpc>
                <a:spcPct val="150000"/>
              </a:lnSpc>
              <a:spcBef>
                <a:spcPts val="860"/>
              </a:spcBef>
              <a:spcAft>
                <a:spcPts val="0"/>
              </a:spcAft>
              <a:buNone/>
            </a:pPr>
            <a:r>
              <a:rPr lang="en-US" sz="1600" b="0" kern="0" dirty="0">
                <a:solidFill>
                  <a:srgbClr val="000000"/>
                </a:solidFill>
                <a:effectLst/>
                <a:latin typeface="Times New Roman" panose="02020603050405020304" pitchFamily="18" charset="0"/>
                <a:ea typeface="Times New Roman" panose="02020603050405020304" pitchFamily="18" charset="0"/>
              </a:rPr>
              <a:t>Cascading Style Sheets, fondly referred to as CSS ,is a simply designed language intended to simplify the process of making web pages presentable.  </a:t>
            </a:r>
            <a:endParaRPr lang="en-IN" sz="16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86474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fade">
                                      <p:cBhvr>
                                        <p:cTn id="7" dur="1000"/>
                                        <p:tgtEl>
                                          <p:spTgt spid="9">
                                            <p:bg/>
                                          </p:spTgt>
                                        </p:tgtEl>
                                      </p:cBhvr>
                                    </p:animEffect>
                                    <p:anim calcmode="lin" valueType="num">
                                      <p:cBhvr>
                                        <p:cTn id="8" dur="1000" fill="hold"/>
                                        <p:tgtEl>
                                          <p:spTgt spid="9">
                                            <p:bg/>
                                          </p:spTgt>
                                        </p:tgtEl>
                                        <p:attrNameLst>
                                          <p:attrName>ppt_x</p:attrName>
                                        </p:attrNameLst>
                                      </p:cBhvr>
                                      <p:tavLst>
                                        <p:tav tm="0">
                                          <p:val>
                                            <p:strVal val="#ppt_x"/>
                                          </p:val>
                                        </p:tav>
                                        <p:tav tm="100000">
                                          <p:val>
                                            <p:strVal val="#ppt_x"/>
                                          </p:val>
                                        </p:tav>
                                      </p:tavLst>
                                    </p:anim>
                                    <p:anim calcmode="lin" valueType="num">
                                      <p:cBhvr>
                                        <p:cTn id="9" dur="1000" fill="hold"/>
                                        <p:tgtEl>
                                          <p:spTgt spid="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fade">
                                      <p:cBhvr>
                                        <p:cTn id="21" dur="1000"/>
                                        <p:tgtEl>
                                          <p:spTgt spid="9">
                                            <p:txEl>
                                              <p:pRg st="1" end="1"/>
                                            </p:txEl>
                                          </p:spTgt>
                                        </p:tgtEl>
                                      </p:cBhvr>
                                    </p:animEffect>
                                    <p:anim calcmode="lin" valueType="num">
                                      <p:cBhvr>
                                        <p:cTn id="22"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fade">
                                      <p:cBhvr>
                                        <p:cTn id="28" dur="1000"/>
                                        <p:tgtEl>
                                          <p:spTgt spid="9">
                                            <p:txEl>
                                              <p:pRg st="2" end="2"/>
                                            </p:txEl>
                                          </p:spTgt>
                                        </p:tgtEl>
                                      </p:cBhvr>
                                    </p:animEffect>
                                    <p:anim calcmode="lin" valueType="num">
                                      <p:cBhvr>
                                        <p:cTn id="29"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fade">
                                      <p:cBhvr>
                                        <p:cTn id="35" dur="1000"/>
                                        <p:tgtEl>
                                          <p:spTgt spid="9">
                                            <p:txEl>
                                              <p:pRg st="3" end="3"/>
                                            </p:txEl>
                                          </p:spTgt>
                                        </p:tgtEl>
                                      </p:cBhvr>
                                    </p:animEffect>
                                    <p:anim calcmode="lin" valueType="num">
                                      <p:cBhvr>
                                        <p:cTn id="36"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fade">
                                      <p:cBhvr>
                                        <p:cTn id="42" dur="1000"/>
                                        <p:tgtEl>
                                          <p:spTgt spid="9">
                                            <p:txEl>
                                              <p:pRg st="4" end="4"/>
                                            </p:txEl>
                                          </p:spTgt>
                                        </p:tgtEl>
                                      </p:cBhvr>
                                    </p:animEffect>
                                    <p:anim calcmode="lin" valueType="num">
                                      <p:cBhvr>
                                        <p:cTn id="43"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xEl>
                                              <p:pRg st="5" end="5"/>
                                            </p:txEl>
                                          </p:spTgt>
                                        </p:tgtEl>
                                        <p:attrNameLst>
                                          <p:attrName>style.visibility</p:attrName>
                                        </p:attrNameLst>
                                      </p:cBhvr>
                                      <p:to>
                                        <p:strVal val="visible"/>
                                      </p:to>
                                    </p:set>
                                    <p:animEffect transition="in" filter="fade">
                                      <p:cBhvr>
                                        <p:cTn id="49" dur="1000"/>
                                        <p:tgtEl>
                                          <p:spTgt spid="9">
                                            <p:txEl>
                                              <p:pRg st="5" end="5"/>
                                            </p:txEl>
                                          </p:spTgt>
                                        </p:tgtEl>
                                      </p:cBhvr>
                                    </p:animEffect>
                                    <p:anim calcmode="lin" valueType="num">
                                      <p:cBhvr>
                                        <p:cTn id="50"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
                                            <p:txEl>
                                              <p:pRg st="6" end="6"/>
                                            </p:txEl>
                                          </p:spTgt>
                                        </p:tgtEl>
                                        <p:attrNameLst>
                                          <p:attrName>style.visibility</p:attrName>
                                        </p:attrNameLst>
                                      </p:cBhvr>
                                      <p:to>
                                        <p:strVal val="visible"/>
                                      </p:to>
                                    </p:set>
                                    <p:animEffect transition="in" filter="fade">
                                      <p:cBhvr>
                                        <p:cTn id="56" dur="1000"/>
                                        <p:tgtEl>
                                          <p:spTgt spid="9">
                                            <p:txEl>
                                              <p:pRg st="6" end="6"/>
                                            </p:txEl>
                                          </p:spTgt>
                                        </p:tgtEl>
                                      </p:cBhvr>
                                    </p:animEffect>
                                    <p:anim calcmode="lin" valueType="num">
                                      <p:cBhvr>
                                        <p:cTn id="57"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9">
                                            <p:txEl>
                                              <p:pRg st="7" end="7"/>
                                            </p:txEl>
                                          </p:spTgt>
                                        </p:tgtEl>
                                        <p:attrNameLst>
                                          <p:attrName>style.visibility</p:attrName>
                                        </p:attrNameLst>
                                      </p:cBhvr>
                                      <p:to>
                                        <p:strVal val="visible"/>
                                      </p:to>
                                    </p:set>
                                    <p:animEffect transition="in" filter="fade">
                                      <p:cBhvr>
                                        <p:cTn id="63" dur="1000"/>
                                        <p:tgtEl>
                                          <p:spTgt spid="9">
                                            <p:txEl>
                                              <p:pRg st="7" end="7"/>
                                            </p:txEl>
                                          </p:spTgt>
                                        </p:tgtEl>
                                      </p:cBhvr>
                                    </p:animEffect>
                                    <p:anim calcmode="lin" valueType="num">
                                      <p:cBhvr>
                                        <p:cTn id="64"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9">
                                            <p:txEl>
                                              <p:pRg st="8" end="8"/>
                                            </p:txEl>
                                          </p:spTgt>
                                        </p:tgtEl>
                                        <p:attrNameLst>
                                          <p:attrName>style.visibility</p:attrName>
                                        </p:attrNameLst>
                                      </p:cBhvr>
                                      <p:to>
                                        <p:strVal val="visible"/>
                                      </p:to>
                                    </p:set>
                                    <p:animEffect transition="in" filter="fade">
                                      <p:cBhvr>
                                        <p:cTn id="70" dur="1000"/>
                                        <p:tgtEl>
                                          <p:spTgt spid="9">
                                            <p:txEl>
                                              <p:pRg st="8" end="8"/>
                                            </p:txEl>
                                          </p:spTgt>
                                        </p:tgtEl>
                                      </p:cBhvr>
                                    </p:animEffect>
                                    <p:anim calcmode="lin" valueType="num">
                                      <p:cBhvr>
                                        <p:cTn id="71"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52763" y="1212980"/>
            <a:ext cx="3989213" cy="361628"/>
          </a:xfrm>
        </p:spPr>
        <p:txBody>
          <a:bodyPr/>
          <a:lstStyle/>
          <a:p>
            <a:pPr marL="285750" indent="-285750">
              <a:buFont typeface="Arial" panose="020B0604020202020204" pitchFamily="34" charset="0"/>
              <a:buChar char="•"/>
            </a:pPr>
            <a:r>
              <a:rPr lang="en-US" sz="1800" dirty="0">
                <a:solidFill>
                  <a:schemeClr val="accent6">
                    <a:lumMod val="75000"/>
                  </a:schemeClr>
                </a:solidFill>
                <a:effectLst/>
                <a:latin typeface="Times New Roman" panose="02020603050405020304" pitchFamily="18" charset="0"/>
                <a:ea typeface="Times New Roman" panose="02020603050405020304" pitchFamily="18" charset="0"/>
              </a:rPr>
              <a:t>Front End </a:t>
            </a:r>
            <a:r>
              <a:rPr lang="en-US" sz="1800" dirty="0" err="1">
                <a:solidFill>
                  <a:schemeClr val="accent6">
                    <a:lumMod val="75000"/>
                  </a:schemeClr>
                </a:solidFill>
                <a:effectLst/>
                <a:latin typeface="Times New Roman" panose="02020603050405020304" pitchFamily="18" charset="0"/>
                <a:ea typeface="Times New Roman" panose="02020603050405020304" pitchFamily="18" charset="0"/>
              </a:rPr>
              <a:t>lANGUAGES</a:t>
            </a:r>
            <a:r>
              <a:rPr lang="en-US" sz="1400" dirty="0">
                <a:solidFill>
                  <a:srgbClr val="000000"/>
                </a:solidFill>
                <a:effectLst/>
                <a:latin typeface="Times New Roman" panose="02020603050405020304" pitchFamily="18" charset="0"/>
                <a:ea typeface="Times New Roman" panose="02020603050405020304" pitchFamily="18" charset="0"/>
              </a:rPr>
              <a:t>:</a:t>
            </a:r>
            <a:endParaRPr lang="en-US" sz="1400"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9" name="Text Placeholder 8">
            <a:extLst>
              <a:ext uri="{FF2B5EF4-FFF2-40B4-BE49-F238E27FC236}">
                <a16:creationId xmlns:a16="http://schemas.microsoft.com/office/drawing/2014/main" id="{122B247E-79B5-E231-A671-C0DCED3A8F33}"/>
              </a:ext>
            </a:extLst>
          </p:cNvPr>
          <p:cNvSpPr>
            <a:spLocks noGrp="1"/>
          </p:cNvSpPr>
          <p:nvPr>
            <p:ph type="body" sz="quarter" idx="13"/>
          </p:nvPr>
        </p:nvSpPr>
        <p:spPr>
          <a:xfrm>
            <a:off x="2812647" y="1658582"/>
            <a:ext cx="8796128" cy="3986438"/>
          </a:xfrm>
        </p:spPr>
        <p:txBody>
          <a:bodyPr/>
          <a:lstStyle/>
          <a:p>
            <a:pPr lvl="0" algn="just">
              <a:lnSpc>
                <a:spcPct val="150000"/>
              </a:lnSpc>
              <a:spcBef>
                <a:spcPts val="860"/>
              </a:spcBef>
              <a:spcAft>
                <a:spcPts val="0"/>
              </a:spcAft>
            </a:pPr>
            <a:r>
              <a:rPr lang="en-US" sz="1600" b="1" kern="0" dirty="0">
                <a:solidFill>
                  <a:schemeClr val="accent6">
                    <a:lumMod val="75000"/>
                  </a:schemeClr>
                </a:solidFill>
                <a:effectLst/>
                <a:latin typeface="Times New Roman" panose="02020603050405020304" pitchFamily="18" charset="0"/>
                <a:ea typeface="Times New Roman" panose="02020603050405020304" pitchFamily="18" charset="0"/>
              </a:rPr>
              <a:t>         JavaScript:</a:t>
            </a:r>
            <a:endParaRPr lang="en-IN" sz="1600" b="1" kern="0" dirty="0">
              <a:solidFill>
                <a:schemeClr val="accent6">
                  <a:lumMod val="75000"/>
                </a:schemeClr>
              </a:solidFill>
              <a:effectLst/>
              <a:latin typeface="Times New Roman" panose="02020603050405020304" pitchFamily="18" charset="0"/>
              <a:ea typeface="Times New Roman" panose="02020603050405020304" pitchFamily="18" charset="0"/>
            </a:endParaRPr>
          </a:p>
          <a:p>
            <a:pPr marL="755650" indent="-285750" algn="just">
              <a:lnSpc>
                <a:spcPct val="150000"/>
              </a:lnSpc>
              <a:spcBef>
                <a:spcPts val="860"/>
              </a:spcBef>
              <a:spcAft>
                <a:spcPts val="0"/>
              </a:spcAft>
              <a:buFont typeface="Arial" panose="020B0604020202020204" pitchFamily="34" charset="0"/>
              <a:buChar char="•"/>
            </a:pPr>
            <a:r>
              <a:rPr lang="en-US" sz="1600" b="0" kern="0" dirty="0">
                <a:solidFill>
                  <a:srgbClr val="000000"/>
                </a:solidFill>
                <a:effectLst/>
                <a:latin typeface="Times New Roman" panose="02020603050405020304" pitchFamily="18" charset="0"/>
                <a:ea typeface="Times New Roman" panose="02020603050405020304" pitchFamily="18" charset="0"/>
              </a:rPr>
              <a:t>JavaScript is a famous scripting language used to create the magic on the sites to make the site interactive for the user. It is used to enhancing the functionality of a website to running cool games and web-based software.</a:t>
            </a:r>
          </a:p>
          <a:p>
            <a:pPr marL="469900" algn="just">
              <a:lnSpc>
                <a:spcPct val="150000"/>
              </a:lnSpc>
              <a:spcBef>
                <a:spcPts val="860"/>
              </a:spcBef>
              <a:spcAft>
                <a:spcPts val="0"/>
              </a:spcAft>
            </a:pPr>
            <a:r>
              <a:rPr lang="en-US" sz="1600" b="0" kern="0" dirty="0">
                <a:solidFill>
                  <a:srgbClr val="000000"/>
                </a:solidFill>
                <a:effectLst/>
                <a:latin typeface="Times New Roman" panose="02020603050405020304" pitchFamily="18" charset="0"/>
                <a:ea typeface="Times New Roman" panose="02020603050405020304" pitchFamily="18" charset="0"/>
              </a:rPr>
              <a:t>.</a:t>
            </a:r>
            <a:r>
              <a:rPr lang="en-US" sz="2400" b="0" kern="0" dirty="0">
                <a:solidFill>
                  <a:srgbClr val="000000"/>
                </a:solidFill>
                <a:effectLst/>
                <a:latin typeface="Times New Roman" panose="02020603050405020304" pitchFamily="18" charset="0"/>
                <a:ea typeface="Times New Roman" panose="02020603050405020304" pitchFamily="18" charset="0"/>
              </a:rPr>
              <a:t> </a:t>
            </a:r>
            <a:endParaRPr lang="en-IN" sz="2400" b="1" kern="0" dirty="0">
              <a:effectLst/>
              <a:latin typeface="Times New Roman" panose="02020603050405020304" pitchFamily="18" charset="0"/>
              <a:ea typeface="Times New Roman" panose="02020603050405020304" pitchFamily="18" charset="0"/>
            </a:endParaRPr>
          </a:p>
          <a:p>
            <a:pPr marL="469900" algn="just">
              <a:lnSpc>
                <a:spcPct val="150000"/>
              </a:lnSpc>
              <a:spcBef>
                <a:spcPts val="860"/>
              </a:spcBef>
              <a:spcAft>
                <a:spcPts val="0"/>
              </a:spcAft>
            </a:pPr>
            <a:r>
              <a:rPr lang="en-US" sz="1600" b="1" kern="0" dirty="0" err="1">
                <a:solidFill>
                  <a:schemeClr val="accent6">
                    <a:lumMod val="75000"/>
                  </a:schemeClr>
                </a:solidFill>
                <a:latin typeface="Times New Roman" panose="02020603050405020304" pitchFamily="18" charset="0"/>
                <a:ea typeface="Times New Roman" panose="02020603050405020304" pitchFamily="18" charset="0"/>
              </a:rPr>
              <a:t>BootStrap</a:t>
            </a:r>
            <a:r>
              <a:rPr lang="en-US" sz="1600" b="1" kern="0" dirty="0">
                <a:solidFill>
                  <a:schemeClr val="accent6">
                    <a:lumMod val="75000"/>
                  </a:schemeClr>
                </a:solidFill>
                <a:latin typeface="Times New Roman" panose="02020603050405020304" pitchFamily="18" charset="0"/>
                <a:ea typeface="Times New Roman" panose="02020603050405020304" pitchFamily="18" charset="0"/>
              </a:rPr>
              <a:t> :</a:t>
            </a:r>
            <a:endParaRPr lang="en-IN" sz="1600" b="1" kern="0" dirty="0">
              <a:solidFill>
                <a:schemeClr val="accent6">
                  <a:lumMod val="75000"/>
                </a:schemeClr>
              </a:solidFill>
              <a:latin typeface="Times New Roman" panose="02020603050405020304" pitchFamily="18" charset="0"/>
              <a:ea typeface="Times New Roman" panose="02020603050405020304" pitchFamily="18" charset="0"/>
            </a:endParaRPr>
          </a:p>
          <a:p>
            <a:pPr marL="755650" indent="-285750" algn="just">
              <a:lnSpc>
                <a:spcPct val="150000"/>
              </a:lnSpc>
              <a:spcBef>
                <a:spcPts val="860"/>
              </a:spcBef>
              <a:buFont typeface="Arial" panose="020B0604020202020204" pitchFamily="34" charset="0"/>
              <a:buChar char="•"/>
            </a:pPr>
            <a:r>
              <a:rPr lang="en-US" sz="1600" kern="0" dirty="0">
                <a:solidFill>
                  <a:srgbClr val="000000"/>
                </a:solidFill>
                <a:latin typeface="Times New Roman" panose="02020603050405020304" pitchFamily="18" charset="0"/>
                <a:ea typeface="Times New Roman" panose="02020603050405020304" pitchFamily="18" charset="0"/>
              </a:rPr>
              <a:t>Bootstrap is a free and open-source tool collection for creating responsive websites and web applications. It is the most popular HTML,CSS, and JavaScript framework for developing responsive ,mobile-first websites.</a:t>
            </a:r>
            <a:endParaRPr lang="en-IN" sz="1600" dirty="0"/>
          </a:p>
        </p:txBody>
      </p:sp>
    </p:spTree>
    <p:extLst>
      <p:ext uri="{BB962C8B-B14F-4D97-AF65-F5344CB8AC3E}">
        <p14:creationId xmlns:p14="http://schemas.microsoft.com/office/powerpoint/2010/main" val="685681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EE5CA-F1E7-99D3-A69C-F0CE743A6242}"/>
              </a:ext>
            </a:extLst>
          </p:cNvPr>
          <p:cNvSpPr>
            <a:spLocks noGrp="1"/>
          </p:cNvSpPr>
          <p:nvPr>
            <p:ph type="title"/>
          </p:nvPr>
        </p:nvSpPr>
        <p:spPr>
          <a:xfrm>
            <a:off x="2822541" y="860469"/>
            <a:ext cx="7013448" cy="1627632"/>
          </a:xfrm>
        </p:spPr>
        <p:txBody>
          <a:bodyPr/>
          <a:lstStyle/>
          <a:p>
            <a:pPr marL="285750" indent="-285750">
              <a:buFont typeface="Arial" panose="020B0604020202020204" pitchFamily="34" charset="0"/>
              <a:buChar char="•"/>
            </a:pPr>
            <a:r>
              <a:rPr lang="en-US" sz="1800" kern="0" dirty="0">
                <a:solidFill>
                  <a:schemeClr val="accent6">
                    <a:lumMod val="75000"/>
                  </a:schemeClr>
                </a:solidFill>
                <a:effectLst/>
                <a:latin typeface="Times New Roman" panose="02020603050405020304" pitchFamily="18" charset="0"/>
                <a:ea typeface="Times New Roman" panose="02020603050405020304" pitchFamily="18" charset="0"/>
              </a:rPr>
              <a:t>Back end languages</a:t>
            </a:r>
            <a:r>
              <a:rPr lang="en-US" sz="3200" b="0" kern="0" dirty="0">
                <a:solidFill>
                  <a:srgbClr val="000000"/>
                </a:solidFill>
                <a:effectLst/>
                <a:latin typeface="Times New Roman" panose="02020603050405020304" pitchFamily="18" charset="0"/>
                <a:ea typeface="Times New Roman" panose="02020603050405020304" pitchFamily="18" charset="0"/>
              </a:rPr>
              <a:t>:</a:t>
            </a:r>
            <a:br>
              <a:rPr lang="en-IN" sz="3200" b="0" kern="0" dirty="0">
                <a:effectLst/>
                <a:latin typeface="Times New Roman" panose="02020603050405020304" pitchFamily="18" charset="0"/>
                <a:ea typeface="Times New Roman" panose="02020603050405020304" pitchFamily="18" charset="0"/>
              </a:rPr>
            </a:br>
            <a:endParaRPr lang="en-IN" dirty="0"/>
          </a:p>
        </p:txBody>
      </p:sp>
      <p:sp>
        <p:nvSpPr>
          <p:cNvPr id="4" name="Text Placeholder 3">
            <a:extLst>
              <a:ext uri="{FF2B5EF4-FFF2-40B4-BE49-F238E27FC236}">
                <a16:creationId xmlns:a16="http://schemas.microsoft.com/office/drawing/2014/main" id="{032EE6C4-BFF4-4924-4234-0DE7B16DFF67}"/>
              </a:ext>
            </a:extLst>
          </p:cNvPr>
          <p:cNvSpPr>
            <a:spLocks noGrp="1"/>
          </p:cNvSpPr>
          <p:nvPr>
            <p:ph type="body" sz="quarter" idx="13"/>
          </p:nvPr>
        </p:nvSpPr>
        <p:spPr>
          <a:xfrm>
            <a:off x="2848355" y="1129928"/>
            <a:ext cx="9343645" cy="5606774"/>
          </a:xfrm>
        </p:spPr>
        <p:txBody>
          <a:bodyPr/>
          <a:lstStyle/>
          <a:p>
            <a:pPr marL="12700" algn="just">
              <a:lnSpc>
                <a:spcPct val="150000"/>
              </a:lnSpc>
              <a:spcBef>
                <a:spcPts val="860"/>
              </a:spcBef>
              <a:spcAft>
                <a:spcPts val="0"/>
              </a:spcAft>
            </a:pPr>
            <a:r>
              <a:rPr lang="en-US" sz="1600" b="0" kern="0" dirty="0">
                <a:solidFill>
                  <a:srgbClr val="000000"/>
                </a:solidFill>
                <a:effectLst/>
                <a:latin typeface="Times New Roman" panose="02020603050405020304" pitchFamily="18" charset="0"/>
                <a:ea typeface="Times New Roman" panose="02020603050405020304" pitchFamily="18" charset="0"/>
              </a:rPr>
              <a:t>       </a:t>
            </a:r>
          </a:p>
          <a:p>
            <a:pPr marL="215900" indent="-203200" algn="just">
              <a:lnSpc>
                <a:spcPct val="150000"/>
              </a:lnSpc>
              <a:spcBef>
                <a:spcPts val="860"/>
              </a:spcBef>
              <a:spcAft>
                <a:spcPts val="0"/>
              </a:spcAft>
            </a:pPr>
            <a:r>
              <a:rPr lang="en-US" sz="1600" kern="0" dirty="0">
                <a:solidFill>
                  <a:srgbClr val="000000"/>
                </a:solidFill>
                <a:latin typeface="Times New Roman" panose="02020603050405020304" pitchFamily="18" charset="0"/>
                <a:ea typeface="Times New Roman" panose="02020603050405020304" pitchFamily="18" charset="0"/>
              </a:rPr>
              <a:t>      </a:t>
            </a:r>
            <a:r>
              <a:rPr lang="en-US" sz="1600" b="0" kern="0" dirty="0">
                <a:solidFill>
                  <a:srgbClr val="000000"/>
                </a:solidFill>
                <a:effectLst/>
                <a:latin typeface="Times New Roman" panose="02020603050405020304" pitchFamily="18" charset="0"/>
                <a:ea typeface="Times New Roman" panose="02020603050405020304" pitchFamily="18" charset="0"/>
              </a:rPr>
              <a:t>The back end portion is built by using some languages which are discussed below  :</a:t>
            </a:r>
          </a:p>
          <a:p>
            <a:pPr marL="12700" indent="0" algn="just">
              <a:lnSpc>
                <a:spcPct val="150000"/>
              </a:lnSpc>
              <a:spcBef>
                <a:spcPts val="860"/>
              </a:spcBef>
              <a:spcAft>
                <a:spcPts val="0"/>
              </a:spcAft>
              <a:buNone/>
            </a:pPr>
            <a:r>
              <a:rPr lang="en-US" sz="1600" b="1" kern="0" dirty="0">
                <a:solidFill>
                  <a:srgbClr val="000000"/>
                </a:solidFill>
                <a:latin typeface="Times New Roman" panose="02020603050405020304" pitchFamily="18" charset="0"/>
                <a:ea typeface="Times New Roman" panose="02020603050405020304" pitchFamily="18" charset="0"/>
              </a:rPr>
              <a:t>              </a:t>
            </a:r>
            <a:r>
              <a:rPr lang="en-US" sz="1600" b="1" kern="0" dirty="0">
                <a:solidFill>
                  <a:schemeClr val="accent6">
                    <a:lumMod val="75000"/>
                  </a:schemeClr>
                </a:solidFill>
                <a:latin typeface="Times New Roman" panose="02020603050405020304" pitchFamily="18" charset="0"/>
                <a:ea typeface="Times New Roman" panose="02020603050405020304" pitchFamily="18" charset="0"/>
              </a:rPr>
              <a:t>Node.js</a:t>
            </a:r>
            <a:endParaRPr lang="en-IN" sz="1600" b="1" kern="0" dirty="0">
              <a:solidFill>
                <a:schemeClr val="accent6">
                  <a:lumMod val="75000"/>
                </a:schemeClr>
              </a:solidFill>
              <a:latin typeface="Times New Roman" panose="02020603050405020304" pitchFamily="18" charset="0"/>
              <a:ea typeface="Times New Roman" panose="02020603050405020304" pitchFamily="18" charset="0"/>
            </a:endParaRPr>
          </a:p>
          <a:p>
            <a:pPr marL="857250" indent="-203200" algn="just">
              <a:lnSpc>
                <a:spcPct val="150000"/>
              </a:lnSpc>
              <a:spcBef>
                <a:spcPts val="860"/>
              </a:spcBef>
              <a:spcAft>
                <a:spcPts val="0"/>
              </a:spcAft>
            </a:pPr>
            <a:r>
              <a:rPr lang="en-US" sz="1600" b="0" kern="0" dirty="0">
                <a:solidFill>
                  <a:srgbClr val="000000"/>
                </a:solidFill>
                <a:effectLst/>
                <a:latin typeface="Times New Roman" panose="02020603050405020304" pitchFamily="18" charset="0"/>
                <a:ea typeface="Times New Roman" panose="02020603050405020304" pitchFamily="18" charset="0"/>
              </a:rPr>
              <a:t>    Node.js is an open-source and cross platform runtime environment built on Chrome’s V8 JavaScript engine for executing JavaScript code outside of a browser. It provides an event-driven ,non-blocking(asynchronous) I/O and cross-platform runtime environment for building highly scalable server-side applications using </a:t>
            </a:r>
            <a:r>
              <a:rPr lang="en-US" sz="1600" b="0" kern="0" dirty="0" err="1">
                <a:solidFill>
                  <a:srgbClr val="000000"/>
                </a:solidFill>
                <a:effectLst/>
                <a:latin typeface="Times New Roman" panose="02020603050405020304" pitchFamily="18" charset="0"/>
                <a:ea typeface="Times New Roman" panose="02020603050405020304" pitchFamily="18" charset="0"/>
              </a:rPr>
              <a:t>Javascript</a:t>
            </a:r>
            <a:r>
              <a:rPr lang="en-US" sz="1600" b="0" kern="0" dirty="0">
                <a:solidFill>
                  <a:srgbClr val="000000"/>
                </a:solidFill>
                <a:effectLst/>
                <a:latin typeface="Times New Roman" panose="02020603050405020304" pitchFamily="18" charset="0"/>
                <a:ea typeface="Times New Roman" panose="02020603050405020304" pitchFamily="18" charset="0"/>
              </a:rPr>
              <a:t>.</a:t>
            </a:r>
          </a:p>
          <a:p>
            <a:pPr marL="857250" indent="-203200" algn="just">
              <a:lnSpc>
                <a:spcPct val="150000"/>
              </a:lnSpc>
              <a:spcBef>
                <a:spcPts val="860"/>
              </a:spcBef>
              <a:spcAft>
                <a:spcPts val="0"/>
              </a:spcAft>
            </a:pPr>
            <a:r>
              <a:rPr lang="en-US" sz="1600" b="1" kern="0" dirty="0">
                <a:solidFill>
                  <a:schemeClr val="accent6">
                    <a:lumMod val="75000"/>
                  </a:schemeClr>
                </a:solidFill>
                <a:effectLst/>
                <a:latin typeface="Times New Roman" panose="02020603050405020304" pitchFamily="18" charset="0"/>
                <a:ea typeface="Times New Roman" panose="02020603050405020304" pitchFamily="18" charset="0"/>
              </a:rPr>
              <a:t>MongoDB:</a:t>
            </a:r>
            <a:endParaRPr lang="en-IN" sz="1600" b="1" kern="0" dirty="0">
              <a:solidFill>
                <a:schemeClr val="accent6">
                  <a:lumMod val="75000"/>
                </a:schemeClr>
              </a:solidFill>
              <a:effectLst/>
              <a:latin typeface="Times New Roman" panose="02020603050405020304" pitchFamily="18" charset="0"/>
              <a:ea typeface="Times New Roman" panose="02020603050405020304" pitchFamily="18" charset="0"/>
            </a:endParaRPr>
          </a:p>
          <a:p>
            <a:pPr marL="857250" indent="-203200" algn="just">
              <a:lnSpc>
                <a:spcPct val="150000"/>
              </a:lnSpc>
              <a:spcBef>
                <a:spcPts val="860"/>
              </a:spcBef>
              <a:spcAft>
                <a:spcPts val="0"/>
              </a:spcAft>
            </a:pPr>
            <a:r>
              <a:rPr lang="en-US" sz="1600" b="0" kern="0" dirty="0">
                <a:solidFill>
                  <a:srgbClr val="000000"/>
                </a:solidFill>
                <a:effectLst/>
                <a:latin typeface="Times New Roman" panose="02020603050405020304" pitchFamily="18" charset="0"/>
                <a:ea typeface="Times New Roman" panose="02020603050405020304" pitchFamily="18" charset="0"/>
              </a:rPr>
              <a:t>    It is most popular NOSQL database, it is an open source document-oriented database. The term   ‘‘NoSQL” means ‘non-relational’ .It means that MongoDB isn’t based on the table-like relational database structure but provides an altogether different mechanism for storage and retrieval of data. This format of storage is called BSON(similar to JSON format).</a:t>
            </a:r>
            <a:endParaRPr lang="en-IN" sz="1600" b="1" kern="0" dirty="0">
              <a:effectLst/>
              <a:latin typeface="Times New Roman" panose="02020603050405020304" pitchFamily="18" charset="0"/>
              <a:ea typeface="Times New Roman" panose="02020603050405020304" pitchFamily="18" charset="0"/>
            </a:endParaRPr>
          </a:p>
          <a:p>
            <a:endParaRPr lang="en-IN" dirty="0"/>
          </a:p>
        </p:txBody>
      </p:sp>
      <p:sp>
        <p:nvSpPr>
          <p:cNvPr id="6" name="Slide Number Placeholder 5">
            <a:extLst>
              <a:ext uri="{FF2B5EF4-FFF2-40B4-BE49-F238E27FC236}">
                <a16:creationId xmlns:a16="http://schemas.microsoft.com/office/drawing/2014/main" id="{B69078B2-5194-FE32-EAFC-FF40DB5A4B26}"/>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307616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90C0-D4F0-F09B-B4E5-88DAE787F574}"/>
              </a:ext>
            </a:extLst>
          </p:cNvPr>
          <p:cNvSpPr>
            <a:spLocks noGrp="1"/>
          </p:cNvSpPr>
          <p:nvPr>
            <p:ph type="title"/>
          </p:nvPr>
        </p:nvSpPr>
        <p:spPr>
          <a:xfrm>
            <a:off x="2985796" y="1082350"/>
            <a:ext cx="6616928" cy="1085925"/>
          </a:xfrm>
        </p:spPr>
        <p:txBody>
          <a:bodyPr/>
          <a:lstStyle/>
          <a:p>
            <a:pPr marL="285750" indent="-285750">
              <a:buFont typeface="Arial" panose="020B0604020202020204" pitchFamily="34" charset="0"/>
              <a:buChar char="•"/>
            </a:pPr>
            <a:r>
              <a:rPr lang="en-US" sz="1900" dirty="0">
                <a:solidFill>
                  <a:schemeClr val="accent6">
                    <a:lumMod val="75000"/>
                  </a:schemeClr>
                </a:solidFill>
                <a:latin typeface="Times New Roman" panose="02020603050405020304" pitchFamily="18" charset="0"/>
                <a:cs typeface="Times New Roman" panose="02020603050405020304" pitchFamily="18" charset="0"/>
              </a:rPr>
              <a:t>Back end languages:</a:t>
            </a:r>
            <a:endParaRPr lang="en-IN" sz="1900" dirty="0"/>
          </a:p>
        </p:txBody>
      </p:sp>
      <p:sp>
        <p:nvSpPr>
          <p:cNvPr id="4" name="Text Placeholder 3">
            <a:extLst>
              <a:ext uri="{FF2B5EF4-FFF2-40B4-BE49-F238E27FC236}">
                <a16:creationId xmlns:a16="http://schemas.microsoft.com/office/drawing/2014/main" id="{C176759A-0218-9D9E-3680-DD4FCCD40D64}"/>
              </a:ext>
            </a:extLst>
          </p:cNvPr>
          <p:cNvSpPr>
            <a:spLocks noGrp="1"/>
          </p:cNvSpPr>
          <p:nvPr>
            <p:ph type="body" sz="quarter" idx="13"/>
          </p:nvPr>
        </p:nvSpPr>
        <p:spPr>
          <a:xfrm>
            <a:off x="3260116" y="1735494"/>
            <a:ext cx="7190170" cy="1455575"/>
          </a:xfrm>
        </p:spPr>
        <p:txBody>
          <a:bodyPr/>
          <a:lstStyle/>
          <a:p>
            <a:pPr marL="285750" lvl="0" indent="-285750" algn="just">
              <a:lnSpc>
                <a:spcPct val="150000"/>
              </a:lnSpc>
              <a:spcBef>
                <a:spcPts val="860"/>
              </a:spcBef>
              <a:spcAft>
                <a:spcPts val="0"/>
              </a:spcAft>
              <a:buFont typeface="Arial" panose="020B0604020202020204" pitchFamily="34" charset="0"/>
              <a:buChar char="•"/>
            </a:pPr>
            <a:r>
              <a:rPr lang="en-US" sz="1800" b="1" kern="0" dirty="0">
                <a:solidFill>
                  <a:schemeClr val="accent6">
                    <a:lumMod val="75000"/>
                  </a:schemeClr>
                </a:solidFill>
                <a:effectLst/>
                <a:latin typeface="Times New Roman" panose="02020603050405020304" pitchFamily="18" charset="0"/>
                <a:ea typeface="Times New Roman" panose="02020603050405020304" pitchFamily="18" charset="0"/>
              </a:rPr>
              <a:t>Express.js: </a:t>
            </a:r>
            <a:endParaRPr lang="en-IN" sz="1800" b="1" kern="0" dirty="0">
              <a:solidFill>
                <a:schemeClr val="accent6">
                  <a:lumMod val="75000"/>
                </a:schemeClr>
              </a:solidFill>
              <a:effectLst/>
              <a:latin typeface="Times New Roman" panose="02020603050405020304" pitchFamily="18" charset="0"/>
              <a:ea typeface="Times New Roman" panose="02020603050405020304" pitchFamily="18" charset="0"/>
            </a:endParaRPr>
          </a:p>
          <a:p>
            <a:pPr marL="914400" indent="-203200" algn="just">
              <a:lnSpc>
                <a:spcPct val="200000"/>
              </a:lnSpc>
              <a:spcBef>
                <a:spcPts val="860"/>
              </a:spcBef>
              <a:spcAft>
                <a:spcPts val="0"/>
              </a:spcAft>
            </a:pPr>
            <a:r>
              <a:rPr lang="en-US" sz="1600" b="0" kern="0" dirty="0">
                <a:solidFill>
                  <a:srgbClr val="000000"/>
                </a:solidFill>
                <a:effectLst/>
                <a:latin typeface="Times New Roman" panose="02020603050405020304" pitchFamily="18" charset="0"/>
                <a:ea typeface="Times New Roman" panose="02020603050405020304" pitchFamily="18" charset="0"/>
              </a:rPr>
              <a:t>It is a framework of Node.js web server functionality to helpful for new</a:t>
            </a:r>
          </a:p>
          <a:p>
            <a:pPr marL="914400" indent="-203200" algn="just">
              <a:lnSpc>
                <a:spcPct val="200000"/>
              </a:lnSpc>
              <a:spcBef>
                <a:spcPts val="860"/>
              </a:spcBef>
              <a:spcAft>
                <a:spcPts val="0"/>
              </a:spcAft>
            </a:pPr>
            <a:r>
              <a:rPr lang="en-US" sz="1600" b="0" kern="0" dirty="0">
                <a:solidFill>
                  <a:srgbClr val="000000"/>
                </a:solidFill>
                <a:effectLst/>
                <a:latin typeface="Times New Roman" panose="02020603050405020304" pitchFamily="18" charset="0"/>
                <a:ea typeface="Times New Roman" panose="02020603050405020304" pitchFamily="18" charset="0"/>
              </a:rPr>
              <a:t>Features.</a:t>
            </a:r>
            <a:endParaRPr lang="en-US" sz="1600" kern="0" dirty="0">
              <a:solidFill>
                <a:srgbClr val="000000"/>
              </a:solidFill>
              <a:latin typeface="Times New Roman" panose="02020603050405020304" pitchFamily="18" charset="0"/>
              <a:ea typeface="Times New Roman" panose="02020603050405020304" pitchFamily="18" charset="0"/>
            </a:endParaRPr>
          </a:p>
          <a:p>
            <a:pPr marL="914400" indent="-203200" algn="just">
              <a:lnSpc>
                <a:spcPct val="200000"/>
              </a:lnSpc>
              <a:spcBef>
                <a:spcPts val="860"/>
              </a:spcBef>
              <a:spcAft>
                <a:spcPts val="0"/>
              </a:spcAft>
            </a:pPr>
            <a:r>
              <a:rPr lang="en-US" sz="1600" dirty="0">
                <a:effectLst/>
                <a:latin typeface="Times New Roman" panose="02020603050405020304" pitchFamily="18" charset="0"/>
                <a:ea typeface="Times New Roman" panose="02020603050405020304" pitchFamily="18" charset="0"/>
              </a:rPr>
              <a:t>*These are languages which we are used in Full Stack.</a:t>
            </a:r>
            <a:endParaRPr lang="en-IN" sz="1600" b="1" kern="0" dirty="0">
              <a:effectLst/>
              <a:latin typeface="Times New Roman" panose="02020603050405020304" pitchFamily="18" charset="0"/>
              <a:ea typeface="Times New Roman" panose="02020603050405020304" pitchFamily="18" charset="0"/>
            </a:endParaRPr>
          </a:p>
          <a:p>
            <a:endParaRPr lang="en-IN" dirty="0"/>
          </a:p>
        </p:txBody>
      </p:sp>
      <p:sp>
        <p:nvSpPr>
          <p:cNvPr id="6" name="Slide Number Placeholder 5">
            <a:extLst>
              <a:ext uri="{FF2B5EF4-FFF2-40B4-BE49-F238E27FC236}">
                <a16:creationId xmlns:a16="http://schemas.microsoft.com/office/drawing/2014/main" id="{3E1AA52B-EC44-6887-6D16-F6C89AB01CD3}"/>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1953193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A28A203B-0CF0-2AB0-5F54-07C8E3003918}"/>
              </a:ext>
            </a:extLst>
          </p:cNvPr>
          <p:cNvSpPr>
            <a:spLocks noGrp="1"/>
          </p:cNvSpPr>
          <p:nvPr>
            <p:ph idx="1"/>
          </p:nvPr>
        </p:nvSpPr>
        <p:spPr>
          <a:xfrm>
            <a:off x="606490" y="1203649"/>
            <a:ext cx="8966718" cy="4879910"/>
          </a:xfrm>
        </p:spPr>
        <p:txBody>
          <a:bodyPr/>
          <a:lstStyle/>
          <a:p>
            <a:pPr marL="0" indent="0">
              <a:buNone/>
            </a:pPr>
            <a:endParaRPr lang="en-US" dirty="0"/>
          </a:p>
          <a:p>
            <a:endParaRPr lang="en-US"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4294967295"/>
          </p:nvPr>
        </p:nvPicPr>
        <p:blipFill rotWithShape="1">
          <a:blip r:embed="rId2"/>
          <a:srcRect t="431" b="431"/>
          <a:stretch/>
        </p:blipFill>
        <p:spPr>
          <a:xfrm>
            <a:off x="11488738" y="2111375"/>
            <a:ext cx="703262" cy="703263"/>
          </a:xfrm>
        </p:spPr>
      </p:pic>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4294967295"/>
          </p:nvPr>
        </p:nvPicPr>
        <p:blipFill rotWithShape="1">
          <a:blip r:embed="rId3"/>
          <a:srcRect t="113" b="113"/>
          <a:stretch/>
        </p:blipFill>
        <p:spPr>
          <a:xfrm>
            <a:off x="11487150" y="2111375"/>
            <a:ext cx="704850" cy="703263"/>
          </a:xfrm>
        </p:spPr>
      </p:pic>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4294967295"/>
          </p:nvPr>
        </p:nvPicPr>
        <p:blipFill rotWithShape="1">
          <a:blip r:embed="rId4"/>
          <a:srcRect t="543" b="543"/>
          <a:stretch/>
        </p:blipFill>
        <p:spPr>
          <a:xfrm>
            <a:off x="11487150" y="2111375"/>
            <a:ext cx="704850" cy="703263"/>
          </a:xfrm>
        </p:spPr>
      </p:pic>
      <p:sp>
        <p:nvSpPr>
          <p:cNvPr id="4" name="Title 3">
            <a:extLst>
              <a:ext uri="{FF2B5EF4-FFF2-40B4-BE49-F238E27FC236}">
                <a16:creationId xmlns:a16="http://schemas.microsoft.com/office/drawing/2014/main" id="{5CA39AE4-5DDF-0CB1-39F0-CA1E0FBB844A}"/>
              </a:ext>
            </a:extLst>
          </p:cNvPr>
          <p:cNvSpPr>
            <a:spLocks noGrp="1"/>
          </p:cNvSpPr>
          <p:nvPr>
            <p:ph type="title"/>
          </p:nvPr>
        </p:nvSpPr>
        <p:spPr>
          <a:xfrm>
            <a:off x="1796609" y="347472"/>
            <a:ext cx="6735770" cy="768096"/>
          </a:xfrm>
        </p:spPr>
        <p:txBody>
          <a:bodyPr/>
          <a:lstStyle/>
          <a:p>
            <a:pPr algn="ctr"/>
            <a:r>
              <a:rPr lang="en-US" sz="2400" dirty="0" err="1"/>
              <a:t>TRAining</a:t>
            </a:r>
            <a:endParaRPr lang="en-IN" sz="2400" dirty="0"/>
          </a:p>
        </p:txBody>
      </p:sp>
      <p:sp>
        <p:nvSpPr>
          <p:cNvPr id="6" name="TextBox 5">
            <a:extLst>
              <a:ext uri="{FF2B5EF4-FFF2-40B4-BE49-F238E27FC236}">
                <a16:creationId xmlns:a16="http://schemas.microsoft.com/office/drawing/2014/main" id="{698D1F91-8D95-A19E-D6F9-FCA64BEA6686}"/>
              </a:ext>
            </a:extLst>
          </p:cNvPr>
          <p:cNvSpPr txBox="1"/>
          <p:nvPr/>
        </p:nvSpPr>
        <p:spPr>
          <a:xfrm>
            <a:off x="709127" y="928672"/>
            <a:ext cx="9507893" cy="4736681"/>
          </a:xfrm>
          <a:prstGeom prst="rect">
            <a:avLst/>
          </a:prstGeom>
          <a:noFill/>
        </p:spPr>
        <p:txBody>
          <a:bodyPr wrap="square">
            <a:spAutoFit/>
          </a:bodyPr>
          <a:lstStyle/>
          <a:p>
            <a:pPr marL="215900" marR="408940">
              <a:lnSpc>
                <a:spcPct val="145000"/>
              </a:lnSpc>
              <a:spcAft>
                <a:spcPts val="0"/>
              </a:spcAft>
            </a:pPr>
            <a:r>
              <a:rPr lang="en-US" dirty="0">
                <a:effectLst/>
                <a:latin typeface="Times New Roman" panose="02020603050405020304" pitchFamily="18" charset="0"/>
                <a:ea typeface="Times New Roman" panose="02020603050405020304" pitchFamily="18" charset="0"/>
              </a:rPr>
              <a:t>In these 2 weeks of the training, they have provided us the training in Full Stack Development using different tags.</a:t>
            </a:r>
            <a:endParaRPr lang="en-IN" dirty="0">
              <a:effectLst/>
              <a:latin typeface="Times New Roman" panose="02020603050405020304" pitchFamily="18" charset="0"/>
              <a:ea typeface="Times New Roman" panose="02020603050405020304" pitchFamily="18" charset="0"/>
            </a:endParaRPr>
          </a:p>
          <a:p>
            <a:pPr marL="215900">
              <a:spcBef>
                <a:spcPts val="1035"/>
              </a:spcBef>
              <a:spcAft>
                <a:spcPts val="0"/>
              </a:spcAft>
            </a:pPr>
            <a:r>
              <a:rPr lang="en-US" dirty="0">
                <a:effectLst/>
                <a:latin typeface="Times New Roman" panose="02020603050405020304" pitchFamily="18" charset="0"/>
                <a:ea typeface="Times New Roman" panose="02020603050405020304" pitchFamily="18" charset="0"/>
              </a:rPr>
              <a:t>They have provided us with the training of several technologies like:</a:t>
            </a:r>
            <a:endParaRPr lang="en-IN" dirty="0">
              <a:effectLst/>
              <a:latin typeface="Times New Roman" panose="02020603050405020304" pitchFamily="18" charset="0"/>
              <a:ea typeface="Times New Roman" panose="02020603050405020304" pitchFamily="18" charset="0"/>
            </a:endParaRPr>
          </a:p>
          <a:p>
            <a:pPr marL="742950" lvl="1" indent="-285750">
              <a:lnSpc>
                <a:spcPct val="150000"/>
              </a:lnSpc>
              <a:spcBef>
                <a:spcPts val="935"/>
              </a:spcBef>
              <a:buSzPts val="1400"/>
              <a:buFont typeface="Symbol" panose="05050102010706020507" pitchFamily="18" charset="2"/>
              <a:buChar char=""/>
              <a:tabLst>
                <a:tab pos="673100" algn="l"/>
                <a:tab pos="67373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HTML, CSS, BOOTSTRAP, JAVASCRIPT, MONGODB, </a:t>
            </a:r>
            <a:r>
              <a:rPr lang="en-US" sz="1800" dirty="0" err="1">
                <a:effectLst/>
                <a:latin typeface="Times New Roman" panose="02020603050405020304" pitchFamily="18" charset="0"/>
                <a:ea typeface="Symbol" panose="05050102010706020507" pitchFamily="18" charset="2"/>
                <a:cs typeface="Symbol" panose="05050102010706020507" pitchFamily="18" charset="2"/>
              </a:rPr>
              <a:t>NODE.j</a:t>
            </a:r>
            <a:endParaRPr lang="en-IN" sz="1800" dirty="0">
              <a:latin typeface="Times New Roman" panose="02020603050405020304" pitchFamily="18" charset="0"/>
              <a:ea typeface="Symbol" panose="05050102010706020507" pitchFamily="18" charset="2"/>
              <a:cs typeface="Symbol" panose="05050102010706020507" pitchFamily="18" charset="2"/>
            </a:endParaRPr>
          </a:p>
          <a:p>
            <a:pPr marL="742950" lvl="1" indent="-285750">
              <a:lnSpc>
                <a:spcPct val="150000"/>
              </a:lnSpc>
              <a:spcBef>
                <a:spcPts val="935"/>
              </a:spcBef>
              <a:buSzPts val="1400"/>
              <a:buFont typeface="Symbol" panose="05050102010706020507" pitchFamily="18" charset="2"/>
              <a:buChar char=""/>
              <a:tabLst>
                <a:tab pos="673100" algn="l"/>
                <a:tab pos="673735" algn="l"/>
              </a:tabLst>
            </a:pPr>
            <a:r>
              <a:rPr lang="en-US" dirty="0">
                <a:solidFill>
                  <a:schemeClr val="accent6">
                    <a:lumMod val="75000"/>
                  </a:schemeClr>
                </a:solidFill>
                <a:effectLst/>
                <a:latin typeface="Times New Roman" panose="02020603050405020304" pitchFamily="18" charset="0"/>
                <a:ea typeface="Times New Roman" panose="02020603050405020304" pitchFamily="18" charset="0"/>
              </a:rPr>
              <a:t>HTML:</a:t>
            </a:r>
            <a:endParaRPr lang="en-IN" dirty="0">
              <a:solidFill>
                <a:schemeClr val="accent6">
                  <a:lumMod val="75000"/>
                </a:schemeClr>
              </a:solidFill>
              <a:effectLst/>
              <a:latin typeface="Times New Roman" panose="02020603050405020304" pitchFamily="18" charset="0"/>
              <a:ea typeface="Times New Roman" panose="02020603050405020304" pitchFamily="18" charset="0"/>
            </a:endParaRPr>
          </a:p>
          <a:p>
            <a:pPr marL="673100" indent="-229235">
              <a:lnSpc>
                <a:spcPct val="150000"/>
              </a:lnSpc>
              <a:spcBef>
                <a:spcPts val="935"/>
              </a:spcBef>
              <a:tabLst>
                <a:tab pos="673100" algn="l"/>
                <a:tab pos="673735" algn="l"/>
              </a:tabLst>
            </a:pPr>
            <a:r>
              <a:rPr lang="en-US" dirty="0">
                <a:effectLst/>
                <a:latin typeface="Times New Roman" panose="02020603050405020304" pitchFamily="18" charset="0"/>
                <a:ea typeface="Times New Roman" panose="02020603050405020304" pitchFamily="18" charset="0"/>
              </a:rPr>
              <a:t>     The text in typical webpage is wrapped in HTML tags, which tells your browser about the                       structure of  the  document.</a:t>
            </a:r>
            <a:endParaRPr lang="en-IN" dirty="0">
              <a:effectLst/>
              <a:latin typeface="Times New Roman" panose="02020603050405020304" pitchFamily="18" charset="0"/>
              <a:ea typeface="Times New Roman" panose="02020603050405020304" pitchFamily="18" charset="0"/>
            </a:endParaRPr>
          </a:p>
          <a:p>
            <a:pPr marL="729615" indent="-285750">
              <a:lnSpc>
                <a:spcPct val="150000"/>
              </a:lnSpc>
              <a:spcBef>
                <a:spcPts val="935"/>
              </a:spcBef>
              <a:buFont typeface="Arial" panose="020B0604020202020204" pitchFamily="34" charset="0"/>
              <a:buChar char="•"/>
              <a:tabLst>
                <a:tab pos="673100" algn="l"/>
                <a:tab pos="673735" algn="l"/>
              </a:tabLst>
            </a:pPr>
            <a:r>
              <a:rPr lang="en-US" dirty="0">
                <a:solidFill>
                  <a:schemeClr val="accent6">
                    <a:lumMod val="75000"/>
                  </a:schemeClr>
                </a:solidFill>
                <a:effectLst/>
                <a:latin typeface="Times New Roman" panose="02020603050405020304" pitchFamily="18" charset="0"/>
                <a:ea typeface="Times New Roman" panose="02020603050405020304" pitchFamily="18" charset="0"/>
              </a:rPr>
              <a:t> CSS:</a:t>
            </a:r>
            <a:endParaRPr lang="en-IN" dirty="0">
              <a:solidFill>
                <a:schemeClr val="accent6">
                  <a:lumMod val="75000"/>
                </a:schemeClr>
              </a:solidFill>
              <a:effectLst/>
              <a:latin typeface="Times New Roman" panose="02020603050405020304" pitchFamily="18" charset="0"/>
              <a:ea typeface="Times New Roman" panose="02020603050405020304" pitchFamily="18" charset="0"/>
            </a:endParaRPr>
          </a:p>
          <a:p>
            <a:pPr marL="673100" indent="-229235">
              <a:lnSpc>
                <a:spcPct val="150000"/>
              </a:lnSpc>
              <a:spcBef>
                <a:spcPts val="935"/>
              </a:spcBef>
              <a:tabLst>
                <a:tab pos="673100" algn="l"/>
                <a:tab pos="673735" algn="l"/>
              </a:tabLst>
            </a:pPr>
            <a:r>
              <a:rPr lang="en-US" dirty="0">
                <a:effectLst/>
                <a:latin typeface="Times New Roman" panose="02020603050405020304" pitchFamily="18" charset="0"/>
                <a:ea typeface="Times New Roman" panose="02020603050405020304" pitchFamily="18" charset="0"/>
              </a:rPr>
              <a:t>     It is used to design webpage more attractive. We can simply making process of the webpages easily.</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00494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{780E594F-80BC-4CF5-9A3D-365209C899A9}tf78438558_win32</Template>
  <TotalTime>339</TotalTime>
  <Words>1519</Words>
  <Application>Microsoft Office PowerPoint</Application>
  <PresentationFormat>Widescreen</PresentationFormat>
  <Paragraphs>143</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Sabon Next LT</vt:lpstr>
      <vt:lpstr>Symbol</vt:lpstr>
      <vt:lpstr>Times New Roman</vt:lpstr>
      <vt:lpstr>Vegur</vt:lpstr>
      <vt:lpstr>Office Theme</vt:lpstr>
      <vt:lpstr>FULL STACK INTERNSHIP </vt:lpstr>
      <vt:lpstr>   INDEX  </vt:lpstr>
      <vt:lpstr>Abstract</vt:lpstr>
      <vt:lpstr>About the company</vt:lpstr>
      <vt:lpstr>INTRODUCTION</vt:lpstr>
      <vt:lpstr>Front End lANGUAGES:</vt:lpstr>
      <vt:lpstr>Back end languages: </vt:lpstr>
      <vt:lpstr>Back end languages:</vt:lpstr>
      <vt:lpstr>TRAining</vt:lpstr>
      <vt:lpstr>TRaining</vt:lpstr>
      <vt:lpstr>CHALLENGES FACED</vt:lpstr>
      <vt:lpstr>Oppurtunities</vt:lpstr>
      <vt:lpstr>Internship Objectives</vt:lpstr>
      <vt:lpstr>Executive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INTERNSHIP</dc:title>
  <dc:subject/>
  <dc:creator>20A91A1220</dc:creator>
  <cp:lastModifiedBy>Rajesh eevana</cp:lastModifiedBy>
  <cp:revision>15</cp:revision>
  <dcterms:created xsi:type="dcterms:W3CDTF">2022-11-27T07:37:59Z</dcterms:created>
  <dcterms:modified xsi:type="dcterms:W3CDTF">2023-10-02T10:07:29Z</dcterms:modified>
</cp:coreProperties>
</file>