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f340eb1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f340eb1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5bcf56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5bcf56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f340e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f340e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f340eb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f340eb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5bcf56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5bcf56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Розподіляє об’єкти по певним зарані відомим категоріям. Це алгоритм навчання з вчителем, або supervised і це значить, що в даних для навчання елементи прокласифіковані. Наприклад, чи лопне шина після 1000 миль експлуатації? Може бути 2 варіанта: так/ні. Дані будуть мати набір ознак (фіч). Наприклад, для половини з самплів буде відома категорія ТАК, для половини - НІ (в залежності від всіх тих ознак). Наша задача знайти залежність між ознаками і категорією, щоб алгоритм самостійно проставив потім категорію для наступних семплів.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Може бути більше ніж 2 категорії. Приклад з дисконтами. </a:t>
            </a:r>
            <a:br>
              <a:rPr lang="en"/>
            </a:br>
            <a:r>
              <a:rPr lang="en"/>
              <a:t>Інші приклади: стать юзера згідно його дій на сайті, визначення мови, жанр музики і так далі.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5bcf56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5bcf5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Виявлення аномалій. Аналізуються дані з точки зору заданих критерій нормальності і виявляються відхилення.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Наприклад, ідентифікація аномальних спалахів трафіку (ддос атаки), дивні поведінкові патерни юзерів на сайтах (фроди або прихований баг, який не дає юзеру рухатись в звичайному флоу), виявлення злоякісних пухлин, чи є показник манометра на шинах нормальним (селф-драйвінг авто), тощо.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5bcf56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5bcf56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Регресія. Навчання з вчителем. На базі відомих числових даних, алгоритм повинен передбачити певне число. Наприклад, якщо температура протягом 10 останніх років 5 грудня була відомою (і відомі всі ознаки), можна передбачити яка вона буде в цьому році. Яки заробіток я отримаю наступного кварталу? Який рівень ожиріння буде в США через 5 років? Скільки гектарів треба засіяти пшениці, щоб задовольнити попит внутрішнього ринку? І так далі - будь яка залежність між числами і ознаками.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5bcf56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5bcf56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Кластеризація. Навчання без вчителя. Не знаючи категорій, аналізуючи ознаки, треба розподілити їх по умовним категоріям. Наприклад, користувачів сайту перегляду фільмів розподілити по умовним групкам в залежності від їх рейтингів і переглядів. Аналізуючи причини поломки девайсів розподілити моделі девайсів по групам поломок. Сегментація юзерів по покупній спроможності.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5bcf56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5bcf56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Навчання з підкріпленням. Застосовується широко в робототехніці: розумні девайси, селф-драйвінг авто, ігри, роботи, автоматичні системи управління торгівлею, і так далі.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5bcf56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5bcf56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Є ще інші типи задач і алгоритмів, які для них використовують, але вони так само будуть відповідати на одне з цих 5 запитань. Перед тим як вирішувати, який алгоритм я буду юзати для поставленої задачі, треба подумати відповідь на яке запитання від вас хоче почути замовник. Що ви хочете вирішити вашою роботою.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_cover.png"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2324675" y="2882550"/>
            <a:ext cx="6127500" cy="1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INRODUCTION TO MACHINE LEARNING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12122740_524828167666676_8638585768037746816_n.png" id="120" name="Google Shape;1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1095525" y="1052225"/>
            <a:ext cx="3111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Thank you  :)</a:t>
            </a:r>
            <a:endParaRPr b="1" sz="57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065" y="728549"/>
            <a:ext cx="2128410" cy="3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25" name="Google Shape;1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404825" y="3433725"/>
            <a:ext cx="5154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</a:t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394450" y="2396725"/>
            <a:ext cx="3245700" cy="393900"/>
          </a:xfrm>
          <a:prstGeom prst="roundRect">
            <a:avLst>
              <a:gd fmla="val 16667" name="adj"/>
            </a:avLst>
          </a:prstGeom>
          <a:solidFill>
            <a:srgbClr val="161D42"/>
          </a:solidFill>
          <a:ln cap="flat" cmpd="sng" w="9525">
            <a:solidFill>
              <a:srgbClr val="161D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332225" y="716800"/>
            <a:ext cx="47598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A or B?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450" y="903675"/>
            <a:ext cx="3363049" cy="29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750" y="681100"/>
            <a:ext cx="1784087" cy="11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332225" y="716800"/>
            <a:ext cx="47598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635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3700"/>
              <a:buFont typeface="Amatic SC"/>
              <a:buChar char="●"/>
            </a:pPr>
            <a:r>
              <a:rPr b="1" lang="en" sz="37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Is this A or B?</a:t>
            </a:r>
            <a:endParaRPr b="1" sz="37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5092025" y="2127100"/>
            <a:ext cx="3746700" cy="2477100"/>
          </a:xfrm>
          <a:prstGeom prst="rect">
            <a:avLst/>
          </a:prstGeom>
          <a:noFill/>
          <a:ln cap="flat" cmpd="sng" w="9525">
            <a:solidFill>
              <a:srgbClr val="9B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Classifacation algorithms</a:t>
            </a:r>
            <a:endParaRPr b="1" sz="36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b="1"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Will this tire fail in the next 1,000 miles: Yes or no?</a:t>
            </a:r>
            <a:endParaRPr b="1"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b="1"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Which brings in more customers: a $5 coupon, 15% or a 25% discount?</a:t>
            </a:r>
            <a:endParaRPr b="1"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550" y="582625"/>
            <a:ext cx="1293949" cy="138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475" y="663504"/>
            <a:ext cx="1730847" cy="11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332225" y="716800"/>
            <a:ext cx="4759800" cy="3254700"/>
          </a:xfrm>
          <a:prstGeom prst="rect">
            <a:avLst/>
          </a:prstGeom>
          <a:noFill/>
          <a:ln cap="flat" cmpd="sng" w="9525">
            <a:solidFill>
              <a:srgbClr val="20C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A or B? (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Classifacation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635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3700"/>
              <a:buFont typeface="Amatic SC"/>
              <a:buChar char="●"/>
            </a:pPr>
            <a:r>
              <a:rPr b="1" lang="en" sz="37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Is this weird?</a:t>
            </a:r>
            <a:endParaRPr b="1" sz="37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5092025" y="2127100"/>
            <a:ext cx="3746700" cy="2643000"/>
          </a:xfrm>
          <a:prstGeom prst="rect">
            <a:avLst/>
          </a:prstGeom>
          <a:noFill/>
          <a:ln cap="flat" cmpd="sng" w="9525">
            <a:solidFill>
              <a:srgbClr val="9B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Anomaly detection algorithms</a:t>
            </a:r>
            <a:endParaRPr b="1" sz="36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Is the pressure gauge reading normal?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Is this email message from the internet typical?</a:t>
            </a:r>
            <a:endParaRPr b="1"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877" y="968299"/>
            <a:ext cx="1730852" cy="39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332225" y="716800"/>
            <a:ext cx="5133300" cy="3318300"/>
          </a:xfrm>
          <a:prstGeom prst="rect">
            <a:avLst/>
          </a:prstGeom>
          <a:noFill/>
          <a:ln cap="flat" cmpd="sng" w="9525">
            <a:solidFill>
              <a:srgbClr val="20C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A or B? 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(Classifacation)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 (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Anomaly detection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635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3700"/>
              <a:buFont typeface="Amatic SC"/>
              <a:buChar char="●"/>
            </a:pPr>
            <a:r>
              <a:rPr b="1" lang="en" sz="37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How much – or – How many?</a:t>
            </a:r>
            <a:endParaRPr b="1" sz="37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800" y="592793"/>
            <a:ext cx="1330599" cy="15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5465525" y="2291575"/>
            <a:ext cx="3373200" cy="2478600"/>
          </a:xfrm>
          <a:prstGeom prst="rect">
            <a:avLst/>
          </a:prstGeom>
          <a:noFill/>
          <a:ln cap="flat" cmpd="sng" w="9525">
            <a:solidFill>
              <a:srgbClr val="9B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Regression </a:t>
            </a: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algorithms</a:t>
            </a:r>
            <a:endParaRPr b="1" sz="36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What will the temperature be next Tuesday?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What will my fourth quarter sales be?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800" y="571025"/>
            <a:ext cx="1593574" cy="15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332225" y="716800"/>
            <a:ext cx="4759800" cy="3088800"/>
          </a:xfrm>
          <a:prstGeom prst="rect">
            <a:avLst/>
          </a:prstGeom>
          <a:noFill/>
          <a:ln cap="flat" cmpd="sng" w="9525">
            <a:solidFill>
              <a:srgbClr val="20C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A or B? (Classifacation)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 (Anomaly detection)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 (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Regression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635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3700"/>
              <a:buFont typeface="Amatic SC"/>
              <a:buChar char="●"/>
            </a:pPr>
            <a:r>
              <a:rPr b="1" lang="en" sz="37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How is this organized?</a:t>
            </a:r>
            <a:endParaRPr b="1" sz="37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025" y="661744"/>
            <a:ext cx="1797175" cy="13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5092025" y="2291575"/>
            <a:ext cx="3746700" cy="2488800"/>
          </a:xfrm>
          <a:prstGeom prst="rect">
            <a:avLst/>
          </a:prstGeom>
          <a:noFill/>
          <a:ln cap="flat" cmpd="sng" w="9525">
            <a:solidFill>
              <a:srgbClr val="9B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Clustering</a:t>
            </a: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 algorithms</a:t>
            </a:r>
            <a:endParaRPr b="1" sz="36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Which viewers like the same types of movies?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Which printer models fail the same way?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0200" y="627575"/>
            <a:ext cx="1708524" cy="12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332225" y="716800"/>
            <a:ext cx="4739100" cy="3483000"/>
          </a:xfrm>
          <a:prstGeom prst="rect">
            <a:avLst/>
          </a:prstGeom>
          <a:noFill/>
          <a:ln cap="flat" cmpd="sng" w="9525">
            <a:solidFill>
              <a:srgbClr val="20C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</a:t>
            </a: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s this A or B? (Classifacation)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 (Anomaly detection)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 (Regression)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 (Clustering)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635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3700"/>
              <a:buFont typeface="Amatic SC"/>
              <a:buChar char="●"/>
            </a:pPr>
            <a:r>
              <a:rPr b="1" lang="en" sz="37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3700">
              <a:solidFill>
                <a:srgbClr val="9BF8F9"/>
              </a:solidFill>
              <a:highlight>
                <a:srgbClr val="20C2AA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650" y="584001"/>
            <a:ext cx="1500830" cy="14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5071325" y="2167150"/>
            <a:ext cx="3940500" cy="2613300"/>
          </a:xfrm>
          <a:prstGeom prst="rect">
            <a:avLst/>
          </a:prstGeom>
          <a:noFill/>
          <a:ln cap="flat" cmpd="sng" w="9525">
            <a:solidFill>
              <a:srgbClr val="9B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Reinforcement learning </a:t>
            </a:r>
            <a:r>
              <a:rPr b="1" lang="en" sz="3600">
                <a:solidFill>
                  <a:srgbClr val="9BF8F9"/>
                </a:solidFill>
                <a:highlight>
                  <a:srgbClr val="20C2AA"/>
                </a:highlight>
                <a:latin typeface="Amatic SC"/>
                <a:ea typeface="Amatic SC"/>
                <a:cs typeface="Amatic SC"/>
                <a:sym typeface="Amatic SC"/>
              </a:rPr>
              <a:t>algorithms</a:t>
            </a:r>
            <a:endParaRPr sz="1200">
              <a:solidFill>
                <a:srgbClr val="9BF8F9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Car: At a yellow light, brake or accelerate?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F8F9"/>
              </a:buClr>
              <a:buSzPts val="2100"/>
              <a:buFont typeface="Amatic SC"/>
              <a:buChar char="●"/>
            </a:pPr>
            <a:r>
              <a:rPr lang="en" sz="2100">
                <a:solidFill>
                  <a:srgbClr val="9BF8F9"/>
                </a:solidFill>
                <a:latin typeface="Amatic SC"/>
                <a:ea typeface="Amatic SC"/>
                <a:cs typeface="Amatic SC"/>
                <a:sym typeface="Amatic SC"/>
              </a:rPr>
              <a:t>Robot vacuum: Keep vacuuming, or go back to the charging station?</a:t>
            </a:r>
            <a:endParaRPr sz="21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BF8F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900" y="561927"/>
            <a:ext cx="1434175" cy="1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D4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332225" y="716800"/>
            <a:ext cx="5251200" cy="3286800"/>
          </a:xfrm>
          <a:prstGeom prst="rect">
            <a:avLst/>
          </a:prstGeom>
          <a:noFill/>
          <a:ln cap="flat" cmpd="sng" w="9525">
            <a:solidFill>
              <a:srgbClr val="20C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T h e   5   q u e s t i o n s   M L   c a n   a n s w e r:</a:t>
            </a:r>
            <a:endParaRPr b="1" sz="2500" u="sng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A or B? (Classifacation)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Is this weird? (Anomaly detection)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much – or – How many? (Regression)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How is this organized? (Clustering)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C2AA"/>
              </a:buClr>
              <a:buSzPts val="2300"/>
              <a:buFont typeface="Amatic SC"/>
              <a:buChar char="●"/>
            </a:pPr>
            <a:r>
              <a:rPr b="1" lang="en" sz="2300">
                <a:solidFill>
                  <a:srgbClr val="20C2AA"/>
                </a:solidFill>
                <a:latin typeface="Amatic SC"/>
                <a:ea typeface="Amatic SC"/>
                <a:cs typeface="Amatic SC"/>
                <a:sym typeface="Amatic SC"/>
              </a:rPr>
              <a:t>What should I do next? (Reinforcement learning)</a:t>
            </a:r>
            <a:endParaRPr b="1" sz="2300">
              <a:solidFill>
                <a:srgbClr val="20C2A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000" y="1147925"/>
            <a:ext cx="3255774" cy="232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