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CF43AD-47AD-4D3D-A765-3296DAA9B1CF}">
  <a:tblStyle styleId="{25CF43AD-47AD-4D3D-A765-3296DAA9B1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A47F056-B79E-4F96-8B53-BFDDFE39EAD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bold.fntdata"/><Relationship Id="rId14" Type="http://schemas.openxmlformats.org/officeDocument/2006/relationships/slide" Target="slides/slide7.xml"/><Relationship Id="rId36" Type="http://schemas.openxmlformats.org/officeDocument/2006/relationships/font" Target="fonts/Robot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c7115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c7115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e4e60de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e4e60de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e4e60de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e4e60de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e4e60de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e4e60de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7e4e60de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7e4e60de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e4e60de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e4e60de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f55d6d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f55d6d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91c42b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91c42b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f55d6d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7f55d6d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f55d6d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f55d6d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91c42bf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691c42bf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c7115cc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c7115cc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91c42bf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691c42bf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32058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32058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832058c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832058c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832058c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832058c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7e4e60de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7e4e60de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91c42bf0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691c42bf0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691c42bf0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691c42bf0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a9c958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6a9c958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691c42bf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691c42bf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c7115cc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c7115cc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c7115cc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c7115cc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d2fd15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d2fd15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c7115cc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c7115cc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d2fd15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d2fd15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e4e60de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e4e60de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d2fd15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d2fd15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/>
          <p:nvPr/>
        </p:nvSpPr>
        <p:spPr>
          <a:xfrm>
            <a:off x="0" y="1057700"/>
            <a:ext cx="9144000" cy="7164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5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Байеса в машинном обучении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Теорема Байеса</a:t>
            </a:r>
            <a:endParaRPr/>
          </a:p>
        </p:txBody>
      </p:sp>
      <p:sp>
        <p:nvSpPr>
          <p:cNvPr id="174" name="Google Shape;174;p35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Оценка вероятностей: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Prob(sick | test_pos) = </a:t>
            </a:r>
            <a:r>
              <a:rPr b="1" i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Prob(test_pos | sick)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 X 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Prob(sick) / Prob(test_pos)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Prob(test_pos | sick)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вероятность того что тест даст позитивный результат при наличии болезни.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Мы знаем из условия задачи что тест очень хороший, и дает позитивный результат в 99.9% если болезнь есть. На 1000 больных, тест будет позитивным в 999 случаях.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Таким образом: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Prob(test_pos | sick)</a:t>
            </a: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 = 0.999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Теорема Байеса</a:t>
            </a:r>
            <a:endParaRPr/>
          </a:p>
        </p:txBody>
      </p:sp>
      <p:sp>
        <p:nvSpPr>
          <p:cNvPr id="180" name="Google Shape;180;p36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Оценка вероятностей: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Prob(sick | test_pos) =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 Prob(test_pos | sick) 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X Prob(sick) / </a:t>
            </a:r>
            <a:r>
              <a:rPr b="1" i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Prob(test_pos)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Prob(test_pos)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 вероятность того что тест будет позитивным.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Из за того что тест хорошо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срабатывает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на присутствие болезни (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99.9%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), он может давать ложные срабатывания в 1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случае из 100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Это называется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ложноположительный показатель, и для теста он известен заранее.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Prob(test_pos)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 0.01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Теорема Байеса</a:t>
            </a:r>
            <a:endParaRPr/>
          </a:p>
        </p:txBody>
      </p:sp>
      <p:sp>
        <p:nvSpPr>
          <p:cNvPr id="186" name="Google Shape;186;p37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Результат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Prob(sick | test_pos) = Prob(test_pos | sick) X Prob(sick) / Prob(test_pos)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Prob(sick | test_pos) = 0.999 X 0.001 / 0.01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Prob(sick | test_pos) = 0.099 ≈ 0.1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Ответ: вероятность того что у вас действительно опасная болезнь - 10%.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/>
          </a:p>
        </p:txBody>
      </p:sp>
      <p:sp>
        <p:nvSpPr>
          <p:cNvPr id="197" name="Google Shape;197;p39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Пример - прогноз игры в гольф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Фичи: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Погода - солнечно,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облачность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дождь (sunny, overcast, rainy).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Температура - жарко, умеренно,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прохладно (hot, mild, cool).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Влажность - высокая, нормальная (high, normal).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Ветер - есть, нету (true, false)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Результат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Игра состоится - да или нет (yes/no).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Задача: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Нужно определить состоится ли игра при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текущих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погодных условиях, на основе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предыдущего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опыта.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Датасет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4" name="Google Shape;204;p40"/>
          <p:cNvGraphicFramePr/>
          <p:nvPr/>
        </p:nvGraphicFramePr>
        <p:xfrm>
          <a:off x="2028138" y="128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{0A47F056-B79E-4F96-8B53-BFDDFE39EAD1}</a:tableStyleId>
              </a:tblPr>
              <a:tblGrid>
                <a:gridCol w="200025"/>
                <a:gridCol w="952500"/>
                <a:gridCol w="952500"/>
                <a:gridCol w="952500"/>
                <a:gridCol w="952500"/>
                <a:gridCol w="952500"/>
              </a:tblGrid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Погода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(outlook)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Температура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(temperature)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Влажность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(humidity)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Ветер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(windy)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Игра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(play)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sunny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sunny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overcast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rainy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rainy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rainy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overcast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sunny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sunny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rainy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sunny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overcast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overcast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rainy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/>
          </a:p>
        </p:txBody>
      </p:sp>
      <p:sp>
        <p:nvSpPr>
          <p:cNvPr id="210" name="Google Shape;210;p41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Пусть текущие погодные условия будут такими: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Outlook=Sunny, Temperature=Cool, Humidity=High, Wind=True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Запишем задачу согласно теоремы Байеса: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Чтоб определить состоится ли игра, нужно сравнить соответствующие вероятности: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P(Play=Yes | X) = P(X | Play=Yes) X P(Play=Yes) / P(X)</a:t>
            </a:r>
            <a:endParaRPr i="1" sz="16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P(Play=No | X) = P(X | Play=No) X P(Play=No) / P(X)</a:t>
            </a:r>
            <a:endParaRPr i="1" sz="16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- набор условий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688" y="2158813"/>
            <a:ext cx="2223426" cy="6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/>
          </a:p>
        </p:txBody>
      </p:sp>
      <p:sp>
        <p:nvSpPr>
          <p:cNvPr id="217" name="Google Shape;217;p42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P(Play=Yes) = 9/14 ≈ 0.6429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		</a:t>
            </a: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P(Play=No) = 5/14 ≈ 0.3571 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Нужно найти: </a:t>
            </a:r>
            <a:r>
              <a:rPr i="1"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P(X | Play=Yes)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P(X | Play=No) </a:t>
            </a:r>
            <a:endParaRPr i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Строим частотные таблицы для каждого отдельного параметра: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8" name="Google Shape;218;p42"/>
          <p:cNvGraphicFramePr/>
          <p:nvPr/>
        </p:nvGraphicFramePr>
        <p:xfrm>
          <a:off x="1270900" y="21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{0A47F056-B79E-4F96-8B53-BFDDFE39EAD1}</a:tableStyleId>
              </a:tblPr>
              <a:tblGrid>
                <a:gridCol w="771525"/>
                <a:gridCol w="476250"/>
                <a:gridCol w="419100"/>
                <a:gridCol w="628650"/>
                <a:gridCol w="666750"/>
              </a:tblGrid>
              <a:tr h="2000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Outlook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P(Yes)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P(No)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Sunny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Overcast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Rainy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" name="Google Shape;219;p42"/>
          <p:cNvGraphicFramePr/>
          <p:nvPr/>
        </p:nvGraphicFramePr>
        <p:xfrm>
          <a:off x="4805150" y="21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{0A47F056-B79E-4F96-8B53-BFDDFE39EAD1}</a:tableStyleId>
              </a:tblPr>
              <a:tblGrid>
                <a:gridCol w="771525"/>
                <a:gridCol w="476250"/>
                <a:gridCol w="419100"/>
                <a:gridCol w="628650"/>
                <a:gridCol w="666750"/>
              </a:tblGrid>
              <a:tr h="2000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Temperature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P(Yes)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P(No)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p42"/>
          <p:cNvGraphicFramePr/>
          <p:nvPr/>
        </p:nvGraphicFramePr>
        <p:xfrm>
          <a:off x="1270900" y="37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{0A47F056-B79E-4F96-8B53-BFDDFE39EAD1}</a:tableStyleId>
              </a:tblPr>
              <a:tblGrid>
                <a:gridCol w="771525"/>
                <a:gridCol w="476250"/>
                <a:gridCol w="419100"/>
                <a:gridCol w="628650"/>
                <a:gridCol w="666750"/>
              </a:tblGrid>
              <a:tr h="2000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Humidity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P(Yes)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P(No)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p42"/>
          <p:cNvGraphicFramePr/>
          <p:nvPr/>
        </p:nvGraphicFramePr>
        <p:xfrm>
          <a:off x="4805150" y="37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{0A47F056-B79E-4F96-8B53-BFDDFE39EAD1}</a:tableStyleId>
              </a:tblPr>
              <a:tblGrid>
                <a:gridCol w="771525"/>
                <a:gridCol w="476250"/>
                <a:gridCol w="419100"/>
                <a:gridCol w="628650"/>
                <a:gridCol w="666750"/>
              </a:tblGrid>
              <a:tr h="2000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Wind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P(Yes)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P(No)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/>
          </a:p>
        </p:txBody>
      </p:sp>
      <p:sp>
        <p:nvSpPr>
          <p:cNvPr id="227" name="Google Shape;227;p43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Текущие погодные условия: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Outlook=Sunny, Temperature=Cool, Humidity=High, Wind=True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Умножаем вероятности для обоих вариантов: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P(X | Play=Yes) = (2/9) * (3/9) * (3/9) * (3/9) ≈ 0.00823</a:t>
            </a:r>
            <a:endParaRPr i="1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P(X | Play=No) = (3/5) * (1/5) * (4/5) * (3/5) = 0.0576</a:t>
            </a:r>
            <a:endParaRPr i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Таким образом, мы получили P(B|A) и P(A). Осталось поделить результат на P(B) или в нашем случае на P(X).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275200" y="1462625"/>
            <a:ext cx="36057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Вероятность что игра может состоятся: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P(Outlook=Sunny | Play=Yes ) = 2/9</a:t>
            </a:r>
            <a:endParaRPr i="1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P(Temperature=Cool | Play=Yes ) = 3/9</a:t>
            </a:r>
            <a:endParaRPr i="1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P(Humidity=High | Play=Yes ) = 3/9</a:t>
            </a:r>
            <a:endParaRPr i="1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P(Wind=True | Play=Yes ) = 3/9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4347325" y="1462625"/>
            <a:ext cx="34911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Вероятность что ме не сможем играть:</a:t>
            </a:r>
            <a:endParaRPr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P(Outlook=Sunny | Play=No ) = 3/5</a:t>
            </a:r>
            <a:endParaRPr i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P(Temperature=Cool | Play=No ) = 1/5 </a:t>
            </a:r>
            <a:endParaRPr i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P(Humidity=High | Play=No ) = 4/5</a:t>
            </a:r>
            <a:endParaRPr i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P(Wind=True | Play=No ) = 3/5</a:t>
            </a:r>
            <a:endParaRPr i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950" y="4063580"/>
            <a:ext cx="2058734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27735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Рассчитываем общую вероятность текущих погодных условий P(X)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P(X) =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P(Outlook=Sunny)*P(Temperature=Cool)*P(Humidity=High)*P(Wind=True)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P(X) = (5/14) * (4/14) * (7/14) * (6/14) ≈ 0.02186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7" name="Google Shape;237;p44"/>
          <p:cNvGraphicFramePr/>
          <p:nvPr/>
        </p:nvGraphicFramePr>
        <p:xfrm>
          <a:off x="1270900" y="173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{0A47F056-B79E-4F96-8B53-BFDDFE39EAD1}</a:tableStyleId>
              </a:tblPr>
              <a:tblGrid>
                <a:gridCol w="771525"/>
                <a:gridCol w="476250"/>
                <a:gridCol w="419100"/>
                <a:gridCol w="628650"/>
                <a:gridCol w="666750"/>
              </a:tblGrid>
              <a:tr h="2000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Outlook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P(Yes)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P(No)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Sunny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Overcast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Rainy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Google Shape;238;p44"/>
          <p:cNvGraphicFramePr/>
          <p:nvPr/>
        </p:nvGraphicFramePr>
        <p:xfrm>
          <a:off x="4749250" y="173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{0A47F056-B79E-4F96-8B53-BFDDFE39EAD1}</a:tableStyleId>
              </a:tblPr>
              <a:tblGrid>
                <a:gridCol w="771525"/>
                <a:gridCol w="476250"/>
                <a:gridCol w="419100"/>
                <a:gridCol w="628650"/>
                <a:gridCol w="666750"/>
              </a:tblGrid>
              <a:tr h="2000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Temperature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P(Yes)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P(No)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44"/>
          <p:cNvGraphicFramePr/>
          <p:nvPr/>
        </p:nvGraphicFramePr>
        <p:xfrm>
          <a:off x="1270900" y="31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{0A47F056-B79E-4F96-8B53-BFDDFE39EAD1}</a:tableStyleId>
              </a:tblPr>
              <a:tblGrid>
                <a:gridCol w="771525"/>
                <a:gridCol w="476250"/>
                <a:gridCol w="419100"/>
                <a:gridCol w="628650"/>
                <a:gridCol w="666750"/>
              </a:tblGrid>
              <a:tr h="2000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Humidity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P(Yes)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P(No)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44"/>
          <p:cNvGraphicFramePr/>
          <p:nvPr/>
        </p:nvGraphicFramePr>
        <p:xfrm>
          <a:off x="4749250" y="31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{0A47F056-B79E-4F96-8B53-BFDDFE39EAD1}</a:tableStyleId>
              </a:tblPr>
              <a:tblGrid>
                <a:gridCol w="771525"/>
                <a:gridCol w="476250"/>
                <a:gridCol w="419100"/>
                <a:gridCol w="628650"/>
                <a:gridCol w="666750"/>
              </a:tblGrid>
              <a:tr h="2000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Wind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P(Yes)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P(No)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План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7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Вступление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Теорема Байеса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Наивный байесовский классификатор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Байесовский классификатор в scikit-learn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Пример на Python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/>
          </a:p>
        </p:txBody>
      </p:sp>
      <p:sp>
        <p:nvSpPr>
          <p:cNvPr id="246" name="Google Shape;246;p45"/>
          <p:cNvSpPr txBox="1"/>
          <p:nvPr/>
        </p:nvSpPr>
        <p:spPr>
          <a:xfrm>
            <a:off x="27735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Подставляем результаты в формулу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P(Play=Yes | X) = </a:t>
            </a:r>
            <a:r>
              <a:rPr i="1"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P(X | Play=Yes) X P(Play=Yes) / P(X) </a:t>
            </a:r>
            <a:endParaRPr i="1" sz="16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P(Play=Yes | X) = 0.00823 * 0.6429 / 0.02186 ≈ 0.242</a:t>
            </a:r>
            <a:endParaRPr i="1" sz="16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P(Play=No | X) = P(X | Play=No) X P(Play=No) / P(X) </a:t>
            </a:r>
            <a:endParaRPr i="1" sz="16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P(Play=No | X) = 0.0576 * 0.3571 / 0.02186 ≈ 0.9409</a:t>
            </a:r>
            <a:endParaRPr i="1" sz="16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И сравниваем результаты: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0.242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&lt; </a:t>
            </a:r>
            <a:r>
              <a:rPr b="1" lang="en" sz="16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0.9409</a:t>
            </a:r>
            <a:endParaRPr b="1" sz="16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Таким образом при входных параметрах: Outlook=Sunny, Temperature=Cool, Humidity=High, Wind=True -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игра не состоится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b="1" i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/>
          </a:p>
        </p:txBody>
      </p:sp>
      <p:sp>
        <p:nvSpPr>
          <p:cNvPr id="252" name="Google Shape;252;p46"/>
          <p:cNvSpPr txBox="1"/>
          <p:nvPr/>
        </p:nvSpPr>
        <p:spPr>
          <a:xfrm>
            <a:off x="27735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Что делать если фичи представлены числовыми значениями?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Можно числовые значения перевести в категории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Можно предположить что числовые значения подпадают под нормальное (Гауссово) распределение, и потом использовать это предположение для расчета условной вероятности.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/>
          </a:p>
        </p:txBody>
      </p:sp>
      <p:sp>
        <p:nvSpPr>
          <p:cNvPr id="258" name="Google Shape;258;p47"/>
          <p:cNvSpPr txBox="1"/>
          <p:nvPr/>
        </p:nvSpPr>
        <p:spPr>
          <a:xfrm>
            <a:off x="27735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Нормальное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распределение  или распределение Гаусса - это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функция плотности вероятности, которое задается формулой: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μ — математическое ожидание (среднее значение)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σ — среднеквадратическое отклонение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025" y="1583475"/>
            <a:ext cx="3043225" cy="22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250" y="1583475"/>
            <a:ext cx="2788000" cy="11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75" y="3579000"/>
            <a:ext cx="1594525" cy="9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3478" y="3543109"/>
            <a:ext cx="2657474" cy="100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Наивный байесовский классификатор</a:t>
            </a:r>
            <a:endParaRPr/>
          </a:p>
        </p:txBody>
      </p:sp>
      <p:sp>
        <p:nvSpPr>
          <p:cNvPr id="268" name="Google Shape;268;p48"/>
          <p:cNvSpPr txBox="1"/>
          <p:nvPr/>
        </p:nvSpPr>
        <p:spPr>
          <a:xfrm>
            <a:off x="27735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P(Humidity=74 | Play=Yes ) =                                            = 0.0344</a:t>
            </a:r>
            <a:endParaRPr i="1" sz="18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P(Humidity=74 | Play=No ) =                                           = 0.0187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9" name="Google Shape;269;p48"/>
          <p:cNvGraphicFramePr/>
          <p:nvPr/>
        </p:nvGraphicFramePr>
        <p:xfrm>
          <a:off x="1601663" y="102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{0A47F056-B79E-4F96-8B53-BFDDFE39EAD1}</a:tableStyleId>
              </a:tblPr>
              <a:tblGrid>
                <a:gridCol w="781050"/>
                <a:gridCol w="514350"/>
                <a:gridCol w="381000"/>
                <a:gridCol w="428625"/>
                <a:gridCol w="409575"/>
                <a:gridCol w="447675"/>
                <a:gridCol w="400050"/>
                <a:gridCol w="409575"/>
                <a:gridCol w="342900"/>
                <a:gridCol w="381000"/>
                <a:gridCol w="400050"/>
                <a:gridCol w="504825"/>
                <a:gridCol w="4191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Humidity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μ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σ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Play Golf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79.1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10.2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86.2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9.7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0" name="Google Shape;2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175" y="2211325"/>
            <a:ext cx="2309800" cy="8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175" y="3532276"/>
            <a:ext cx="2120974" cy="8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ctrTitle"/>
          </p:nvPr>
        </p:nvSpPr>
        <p:spPr>
          <a:xfrm>
            <a:off x="345650" y="1057700"/>
            <a:ext cx="80772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Байесовский классификатор в scikit-learn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Байесовский классификатор в scikit-learn</a:t>
            </a:r>
            <a:endParaRPr/>
          </a:p>
        </p:txBody>
      </p:sp>
      <p:sp>
        <p:nvSpPr>
          <p:cNvPr id="282" name="Google Shape;282;p50"/>
          <p:cNvSpPr txBox="1"/>
          <p:nvPr/>
        </p:nvSpPr>
        <p:spPr>
          <a:xfrm>
            <a:off x="175125" y="920375"/>
            <a:ext cx="87498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Импорт класса, который содержит байесовский классификатор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from sklearn.naive_bayes import GaussianNB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Создаем объект классификатора: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gnb = GaussianNB()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Обучаем модель и строим прогноз: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gnb.fit(X_train, y_train)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y_pred = gnb.predict(X_test)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Байесовский классификатор в scikit-learn</a:t>
            </a:r>
            <a:endParaRPr/>
          </a:p>
        </p:txBody>
      </p:sp>
      <p:sp>
        <p:nvSpPr>
          <p:cNvPr id="288" name="Google Shape;288;p51"/>
          <p:cNvSpPr txBox="1"/>
          <p:nvPr/>
        </p:nvSpPr>
        <p:spPr>
          <a:xfrm>
            <a:off x="175125" y="920375"/>
            <a:ext cx="87498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Wine recognition dataset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Содержит 178 записи, и 13 числовых признаков: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Alcohol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Malic acid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Ash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Alcalinity of ash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Magnesium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Total phenols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Flavanoids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Nonflavanoid phenols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Proanthocyanins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Color intensity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Hue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OD280/OD315 of diluted wines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Proline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Цель - принадлежность вина к одному из трех классов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Roboto"/>
                <a:ea typeface="Roboto"/>
                <a:cs typeface="Roboto"/>
                <a:sym typeface="Roboto"/>
              </a:rPr>
              <a:t>https://github.com/serega2000ss/ml_lections</a:t>
            </a:r>
            <a:endParaRPr b="1"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Байесовский классификатор в scikit-learn</a:t>
            </a:r>
            <a:endParaRPr/>
          </a:p>
        </p:txBody>
      </p:sp>
      <p:sp>
        <p:nvSpPr>
          <p:cNvPr id="294" name="Google Shape;294;p52"/>
          <p:cNvSpPr txBox="1"/>
          <p:nvPr/>
        </p:nvSpPr>
        <p:spPr>
          <a:xfrm>
            <a:off x="175125" y="920375"/>
            <a:ext cx="87498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525" y="2875975"/>
            <a:ext cx="2258568" cy="203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738" y="2933900"/>
            <a:ext cx="2258568" cy="203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650" y="2875975"/>
            <a:ext cx="2258568" cy="203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8525" y="836775"/>
            <a:ext cx="2258568" cy="203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1613" y="836575"/>
            <a:ext cx="2260758" cy="20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550" y="836675"/>
            <a:ext cx="2260774" cy="20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Вступление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Путешествие в экзотическую страну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Купили билет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Не сделали прививку от местных болезней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Вас укусил злобный комар, потенциальный переносчик редкой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опасной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болезни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Вы прилетели домой, и у вас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симптомы редкой опасной болезни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(болит голова и насморк)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Анализ, который определяет редкое опасное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заболевание с точностью 99.9% показал позитивный результат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Вопрос: какая вероятность того что вы действительно больны?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Вступление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Какие есть варианты?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7" name="Google Shape;137;p29"/>
          <p:cNvGraphicFramePr/>
          <p:nvPr/>
        </p:nvGraphicFramePr>
        <p:xfrm>
          <a:off x="919625" y="160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{25CF43AD-47AD-4D3D-A765-3296DAA9B1CF}</a:tableStyleId>
              </a:tblPr>
              <a:tblGrid>
                <a:gridCol w="674750"/>
                <a:gridCol w="1505425"/>
                <a:gridCol w="2444075"/>
                <a:gridCol w="2215125"/>
              </a:tblGrid>
              <a:tr h="749200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rowSpan="2"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Реальность</a:t>
                      </a:r>
                      <a:endParaRPr b="1"/>
                    </a:p>
                  </a:txBody>
                  <a:tcPr marT="91425" marB="91425" marR="91425" marL="91425" anchor="ctr"/>
                </a:tc>
                <a:tc hMerge="1"/>
              </a:tr>
              <a:tr h="7492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Вы больны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Вы здоровы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564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Тест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Позитивный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Истинно положительный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Л</a:t>
                      </a:r>
                      <a:r>
                        <a:rPr lang="en"/>
                        <a:t>ожно положительный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7274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Негативный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Ложно отрицательный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Истинно отрицательный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Вступление</a:t>
            </a: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Какая вероятность того что вы больны, при условии что тест показал позитивный результат?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rob(sick | test_pos)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- условная вероятность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Теорема Байеса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112" y="1926500"/>
            <a:ext cx="2857786" cy="30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Теорема Байеса</a:t>
            </a:r>
            <a:endParaRPr/>
          </a:p>
        </p:txBody>
      </p:sp>
      <p:sp>
        <p:nvSpPr>
          <p:cNvPr id="155" name="Google Shape;155;p32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Томас Байес (1702г. - 1761г.) - британский математик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625" y="2255310"/>
            <a:ext cx="4717551" cy="13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Теорема Байеса</a:t>
            </a:r>
            <a:endParaRPr/>
          </a:p>
        </p:txBody>
      </p:sp>
      <p:sp>
        <p:nvSpPr>
          <p:cNvPr id="162" name="Google Shape;162;p33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Для нашего случая: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Prob(sick | test_pos) = Prob(test_pos | sick) X Prob(sick) / Prob(test_pos)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Нужно как-то оценить 3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величины: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Prob(sick)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 вероятность наличия у вас болезни.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Prob(test_pos | sick)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 вероятность того что тест даст позитивный результат при наличии болезни.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Prob(test_pos)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 вероятность того что тест даст позитивный результат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Теорема Байеса</a:t>
            </a:r>
            <a:endParaRPr/>
          </a:p>
        </p:txBody>
      </p:sp>
      <p:sp>
        <p:nvSpPr>
          <p:cNvPr id="168" name="Google Shape;168;p34"/>
          <p:cNvSpPr txBox="1"/>
          <p:nvPr/>
        </p:nvSpPr>
        <p:spPr>
          <a:xfrm>
            <a:off x="275200" y="925650"/>
            <a:ext cx="8468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ценка вероятностей: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Prob(sick | test_pos) = Prob(test_pos | sick) X </a:t>
            </a:r>
            <a:r>
              <a:rPr b="1" i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Prob(sick)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 / Prob(test_pos)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Prob(sick)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 вероятность того что у вас есть эта болезнь.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Давайте считать что болезнь редкая, и ею болеют всего 1 человек из 1000.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Таким образом: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Prob(sick) = 0.001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