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Relationship Id="rId4" Type="http://schemas.openxmlformats.org/officeDocument/2006/relationships/image" Target="../media/image02.jpg"/><Relationship Id="rId5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8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Сетевые атаки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b-5-2014-38-39-fr-2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523312"/>
            <a:ext cx="48768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Cетевая разведка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000000"/>
                </a:solidFill>
              </a:rPr>
              <a:t>Методы защиты: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uk" sz="1400">
                <a:solidFill>
                  <a:srgbClr val="000000"/>
                </a:solidFill>
              </a:rPr>
              <a:t>Системы IDS (</a:t>
            </a:r>
            <a:r>
              <a:rPr lang="uk" sz="1050">
                <a:solidFill>
                  <a:srgbClr val="252525"/>
                </a:solidFill>
                <a:highlight>
                  <a:srgbClr val="FFFFFF"/>
                </a:highlight>
              </a:rPr>
              <a:t>Система разпознавания атак</a:t>
            </a:r>
            <a:r>
              <a:rPr lang="uk" sz="140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descr="Безопасность системы и практическое тестирование на проникновение.png" id="119" name="Shape 119"/>
          <p:cNvPicPr preferRelativeResize="0"/>
          <p:nvPr/>
        </p:nvPicPr>
        <p:blipFill rotWithShape="1">
          <a:blip r:embed="rId3">
            <a:alphaModFix/>
          </a:blip>
          <a:srcRect b="0" l="0" r="26953" t="0"/>
          <a:stretch/>
        </p:blipFill>
        <p:spPr>
          <a:xfrm>
            <a:off x="4660774" y="919000"/>
            <a:ext cx="4108649" cy="34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uk"/>
              <a:t>Вирусы и приложения типа "троянский конь"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4597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3B3835"/>
                </a:solidFill>
              </a:rPr>
              <a:t>Методы защиты:</a:t>
            </a:r>
          </a:p>
          <a:p>
            <a:pPr indent="-317500" lvl="0" marL="457200">
              <a:spcBef>
                <a:spcPts val="0"/>
              </a:spcBef>
              <a:buClr>
                <a:srgbClr val="3B3835"/>
              </a:buClr>
              <a:buSzPct val="100000"/>
              <a:buAutoNum type="arabicPeriod"/>
            </a:pPr>
            <a:r>
              <a:rPr lang="uk" sz="1400">
                <a:solidFill>
                  <a:srgbClr val="3B3835"/>
                </a:solidFill>
              </a:rPr>
              <a:t>Антивирусные программы</a:t>
            </a:r>
          </a:p>
        </p:txBody>
      </p:sp>
      <p:pic>
        <p:nvPicPr>
          <p:cNvPr descr="Virus_trojan.jp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10717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ide_95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Сниферинг пакетов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61019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uk" sz="900">
                <a:solidFill>
                  <a:schemeClr val="dk1"/>
                </a:solidFill>
                <a:highlight>
                  <a:srgbClr val="FFFFFF"/>
                </a:highlight>
              </a:rPr>
              <a:t> При использовании концентраторов сниффер способен перехватывать все пакеты сетевого сегмента</a:t>
            </a:r>
          </a:p>
          <a:p>
            <a:pPr lvl="0">
              <a:spcBef>
                <a:spcPts val="0"/>
              </a:spcBef>
              <a:buNone/>
            </a:pPr>
            <a:r>
              <a:rPr i="1" lang="uk" sz="900">
                <a:solidFill>
                  <a:schemeClr val="dk1"/>
                </a:solidFill>
                <a:highlight>
                  <a:srgbClr val="FFFFFF"/>
                </a:highlight>
              </a:rPr>
              <a:t>При использовании коммутаторов сниффер способен перехватывать только входящие и исходящие пакеты одного узла сети</a:t>
            </a:r>
          </a:p>
        </p:txBody>
      </p:sp>
      <p:pic>
        <p:nvPicPr>
          <p:cNvPr descr="02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00" y="2711500"/>
            <a:ext cx="23812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3.jp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375" y="2649587"/>
            <a:ext cx="23812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1.jpg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2500" y="83975"/>
            <a:ext cx="2686575" cy="497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uk"/>
              <a:t>Методы защиты от сниферов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3B3835"/>
                </a:solidFill>
              </a:rPr>
              <a:t>1. современные средства аутентификации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3B3835"/>
                </a:solidFill>
              </a:rPr>
              <a:t>2. использование анти-снифферов (Они измеряют время реагирования хостов и определяют, не приходится ли хостам обрабатывать "лишний" трафик. )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3B3835"/>
                </a:solidFill>
              </a:rPr>
              <a:t>3. использовать криптографию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IP-спуфинг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4263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000000"/>
                </a:solidFill>
              </a:rPr>
              <a:t>Методы защиты 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000000"/>
                </a:solidFill>
              </a:rPr>
              <a:t>1. необходимо отбраковывать любой исходящий трафик, исходный адрес которого не является одним из IP-адресов вашей организации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000000"/>
                </a:solidFill>
              </a:rPr>
              <a:t>2. Криптошифрование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000000"/>
                </a:solidFill>
              </a:rPr>
              <a:t>3. Контроль доступа </a:t>
            </a:r>
          </a:p>
        </p:txBody>
      </p:sp>
      <p:pic>
        <p:nvPicPr>
          <p:cNvPr descr="web-spoofing-10-728.jpg" id="85" name="Shape 85"/>
          <p:cNvPicPr preferRelativeResize="0"/>
          <p:nvPr/>
        </p:nvPicPr>
        <p:blipFill rotWithShape="1">
          <a:blip r:embed="rId3">
            <a:alphaModFix/>
          </a:blip>
          <a:srcRect b="7049" l="0" r="0" t="14531"/>
          <a:stretch/>
        </p:blipFill>
        <p:spPr>
          <a:xfrm>
            <a:off x="4574825" y="174700"/>
            <a:ext cx="4569175" cy="26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Отказ в обслуживании (DoS)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5085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050">
                <a:solidFill>
                  <a:srgbClr val="000000"/>
                </a:solidFill>
              </a:rPr>
              <a:t>Методы защиты:</a:t>
            </a:r>
          </a:p>
          <a:p>
            <a:pPr lvl="0">
              <a:spcBef>
                <a:spcPts val="0"/>
              </a:spcBef>
              <a:buNone/>
            </a:pPr>
            <a:r>
              <a:rPr lang="uk" sz="1050">
                <a:solidFill>
                  <a:srgbClr val="000000"/>
                </a:solidFill>
              </a:rPr>
              <a:t>1. Правильно сконфигурировать функции анти- спуфинга на маршрутизаторах и межсетевых экранах. (Эти функции должны включать, как минимум, фильтрацию RFC 2827.)</a:t>
            </a:r>
          </a:p>
          <a:p>
            <a:pPr lvl="0">
              <a:spcBef>
                <a:spcPts val="0"/>
              </a:spcBef>
              <a:buNone/>
            </a:pPr>
            <a:r>
              <a:rPr lang="uk" sz="1050">
                <a:solidFill>
                  <a:srgbClr val="000000"/>
                </a:solidFill>
              </a:rPr>
              <a:t>2. Необходимо включить и правильно сконфигурировать функции анти-DoS на маршрутизаторах и межсетевых экранах. Эти функции ограничивают число полуоткрытых каналов, не позволяя перегружать систему</a:t>
            </a:r>
          </a:p>
          <a:p>
            <a:pPr lvl="0">
              <a:spcBef>
                <a:spcPts val="0"/>
              </a:spcBef>
              <a:buNone/>
            </a:pPr>
            <a:r>
              <a:rPr lang="uk" sz="1050">
                <a:solidFill>
                  <a:srgbClr val="000000"/>
                </a:solidFill>
              </a:rPr>
              <a:t>3. </a:t>
            </a:r>
            <a:r>
              <a:rPr lang="uk" sz="1100">
                <a:solidFill>
                  <a:srgbClr val="000000"/>
                </a:solidFill>
                <a:highlight>
                  <a:srgbClr val="FFFFFF"/>
                </a:highlight>
              </a:rPr>
              <a:t>Ограничение объема трафика (traffic rate limiting) - организация может попросить провайдера (ISP) ограничить объем трафика.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000000"/>
              </a:solidFill>
            </a:endParaRPr>
          </a:p>
        </p:txBody>
      </p:sp>
      <p:pic>
        <p:nvPicPr>
          <p:cNvPr descr="ddos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49" y="1487625"/>
            <a:ext cx="3434749" cy="25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uk"/>
              <a:t>Парольные атаки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585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000000"/>
                </a:solidFill>
              </a:rPr>
              <a:t>Методы защиты: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uk" sz="1400">
                <a:solidFill>
                  <a:srgbClr val="000000"/>
                </a:solidFill>
              </a:rPr>
              <a:t>длинный  и сложный пароль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uk" sz="1400">
                <a:solidFill>
                  <a:srgbClr val="000000"/>
                </a:solidFill>
                <a:highlight>
                  <a:srgbClr val="FFFFFF"/>
                </a:highlight>
              </a:rPr>
              <a:t>установка временной задержки между запросами в определенный промежуток времени,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uk" sz="1400">
                <a:solidFill>
                  <a:srgbClr val="000000"/>
                </a:solidFill>
                <a:highlight>
                  <a:srgbClr val="FFFFFF"/>
                </a:highlight>
              </a:rPr>
              <a:t>установка для поисковых систем временной задержки между запросами страниц сайта в файле robots.txt и установка периода обновления страниц в файле sitemap.xml.</a:t>
            </a:r>
          </a:p>
        </p:txBody>
      </p:sp>
      <p:pic>
        <p:nvPicPr>
          <p:cNvPr descr="принципы защиты информации от сетевых атак и шпионажа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737" y="1927650"/>
            <a:ext cx="22002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uk"/>
              <a:t>Атаки типа Man-in-the-Middle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3986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uk" sz="1400">
                <a:solidFill>
                  <a:srgbClr val="3B3835"/>
                </a:solidFill>
              </a:rPr>
              <a:t>Методы защиты:</a:t>
            </a:r>
          </a:p>
          <a:p>
            <a:pPr lvl="0">
              <a:spcBef>
                <a:spcPts val="0"/>
              </a:spcBef>
              <a:buNone/>
            </a:pPr>
            <a:r>
              <a:rPr lang="uk" sz="1400">
                <a:solidFill>
                  <a:srgbClr val="3B3835"/>
                </a:solidFill>
              </a:rPr>
              <a:t>1. криптошифрование передаваемых данных. </a:t>
            </a:r>
          </a:p>
        </p:txBody>
      </p:sp>
      <p:pic>
        <p:nvPicPr>
          <p:cNvPr descr="spoofed-security-certificate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799" y="1604474"/>
            <a:ext cx="4534450" cy="29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uk"/>
              <a:t>Атаки на уровне приложений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1400"/>
              <a:t>Методы защиты: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uk" sz="1400">
                <a:solidFill>
                  <a:schemeClr val="dk1"/>
                </a:solidFill>
              </a:rPr>
              <a:t>читать лог файлы ОС и сетевые лог файлы и анализируйте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uk" sz="1400">
                <a:solidFill>
                  <a:schemeClr val="dk1"/>
                </a:solidFill>
              </a:rPr>
              <a:t>читайте про уязвимости серсвисов которые вы используете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uk" sz="1400">
                <a:solidFill>
                  <a:schemeClr val="dk1"/>
                </a:solidFill>
              </a:rPr>
              <a:t>испрользовать системами распознавания атак (IDS).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