
<file path=[Content_Types].xml><?xml version="1.0" encoding="utf-8"?>
<Types xmlns="http://schemas.openxmlformats.org/package/2006/content-types">
  <Default Extension="gif" ContentType="image/gif"/>
  <Default Extension="jpeg" ContentType="image/jpeg"/>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media/image24.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2" r:id="rId4"/>
    <p:sldId id="259" r:id="rId5"/>
    <p:sldId id="260" r:id="rId6"/>
    <p:sldId id="261" r:id="rId7"/>
    <p:sldId id="263" r:id="rId8"/>
    <p:sldId id="264" r:id="rId9"/>
    <p:sldId id="265" r:id="rId10"/>
    <p:sldId id="266" r:id="rId11"/>
    <p:sldId id="279" r:id="rId12"/>
    <p:sldId id="267" r:id="rId13"/>
    <p:sldId id="268" r:id="rId14"/>
    <p:sldId id="269" r:id="rId15"/>
    <p:sldId id="271" r:id="rId16"/>
    <p:sldId id="270" r:id="rId17"/>
    <p:sldId id="272" r:id="rId18"/>
    <p:sldId id="273" r:id="rId19"/>
    <p:sldId id="275" r:id="rId20"/>
    <p:sldId id="276" r:id="rId21"/>
    <p:sldId id="277" r:id="rId22"/>
    <p:sldId id="278" r:id="rId23"/>
    <p:sldId id="274" r:id="rId24"/>
    <p:sldId id="280"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91" d="100"/>
          <a:sy n="91" d="100"/>
        </p:scale>
        <p:origin x="322" y="10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3A58C-3BD5-4DBB-BEE6-2ED5BC27FC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699DAD-45FC-4927-9A81-FAB388CA66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A74BAE3-9593-4054-A5B2-1F522DC7E042}"/>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5" name="Footer Placeholder 4">
            <a:extLst>
              <a:ext uri="{FF2B5EF4-FFF2-40B4-BE49-F238E27FC236}">
                <a16:creationId xmlns:a16="http://schemas.microsoft.com/office/drawing/2014/main" id="{FC7B07B3-418C-4622-B43A-1A892AC9D1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587EEEB-174A-4E74-A525-9A0589E19265}"/>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2461697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87CF-0AA2-4B7C-8DC2-50CE54A9F73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236CB5-21E5-4423-8072-DAF51912C2D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CCA7F-726E-46E4-9A3E-A9CD8A989806}"/>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5" name="Footer Placeholder 4">
            <a:extLst>
              <a:ext uri="{FF2B5EF4-FFF2-40B4-BE49-F238E27FC236}">
                <a16:creationId xmlns:a16="http://schemas.microsoft.com/office/drawing/2014/main" id="{57967275-DD24-46F7-8C9C-808EC1783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1B6B9B-FC4A-4004-86E2-073CF2A40769}"/>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2567399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295CF7C-9BAA-4FA5-98C6-8386C0295ED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050A7D3-AEE2-4643-979B-67FD3312915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9B3EBF-0D9F-4462-AFC4-53390506F46E}"/>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5" name="Footer Placeholder 4">
            <a:extLst>
              <a:ext uri="{FF2B5EF4-FFF2-40B4-BE49-F238E27FC236}">
                <a16:creationId xmlns:a16="http://schemas.microsoft.com/office/drawing/2014/main" id="{5E0C9EEA-0AE4-47BD-9E13-5BE3F148BA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2716AB-66CA-4F00-BAD9-55A7FF914A65}"/>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20776265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B54859-29C7-4F1F-915C-5561BCA8D7C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55C6A4F-14F9-466E-8925-19DC81C9F6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C67D81-19D0-4D32-B9CD-BE0219438423}"/>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5" name="Footer Placeholder 4">
            <a:extLst>
              <a:ext uri="{FF2B5EF4-FFF2-40B4-BE49-F238E27FC236}">
                <a16:creationId xmlns:a16="http://schemas.microsoft.com/office/drawing/2014/main" id="{205FAB42-5747-497B-A4D8-BA2DEB9C81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01A0982-4548-4922-8181-925637E4CC8D}"/>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239458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0CD5E8-D58D-4C80-B9CC-4A38C2732A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5B434C-BF50-49CB-9D21-331D0341AF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F6E0616-35FA-46AB-9B69-1572569E849C}"/>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5" name="Footer Placeholder 4">
            <a:extLst>
              <a:ext uri="{FF2B5EF4-FFF2-40B4-BE49-F238E27FC236}">
                <a16:creationId xmlns:a16="http://schemas.microsoft.com/office/drawing/2014/main" id="{3F81675F-0C4E-4599-84B5-10F18821D8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DD8A42-8F94-4CBF-B43C-8F1594A75FBD}"/>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16968037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CFDFDF-A780-48B8-9896-4C34DC31D70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BCE478-E502-4128-A567-ED8F389332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BD6B3AB-9FCA-4D9E-ADD7-322E252464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607552D-4B05-409C-BAFB-C77858BDD128}"/>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6" name="Footer Placeholder 5">
            <a:extLst>
              <a:ext uri="{FF2B5EF4-FFF2-40B4-BE49-F238E27FC236}">
                <a16:creationId xmlns:a16="http://schemas.microsoft.com/office/drawing/2014/main" id="{C3EB9CC4-80E2-4154-BF80-A1266AF4A85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AD6BE2E-BAC5-4179-8E6A-81C51F0C2C35}"/>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15603530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139A77-94AD-4DDE-8ECF-0A766FA3F1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B775F11-35CD-4958-91E2-2130C36A43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572A6F-D035-4B56-9D42-EED6905E832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6B2C450-2C42-459A-931C-203AB53DD0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8F815B0-AC8B-44C9-9B6A-2B63CDE303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612464B-11F8-41E3-A7B2-6A9619D14CCC}"/>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8" name="Footer Placeholder 7">
            <a:extLst>
              <a:ext uri="{FF2B5EF4-FFF2-40B4-BE49-F238E27FC236}">
                <a16:creationId xmlns:a16="http://schemas.microsoft.com/office/drawing/2014/main" id="{D40579C0-8FCF-4DE2-B539-F4D8F65F5C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0EF2C0A-D29F-447E-A0F1-FEDCE12F31FE}"/>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41209153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966F9-33E5-4C48-96F9-288AA79CC22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27D8B62-C6CC-4AAC-883F-1516661D61BE}"/>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4" name="Footer Placeholder 3">
            <a:extLst>
              <a:ext uri="{FF2B5EF4-FFF2-40B4-BE49-F238E27FC236}">
                <a16:creationId xmlns:a16="http://schemas.microsoft.com/office/drawing/2014/main" id="{B6997585-5915-498D-B335-2B5FE5EEC41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DA5C99-C6E9-4655-8798-88EB48075DF5}"/>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3145716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40F7621-FBD2-42D7-AE50-C7CFC9478FA9}"/>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3" name="Footer Placeholder 2">
            <a:extLst>
              <a:ext uri="{FF2B5EF4-FFF2-40B4-BE49-F238E27FC236}">
                <a16:creationId xmlns:a16="http://schemas.microsoft.com/office/drawing/2014/main" id="{947A0EB2-D02F-44F3-9A32-3641AAF89B1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32EDFC-6D32-4FFB-9B0B-D0FA25A698B1}"/>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3845221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F5062-1C1F-433C-AAE8-301595B5E7E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0CD356-7378-47D5-97AF-347B871AB4D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F1865B8-84D8-4663-85E5-98BF06CEE4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636B1B-469C-4D69-A17B-4D45F3EF06B4}"/>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6" name="Footer Placeholder 5">
            <a:extLst>
              <a:ext uri="{FF2B5EF4-FFF2-40B4-BE49-F238E27FC236}">
                <a16:creationId xmlns:a16="http://schemas.microsoft.com/office/drawing/2014/main" id="{D34FC8E2-0807-4A55-AFC7-F7EC4955A5D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3E5C9E-5F75-442A-8AD6-B95BD17BF6E6}"/>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3316673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36DF2-4935-4CBB-B5E9-A09D375855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8665BC-5189-4B96-AA21-15008E50E40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1474BE9-1EEF-40C0-BDE5-CBF0AE6A1E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FF4DDB-6D87-4055-AC76-8CA0C16D7DE9}"/>
              </a:ext>
            </a:extLst>
          </p:cNvPr>
          <p:cNvSpPr>
            <a:spLocks noGrp="1"/>
          </p:cNvSpPr>
          <p:nvPr>
            <p:ph type="dt" sz="half" idx="10"/>
          </p:nvPr>
        </p:nvSpPr>
        <p:spPr/>
        <p:txBody>
          <a:bodyPr/>
          <a:lstStyle/>
          <a:p>
            <a:fld id="{4BA3B9A5-931E-4BF1-A7C5-0D8E0A1B6E33}" type="datetimeFigureOut">
              <a:rPr lang="en-US" smtClean="0"/>
              <a:t>3/27/2021</a:t>
            </a:fld>
            <a:endParaRPr lang="en-US"/>
          </a:p>
        </p:txBody>
      </p:sp>
      <p:sp>
        <p:nvSpPr>
          <p:cNvPr id="6" name="Footer Placeholder 5">
            <a:extLst>
              <a:ext uri="{FF2B5EF4-FFF2-40B4-BE49-F238E27FC236}">
                <a16:creationId xmlns:a16="http://schemas.microsoft.com/office/drawing/2014/main" id="{15B50A92-7A78-4B57-AAC2-37D61D2083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B568EA3-A87D-4B30-9F03-FF8EC4FE1F11}"/>
              </a:ext>
            </a:extLst>
          </p:cNvPr>
          <p:cNvSpPr>
            <a:spLocks noGrp="1"/>
          </p:cNvSpPr>
          <p:nvPr>
            <p:ph type="sldNum" sz="quarter" idx="12"/>
          </p:nvPr>
        </p:nvSpPr>
        <p:spPr/>
        <p:txBody>
          <a:bodyPr/>
          <a:lstStyle/>
          <a:p>
            <a:fld id="{73250E27-CA45-4EB7-B28E-60279C29952F}" type="slidenum">
              <a:rPr lang="en-US" smtClean="0"/>
              <a:t>‹#›</a:t>
            </a:fld>
            <a:endParaRPr lang="en-US"/>
          </a:p>
        </p:txBody>
      </p:sp>
    </p:spTree>
    <p:extLst>
      <p:ext uri="{BB962C8B-B14F-4D97-AF65-F5344CB8AC3E}">
        <p14:creationId xmlns:p14="http://schemas.microsoft.com/office/powerpoint/2010/main" val="91266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DC3549E-1BFA-42A4-AAFC-58C6473B52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4517E15-ED84-41A2-AA58-29C76DE53F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B611F88-E971-40AA-83BE-6447A32339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BA3B9A5-931E-4BF1-A7C5-0D8E0A1B6E33}" type="datetimeFigureOut">
              <a:rPr lang="en-US" smtClean="0"/>
              <a:t>3/27/2021</a:t>
            </a:fld>
            <a:endParaRPr lang="en-US"/>
          </a:p>
        </p:txBody>
      </p:sp>
      <p:sp>
        <p:nvSpPr>
          <p:cNvPr id="5" name="Footer Placeholder 4">
            <a:extLst>
              <a:ext uri="{FF2B5EF4-FFF2-40B4-BE49-F238E27FC236}">
                <a16:creationId xmlns:a16="http://schemas.microsoft.com/office/drawing/2014/main" id="{CE240A5E-FDC1-49E2-9FF5-F3B8908BAF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601DDB5-1F69-4ED9-8E19-ECF7979E598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250E27-CA45-4EB7-B28E-60279C29952F}" type="slidenum">
              <a:rPr lang="en-US" smtClean="0"/>
              <a:t>‹#›</a:t>
            </a:fld>
            <a:endParaRPr lang="en-US"/>
          </a:p>
        </p:txBody>
      </p:sp>
    </p:spTree>
    <p:extLst>
      <p:ext uri="{BB962C8B-B14F-4D97-AF65-F5344CB8AC3E}">
        <p14:creationId xmlns:p14="http://schemas.microsoft.com/office/powerpoint/2010/main" val="2125175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gi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2.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5A586B-10AB-47E8-9650-E34AA2FDF67E}"/>
              </a:ext>
            </a:extLst>
          </p:cNvPr>
          <p:cNvSpPr>
            <a:spLocks noGrp="1"/>
          </p:cNvSpPr>
          <p:nvPr>
            <p:ph type="ctrTitle"/>
          </p:nvPr>
        </p:nvSpPr>
        <p:spPr>
          <a:xfrm>
            <a:off x="0" y="0"/>
            <a:ext cx="12192000" cy="3509963"/>
          </a:xfr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scene3d>
            <a:camera prst="orthographicFront"/>
            <a:lightRig rig="threePt" dir="t"/>
          </a:scene3d>
          <a:sp3d>
            <a:bevelT prst="convex"/>
          </a:sp3d>
        </p:spPr>
        <p:style>
          <a:lnRef idx="0">
            <a:scrgbClr r="0" g="0" b="0"/>
          </a:lnRef>
          <a:fillRef idx="0">
            <a:scrgbClr r="0" g="0" b="0"/>
          </a:fillRef>
          <a:effectRef idx="0">
            <a:scrgbClr r="0" g="0" b="0"/>
          </a:effectRef>
          <a:fontRef idx="minor">
            <a:schemeClr val="lt1"/>
          </a:fontRef>
        </p:style>
        <p:txBody>
          <a:bodyPr anchor="ctr" anchorCtr="0">
            <a:normAutofit/>
          </a:bodyPr>
          <a:lstStyle/>
          <a:p>
            <a:r>
              <a:rPr lang="en-US" sz="8800" dirty="0">
                <a:ln w="0"/>
                <a:solidFill>
                  <a:schemeClr val="tx1"/>
                </a:solidFill>
                <a:effectLst>
                  <a:outerShdw blurRad="38100" dist="19050" dir="2700000" algn="tl" rotWithShape="0">
                    <a:schemeClr val="dk1">
                      <a:alpha val="40000"/>
                    </a:schemeClr>
                  </a:outerShdw>
                </a:effectLst>
                <a:latin typeface="Berlin Sans FB Demi" panose="020E0802020502020306" pitchFamily="34" charset="0"/>
              </a:rPr>
              <a:t>Outlier</a:t>
            </a:r>
          </a:p>
        </p:txBody>
      </p:sp>
      <p:sp>
        <p:nvSpPr>
          <p:cNvPr id="3" name="Subtitle 2">
            <a:extLst>
              <a:ext uri="{FF2B5EF4-FFF2-40B4-BE49-F238E27FC236}">
                <a16:creationId xmlns:a16="http://schemas.microsoft.com/office/drawing/2014/main" id="{48D20434-761B-459E-9E39-930E88DC8995}"/>
              </a:ext>
            </a:extLst>
          </p:cNvPr>
          <p:cNvSpPr>
            <a:spLocks noGrp="1"/>
          </p:cNvSpPr>
          <p:nvPr>
            <p:ph type="subTitle" idx="1"/>
          </p:nvPr>
        </p:nvSpPr>
        <p:spPr>
          <a:xfrm>
            <a:off x="0" y="3509963"/>
            <a:ext cx="12192000" cy="3348037"/>
          </a:xfrm>
          <a:gradFill>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scene3d>
            <a:camera prst="orthographicFront"/>
            <a:lightRig rig="threePt" dir="t"/>
          </a:scene3d>
          <a:sp3d>
            <a:bevelT prst="convex"/>
          </a:sp3d>
        </p:spPr>
        <p:style>
          <a:lnRef idx="1">
            <a:schemeClr val="accent4"/>
          </a:lnRef>
          <a:fillRef idx="3">
            <a:schemeClr val="accent4"/>
          </a:fillRef>
          <a:effectRef idx="2">
            <a:schemeClr val="accent4"/>
          </a:effectRef>
          <a:fontRef idx="minor">
            <a:schemeClr val="lt1"/>
          </a:fontRef>
        </p:style>
        <p:txBody>
          <a:bodyPr anchor="ctr" anchorCtr="0">
            <a:normAutofit/>
          </a:bodyPr>
          <a:lstStyle/>
          <a:p>
            <a:r>
              <a:rPr lang="en-US" sz="6600" dirty="0">
                <a:ln w="0"/>
                <a:solidFill>
                  <a:schemeClr val="tx1"/>
                </a:solidFill>
                <a:effectLst>
                  <a:outerShdw blurRad="38100" dist="19050" dir="2700000" algn="tl" rotWithShape="0">
                    <a:schemeClr val="dk1">
                      <a:alpha val="40000"/>
                    </a:schemeClr>
                  </a:outerShdw>
                </a:effectLst>
                <a:latin typeface="Berlin Sans FB Demi" panose="020E0802020502020306" pitchFamily="34" charset="0"/>
              </a:rPr>
              <a:t>Joshua Chan</a:t>
            </a:r>
          </a:p>
          <a:p>
            <a:r>
              <a:rPr lang="en-US" sz="6600" dirty="0">
                <a:ln w="0"/>
                <a:solidFill>
                  <a:schemeClr val="tx1"/>
                </a:solidFill>
                <a:effectLst>
                  <a:outerShdw blurRad="38100" dist="19050" dir="2700000" algn="tl" rotWithShape="0">
                    <a:schemeClr val="dk1">
                      <a:alpha val="40000"/>
                    </a:schemeClr>
                  </a:outerShdw>
                </a:effectLst>
                <a:latin typeface="Berlin Sans FB Demi" panose="020E0802020502020306" pitchFamily="34" charset="0"/>
              </a:rPr>
              <a:t>20b2003</a:t>
            </a:r>
          </a:p>
        </p:txBody>
      </p:sp>
    </p:spTree>
    <p:extLst>
      <p:ext uri="{BB962C8B-B14F-4D97-AF65-F5344CB8AC3E}">
        <p14:creationId xmlns:p14="http://schemas.microsoft.com/office/powerpoint/2010/main" val="2200687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Finding Outlier (Scatter Plot)</a:t>
            </a:r>
          </a:p>
        </p:txBody>
      </p:sp>
      <p:sp>
        <p:nvSpPr>
          <p:cNvPr id="6" name="Content Placeholder 2">
            <a:extLst>
              <a:ext uri="{FF2B5EF4-FFF2-40B4-BE49-F238E27FC236}">
                <a16:creationId xmlns:a16="http://schemas.microsoft.com/office/drawing/2014/main" id="{E4E3743F-EA17-4526-A794-6FECF3A3C6E9}"/>
              </a:ext>
            </a:extLst>
          </p:cNvPr>
          <p:cNvSpPr txBox="1">
            <a:spLocks/>
          </p:cNvSpPr>
          <p:nvPr/>
        </p:nvSpPr>
        <p:spPr>
          <a:xfrm>
            <a:off x="0" y="5587942"/>
            <a:ext cx="12191999" cy="1270057"/>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Arial" panose="020B0604020202020204" pitchFamily="34" charset="0"/>
                <a:cs typeface="Arial" panose="020B0604020202020204" pitchFamily="34" charset="0"/>
              </a:rPr>
              <a:t>M</a:t>
            </a:r>
            <a:r>
              <a:rPr lang="en-US" b="0" i="0" dirty="0">
                <a:solidFill>
                  <a:schemeClr val="bg1"/>
                </a:solidFill>
                <a:effectLst/>
                <a:latin typeface="Arial" panose="020B0604020202020204" pitchFamily="34" charset="0"/>
                <a:cs typeface="Arial" panose="020B0604020202020204" pitchFamily="34" charset="0"/>
              </a:rPr>
              <a:t>ost of data points are lying bottom left side but there are points which are far from the population like top right corner.</a:t>
            </a:r>
            <a:endParaRPr lang="en-US"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B9052ABC-5D7F-4062-958E-D97DB1E31602}"/>
              </a:ext>
            </a:extLst>
          </p:cNvPr>
          <p:cNvPicPr>
            <a:picLocks noChangeAspect="1"/>
          </p:cNvPicPr>
          <p:nvPr/>
        </p:nvPicPr>
        <p:blipFill>
          <a:blip r:embed="rId2"/>
          <a:stretch>
            <a:fillRect/>
          </a:stretch>
        </p:blipFill>
        <p:spPr>
          <a:xfrm>
            <a:off x="2126344" y="914401"/>
            <a:ext cx="7939311" cy="4673541"/>
          </a:xfrm>
          <a:prstGeom prst="rect">
            <a:avLst/>
          </a:prstGeom>
        </p:spPr>
      </p:pic>
    </p:spTree>
    <p:extLst>
      <p:ext uri="{BB962C8B-B14F-4D97-AF65-F5344CB8AC3E}">
        <p14:creationId xmlns:p14="http://schemas.microsoft.com/office/powerpoint/2010/main" val="31769511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Finding Outlier (Standard Deviation)</a:t>
            </a:r>
          </a:p>
        </p:txBody>
      </p:sp>
      <p:pic>
        <p:nvPicPr>
          <p:cNvPr id="4" name="Picture 3">
            <a:extLst>
              <a:ext uri="{FF2B5EF4-FFF2-40B4-BE49-F238E27FC236}">
                <a16:creationId xmlns:a16="http://schemas.microsoft.com/office/drawing/2014/main" id="{4F2C74EA-AC42-4E51-B9DC-B41236EFF718}"/>
              </a:ext>
            </a:extLst>
          </p:cNvPr>
          <p:cNvPicPr>
            <a:picLocks noChangeAspect="1"/>
          </p:cNvPicPr>
          <p:nvPr/>
        </p:nvPicPr>
        <p:blipFill>
          <a:blip r:embed="rId2"/>
          <a:stretch>
            <a:fillRect/>
          </a:stretch>
        </p:blipFill>
        <p:spPr>
          <a:xfrm>
            <a:off x="1474509" y="914402"/>
            <a:ext cx="6476552" cy="5943598"/>
          </a:xfrm>
          <a:prstGeom prst="rect">
            <a:avLst/>
          </a:prstGeom>
        </p:spPr>
      </p:pic>
      <p:pic>
        <p:nvPicPr>
          <p:cNvPr id="8" name="Picture 7">
            <a:extLst>
              <a:ext uri="{FF2B5EF4-FFF2-40B4-BE49-F238E27FC236}">
                <a16:creationId xmlns:a16="http://schemas.microsoft.com/office/drawing/2014/main" id="{B17C8349-76D7-4013-AFD0-BC96DA16E358}"/>
              </a:ext>
            </a:extLst>
          </p:cNvPr>
          <p:cNvPicPr>
            <a:picLocks noChangeAspect="1"/>
          </p:cNvPicPr>
          <p:nvPr/>
        </p:nvPicPr>
        <p:blipFill>
          <a:blip r:embed="rId3"/>
          <a:stretch>
            <a:fillRect/>
          </a:stretch>
        </p:blipFill>
        <p:spPr>
          <a:xfrm>
            <a:off x="7951060" y="914402"/>
            <a:ext cx="2766431" cy="5943598"/>
          </a:xfrm>
          <a:prstGeom prst="rect">
            <a:avLst/>
          </a:prstGeom>
        </p:spPr>
      </p:pic>
    </p:spTree>
    <p:extLst>
      <p:ext uri="{BB962C8B-B14F-4D97-AF65-F5344CB8AC3E}">
        <p14:creationId xmlns:p14="http://schemas.microsoft.com/office/powerpoint/2010/main" val="3960222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Finding Outlier (Z-Score)</a:t>
            </a:r>
          </a:p>
        </p:txBody>
      </p:sp>
      <p:pic>
        <p:nvPicPr>
          <p:cNvPr id="8" name="Picture 7">
            <a:extLst>
              <a:ext uri="{FF2B5EF4-FFF2-40B4-BE49-F238E27FC236}">
                <a16:creationId xmlns:a16="http://schemas.microsoft.com/office/drawing/2014/main" id="{33E2472D-A024-458B-8F14-DC18C27DE1DF}"/>
              </a:ext>
            </a:extLst>
          </p:cNvPr>
          <p:cNvPicPr>
            <a:picLocks noChangeAspect="1"/>
          </p:cNvPicPr>
          <p:nvPr/>
        </p:nvPicPr>
        <p:blipFill>
          <a:blip r:embed="rId2"/>
          <a:stretch>
            <a:fillRect/>
          </a:stretch>
        </p:blipFill>
        <p:spPr>
          <a:xfrm>
            <a:off x="4058497" y="914400"/>
            <a:ext cx="8133504" cy="2514599"/>
          </a:xfrm>
          <a:prstGeom prst="rect">
            <a:avLst/>
          </a:prstGeom>
        </p:spPr>
      </p:pic>
      <p:pic>
        <p:nvPicPr>
          <p:cNvPr id="10" name="Picture 9">
            <a:extLst>
              <a:ext uri="{FF2B5EF4-FFF2-40B4-BE49-F238E27FC236}">
                <a16:creationId xmlns:a16="http://schemas.microsoft.com/office/drawing/2014/main" id="{9B504913-61BB-4847-BDC6-BEF029F21624}"/>
              </a:ext>
            </a:extLst>
          </p:cNvPr>
          <p:cNvPicPr>
            <a:picLocks noChangeAspect="1"/>
          </p:cNvPicPr>
          <p:nvPr/>
        </p:nvPicPr>
        <p:blipFill>
          <a:blip r:embed="rId3"/>
          <a:stretch>
            <a:fillRect/>
          </a:stretch>
        </p:blipFill>
        <p:spPr>
          <a:xfrm>
            <a:off x="3649211" y="3428998"/>
            <a:ext cx="8542789" cy="3326586"/>
          </a:xfrm>
          <a:prstGeom prst="rect">
            <a:avLst/>
          </a:prstGeom>
        </p:spPr>
      </p:pic>
      <p:sp>
        <p:nvSpPr>
          <p:cNvPr id="11" name="Content Placeholder 2">
            <a:extLst>
              <a:ext uri="{FF2B5EF4-FFF2-40B4-BE49-F238E27FC236}">
                <a16:creationId xmlns:a16="http://schemas.microsoft.com/office/drawing/2014/main" id="{7B899B2E-E135-4CC7-9A47-C59039B0787D}"/>
              </a:ext>
            </a:extLst>
          </p:cNvPr>
          <p:cNvSpPr txBox="1">
            <a:spLocks/>
          </p:cNvSpPr>
          <p:nvPr/>
        </p:nvSpPr>
        <p:spPr>
          <a:xfrm>
            <a:off x="2" y="914399"/>
            <a:ext cx="4058494" cy="2514599"/>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b="0" i="0" dirty="0">
                <a:solidFill>
                  <a:schemeClr val="bg1"/>
                </a:solidFill>
                <a:effectLst/>
                <a:latin typeface="Arial" panose="020B0604020202020204" pitchFamily="34" charset="0"/>
                <a:cs typeface="Arial" panose="020B0604020202020204" pitchFamily="34" charset="0"/>
              </a:rPr>
              <a:t>We will use Z-score function defined in </a:t>
            </a:r>
            <a:r>
              <a:rPr lang="en-US" b="0" i="0" dirty="0" err="1">
                <a:solidFill>
                  <a:schemeClr val="bg1"/>
                </a:solidFill>
                <a:effectLst/>
                <a:latin typeface="Arial" panose="020B0604020202020204" pitchFamily="34" charset="0"/>
                <a:cs typeface="Arial" panose="020B0604020202020204" pitchFamily="34" charset="0"/>
              </a:rPr>
              <a:t>scipy</a:t>
            </a:r>
            <a:r>
              <a:rPr lang="en-US" b="0" i="0" dirty="0">
                <a:solidFill>
                  <a:schemeClr val="bg1"/>
                </a:solidFill>
                <a:effectLst/>
                <a:latin typeface="Arial" panose="020B0604020202020204" pitchFamily="34" charset="0"/>
                <a:cs typeface="Arial" panose="020B0604020202020204" pitchFamily="34" charset="0"/>
              </a:rPr>
              <a:t> library to detect the outliers.</a:t>
            </a:r>
            <a:endParaRPr lang="en-US" dirty="0">
              <a:solidFill>
                <a:schemeClr val="bg1"/>
              </a:solidFill>
              <a:latin typeface="Arial" panose="020B0604020202020204" pitchFamily="34" charset="0"/>
              <a:cs typeface="Arial" panose="020B0604020202020204" pitchFamily="34" charset="0"/>
            </a:endParaRPr>
          </a:p>
        </p:txBody>
      </p:sp>
      <p:sp>
        <p:nvSpPr>
          <p:cNvPr id="12" name="Content Placeholder 2">
            <a:extLst>
              <a:ext uri="{FF2B5EF4-FFF2-40B4-BE49-F238E27FC236}">
                <a16:creationId xmlns:a16="http://schemas.microsoft.com/office/drawing/2014/main" id="{ABB0BB9B-A9EE-4E96-AA36-E4B104A24DE0}"/>
              </a:ext>
            </a:extLst>
          </p:cNvPr>
          <p:cNvSpPr txBox="1">
            <a:spLocks/>
          </p:cNvSpPr>
          <p:nvPr/>
        </p:nvSpPr>
        <p:spPr>
          <a:xfrm>
            <a:off x="0" y="3428998"/>
            <a:ext cx="3649210" cy="3429001"/>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b="0" i="0" dirty="0">
                <a:solidFill>
                  <a:schemeClr val="bg1"/>
                </a:solidFill>
                <a:effectLst/>
                <a:latin typeface="Arial" panose="020B0604020202020204" pitchFamily="34" charset="0"/>
                <a:cs typeface="Arial" panose="020B0604020202020204" pitchFamily="34" charset="0"/>
              </a:rPr>
              <a:t> It is difficult to say which data point is an outlier. Define a threshold to identify an outlier.</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55940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par>
                                <p:cTn id="8" presetID="14" presetClass="entr" presetSubtype="1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randombar(horizontal)">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randombar(horizontal)">
                                      <p:cBhvr>
                                        <p:cTn id="15" dur="500"/>
                                        <p:tgtEl>
                                          <p:spTgt spid="12"/>
                                        </p:tgtEl>
                                      </p:cBhvr>
                                    </p:animEffect>
                                  </p:childTnLst>
                                </p:cTn>
                              </p:par>
                              <p:par>
                                <p:cTn id="16" presetID="14" presetClass="entr" presetSubtype="1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randombar(horizontal)">
                                      <p:cBhvr>
                                        <p:cTn id="18"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Finding Outlier (Z-Score)</a:t>
            </a:r>
          </a:p>
        </p:txBody>
      </p:sp>
      <p:pic>
        <p:nvPicPr>
          <p:cNvPr id="13" name="Picture 12">
            <a:extLst>
              <a:ext uri="{FF2B5EF4-FFF2-40B4-BE49-F238E27FC236}">
                <a16:creationId xmlns:a16="http://schemas.microsoft.com/office/drawing/2014/main" id="{BAB0EBE3-0E8C-4032-AA21-54A9568A2D13}"/>
              </a:ext>
            </a:extLst>
          </p:cNvPr>
          <p:cNvPicPr>
            <a:picLocks noChangeAspect="1"/>
          </p:cNvPicPr>
          <p:nvPr/>
        </p:nvPicPr>
        <p:blipFill>
          <a:blip r:embed="rId2"/>
          <a:stretch>
            <a:fillRect/>
          </a:stretch>
        </p:blipFill>
        <p:spPr>
          <a:xfrm>
            <a:off x="3153561" y="914401"/>
            <a:ext cx="5884878" cy="2291588"/>
          </a:xfrm>
          <a:prstGeom prst="rect">
            <a:avLst/>
          </a:prstGeom>
        </p:spPr>
      </p:pic>
      <p:sp>
        <p:nvSpPr>
          <p:cNvPr id="15" name="Content Placeholder 2">
            <a:extLst>
              <a:ext uri="{FF2B5EF4-FFF2-40B4-BE49-F238E27FC236}">
                <a16:creationId xmlns:a16="http://schemas.microsoft.com/office/drawing/2014/main" id="{BAA0DC66-2B50-4856-9C10-A2DB249555BE}"/>
              </a:ext>
            </a:extLst>
          </p:cNvPr>
          <p:cNvSpPr txBox="1">
            <a:spLocks/>
          </p:cNvSpPr>
          <p:nvPr/>
        </p:nvSpPr>
        <p:spPr>
          <a:xfrm>
            <a:off x="1" y="3205989"/>
            <a:ext cx="12191999" cy="692092"/>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b="0" i="0" dirty="0">
                <a:solidFill>
                  <a:schemeClr val="bg1"/>
                </a:solidFill>
                <a:effectLst/>
                <a:latin typeface="Arial" panose="020B0604020202020204" pitchFamily="34" charset="0"/>
                <a:cs typeface="Arial" panose="020B0604020202020204" pitchFamily="34" charset="0"/>
              </a:rPr>
              <a:t>The first array contains the list of row numbers and second array respective column numbers, which mean z[45][1] have a Z-score higher than 3.</a:t>
            </a:r>
            <a:endParaRPr lang="en-US" dirty="0">
              <a:solidFill>
                <a:schemeClr val="bg1"/>
              </a:solidFill>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3AD7E4DE-F48E-4298-B1B1-5841A71B9B8B}"/>
              </a:ext>
            </a:extLst>
          </p:cNvPr>
          <p:cNvPicPr>
            <a:picLocks noChangeAspect="1"/>
          </p:cNvPicPr>
          <p:nvPr/>
        </p:nvPicPr>
        <p:blipFill>
          <a:blip r:embed="rId3"/>
          <a:stretch>
            <a:fillRect/>
          </a:stretch>
        </p:blipFill>
        <p:spPr>
          <a:xfrm>
            <a:off x="2494933" y="3898081"/>
            <a:ext cx="7202134" cy="2291588"/>
          </a:xfrm>
          <a:prstGeom prst="rect">
            <a:avLst/>
          </a:prstGeom>
        </p:spPr>
      </p:pic>
      <p:sp>
        <p:nvSpPr>
          <p:cNvPr id="16" name="Content Placeholder 2">
            <a:extLst>
              <a:ext uri="{FF2B5EF4-FFF2-40B4-BE49-F238E27FC236}">
                <a16:creationId xmlns:a16="http://schemas.microsoft.com/office/drawing/2014/main" id="{001D3014-572A-4B8E-8D91-6A2B66C27049}"/>
              </a:ext>
            </a:extLst>
          </p:cNvPr>
          <p:cNvSpPr txBox="1">
            <a:spLocks/>
          </p:cNvSpPr>
          <p:nvPr/>
        </p:nvSpPr>
        <p:spPr>
          <a:xfrm>
            <a:off x="1" y="6189669"/>
            <a:ext cx="12191999" cy="692092"/>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Arial" panose="020B0604020202020204" pitchFamily="34" charset="0"/>
                <a:cs typeface="Arial" panose="020B0604020202020204" pitchFamily="34" charset="0"/>
              </a:rPr>
              <a:t>Therefore</a:t>
            </a:r>
            <a:r>
              <a:rPr lang="en-US" b="0" i="0" dirty="0">
                <a:solidFill>
                  <a:schemeClr val="bg1"/>
                </a:solidFill>
                <a:effectLst/>
                <a:latin typeface="Arial" panose="020B0604020202020204" pitchFamily="34" charset="0"/>
                <a:cs typeface="Arial" panose="020B0604020202020204" pitchFamily="34" charset="0"/>
              </a:rPr>
              <a:t> the data point at 45th record on column ZN is an outlier.</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60981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randombar(horizontal)">
                                      <p:cBhvr>
                                        <p:cTn id="7" dur="500"/>
                                        <p:tgtEl>
                                          <p:spTgt spid="13"/>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randombar(horizontal)">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randombar(horizontal)">
                                      <p:cBhvr>
                                        <p:cTn id="15" dur="500"/>
                                        <p:tgtEl>
                                          <p:spTgt spid="5"/>
                                        </p:tgtEl>
                                      </p:cBhvr>
                                    </p:animEffect>
                                  </p:childTnLst>
                                </p:cTn>
                              </p:par>
                              <p:par>
                                <p:cTn id="16" presetID="14" presetClass="entr" presetSubtype="1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randombar(horizontal)">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Removing Outlier (Z-Score)</a:t>
            </a:r>
          </a:p>
        </p:txBody>
      </p:sp>
      <p:sp>
        <p:nvSpPr>
          <p:cNvPr id="19" name="Content Placeholder 2">
            <a:extLst>
              <a:ext uri="{FF2B5EF4-FFF2-40B4-BE49-F238E27FC236}">
                <a16:creationId xmlns:a16="http://schemas.microsoft.com/office/drawing/2014/main" id="{2DBFBB95-0721-4D19-9EF1-CB639E93F024}"/>
              </a:ext>
            </a:extLst>
          </p:cNvPr>
          <p:cNvSpPr txBox="1">
            <a:spLocks/>
          </p:cNvSpPr>
          <p:nvPr/>
        </p:nvSpPr>
        <p:spPr>
          <a:xfrm>
            <a:off x="7284189" y="914400"/>
            <a:ext cx="4907810" cy="3162149"/>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Arial" panose="020B0604020202020204" pitchFamily="34" charset="0"/>
                <a:cs typeface="Arial" panose="020B0604020202020204" pitchFamily="34" charset="0"/>
              </a:rPr>
              <a:t>In order to remove or filter the outliers, it can be done </a:t>
            </a:r>
            <a:r>
              <a:rPr lang="en-US" b="0" i="0" dirty="0">
                <a:solidFill>
                  <a:schemeClr val="bg1"/>
                </a:solidFill>
                <a:effectLst/>
                <a:latin typeface="Arial" panose="020B0604020202020204" pitchFamily="34" charset="0"/>
                <a:cs typeface="Arial" panose="020B0604020202020204" pitchFamily="34" charset="0"/>
              </a:rPr>
              <a:t>with just one line code as we have already calculated the Z-score.</a:t>
            </a:r>
            <a:endParaRPr lang="en-US" dirty="0">
              <a:solidFill>
                <a:schemeClr val="bg1"/>
              </a:solidFill>
              <a:latin typeface="Arial" panose="020B0604020202020204" pitchFamily="34" charset="0"/>
              <a:cs typeface="Arial" panose="020B0604020202020204" pitchFamily="34" charset="0"/>
            </a:endParaRPr>
          </a:p>
        </p:txBody>
      </p:sp>
      <p:sp>
        <p:nvSpPr>
          <p:cNvPr id="20" name="Content Placeholder 2">
            <a:extLst>
              <a:ext uri="{FF2B5EF4-FFF2-40B4-BE49-F238E27FC236}">
                <a16:creationId xmlns:a16="http://schemas.microsoft.com/office/drawing/2014/main" id="{68086EC0-C70C-45C4-904A-957988919BBB}"/>
              </a:ext>
            </a:extLst>
          </p:cNvPr>
          <p:cNvSpPr txBox="1">
            <a:spLocks/>
          </p:cNvSpPr>
          <p:nvPr/>
        </p:nvSpPr>
        <p:spPr>
          <a:xfrm>
            <a:off x="6543413" y="4076548"/>
            <a:ext cx="5648587" cy="2781451"/>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Arial" panose="020B0604020202020204" pitchFamily="34" charset="0"/>
                <a:cs typeface="Arial" panose="020B0604020202020204" pitchFamily="34" charset="0"/>
              </a:rPr>
              <a:t>In the end, it removed up to 70+ rows of outliers from the dataset </a:t>
            </a:r>
          </a:p>
        </p:txBody>
      </p:sp>
      <p:pic>
        <p:nvPicPr>
          <p:cNvPr id="24" name="Picture 23">
            <a:extLst>
              <a:ext uri="{FF2B5EF4-FFF2-40B4-BE49-F238E27FC236}">
                <a16:creationId xmlns:a16="http://schemas.microsoft.com/office/drawing/2014/main" id="{764F0095-85FF-416A-8BA7-7252C8BA7563}"/>
              </a:ext>
            </a:extLst>
          </p:cNvPr>
          <p:cNvPicPr>
            <a:picLocks noChangeAspect="1"/>
          </p:cNvPicPr>
          <p:nvPr/>
        </p:nvPicPr>
        <p:blipFill>
          <a:blip r:embed="rId2"/>
          <a:stretch>
            <a:fillRect/>
          </a:stretch>
        </p:blipFill>
        <p:spPr>
          <a:xfrm>
            <a:off x="0" y="914399"/>
            <a:ext cx="7284188" cy="1147811"/>
          </a:xfrm>
          <a:prstGeom prst="rect">
            <a:avLst/>
          </a:prstGeom>
        </p:spPr>
      </p:pic>
      <p:pic>
        <p:nvPicPr>
          <p:cNvPr id="26" name="Picture 25">
            <a:extLst>
              <a:ext uri="{FF2B5EF4-FFF2-40B4-BE49-F238E27FC236}">
                <a16:creationId xmlns:a16="http://schemas.microsoft.com/office/drawing/2014/main" id="{1FCD19B9-C34E-4B3D-AB3C-A4D48C9E8C7C}"/>
              </a:ext>
            </a:extLst>
          </p:cNvPr>
          <p:cNvPicPr>
            <a:picLocks noChangeAspect="1"/>
          </p:cNvPicPr>
          <p:nvPr/>
        </p:nvPicPr>
        <p:blipFill>
          <a:blip r:embed="rId3"/>
          <a:stretch>
            <a:fillRect/>
          </a:stretch>
        </p:blipFill>
        <p:spPr>
          <a:xfrm>
            <a:off x="0" y="2058079"/>
            <a:ext cx="3844702" cy="2018469"/>
          </a:xfrm>
          <a:prstGeom prst="rect">
            <a:avLst/>
          </a:prstGeom>
        </p:spPr>
      </p:pic>
      <p:pic>
        <p:nvPicPr>
          <p:cNvPr id="28" name="Picture 27">
            <a:extLst>
              <a:ext uri="{FF2B5EF4-FFF2-40B4-BE49-F238E27FC236}">
                <a16:creationId xmlns:a16="http://schemas.microsoft.com/office/drawing/2014/main" id="{DFCD2F80-D408-4D19-B07D-BD2AD219DAB1}"/>
              </a:ext>
            </a:extLst>
          </p:cNvPr>
          <p:cNvPicPr>
            <a:picLocks noChangeAspect="1"/>
          </p:cNvPicPr>
          <p:nvPr/>
        </p:nvPicPr>
        <p:blipFill>
          <a:blip r:embed="rId4"/>
          <a:stretch>
            <a:fillRect/>
          </a:stretch>
        </p:blipFill>
        <p:spPr>
          <a:xfrm>
            <a:off x="0" y="4076547"/>
            <a:ext cx="5692272" cy="2781451"/>
          </a:xfrm>
          <a:prstGeom prst="rect">
            <a:avLst/>
          </a:prstGeom>
        </p:spPr>
      </p:pic>
    </p:spTree>
    <p:extLst>
      <p:ext uri="{BB962C8B-B14F-4D97-AF65-F5344CB8AC3E}">
        <p14:creationId xmlns:p14="http://schemas.microsoft.com/office/powerpoint/2010/main" val="2813105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randombar(horizontal)">
                                      <p:cBhvr>
                                        <p:cTn id="7" dur="500"/>
                                        <p:tgtEl>
                                          <p:spTgt spid="24"/>
                                        </p:tgtEl>
                                      </p:cBhvr>
                                    </p:animEffect>
                                  </p:childTnLst>
                                </p:cTn>
                              </p:par>
                              <p:par>
                                <p:cTn id="8" presetID="14" presetClass="entr" presetSubtype="1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randombar(horizontal)">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4" presetClass="entr" presetSubtype="10" fill="hold" nodeType="clickEffect">
                                  <p:stCondLst>
                                    <p:cond delay="0"/>
                                  </p:stCondLst>
                                  <p:childTnLst>
                                    <p:set>
                                      <p:cBhvr>
                                        <p:cTn id="14" dur="1" fill="hold">
                                          <p:stCondLst>
                                            <p:cond delay="0"/>
                                          </p:stCondLst>
                                        </p:cTn>
                                        <p:tgtEl>
                                          <p:spTgt spid="26"/>
                                        </p:tgtEl>
                                        <p:attrNameLst>
                                          <p:attrName>style.visibility</p:attrName>
                                        </p:attrNameLst>
                                      </p:cBhvr>
                                      <p:to>
                                        <p:strVal val="visible"/>
                                      </p:to>
                                    </p:set>
                                    <p:animEffect transition="in" filter="randombar(horizontal)">
                                      <p:cBhvr>
                                        <p:cTn id="15" dur="500"/>
                                        <p:tgtEl>
                                          <p:spTgt spid="26"/>
                                        </p:tgtEl>
                                      </p:cBhvr>
                                    </p:animEffect>
                                  </p:childTnLst>
                                </p:cTn>
                              </p:par>
                              <p:par>
                                <p:cTn id="16" presetID="14" presetClass="entr" presetSubtype="1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randombar(horizontal)">
                                      <p:cBhvr>
                                        <p:cTn id="18" dur="500"/>
                                        <p:tgtEl>
                                          <p:spTgt spid="28"/>
                                        </p:tgtEl>
                                      </p:cBhvr>
                                    </p:animEffect>
                                  </p:childTnLst>
                                </p:cTn>
                              </p:par>
                              <p:par>
                                <p:cTn id="19" presetID="14" presetClass="entr" presetSubtype="1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randombar(horizontal)">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Removing Outlier (Z-Score)</a:t>
            </a:r>
          </a:p>
        </p:txBody>
      </p:sp>
      <p:graphicFrame>
        <p:nvGraphicFramePr>
          <p:cNvPr id="3" name="Table 3">
            <a:extLst>
              <a:ext uri="{FF2B5EF4-FFF2-40B4-BE49-F238E27FC236}">
                <a16:creationId xmlns:a16="http://schemas.microsoft.com/office/drawing/2014/main" id="{F6C176DE-49CE-420C-A9CE-0F5FD4BD4CF2}"/>
              </a:ext>
            </a:extLst>
          </p:cNvPr>
          <p:cNvGraphicFramePr>
            <a:graphicFrameLocks noGrp="1"/>
          </p:cNvGraphicFramePr>
          <p:nvPr>
            <p:extLst>
              <p:ext uri="{D42A27DB-BD31-4B8C-83A1-F6EECF244321}">
                <p14:modId xmlns:p14="http://schemas.microsoft.com/office/powerpoint/2010/main" val="1939060773"/>
              </p:ext>
            </p:extLst>
          </p:nvPr>
        </p:nvGraphicFramePr>
        <p:xfrm>
          <a:off x="-1" y="914401"/>
          <a:ext cx="12191999" cy="2926080"/>
        </p:xfrm>
        <a:graphic>
          <a:graphicData uri="http://schemas.openxmlformats.org/drawingml/2006/table">
            <a:tbl>
              <a:tblPr firstRow="1" bandRow="1">
                <a:tableStyleId>{327F97BB-C833-4FB7-BDE5-3F7075034690}</a:tableStyleId>
              </a:tblPr>
              <a:tblGrid>
                <a:gridCol w="12191999">
                  <a:extLst>
                    <a:ext uri="{9D8B030D-6E8A-4147-A177-3AD203B41FA5}">
                      <a16:colId xmlns:a16="http://schemas.microsoft.com/office/drawing/2014/main" val="3349780858"/>
                    </a:ext>
                  </a:extLst>
                </a:gridCol>
              </a:tblGrid>
              <a:tr h="2926080">
                <a:tc>
                  <a:txBody>
                    <a:bodyPr/>
                    <a:lstStyle/>
                    <a:p>
                      <a:pPr algn="ctr"/>
                      <a:r>
                        <a:rPr lang="en-US" dirty="0"/>
                        <a:t>df = df[(z &lt; 3).all(axis=1)]</a:t>
                      </a:r>
                    </a:p>
                  </a:txBody>
                  <a:tcPr anchor="ctr"/>
                </a:tc>
                <a:extLst>
                  <a:ext uri="{0D108BD9-81ED-4DB2-BD59-A6C34878D82A}">
                    <a16:rowId xmlns:a16="http://schemas.microsoft.com/office/drawing/2014/main" val="2931581709"/>
                  </a:ext>
                </a:extLst>
              </a:tr>
            </a:tbl>
          </a:graphicData>
        </a:graphic>
      </p:graphicFrame>
      <p:graphicFrame>
        <p:nvGraphicFramePr>
          <p:cNvPr id="4" name="Table 4">
            <a:extLst>
              <a:ext uri="{FF2B5EF4-FFF2-40B4-BE49-F238E27FC236}">
                <a16:creationId xmlns:a16="http://schemas.microsoft.com/office/drawing/2014/main" id="{AF66A12C-B7E0-44DC-B40A-28EDC00D3950}"/>
              </a:ext>
            </a:extLst>
          </p:cNvPr>
          <p:cNvGraphicFramePr>
            <a:graphicFrameLocks noGrp="1"/>
          </p:cNvGraphicFramePr>
          <p:nvPr>
            <p:extLst>
              <p:ext uri="{D42A27DB-BD31-4B8C-83A1-F6EECF244321}">
                <p14:modId xmlns:p14="http://schemas.microsoft.com/office/powerpoint/2010/main" val="2088480076"/>
              </p:ext>
            </p:extLst>
          </p:nvPr>
        </p:nvGraphicFramePr>
        <p:xfrm>
          <a:off x="-1" y="3840480"/>
          <a:ext cx="12191998" cy="3017519"/>
        </p:xfrm>
        <a:graphic>
          <a:graphicData uri="http://schemas.openxmlformats.org/drawingml/2006/table">
            <a:tbl>
              <a:tblPr firstRow="1" bandRow="1">
                <a:tableStyleId>{35758FB7-9AC5-4552-8A53-C91805E547FA}</a:tableStyleId>
              </a:tblPr>
              <a:tblGrid>
                <a:gridCol w="12191998">
                  <a:extLst>
                    <a:ext uri="{9D8B030D-6E8A-4147-A177-3AD203B41FA5}">
                      <a16:colId xmlns:a16="http://schemas.microsoft.com/office/drawing/2014/main" val="3142762445"/>
                    </a:ext>
                  </a:extLst>
                </a:gridCol>
              </a:tblGrid>
              <a:tr h="3017519">
                <a:tc>
                  <a:txBody>
                    <a:bodyPr/>
                    <a:lstStyle/>
                    <a:p>
                      <a:pPr marL="285750" indent="-285750" algn="ctr" fontAlgn="base">
                        <a:buFont typeface="Arial" panose="020B0604020202020204" pitchFamily="34" charset="0"/>
                        <a:buChar char="•"/>
                      </a:pPr>
                      <a:r>
                        <a:rPr lang="en-US" sz="1800" b="0" kern="1200" dirty="0">
                          <a:solidFill>
                            <a:schemeClr val="lt1"/>
                          </a:solidFill>
                          <a:effectLst/>
                        </a:rPr>
                        <a:t>It selects specific indexes from </a:t>
                      </a:r>
                      <a:r>
                        <a:rPr lang="en-US" sz="1800" b="1" kern="1200" dirty="0" err="1">
                          <a:solidFill>
                            <a:schemeClr val="lt1"/>
                          </a:solidFill>
                          <a:effectLst/>
                        </a:rPr>
                        <a:t>dataframe</a:t>
                      </a:r>
                      <a:r>
                        <a:rPr lang="en-US" sz="1800" b="1" kern="1200" dirty="0">
                          <a:solidFill>
                            <a:schemeClr val="lt1"/>
                          </a:solidFill>
                          <a:effectLst/>
                        </a:rPr>
                        <a:t> df</a:t>
                      </a:r>
                      <a:r>
                        <a:rPr lang="en-US" sz="1800" b="0" kern="1200" dirty="0">
                          <a:solidFill>
                            <a:schemeClr val="lt1"/>
                          </a:solidFill>
                          <a:effectLst/>
                        </a:rPr>
                        <a:t> where (z &lt; 3).all(axis=1) </a:t>
                      </a:r>
                      <a:r>
                        <a:rPr lang="en-US" sz="1800" b="1" kern="1200" dirty="0">
                          <a:solidFill>
                            <a:schemeClr val="lt1"/>
                          </a:solidFill>
                          <a:effectLst/>
                        </a:rPr>
                        <a:t>axis=1</a:t>
                      </a:r>
                      <a:r>
                        <a:rPr lang="en-US" sz="1800" b="0" kern="1200" dirty="0">
                          <a:solidFill>
                            <a:schemeClr val="lt1"/>
                          </a:solidFill>
                          <a:effectLst/>
                        </a:rPr>
                        <a:t> represents columns </a:t>
                      </a:r>
                      <a:r>
                        <a:rPr lang="en-US" sz="1800" b="1" kern="1200" dirty="0">
                          <a:solidFill>
                            <a:schemeClr val="lt1"/>
                          </a:solidFill>
                          <a:effectLst/>
                        </a:rPr>
                        <a:t>all(axis=1)</a:t>
                      </a:r>
                      <a:r>
                        <a:rPr lang="en-US" sz="1800" b="0" kern="1200" dirty="0">
                          <a:solidFill>
                            <a:schemeClr val="lt1"/>
                          </a:solidFill>
                          <a:effectLst/>
                        </a:rPr>
                        <a:t> it ensures that for each row, all column must satisfy constraint </a:t>
                      </a:r>
                      <a:r>
                        <a:rPr lang="en-US" sz="1800" b="1" kern="1200" dirty="0">
                          <a:solidFill>
                            <a:schemeClr val="lt1"/>
                          </a:solidFill>
                          <a:effectLst/>
                        </a:rPr>
                        <a:t>z &gt; 3</a:t>
                      </a:r>
                      <a:r>
                        <a:rPr lang="en-US" sz="1800" b="0" kern="1200" dirty="0">
                          <a:solidFill>
                            <a:schemeClr val="lt1"/>
                          </a:solidFill>
                          <a:effectLst/>
                        </a:rPr>
                        <a:t> so basically it select indexes from data frame where all column satisfy z &gt; 3</a:t>
                      </a:r>
                    </a:p>
                    <a:p>
                      <a:pPr algn="ctr"/>
                      <a:endParaRPr lang="en-US" dirty="0"/>
                    </a:p>
                  </a:txBody>
                  <a:tcPr anchor="ctr"/>
                </a:tc>
                <a:extLst>
                  <a:ext uri="{0D108BD9-81ED-4DB2-BD59-A6C34878D82A}">
                    <a16:rowId xmlns:a16="http://schemas.microsoft.com/office/drawing/2014/main" val="3921815704"/>
                  </a:ext>
                </a:extLst>
              </a:tr>
            </a:tbl>
          </a:graphicData>
        </a:graphic>
      </p:graphicFrame>
    </p:spTree>
    <p:extLst>
      <p:ext uri="{BB962C8B-B14F-4D97-AF65-F5344CB8AC3E}">
        <p14:creationId xmlns:p14="http://schemas.microsoft.com/office/powerpoint/2010/main" val="22112408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Removing Outlier (IQR Score)</a:t>
            </a:r>
          </a:p>
        </p:txBody>
      </p:sp>
      <p:sp>
        <p:nvSpPr>
          <p:cNvPr id="11" name="Content Placeholder 2">
            <a:extLst>
              <a:ext uri="{FF2B5EF4-FFF2-40B4-BE49-F238E27FC236}">
                <a16:creationId xmlns:a16="http://schemas.microsoft.com/office/drawing/2014/main" id="{17C6B805-AA13-4361-B918-DF209B326754}"/>
              </a:ext>
            </a:extLst>
          </p:cNvPr>
          <p:cNvSpPr txBox="1">
            <a:spLocks/>
          </p:cNvSpPr>
          <p:nvPr/>
        </p:nvSpPr>
        <p:spPr>
          <a:xfrm>
            <a:off x="5461233" y="914400"/>
            <a:ext cx="6730765" cy="5943598"/>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b="0" i="0" dirty="0">
                <a:solidFill>
                  <a:schemeClr val="bg1"/>
                </a:solidFill>
                <a:effectLst/>
              </a:rPr>
              <a:t>Just like Z-score we can use previously calculated IQR score to filter out the outliers by keeping only valid values.</a:t>
            </a:r>
            <a:endParaRPr lang="en-US" dirty="0">
              <a:solidFill>
                <a:schemeClr val="bg1"/>
              </a:solidFill>
              <a:cs typeface="Arial" panose="020B0604020202020204" pitchFamily="34" charset="0"/>
            </a:endParaRPr>
          </a:p>
        </p:txBody>
      </p:sp>
      <p:pic>
        <p:nvPicPr>
          <p:cNvPr id="6" name="Picture 5">
            <a:extLst>
              <a:ext uri="{FF2B5EF4-FFF2-40B4-BE49-F238E27FC236}">
                <a16:creationId xmlns:a16="http://schemas.microsoft.com/office/drawing/2014/main" id="{D6299AF9-3A63-4A88-9669-7EBDB13B39DF}"/>
              </a:ext>
            </a:extLst>
          </p:cNvPr>
          <p:cNvPicPr>
            <a:picLocks noChangeAspect="1"/>
          </p:cNvPicPr>
          <p:nvPr/>
        </p:nvPicPr>
        <p:blipFill>
          <a:blip r:embed="rId2"/>
          <a:stretch>
            <a:fillRect/>
          </a:stretch>
        </p:blipFill>
        <p:spPr>
          <a:xfrm>
            <a:off x="0" y="3277354"/>
            <a:ext cx="5461233" cy="3580643"/>
          </a:xfrm>
          <a:prstGeom prst="rect">
            <a:avLst/>
          </a:prstGeom>
        </p:spPr>
      </p:pic>
      <p:pic>
        <p:nvPicPr>
          <p:cNvPr id="15" name="Picture 14">
            <a:extLst>
              <a:ext uri="{FF2B5EF4-FFF2-40B4-BE49-F238E27FC236}">
                <a16:creationId xmlns:a16="http://schemas.microsoft.com/office/drawing/2014/main" id="{C997D155-C732-4F9C-941D-66864FA4D6E0}"/>
              </a:ext>
            </a:extLst>
          </p:cNvPr>
          <p:cNvPicPr>
            <a:picLocks noChangeAspect="1"/>
          </p:cNvPicPr>
          <p:nvPr/>
        </p:nvPicPr>
        <p:blipFill>
          <a:blip r:embed="rId3"/>
          <a:stretch>
            <a:fillRect/>
          </a:stretch>
        </p:blipFill>
        <p:spPr>
          <a:xfrm>
            <a:off x="0" y="914400"/>
            <a:ext cx="4500864" cy="2362954"/>
          </a:xfrm>
          <a:prstGeom prst="rect">
            <a:avLst/>
          </a:prstGeom>
        </p:spPr>
      </p:pic>
    </p:spTree>
    <p:extLst>
      <p:ext uri="{BB962C8B-B14F-4D97-AF65-F5344CB8AC3E}">
        <p14:creationId xmlns:p14="http://schemas.microsoft.com/office/powerpoint/2010/main" val="34975793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Removing Outlier (IQR Score)</a:t>
            </a:r>
          </a:p>
        </p:txBody>
      </p:sp>
      <p:graphicFrame>
        <p:nvGraphicFramePr>
          <p:cNvPr id="3" name="Table 3">
            <a:extLst>
              <a:ext uri="{FF2B5EF4-FFF2-40B4-BE49-F238E27FC236}">
                <a16:creationId xmlns:a16="http://schemas.microsoft.com/office/drawing/2014/main" id="{DCD1789A-2711-4FFC-9DB1-FF56377A429F}"/>
              </a:ext>
            </a:extLst>
          </p:cNvPr>
          <p:cNvGraphicFramePr>
            <a:graphicFrameLocks noGrp="1"/>
          </p:cNvGraphicFramePr>
          <p:nvPr>
            <p:extLst>
              <p:ext uri="{D42A27DB-BD31-4B8C-83A1-F6EECF244321}">
                <p14:modId xmlns:p14="http://schemas.microsoft.com/office/powerpoint/2010/main" val="87719679"/>
              </p:ext>
            </p:extLst>
          </p:nvPr>
        </p:nvGraphicFramePr>
        <p:xfrm>
          <a:off x="-1" y="914400"/>
          <a:ext cx="12191999" cy="2286000"/>
        </p:xfrm>
        <a:graphic>
          <a:graphicData uri="http://schemas.openxmlformats.org/drawingml/2006/table">
            <a:tbl>
              <a:tblPr firstRow="1" bandRow="1">
                <a:tableStyleId>{35758FB7-9AC5-4552-8A53-C91805E547FA}</a:tableStyleId>
              </a:tblPr>
              <a:tblGrid>
                <a:gridCol w="12191999">
                  <a:extLst>
                    <a:ext uri="{9D8B030D-6E8A-4147-A177-3AD203B41FA5}">
                      <a16:colId xmlns:a16="http://schemas.microsoft.com/office/drawing/2014/main" val="303488321"/>
                    </a:ext>
                  </a:extLst>
                </a:gridCol>
              </a:tblGrid>
              <a:tr h="2286000">
                <a:tc>
                  <a:txBody>
                    <a:bodyPr/>
                    <a:lstStyle/>
                    <a:p>
                      <a:pPr algn="ctr"/>
                      <a:r>
                        <a:rPr lang="en-US" dirty="0"/>
                        <a:t>Q1 = </a:t>
                      </a:r>
                      <a:r>
                        <a:rPr lang="en-US" dirty="0" err="1"/>
                        <a:t>df.quantile</a:t>
                      </a:r>
                      <a:r>
                        <a:rPr lang="en-US" dirty="0"/>
                        <a:t>(0.25)</a:t>
                      </a:r>
                    </a:p>
                    <a:p>
                      <a:pPr algn="ctr"/>
                      <a:r>
                        <a:rPr lang="en-US" dirty="0"/>
                        <a:t>Q3 = </a:t>
                      </a:r>
                      <a:r>
                        <a:rPr lang="en-US" dirty="0" err="1"/>
                        <a:t>df.quantile</a:t>
                      </a:r>
                      <a:r>
                        <a:rPr lang="en-US" dirty="0"/>
                        <a:t>(0.75)</a:t>
                      </a:r>
                    </a:p>
                    <a:p>
                      <a:pPr algn="ctr"/>
                      <a:r>
                        <a:rPr lang="en-US" dirty="0"/>
                        <a:t>IQR = Q3 - Q1</a:t>
                      </a:r>
                    </a:p>
                    <a:p>
                      <a:pPr algn="ctr"/>
                      <a:endParaRPr lang="en-US" dirty="0"/>
                    </a:p>
                    <a:p>
                      <a:pPr algn="ctr"/>
                      <a:r>
                        <a:rPr lang="en-US" dirty="0"/>
                        <a:t>df = df[~((df &lt; (Q1 - 1.5 * IQR)) |(df &gt; (Q3 + 1.5 * IQR))).any(axis=1)]</a:t>
                      </a:r>
                    </a:p>
                  </a:txBody>
                  <a:tcPr anchor="ctr"/>
                </a:tc>
                <a:extLst>
                  <a:ext uri="{0D108BD9-81ED-4DB2-BD59-A6C34878D82A}">
                    <a16:rowId xmlns:a16="http://schemas.microsoft.com/office/drawing/2014/main" val="345907942"/>
                  </a:ext>
                </a:extLst>
              </a:tr>
            </a:tbl>
          </a:graphicData>
        </a:graphic>
      </p:graphicFrame>
      <p:graphicFrame>
        <p:nvGraphicFramePr>
          <p:cNvPr id="7" name="Table 4">
            <a:extLst>
              <a:ext uri="{FF2B5EF4-FFF2-40B4-BE49-F238E27FC236}">
                <a16:creationId xmlns:a16="http://schemas.microsoft.com/office/drawing/2014/main" id="{D07493CD-88DD-4AD7-AFFA-655EAAFB2509}"/>
              </a:ext>
            </a:extLst>
          </p:cNvPr>
          <p:cNvGraphicFramePr>
            <a:graphicFrameLocks noGrp="1"/>
          </p:cNvGraphicFramePr>
          <p:nvPr>
            <p:extLst>
              <p:ext uri="{D42A27DB-BD31-4B8C-83A1-F6EECF244321}">
                <p14:modId xmlns:p14="http://schemas.microsoft.com/office/powerpoint/2010/main" val="2136647119"/>
              </p:ext>
            </p:extLst>
          </p:nvPr>
        </p:nvGraphicFramePr>
        <p:xfrm>
          <a:off x="2" y="3200400"/>
          <a:ext cx="12191998" cy="3657600"/>
        </p:xfrm>
        <a:graphic>
          <a:graphicData uri="http://schemas.openxmlformats.org/drawingml/2006/table">
            <a:tbl>
              <a:tblPr firstRow="1" bandRow="1">
                <a:tableStyleId>{35758FB7-9AC5-4552-8A53-C91805E547FA}</a:tableStyleId>
              </a:tblPr>
              <a:tblGrid>
                <a:gridCol w="12191998">
                  <a:extLst>
                    <a:ext uri="{9D8B030D-6E8A-4147-A177-3AD203B41FA5}">
                      <a16:colId xmlns:a16="http://schemas.microsoft.com/office/drawing/2014/main" val="3142762445"/>
                    </a:ext>
                  </a:extLst>
                </a:gridCol>
              </a:tblGrid>
              <a:tr h="2535153">
                <a:tc>
                  <a:txBody>
                    <a:bodyPr/>
                    <a:lstStyle/>
                    <a:p>
                      <a:pPr marL="285750" indent="-285750" algn="ctr" fontAlgn="base">
                        <a:buFont typeface="Arial" panose="020B0604020202020204" pitchFamily="34" charset="0"/>
                        <a:buChar char="•"/>
                      </a:pPr>
                      <a:r>
                        <a:rPr lang="en-US" sz="1800" b="0" kern="1200" dirty="0">
                          <a:solidFill>
                            <a:schemeClr val="lt1"/>
                          </a:solidFill>
                          <a:effectLst/>
                        </a:rPr>
                        <a:t>The </a:t>
                      </a:r>
                      <a:r>
                        <a:rPr lang="en-US" sz="1800" b="1" kern="1200" dirty="0">
                          <a:solidFill>
                            <a:schemeClr val="lt1"/>
                          </a:solidFill>
                          <a:effectLst/>
                        </a:rPr>
                        <a:t>quantile</a:t>
                      </a:r>
                      <a:r>
                        <a:rPr lang="en-US" sz="1800" b="0" kern="1200" dirty="0">
                          <a:solidFill>
                            <a:schemeClr val="lt1"/>
                          </a:solidFill>
                          <a:effectLst/>
                        </a:rPr>
                        <a:t>() is a function used to get value at specific </a:t>
                      </a:r>
                      <a:r>
                        <a:rPr lang="en-US" sz="1800" b="1" kern="1200" dirty="0">
                          <a:solidFill>
                            <a:schemeClr val="lt1"/>
                          </a:solidFill>
                          <a:effectLst/>
                        </a:rPr>
                        <a:t>quantile.(point of distribution </a:t>
                      </a:r>
                      <a:r>
                        <a:rPr lang="en-US" sz="1800" b="1" kern="1200" dirty="0" err="1">
                          <a:solidFill>
                            <a:schemeClr val="lt1"/>
                          </a:solidFill>
                          <a:effectLst/>
                        </a:rPr>
                        <a:t>i.e</a:t>
                      </a:r>
                      <a:r>
                        <a:rPr lang="en-US" sz="1800" b="1" kern="1200" dirty="0">
                          <a:solidFill>
                            <a:schemeClr val="lt1"/>
                          </a:solidFill>
                          <a:effectLst/>
                        </a:rPr>
                        <a:t> 25%,75% </a:t>
                      </a:r>
                      <a:r>
                        <a:rPr lang="en-US" sz="1800" b="1" kern="1200" dirty="0" err="1">
                          <a:solidFill>
                            <a:schemeClr val="lt1"/>
                          </a:solidFill>
                          <a:effectLst/>
                        </a:rPr>
                        <a:t>etc</a:t>
                      </a:r>
                      <a:r>
                        <a:rPr lang="en-US" sz="1800" b="1" kern="1200" dirty="0">
                          <a:solidFill>
                            <a:schemeClr val="lt1"/>
                          </a:solidFill>
                          <a:effectLst/>
                        </a:rPr>
                        <a:t>)</a:t>
                      </a:r>
                    </a:p>
                    <a:p>
                      <a:pPr marL="285750" indent="-285750" algn="ctr" fontAlgn="base">
                        <a:buFont typeface="Arial" panose="020B0604020202020204" pitchFamily="34" charset="0"/>
                        <a:buChar char="•"/>
                      </a:pPr>
                      <a:endParaRPr lang="en-US" sz="1800" b="0" kern="1200" dirty="0">
                        <a:solidFill>
                          <a:schemeClr val="lt1"/>
                        </a:solidFill>
                        <a:effectLst/>
                      </a:endParaRPr>
                    </a:p>
                    <a:p>
                      <a:pPr marL="285750" indent="-285750" algn="ctr" fontAlgn="base">
                        <a:buFont typeface="Arial" panose="020B0604020202020204" pitchFamily="34" charset="0"/>
                        <a:buChar char="•"/>
                      </a:pPr>
                      <a:r>
                        <a:rPr lang="en-US" sz="1800" b="0" kern="1200" dirty="0">
                          <a:solidFill>
                            <a:schemeClr val="lt1"/>
                          </a:solidFill>
                          <a:effectLst/>
                        </a:rPr>
                        <a:t>Q1 = </a:t>
                      </a:r>
                      <a:r>
                        <a:rPr lang="en-US" sz="1800" b="0" kern="1200" dirty="0" err="1">
                          <a:solidFill>
                            <a:schemeClr val="lt1"/>
                          </a:solidFill>
                          <a:effectLst/>
                        </a:rPr>
                        <a:t>df.quantile</a:t>
                      </a:r>
                      <a:r>
                        <a:rPr lang="en-US" sz="1800" b="0" kern="1200" dirty="0">
                          <a:solidFill>
                            <a:schemeClr val="lt1"/>
                          </a:solidFill>
                          <a:effectLst/>
                        </a:rPr>
                        <a:t>(0.25) - it basically return number where 25% data lies in distribution below that number</a:t>
                      </a:r>
                    </a:p>
                    <a:p>
                      <a:pPr marL="285750" indent="-285750" algn="ctr" fontAlgn="base">
                        <a:buFont typeface="Arial" panose="020B0604020202020204" pitchFamily="34" charset="0"/>
                        <a:buChar char="•"/>
                      </a:pPr>
                      <a:endParaRPr lang="en-US" sz="1800" b="0" kern="1200" dirty="0">
                        <a:solidFill>
                          <a:schemeClr val="lt1"/>
                        </a:solidFill>
                        <a:effectLst/>
                      </a:endParaRPr>
                    </a:p>
                    <a:p>
                      <a:pPr marL="285750" indent="-285750" algn="ctr" fontAlgn="base">
                        <a:buFont typeface="Arial" panose="020B0604020202020204" pitchFamily="34" charset="0"/>
                        <a:buChar char="•"/>
                      </a:pPr>
                      <a:r>
                        <a:rPr lang="en-US" sz="1800" b="0" kern="1200" dirty="0">
                          <a:solidFill>
                            <a:schemeClr val="lt1"/>
                          </a:solidFill>
                          <a:effectLst/>
                        </a:rPr>
                        <a:t>Q3 = </a:t>
                      </a:r>
                      <a:r>
                        <a:rPr lang="en-US" sz="1800" b="0" kern="1200" dirty="0" err="1">
                          <a:solidFill>
                            <a:schemeClr val="lt1"/>
                          </a:solidFill>
                          <a:effectLst/>
                        </a:rPr>
                        <a:t>df.quantile</a:t>
                      </a:r>
                      <a:r>
                        <a:rPr lang="en-US" sz="1800" b="0" kern="1200" dirty="0">
                          <a:solidFill>
                            <a:schemeClr val="lt1"/>
                          </a:solidFill>
                          <a:effectLst/>
                        </a:rPr>
                        <a:t>(0.75)  - it basically return number where 75% data lies in distribution below that number</a:t>
                      </a:r>
                    </a:p>
                    <a:p>
                      <a:pPr marL="285750" indent="-285750" algn="ctr" fontAlgn="base">
                        <a:buFont typeface="Arial" panose="020B0604020202020204" pitchFamily="34" charset="0"/>
                        <a:buChar char="•"/>
                      </a:pPr>
                      <a:endParaRPr lang="en-US" sz="1800" b="0" kern="1200" dirty="0">
                        <a:solidFill>
                          <a:schemeClr val="lt1"/>
                        </a:solidFill>
                        <a:effectLst/>
                      </a:endParaRPr>
                    </a:p>
                    <a:p>
                      <a:pPr marL="285750" indent="-285750" algn="ctr" fontAlgn="base">
                        <a:buFont typeface="Arial" panose="020B0604020202020204" pitchFamily="34" charset="0"/>
                        <a:buChar char="•"/>
                      </a:pPr>
                      <a:r>
                        <a:rPr lang="en-US" sz="1800" b="0" kern="1200" dirty="0">
                          <a:solidFill>
                            <a:schemeClr val="lt1"/>
                          </a:solidFill>
                          <a:effectLst/>
                        </a:rPr>
                        <a:t>IQR = Q3 - Q1 - It is used to compute </a:t>
                      </a:r>
                      <a:r>
                        <a:rPr lang="en-US" sz="1800" b="1" kern="1200" dirty="0">
                          <a:solidFill>
                            <a:schemeClr val="lt1"/>
                          </a:solidFill>
                          <a:effectLst/>
                        </a:rPr>
                        <a:t>interquartile range</a:t>
                      </a:r>
                      <a:r>
                        <a:rPr lang="en-US" sz="1800" b="0" kern="1200" dirty="0">
                          <a:solidFill>
                            <a:schemeClr val="lt1"/>
                          </a:solidFill>
                          <a:effectLst/>
                        </a:rPr>
                        <a:t> which is useful for detecting outliers whichever datapoint outside interquartile range will be termed as outliers.</a:t>
                      </a:r>
                    </a:p>
                    <a:p>
                      <a:pPr marL="285750" indent="-285750" algn="ctr" fontAlgn="base">
                        <a:buFont typeface="Arial" panose="020B0604020202020204" pitchFamily="34" charset="0"/>
                        <a:buChar char="•"/>
                      </a:pPr>
                      <a:endParaRPr lang="en-US" sz="1800" b="0" kern="1200" dirty="0">
                        <a:solidFill>
                          <a:schemeClr val="lt1"/>
                        </a:solidFill>
                        <a:effectLst/>
                      </a:endParaRPr>
                    </a:p>
                    <a:p>
                      <a:pPr marL="285750" indent="-285750" algn="ctr" fontAlgn="base">
                        <a:buFont typeface="Arial" panose="020B0604020202020204" pitchFamily="34" charset="0"/>
                        <a:buChar char="•"/>
                      </a:pPr>
                      <a:r>
                        <a:rPr lang="en-US" sz="1800" b="0" kern="1200" dirty="0">
                          <a:solidFill>
                            <a:schemeClr val="lt1"/>
                          </a:solidFill>
                          <a:effectLst/>
                        </a:rPr>
                        <a:t>df = df[~((df &lt; (Q1 - 1.5 * IQR)) |(df &gt; (Q3 + 1.5 * IQR))).any(axis=1)] - It is basically used to take only those data which values are in range((Q1 - 1.5 * IQR)),(Q3 + 1.5 * IQR))) else neglect other data hence this line of code basically removes outliers which are outside that specific range .</a:t>
                      </a:r>
                    </a:p>
                    <a:p>
                      <a:pPr algn="ctr"/>
                      <a:endParaRPr lang="en-US" dirty="0"/>
                    </a:p>
                  </a:txBody>
                  <a:tcPr anchor="ctr"/>
                </a:tc>
                <a:extLst>
                  <a:ext uri="{0D108BD9-81ED-4DB2-BD59-A6C34878D82A}">
                    <a16:rowId xmlns:a16="http://schemas.microsoft.com/office/drawing/2014/main" val="3921815704"/>
                  </a:ext>
                </a:extLst>
              </a:tr>
            </a:tbl>
          </a:graphicData>
        </a:graphic>
      </p:graphicFrame>
    </p:spTree>
    <p:extLst>
      <p:ext uri="{BB962C8B-B14F-4D97-AF65-F5344CB8AC3E}">
        <p14:creationId xmlns:p14="http://schemas.microsoft.com/office/powerpoint/2010/main" val="29405653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8AB1136-77E0-4F15-8F32-4484D0D8D070}"/>
              </a:ext>
            </a:extLst>
          </p:cNvPr>
          <p:cNvPicPr>
            <a:picLocks noChangeAspect="1"/>
          </p:cNvPicPr>
          <p:nvPr/>
        </p:nvPicPr>
        <p:blipFill rotWithShape="1">
          <a:blip r:embed="rId2"/>
          <a:srcRect b="5077"/>
          <a:stretch/>
        </p:blipFill>
        <p:spPr>
          <a:xfrm>
            <a:off x="0" y="0"/>
            <a:ext cx="12192000" cy="6858000"/>
          </a:xfrm>
          <a:prstGeom prst="rect">
            <a:avLst/>
          </a:prstGeom>
        </p:spPr>
      </p:pic>
    </p:spTree>
    <p:extLst>
      <p:ext uri="{BB962C8B-B14F-4D97-AF65-F5344CB8AC3E}">
        <p14:creationId xmlns:p14="http://schemas.microsoft.com/office/powerpoint/2010/main" val="33071705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When To Drop Or Not To Drop An Outlier?</a:t>
            </a:r>
          </a:p>
        </p:txBody>
      </p:sp>
      <p:sp>
        <p:nvSpPr>
          <p:cNvPr id="10" name="Content Placeholder 2">
            <a:extLst>
              <a:ext uri="{FF2B5EF4-FFF2-40B4-BE49-F238E27FC236}">
                <a16:creationId xmlns:a16="http://schemas.microsoft.com/office/drawing/2014/main" id="{FED3B117-C0EE-4623-B8D3-4183F37D5EBB}"/>
              </a:ext>
            </a:extLst>
          </p:cNvPr>
          <p:cNvSpPr>
            <a:spLocks noGrp="1"/>
          </p:cNvSpPr>
          <p:nvPr>
            <p:ph idx="1"/>
          </p:nvPr>
        </p:nvSpPr>
        <p:spPr>
          <a:xfrm>
            <a:off x="1" y="914401"/>
            <a:ext cx="12191999" cy="914400"/>
          </a:xfrm>
        </p:spPr>
        <p:style>
          <a:lnRef idx="1">
            <a:schemeClr val="accent2"/>
          </a:lnRef>
          <a:fillRef idx="3">
            <a:schemeClr val="accent2"/>
          </a:fillRef>
          <a:effectRef idx="2">
            <a:schemeClr val="accent2"/>
          </a:effectRef>
          <a:fontRef idx="minor">
            <a:schemeClr val="lt1"/>
          </a:fontRef>
        </p:style>
        <p:txBody>
          <a:bodyPr>
            <a:noAutofit/>
          </a:bodyPr>
          <a:lstStyle/>
          <a:p>
            <a:pPr marL="0" indent="0" algn="ctr">
              <a:buNone/>
            </a:pPr>
            <a:r>
              <a:rPr lang="en-US" b="0" i="0" dirty="0">
                <a:solidFill>
                  <a:schemeClr val="bg1"/>
                </a:solidFill>
                <a:effectLst/>
                <a:latin typeface="Arial" panose="020B0604020202020204" pitchFamily="34" charset="0"/>
                <a:cs typeface="Arial" panose="020B0604020202020204" pitchFamily="34" charset="0"/>
              </a:rPr>
              <a:t>If it is obvious that the outlier is due to incorrectly entered or measured data, you should drop the outlier</a:t>
            </a:r>
            <a:endParaRPr lang="en-US" dirty="0">
              <a:solidFill>
                <a:schemeClr val="bg1"/>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A93EA65-7991-4103-BCD7-ED5CB5F55E06}"/>
              </a:ext>
            </a:extLst>
          </p:cNvPr>
          <p:cNvPicPr>
            <a:picLocks noChangeAspect="1"/>
          </p:cNvPicPr>
          <p:nvPr/>
        </p:nvPicPr>
        <p:blipFill rotWithShape="1">
          <a:blip r:embed="rId2">
            <a:extLst>
              <a:ext uri="{28A0092B-C50C-407E-A947-70E740481C1C}">
                <a14:useLocalDpi xmlns:a14="http://schemas.microsoft.com/office/drawing/2010/main" val="0"/>
              </a:ext>
            </a:extLst>
          </a:blip>
          <a:srcRect b="6087"/>
          <a:stretch/>
        </p:blipFill>
        <p:spPr>
          <a:xfrm>
            <a:off x="2524270" y="1828801"/>
            <a:ext cx="7143459" cy="5031477"/>
          </a:xfrm>
          <a:prstGeom prst="rect">
            <a:avLst/>
          </a:prstGeom>
        </p:spPr>
      </p:pic>
    </p:spTree>
    <p:extLst>
      <p:ext uri="{BB962C8B-B14F-4D97-AF65-F5344CB8AC3E}">
        <p14:creationId xmlns:p14="http://schemas.microsoft.com/office/powerpoint/2010/main" val="14994743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What Is An Outlier?</a:t>
            </a:r>
          </a:p>
        </p:txBody>
      </p:sp>
      <p:sp>
        <p:nvSpPr>
          <p:cNvPr id="3" name="Content Placeholder 2">
            <a:extLst>
              <a:ext uri="{FF2B5EF4-FFF2-40B4-BE49-F238E27FC236}">
                <a16:creationId xmlns:a16="http://schemas.microsoft.com/office/drawing/2014/main" id="{B5CEE299-8D28-4397-90D0-62B54EDAADC3}"/>
              </a:ext>
            </a:extLst>
          </p:cNvPr>
          <p:cNvSpPr>
            <a:spLocks noGrp="1"/>
          </p:cNvSpPr>
          <p:nvPr>
            <p:ph idx="1"/>
          </p:nvPr>
        </p:nvSpPr>
        <p:spPr>
          <a:xfrm>
            <a:off x="1" y="914401"/>
            <a:ext cx="12191999" cy="457200"/>
          </a:xfrm>
        </p:spPr>
        <p:style>
          <a:lnRef idx="1">
            <a:schemeClr val="accent2"/>
          </a:lnRef>
          <a:fillRef idx="3">
            <a:schemeClr val="accent2"/>
          </a:fillRef>
          <a:effectRef idx="2">
            <a:schemeClr val="accent2"/>
          </a:effectRef>
          <a:fontRef idx="minor">
            <a:schemeClr val="lt1"/>
          </a:fontRef>
        </p:style>
        <p:txBody>
          <a:bodyPr>
            <a:normAutofit lnSpcReduction="10000"/>
          </a:bodyPr>
          <a:lstStyle/>
          <a:p>
            <a:pPr marL="0" indent="0" algn="ctr">
              <a:buNone/>
            </a:pPr>
            <a:r>
              <a:rPr lang="en-US" dirty="0">
                <a:solidFill>
                  <a:schemeClr val="bg1"/>
                </a:solidFill>
                <a:latin typeface="arial" panose="020B0604020202020204" pitchFamily="34" charset="0"/>
              </a:rPr>
              <a:t>A</a:t>
            </a:r>
            <a:r>
              <a:rPr lang="en-US" b="0" i="0" dirty="0">
                <a:solidFill>
                  <a:schemeClr val="bg1"/>
                </a:solidFill>
                <a:effectLst/>
                <a:latin typeface="arial" panose="020B0604020202020204" pitchFamily="34" charset="0"/>
              </a:rPr>
              <a:t> data point that differs significantly from other observations</a:t>
            </a:r>
            <a:endParaRPr lang="en-US" dirty="0">
              <a:solidFill>
                <a:schemeClr val="bg1"/>
              </a:solidFill>
            </a:endParaRPr>
          </a:p>
        </p:txBody>
      </p:sp>
      <p:pic>
        <p:nvPicPr>
          <p:cNvPr id="7" name="Picture 6">
            <a:extLst>
              <a:ext uri="{FF2B5EF4-FFF2-40B4-BE49-F238E27FC236}">
                <a16:creationId xmlns:a16="http://schemas.microsoft.com/office/drawing/2014/main" id="{94DF9089-37F9-41FF-826D-9ADF1AA202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371602"/>
            <a:ext cx="8778237" cy="5486398"/>
          </a:xfrm>
          <a:prstGeom prst="rect">
            <a:avLst/>
          </a:prstGeom>
        </p:spPr>
      </p:pic>
      <p:pic>
        <p:nvPicPr>
          <p:cNvPr id="5" name="Picture 4">
            <a:extLst>
              <a:ext uri="{FF2B5EF4-FFF2-40B4-BE49-F238E27FC236}">
                <a16:creationId xmlns:a16="http://schemas.microsoft.com/office/drawing/2014/main" id="{73651DF3-4322-4E4F-BEB9-42CB20EA9EA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78237" y="2421968"/>
            <a:ext cx="3413763" cy="3385666"/>
          </a:xfrm>
          <a:prstGeom prst="rect">
            <a:avLst/>
          </a:prstGeom>
        </p:spPr>
      </p:pic>
      <p:sp>
        <p:nvSpPr>
          <p:cNvPr id="9" name="Content Placeholder 2">
            <a:extLst>
              <a:ext uri="{FF2B5EF4-FFF2-40B4-BE49-F238E27FC236}">
                <a16:creationId xmlns:a16="http://schemas.microsoft.com/office/drawing/2014/main" id="{1F852385-948D-4EBF-8A16-70756B05209B}"/>
              </a:ext>
            </a:extLst>
          </p:cNvPr>
          <p:cNvSpPr txBox="1">
            <a:spLocks/>
          </p:cNvSpPr>
          <p:nvPr/>
        </p:nvSpPr>
        <p:spPr>
          <a:xfrm>
            <a:off x="0" y="6400800"/>
            <a:ext cx="12191999" cy="457200"/>
          </a:xfrm>
          <a:prstGeom prst="rect">
            <a:avLst/>
          </a:prstGeom>
        </p:spPr>
        <p:style>
          <a:lnRef idx="1">
            <a:schemeClr val="accent6"/>
          </a:lnRef>
          <a:fillRef idx="3">
            <a:schemeClr val="accent6"/>
          </a:fillRef>
          <a:effectRef idx="2">
            <a:schemeClr val="accent6"/>
          </a:effectRef>
          <a:fontRef idx="minor">
            <a:schemeClr val="lt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arial" panose="020B0604020202020204" pitchFamily="34" charset="0"/>
              </a:rPr>
              <a:t>Used as fraud detection for credit cards, insurance and healthcare</a:t>
            </a:r>
            <a:endParaRPr lang="en-US" dirty="0">
              <a:solidFill>
                <a:schemeClr val="bg1"/>
              </a:solidFill>
            </a:endParaRPr>
          </a:p>
        </p:txBody>
      </p:sp>
    </p:spTree>
    <p:extLst>
      <p:ext uri="{BB962C8B-B14F-4D97-AF65-F5344CB8AC3E}">
        <p14:creationId xmlns:p14="http://schemas.microsoft.com/office/powerpoint/2010/main" val="6463657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When To Drop Or Not To Drop An Outlier?</a:t>
            </a:r>
          </a:p>
        </p:txBody>
      </p:sp>
      <p:sp>
        <p:nvSpPr>
          <p:cNvPr id="10" name="Content Placeholder 2">
            <a:extLst>
              <a:ext uri="{FF2B5EF4-FFF2-40B4-BE49-F238E27FC236}">
                <a16:creationId xmlns:a16="http://schemas.microsoft.com/office/drawing/2014/main" id="{FED3B117-C0EE-4623-B8D3-4183F37D5EBB}"/>
              </a:ext>
            </a:extLst>
          </p:cNvPr>
          <p:cNvSpPr>
            <a:spLocks noGrp="1"/>
          </p:cNvSpPr>
          <p:nvPr>
            <p:ph idx="1"/>
          </p:nvPr>
        </p:nvSpPr>
        <p:spPr>
          <a:xfrm>
            <a:off x="1" y="914401"/>
            <a:ext cx="12191999" cy="914400"/>
          </a:xfrm>
        </p:spPr>
        <p:style>
          <a:lnRef idx="1">
            <a:schemeClr val="accent2"/>
          </a:lnRef>
          <a:fillRef idx="3">
            <a:schemeClr val="accent2"/>
          </a:fillRef>
          <a:effectRef idx="2">
            <a:schemeClr val="accent2"/>
          </a:effectRef>
          <a:fontRef idx="minor">
            <a:schemeClr val="lt1"/>
          </a:fontRef>
        </p:style>
        <p:txBody>
          <a:bodyPr>
            <a:noAutofit/>
          </a:bodyPr>
          <a:lstStyle/>
          <a:p>
            <a:pPr marL="0" indent="0" algn="ctr">
              <a:buNone/>
            </a:pPr>
            <a:r>
              <a:rPr lang="en-US" b="0" i="0" dirty="0">
                <a:solidFill>
                  <a:schemeClr val="bg1"/>
                </a:solidFill>
                <a:effectLst/>
                <a:latin typeface="Arial" panose="020B0604020202020204" pitchFamily="34" charset="0"/>
                <a:cs typeface="Arial" panose="020B0604020202020204" pitchFamily="34" charset="0"/>
              </a:rPr>
              <a:t>If the outlier does not change the results but does affect assumptions, you may drop the outlier.  But note that in a footnote of your paper.</a:t>
            </a:r>
            <a:endParaRPr lang="en-US"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D9440F1-F34B-4F4B-ABDB-D6005ABAF6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5944" y="1828801"/>
            <a:ext cx="5640111" cy="4114798"/>
          </a:xfrm>
          <a:prstGeom prst="rect">
            <a:avLst/>
          </a:prstGeom>
        </p:spPr>
      </p:pic>
      <p:sp>
        <p:nvSpPr>
          <p:cNvPr id="7" name="Content Placeholder 2">
            <a:extLst>
              <a:ext uri="{FF2B5EF4-FFF2-40B4-BE49-F238E27FC236}">
                <a16:creationId xmlns:a16="http://schemas.microsoft.com/office/drawing/2014/main" id="{00E4C599-D6B3-4F07-94B0-40973781710C}"/>
              </a:ext>
            </a:extLst>
          </p:cNvPr>
          <p:cNvSpPr txBox="1">
            <a:spLocks/>
          </p:cNvSpPr>
          <p:nvPr/>
        </p:nvSpPr>
        <p:spPr>
          <a:xfrm>
            <a:off x="1" y="5943599"/>
            <a:ext cx="12191999" cy="914400"/>
          </a:xfrm>
          <a:prstGeom prst="rect">
            <a:avLst/>
          </a:prstGeom>
        </p:spPr>
        <p:style>
          <a:lnRef idx="1">
            <a:schemeClr val="accent6"/>
          </a:lnRef>
          <a:fillRef idx="3">
            <a:schemeClr val="accent6"/>
          </a:fillRef>
          <a:effectRef idx="2">
            <a:schemeClr val="accent6"/>
          </a:effectRef>
          <a:fontRef idx="minor">
            <a:schemeClr val="lt1"/>
          </a:fontRef>
        </p:style>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None/>
            </a:pPr>
            <a:r>
              <a:rPr lang="en-US" dirty="0">
                <a:latin typeface="Arial" panose="020B0604020202020204" pitchFamily="34" charset="0"/>
                <a:cs typeface="Arial" panose="020B0604020202020204" pitchFamily="34" charset="0"/>
              </a:rPr>
              <a:t>Neither the presence nor absence of the outlier in the graph above would change the regression line</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96023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When To Drop Or Not To Drop An Outlier?</a:t>
            </a:r>
          </a:p>
        </p:txBody>
      </p:sp>
      <p:sp>
        <p:nvSpPr>
          <p:cNvPr id="10" name="Content Placeholder 2">
            <a:extLst>
              <a:ext uri="{FF2B5EF4-FFF2-40B4-BE49-F238E27FC236}">
                <a16:creationId xmlns:a16="http://schemas.microsoft.com/office/drawing/2014/main" id="{FED3B117-C0EE-4623-B8D3-4183F37D5EBB}"/>
              </a:ext>
            </a:extLst>
          </p:cNvPr>
          <p:cNvSpPr>
            <a:spLocks noGrp="1"/>
          </p:cNvSpPr>
          <p:nvPr>
            <p:ph idx="1"/>
          </p:nvPr>
        </p:nvSpPr>
        <p:spPr>
          <a:xfrm>
            <a:off x="1" y="914401"/>
            <a:ext cx="12191999" cy="1828800"/>
          </a:xfrm>
        </p:spPr>
        <p:style>
          <a:lnRef idx="1">
            <a:schemeClr val="accent2"/>
          </a:lnRef>
          <a:fillRef idx="3">
            <a:schemeClr val="accent2"/>
          </a:fillRef>
          <a:effectRef idx="2">
            <a:schemeClr val="accent2"/>
          </a:effectRef>
          <a:fontRef idx="minor">
            <a:schemeClr val="lt1"/>
          </a:fontRef>
        </p:style>
        <p:txBody>
          <a:bodyPr>
            <a:noAutofit/>
          </a:bodyPr>
          <a:lstStyle/>
          <a:p>
            <a:pPr marL="0" indent="0" algn="ctr">
              <a:buNone/>
            </a:pPr>
            <a:r>
              <a:rPr lang="en-US" b="0" dirty="0">
                <a:solidFill>
                  <a:schemeClr val="bg1"/>
                </a:solidFill>
                <a:effectLst/>
                <a:latin typeface="Arial" panose="020B0604020202020204" pitchFamily="34" charset="0"/>
                <a:cs typeface="Arial" panose="020B0604020202020204" pitchFamily="34" charset="0"/>
              </a:rPr>
              <a:t>More commonly, the outlier affects both results and assumptions.  In this situation, it is not legitimate to simply drop the outlier.  You may run the analysis both with and without it, but you should state in at least a footnote the dropping of any such data points and how the results changed.</a:t>
            </a:r>
            <a:endParaRPr lang="en-US"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F80DE44E-D7C4-4A85-944D-6E2CB803E53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8784" y="2744865"/>
            <a:ext cx="5634431" cy="4113135"/>
          </a:xfrm>
          <a:prstGeom prst="rect">
            <a:avLst/>
          </a:prstGeom>
        </p:spPr>
      </p:pic>
    </p:spTree>
    <p:extLst>
      <p:ext uri="{BB962C8B-B14F-4D97-AF65-F5344CB8AC3E}">
        <p14:creationId xmlns:p14="http://schemas.microsoft.com/office/powerpoint/2010/main" val="3044508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When To Drop Or Not To Drop An Outlier?</a:t>
            </a:r>
          </a:p>
        </p:txBody>
      </p:sp>
      <p:sp>
        <p:nvSpPr>
          <p:cNvPr id="10" name="Content Placeholder 2">
            <a:extLst>
              <a:ext uri="{FF2B5EF4-FFF2-40B4-BE49-F238E27FC236}">
                <a16:creationId xmlns:a16="http://schemas.microsoft.com/office/drawing/2014/main" id="{FED3B117-C0EE-4623-B8D3-4183F37D5EBB}"/>
              </a:ext>
            </a:extLst>
          </p:cNvPr>
          <p:cNvSpPr>
            <a:spLocks noGrp="1"/>
          </p:cNvSpPr>
          <p:nvPr>
            <p:ph idx="1"/>
          </p:nvPr>
        </p:nvSpPr>
        <p:spPr>
          <a:xfrm>
            <a:off x="1" y="914401"/>
            <a:ext cx="12191999" cy="914400"/>
          </a:xfrm>
        </p:spPr>
        <p:style>
          <a:lnRef idx="1">
            <a:schemeClr val="accent2"/>
          </a:lnRef>
          <a:fillRef idx="3">
            <a:schemeClr val="accent2"/>
          </a:fillRef>
          <a:effectRef idx="2">
            <a:schemeClr val="accent2"/>
          </a:effectRef>
          <a:fontRef idx="minor">
            <a:schemeClr val="lt1"/>
          </a:fontRef>
        </p:style>
        <p:txBody>
          <a:bodyPr>
            <a:noAutofit/>
          </a:bodyPr>
          <a:lstStyle/>
          <a:p>
            <a:pPr marL="0" indent="0" algn="ctr">
              <a:buNone/>
            </a:pPr>
            <a:r>
              <a:rPr lang="en-US" b="0" dirty="0">
                <a:solidFill>
                  <a:schemeClr val="bg1"/>
                </a:solidFill>
                <a:effectLst/>
                <a:latin typeface="Arial" panose="020B0604020202020204" pitchFamily="34" charset="0"/>
                <a:cs typeface="Arial" panose="020B0604020202020204" pitchFamily="34" charset="0"/>
              </a:rPr>
              <a:t>If the outlier creates a significant association, you should drop the outlier and should not report any significance from your analysis.</a:t>
            </a:r>
            <a:endParaRPr lang="en-US" dirty="0">
              <a:solidFill>
                <a:schemeClr val="bg1"/>
              </a:solidFill>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A41F6D1-16AF-483F-96BA-90C46199FD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0741" y="1828801"/>
            <a:ext cx="7150518" cy="5029198"/>
          </a:xfrm>
          <a:prstGeom prst="rect">
            <a:avLst/>
          </a:prstGeom>
        </p:spPr>
      </p:pic>
    </p:spTree>
    <p:extLst>
      <p:ext uri="{BB962C8B-B14F-4D97-AF65-F5344CB8AC3E}">
        <p14:creationId xmlns:p14="http://schemas.microsoft.com/office/powerpoint/2010/main" val="6820267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Summary</a:t>
            </a:r>
          </a:p>
        </p:txBody>
      </p:sp>
      <p:sp>
        <p:nvSpPr>
          <p:cNvPr id="6" name="Rectangle 5">
            <a:extLst>
              <a:ext uri="{FF2B5EF4-FFF2-40B4-BE49-F238E27FC236}">
                <a16:creationId xmlns:a16="http://schemas.microsoft.com/office/drawing/2014/main" id="{23DE1137-B13C-470F-B4F6-C077AB469DD5}"/>
              </a:ext>
            </a:extLst>
          </p:cNvPr>
          <p:cNvSpPr/>
          <p:nvPr/>
        </p:nvSpPr>
        <p:spPr>
          <a:xfrm>
            <a:off x="0" y="918599"/>
            <a:ext cx="121920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An outlier is a data point that lies outside the overall pattern in a distribution</a:t>
            </a:r>
          </a:p>
        </p:txBody>
      </p:sp>
      <p:sp>
        <p:nvSpPr>
          <p:cNvPr id="8" name="Rectangle 7">
            <a:extLst>
              <a:ext uri="{FF2B5EF4-FFF2-40B4-BE49-F238E27FC236}">
                <a16:creationId xmlns:a16="http://schemas.microsoft.com/office/drawing/2014/main" id="{99167A48-305B-4375-9046-805DB3F70794}"/>
              </a:ext>
            </a:extLst>
          </p:cNvPr>
          <p:cNvSpPr/>
          <p:nvPr/>
        </p:nvSpPr>
        <p:spPr>
          <a:xfrm>
            <a:off x="0" y="4588768"/>
            <a:ext cx="121920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Outlier occur when measurement or recording errors happened</a:t>
            </a:r>
          </a:p>
        </p:txBody>
      </p:sp>
      <p:sp>
        <p:nvSpPr>
          <p:cNvPr id="9" name="Rectangle 8">
            <a:extLst>
              <a:ext uri="{FF2B5EF4-FFF2-40B4-BE49-F238E27FC236}">
                <a16:creationId xmlns:a16="http://schemas.microsoft.com/office/drawing/2014/main" id="{776CAB00-2B67-481C-B771-67C5E17E94EF}"/>
              </a:ext>
            </a:extLst>
          </p:cNvPr>
          <p:cNvSpPr/>
          <p:nvPr/>
        </p:nvSpPr>
        <p:spPr>
          <a:xfrm>
            <a:off x="0" y="1828800"/>
            <a:ext cx="121920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The most common type of outlier are Global, Contextual and Collective outlier</a:t>
            </a:r>
          </a:p>
        </p:txBody>
      </p:sp>
      <p:sp>
        <p:nvSpPr>
          <p:cNvPr id="10" name="Rectangle 9">
            <a:extLst>
              <a:ext uri="{FF2B5EF4-FFF2-40B4-BE49-F238E27FC236}">
                <a16:creationId xmlns:a16="http://schemas.microsoft.com/office/drawing/2014/main" id="{033AC241-7B56-4B3C-A882-EEC42CBA8193}"/>
              </a:ext>
            </a:extLst>
          </p:cNvPr>
          <p:cNvSpPr/>
          <p:nvPr/>
        </p:nvSpPr>
        <p:spPr>
          <a:xfrm>
            <a:off x="0" y="2743200"/>
            <a:ext cx="121920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There are many different ways to find an outliers which are through box plot, scatter plot, standard deviation and z-score</a:t>
            </a:r>
          </a:p>
        </p:txBody>
      </p:sp>
      <p:sp>
        <p:nvSpPr>
          <p:cNvPr id="11" name="Rectangle 10">
            <a:extLst>
              <a:ext uri="{FF2B5EF4-FFF2-40B4-BE49-F238E27FC236}">
                <a16:creationId xmlns:a16="http://schemas.microsoft.com/office/drawing/2014/main" id="{6EF002D3-3114-4445-B3BB-F5BB33F7C3C8}"/>
              </a:ext>
            </a:extLst>
          </p:cNvPr>
          <p:cNvSpPr/>
          <p:nvPr/>
        </p:nvSpPr>
        <p:spPr>
          <a:xfrm>
            <a:off x="0" y="3665984"/>
            <a:ext cx="121920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In order to remove an outlier we can either introduce a threshold limit or by using the upper limit and lower limit range to determine the outlier</a:t>
            </a:r>
          </a:p>
        </p:txBody>
      </p:sp>
      <p:sp>
        <p:nvSpPr>
          <p:cNvPr id="12" name="Rectangle 11">
            <a:extLst>
              <a:ext uri="{FF2B5EF4-FFF2-40B4-BE49-F238E27FC236}">
                <a16:creationId xmlns:a16="http://schemas.microsoft.com/office/drawing/2014/main" id="{8C9DCFC1-2145-413D-BE7B-43077F69F8D7}"/>
              </a:ext>
            </a:extLst>
          </p:cNvPr>
          <p:cNvSpPr/>
          <p:nvPr/>
        </p:nvSpPr>
        <p:spPr>
          <a:xfrm>
            <a:off x="0" y="5515746"/>
            <a:ext cx="12192000" cy="9144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2400" dirty="0"/>
              <a:t>Depending on how the outlier will affect the data, it can be either be removed or left alone</a:t>
            </a:r>
          </a:p>
        </p:txBody>
      </p:sp>
    </p:spTree>
    <p:extLst>
      <p:ext uri="{BB962C8B-B14F-4D97-AF65-F5344CB8AC3E}">
        <p14:creationId xmlns:p14="http://schemas.microsoft.com/office/powerpoint/2010/main" val="203493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arn(inVertic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in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arn(inVertical)">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barn(inVertical)">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arn(inVertical)">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F5B2B1F-4D38-43DC-9E58-6C248F11A4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432602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Why Do Outlier Occur?</a:t>
            </a:r>
          </a:p>
        </p:txBody>
      </p:sp>
      <p:sp>
        <p:nvSpPr>
          <p:cNvPr id="3" name="Content Placeholder 2">
            <a:extLst>
              <a:ext uri="{FF2B5EF4-FFF2-40B4-BE49-F238E27FC236}">
                <a16:creationId xmlns:a16="http://schemas.microsoft.com/office/drawing/2014/main" id="{B5CEE299-8D28-4397-90D0-62B54EDAADC3}"/>
              </a:ext>
            </a:extLst>
          </p:cNvPr>
          <p:cNvSpPr>
            <a:spLocks noGrp="1"/>
          </p:cNvSpPr>
          <p:nvPr>
            <p:ph idx="1"/>
          </p:nvPr>
        </p:nvSpPr>
        <p:spPr>
          <a:xfrm>
            <a:off x="1" y="914401"/>
            <a:ext cx="12191999" cy="914400"/>
          </a:xfrm>
        </p:spPr>
        <p:style>
          <a:lnRef idx="1">
            <a:schemeClr val="accent2"/>
          </a:lnRef>
          <a:fillRef idx="3">
            <a:schemeClr val="accent2"/>
          </a:fillRef>
          <a:effectRef idx="2">
            <a:schemeClr val="accent2"/>
          </a:effectRef>
          <a:fontRef idx="minor">
            <a:schemeClr val="lt1"/>
          </a:fontRef>
        </p:style>
        <p:txBody>
          <a:bodyPr>
            <a:noAutofit/>
          </a:bodyPr>
          <a:lstStyle/>
          <a:p>
            <a:pPr marL="0" indent="0" algn="ctr">
              <a:buNone/>
            </a:pPr>
            <a:r>
              <a:rPr lang="en-US" b="0" i="0" dirty="0">
                <a:solidFill>
                  <a:schemeClr val="bg1"/>
                </a:solidFill>
                <a:effectLst/>
                <a:latin typeface="Arial" panose="020B0604020202020204" pitchFamily="34" charset="0"/>
                <a:cs typeface="Arial" panose="020B0604020202020204" pitchFamily="34" charset="0"/>
              </a:rPr>
              <a:t>It can be the result of measurement or recording errors, or the unintended and truthful outcome resulting from the set’s definition.</a:t>
            </a:r>
            <a:endParaRPr lang="en-US" dirty="0">
              <a:solidFill>
                <a:schemeClr val="bg1"/>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88F359E-D1B5-412F-9AA7-62B656F2E0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545" y="1828801"/>
            <a:ext cx="11576910" cy="5029199"/>
          </a:xfrm>
          <a:prstGeom prst="rect">
            <a:avLst/>
          </a:prstGeom>
        </p:spPr>
      </p:pic>
    </p:spTree>
    <p:extLst>
      <p:ext uri="{BB962C8B-B14F-4D97-AF65-F5344CB8AC3E}">
        <p14:creationId xmlns:p14="http://schemas.microsoft.com/office/powerpoint/2010/main" val="4453798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Different Types of Outlier</a:t>
            </a:r>
          </a:p>
        </p:txBody>
      </p:sp>
      <p:sp>
        <p:nvSpPr>
          <p:cNvPr id="9" name="Content Placeholder 2">
            <a:extLst>
              <a:ext uri="{FF2B5EF4-FFF2-40B4-BE49-F238E27FC236}">
                <a16:creationId xmlns:a16="http://schemas.microsoft.com/office/drawing/2014/main" id="{A03B09DE-E56D-4EBC-B7FA-8027423FAA09}"/>
              </a:ext>
            </a:extLst>
          </p:cNvPr>
          <p:cNvSpPr>
            <a:spLocks noGrp="1"/>
          </p:cNvSpPr>
          <p:nvPr>
            <p:ph idx="1"/>
          </p:nvPr>
        </p:nvSpPr>
        <p:spPr>
          <a:xfrm>
            <a:off x="1" y="914401"/>
            <a:ext cx="12191999" cy="457200"/>
          </a:xfrm>
        </p:spPr>
        <p:style>
          <a:lnRef idx="1">
            <a:schemeClr val="accent2"/>
          </a:lnRef>
          <a:fillRef idx="3">
            <a:schemeClr val="accent2"/>
          </a:fillRef>
          <a:effectRef idx="2">
            <a:schemeClr val="accent2"/>
          </a:effectRef>
          <a:fontRef idx="minor">
            <a:schemeClr val="lt1"/>
          </a:fontRef>
        </p:style>
        <p:txBody>
          <a:bodyPr>
            <a:normAutofit lnSpcReduction="10000"/>
          </a:bodyPr>
          <a:lstStyle/>
          <a:p>
            <a:pPr marL="0" indent="0" algn="ctr">
              <a:buNone/>
            </a:pPr>
            <a:r>
              <a:rPr lang="en-US" dirty="0">
                <a:solidFill>
                  <a:schemeClr val="bg1"/>
                </a:solidFill>
              </a:rPr>
              <a:t>Global Outlier</a:t>
            </a:r>
          </a:p>
        </p:txBody>
      </p:sp>
      <p:sp>
        <p:nvSpPr>
          <p:cNvPr id="11" name="Content Placeholder 2">
            <a:extLst>
              <a:ext uri="{FF2B5EF4-FFF2-40B4-BE49-F238E27FC236}">
                <a16:creationId xmlns:a16="http://schemas.microsoft.com/office/drawing/2014/main" id="{47CB7059-C1D8-4608-A769-B6CF1B801011}"/>
              </a:ext>
            </a:extLst>
          </p:cNvPr>
          <p:cNvSpPr txBox="1">
            <a:spLocks/>
          </p:cNvSpPr>
          <p:nvPr/>
        </p:nvSpPr>
        <p:spPr>
          <a:xfrm>
            <a:off x="0" y="1387368"/>
            <a:ext cx="12191999" cy="4572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If a value is far outside the entirety of the data set in which it is found</a:t>
            </a:r>
          </a:p>
        </p:txBody>
      </p:sp>
      <p:pic>
        <p:nvPicPr>
          <p:cNvPr id="4" name="Picture 3">
            <a:extLst>
              <a:ext uri="{FF2B5EF4-FFF2-40B4-BE49-F238E27FC236}">
                <a16:creationId xmlns:a16="http://schemas.microsoft.com/office/drawing/2014/main" id="{CEF2D7CD-E9B8-4FE6-9562-C4DA5C425C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473" y="1860336"/>
            <a:ext cx="8029719" cy="4997664"/>
          </a:xfrm>
          <a:prstGeom prst="rect">
            <a:avLst/>
          </a:prstGeom>
        </p:spPr>
      </p:pic>
    </p:spTree>
    <p:extLst>
      <p:ext uri="{BB962C8B-B14F-4D97-AF65-F5344CB8AC3E}">
        <p14:creationId xmlns:p14="http://schemas.microsoft.com/office/powerpoint/2010/main" val="18102148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Different Types of Outlier</a:t>
            </a:r>
          </a:p>
        </p:txBody>
      </p:sp>
      <p:sp>
        <p:nvSpPr>
          <p:cNvPr id="9" name="Content Placeholder 2">
            <a:extLst>
              <a:ext uri="{FF2B5EF4-FFF2-40B4-BE49-F238E27FC236}">
                <a16:creationId xmlns:a16="http://schemas.microsoft.com/office/drawing/2014/main" id="{A03B09DE-E56D-4EBC-B7FA-8027423FAA09}"/>
              </a:ext>
            </a:extLst>
          </p:cNvPr>
          <p:cNvSpPr>
            <a:spLocks noGrp="1"/>
          </p:cNvSpPr>
          <p:nvPr>
            <p:ph idx="1"/>
          </p:nvPr>
        </p:nvSpPr>
        <p:spPr>
          <a:xfrm>
            <a:off x="1" y="914401"/>
            <a:ext cx="12191999" cy="457200"/>
          </a:xfrm>
        </p:spPr>
        <p:style>
          <a:lnRef idx="1">
            <a:schemeClr val="accent2"/>
          </a:lnRef>
          <a:fillRef idx="3">
            <a:schemeClr val="accent2"/>
          </a:fillRef>
          <a:effectRef idx="2">
            <a:schemeClr val="accent2"/>
          </a:effectRef>
          <a:fontRef idx="minor">
            <a:schemeClr val="lt1"/>
          </a:fontRef>
        </p:style>
        <p:txBody>
          <a:bodyPr>
            <a:normAutofit lnSpcReduction="10000"/>
          </a:bodyPr>
          <a:lstStyle/>
          <a:p>
            <a:pPr marL="0" indent="0" algn="ctr">
              <a:buNone/>
            </a:pPr>
            <a:r>
              <a:rPr lang="en-US" dirty="0">
                <a:solidFill>
                  <a:schemeClr val="bg1"/>
                </a:solidFill>
              </a:rPr>
              <a:t>Contextual Outlier</a:t>
            </a:r>
          </a:p>
        </p:txBody>
      </p:sp>
      <p:sp>
        <p:nvSpPr>
          <p:cNvPr id="11" name="Content Placeholder 2">
            <a:extLst>
              <a:ext uri="{FF2B5EF4-FFF2-40B4-BE49-F238E27FC236}">
                <a16:creationId xmlns:a16="http://schemas.microsoft.com/office/drawing/2014/main" id="{47CB7059-C1D8-4608-A769-B6CF1B801011}"/>
              </a:ext>
            </a:extLst>
          </p:cNvPr>
          <p:cNvSpPr txBox="1">
            <a:spLocks/>
          </p:cNvSpPr>
          <p:nvPr/>
        </p:nvSpPr>
        <p:spPr>
          <a:xfrm>
            <a:off x="0" y="1387368"/>
            <a:ext cx="12191999" cy="4572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If a value is significantly deviates from the rest the data points in the same context</a:t>
            </a:r>
          </a:p>
        </p:txBody>
      </p:sp>
      <p:pic>
        <p:nvPicPr>
          <p:cNvPr id="5" name="Picture 4">
            <a:extLst>
              <a:ext uri="{FF2B5EF4-FFF2-40B4-BE49-F238E27FC236}">
                <a16:creationId xmlns:a16="http://schemas.microsoft.com/office/drawing/2014/main" id="{3929D15B-2DDE-449C-9CBB-0C39B3180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844567"/>
            <a:ext cx="12191999" cy="4285924"/>
          </a:xfrm>
          <a:prstGeom prst="rect">
            <a:avLst/>
          </a:prstGeom>
        </p:spPr>
      </p:pic>
    </p:spTree>
    <p:extLst>
      <p:ext uri="{BB962C8B-B14F-4D97-AF65-F5344CB8AC3E}">
        <p14:creationId xmlns:p14="http://schemas.microsoft.com/office/powerpoint/2010/main" val="42006925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Different Types of Outlier</a:t>
            </a:r>
          </a:p>
        </p:txBody>
      </p:sp>
      <p:sp>
        <p:nvSpPr>
          <p:cNvPr id="9" name="Content Placeholder 2">
            <a:extLst>
              <a:ext uri="{FF2B5EF4-FFF2-40B4-BE49-F238E27FC236}">
                <a16:creationId xmlns:a16="http://schemas.microsoft.com/office/drawing/2014/main" id="{A03B09DE-E56D-4EBC-B7FA-8027423FAA09}"/>
              </a:ext>
            </a:extLst>
          </p:cNvPr>
          <p:cNvSpPr>
            <a:spLocks noGrp="1"/>
          </p:cNvSpPr>
          <p:nvPr>
            <p:ph idx="1"/>
          </p:nvPr>
        </p:nvSpPr>
        <p:spPr>
          <a:xfrm>
            <a:off x="1" y="914401"/>
            <a:ext cx="12191999" cy="457200"/>
          </a:xfrm>
        </p:spPr>
        <p:style>
          <a:lnRef idx="1">
            <a:schemeClr val="accent2"/>
          </a:lnRef>
          <a:fillRef idx="3">
            <a:schemeClr val="accent2"/>
          </a:fillRef>
          <a:effectRef idx="2">
            <a:schemeClr val="accent2"/>
          </a:effectRef>
          <a:fontRef idx="minor">
            <a:schemeClr val="lt1"/>
          </a:fontRef>
        </p:style>
        <p:txBody>
          <a:bodyPr>
            <a:normAutofit lnSpcReduction="10000"/>
          </a:bodyPr>
          <a:lstStyle/>
          <a:p>
            <a:pPr marL="0" indent="0" algn="ctr">
              <a:buNone/>
            </a:pPr>
            <a:r>
              <a:rPr lang="en-US" dirty="0">
                <a:solidFill>
                  <a:schemeClr val="bg1"/>
                </a:solidFill>
              </a:rPr>
              <a:t>Collective Outlier</a:t>
            </a:r>
          </a:p>
        </p:txBody>
      </p:sp>
      <p:sp>
        <p:nvSpPr>
          <p:cNvPr id="11" name="Content Placeholder 2">
            <a:extLst>
              <a:ext uri="{FF2B5EF4-FFF2-40B4-BE49-F238E27FC236}">
                <a16:creationId xmlns:a16="http://schemas.microsoft.com/office/drawing/2014/main" id="{47CB7059-C1D8-4608-A769-B6CF1B801011}"/>
              </a:ext>
            </a:extLst>
          </p:cNvPr>
          <p:cNvSpPr txBox="1">
            <a:spLocks/>
          </p:cNvSpPr>
          <p:nvPr/>
        </p:nvSpPr>
        <p:spPr>
          <a:xfrm>
            <a:off x="0" y="1387368"/>
            <a:ext cx="12191999" cy="9144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If a value deviate significantly from the entire data set, but the values of the individual data points are not themselves anomalous in either a contextual or global sense.</a:t>
            </a:r>
          </a:p>
        </p:txBody>
      </p:sp>
      <p:pic>
        <p:nvPicPr>
          <p:cNvPr id="5" name="Picture 4">
            <a:extLst>
              <a:ext uri="{FF2B5EF4-FFF2-40B4-BE49-F238E27FC236}">
                <a16:creationId xmlns:a16="http://schemas.microsoft.com/office/drawing/2014/main" id="{A5FD9447-7A54-4141-A0B4-5FA424A3834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409" y="2317535"/>
            <a:ext cx="6569182" cy="4540464"/>
          </a:xfrm>
          <a:prstGeom prst="rect">
            <a:avLst/>
          </a:prstGeom>
        </p:spPr>
      </p:pic>
    </p:spTree>
    <p:extLst>
      <p:ext uri="{BB962C8B-B14F-4D97-AF65-F5344CB8AC3E}">
        <p14:creationId xmlns:p14="http://schemas.microsoft.com/office/powerpoint/2010/main" val="76348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Example Of How These Type Of Outlier Work</a:t>
            </a:r>
          </a:p>
        </p:txBody>
      </p:sp>
      <p:sp>
        <p:nvSpPr>
          <p:cNvPr id="9" name="Content Placeholder 2">
            <a:extLst>
              <a:ext uri="{FF2B5EF4-FFF2-40B4-BE49-F238E27FC236}">
                <a16:creationId xmlns:a16="http://schemas.microsoft.com/office/drawing/2014/main" id="{A03B09DE-E56D-4EBC-B7FA-8027423FAA09}"/>
              </a:ext>
            </a:extLst>
          </p:cNvPr>
          <p:cNvSpPr>
            <a:spLocks noGrp="1"/>
          </p:cNvSpPr>
          <p:nvPr>
            <p:ph idx="1"/>
          </p:nvPr>
        </p:nvSpPr>
        <p:spPr>
          <a:xfrm>
            <a:off x="1" y="914401"/>
            <a:ext cx="3389151" cy="2277610"/>
          </a:xfrm>
        </p:spPr>
        <p:style>
          <a:lnRef idx="1">
            <a:schemeClr val="accent2"/>
          </a:lnRef>
          <a:fillRef idx="3">
            <a:schemeClr val="accent2"/>
          </a:fillRef>
          <a:effectRef idx="2">
            <a:schemeClr val="accent2"/>
          </a:effectRef>
          <a:fontRef idx="minor">
            <a:schemeClr val="lt1"/>
          </a:fontRef>
        </p:style>
        <p:txBody>
          <a:bodyPr anchor="ctr">
            <a:normAutofit/>
          </a:bodyPr>
          <a:lstStyle/>
          <a:p>
            <a:pPr marL="0" indent="0" algn="ctr">
              <a:buNone/>
            </a:pPr>
            <a:r>
              <a:rPr lang="en-US" dirty="0">
                <a:solidFill>
                  <a:schemeClr val="bg1"/>
                </a:solidFill>
              </a:rPr>
              <a:t>Global Outlier</a:t>
            </a:r>
          </a:p>
        </p:txBody>
      </p:sp>
      <p:sp>
        <p:nvSpPr>
          <p:cNvPr id="11" name="Content Placeholder 2">
            <a:extLst>
              <a:ext uri="{FF2B5EF4-FFF2-40B4-BE49-F238E27FC236}">
                <a16:creationId xmlns:a16="http://schemas.microsoft.com/office/drawing/2014/main" id="{47CB7059-C1D8-4608-A769-B6CF1B801011}"/>
              </a:ext>
            </a:extLst>
          </p:cNvPr>
          <p:cNvSpPr txBox="1">
            <a:spLocks/>
          </p:cNvSpPr>
          <p:nvPr/>
        </p:nvSpPr>
        <p:spPr>
          <a:xfrm>
            <a:off x="3389149" y="914400"/>
            <a:ext cx="8802849" cy="2277609"/>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b="0" i="0" dirty="0">
                <a:solidFill>
                  <a:schemeClr val="bg1"/>
                </a:solidFill>
                <a:effectLst/>
                <a:latin typeface="Arial" panose="020B0604020202020204" pitchFamily="34" charset="0"/>
                <a:cs typeface="Arial" panose="020B0604020202020204" pitchFamily="34" charset="0"/>
              </a:rPr>
              <a:t>A banking customer who normally deposits no more than $1000 a month in checks at a local ATM suddenly makes two cash deposits of $5000 each in the span of two weeks is </a:t>
            </a:r>
            <a:r>
              <a:rPr lang="en-US" b="1" i="0" dirty="0">
                <a:solidFill>
                  <a:schemeClr val="bg1"/>
                </a:solidFill>
                <a:effectLst/>
                <a:latin typeface="Arial" panose="020B0604020202020204" pitchFamily="34" charset="0"/>
                <a:cs typeface="Arial" panose="020B0604020202020204" pitchFamily="34" charset="0"/>
              </a:rPr>
              <a:t>a global anomaly </a:t>
            </a:r>
            <a:r>
              <a:rPr lang="en-US" b="0" i="0" dirty="0">
                <a:solidFill>
                  <a:schemeClr val="bg1"/>
                </a:solidFill>
                <a:effectLst/>
                <a:latin typeface="Arial" panose="020B0604020202020204" pitchFamily="34" charset="0"/>
                <a:cs typeface="Arial" panose="020B0604020202020204" pitchFamily="34" charset="0"/>
              </a:rPr>
              <a:t>because this event has never before occurred in this customer’s history. The time series data of his weekly deposits would show an abrupt recent spike. Such a drastic change would raise alarms as these large deposits could be due to illicit commerce or money laundering.</a:t>
            </a:r>
            <a:endParaRPr lang="en-US" dirty="0">
              <a:solidFill>
                <a:schemeClr val="bg1"/>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EF4E4AFA-BEA7-45C5-A613-FACCE088E666}"/>
              </a:ext>
            </a:extLst>
          </p:cNvPr>
          <p:cNvSpPr txBox="1">
            <a:spLocks/>
          </p:cNvSpPr>
          <p:nvPr/>
        </p:nvSpPr>
        <p:spPr>
          <a:xfrm>
            <a:off x="0" y="5020811"/>
            <a:ext cx="3389151" cy="18288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Collective Outlier</a:t>
            </a:r>
          </a:p>
        </p:txBody>
      </p:sp>
      <p:sp>
        <p:nvSpPr>
          <p:cNvPr id="7" name="Content Placeholder 2">
            <a:extLst>
              <a:ext uri="{FF2B5EF4-FFF2-40B4-BE49-F238E27FC236}">
                <a16:creationId xmlns:a16="http://schemas.microsoft.com/office/drawing/2014/main" id="{E19C3D3A-82B1-4C02-8C1C-DA43D3009613}"/>
              </a:ext>
            </a:extLst>
          </p:cNvPr>
          <p:cNvSpPr txBox="1">
            <a:spLocks/>
          </p:cNvSpPr>
          <p:nvPr/>
        </p:nvSpPr>
        <p:spPr>
          <a:xfrm>
            <a:off x="-3" y="3192011"/>
            <a:ext cx="3389151" cy="1828800"/>
          </a:xfrm>
          <a:prstGeom prst="rect">
            <a:avLst/>
          </a:prstGeom>
        </p:spPr>
        <p:style>
          <a:lnRef idx="1">
            <a:schemeClr val="accent2"/>
          </a:lnRef>
          <a:fillRef idx="3">
            <a:schemeClr val="accent2"/>
          </a:fillRef>
          <a:effectRef idx="2">
            <a:schemeClr val="accent2"/>
          </a:effectRef>
          <a:fontRef idx="minor">
            <a:schemeClr val="lt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Contextual Outlier</a:t>
            </a:r>
          </a:p>
        </p:txBody>
      </p:sp>
      <p:sp>
        <p:nvSpPr>
          <p:cNvPr id="8" name="Content Placeholder 2">
            <a:extLst>
              <a:ext uri="{FF2B5EF4-FFF2-40B4-BE49-F238E27FC236}">
                <a16:creationId xmlns:a16="http://schemas.microsoft.com/office/drawing/2014/main" id="{87D29265-CEC5-46A4-9527-FE8A19C9F36B}"/>
              </a:ext>
            </a:extLst>
          </p:cNvPr>
          <p:cNvSpPr txBox="1">
            <a:spLocks/>
          </p:cNvSpPr>
          <p:nvPr/>
        </p:nvSpPr>
        <p:spPr>
          <a:xfrm>
            <a:off x="3389151" y="3192011"/>
            <a:ext cx="8802849" cy="18288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b="0" i="0" dirty="0">
                <a:solidFill>
                  <a:schemeClr val="bg1"/>
                </a:solidFill>
                <a:effectLst/>
                <a:latin typeface="Arial" panose="020B0604020202020204" pitchFamily="34" charset="0"/>
                <a:cs typeface="Arial" panose="020B0604020202020204" pitchFamily="34" charset="0"/>
              </a:rPr>
              <a:t>A sudden surge in order volume at an ecommerce company, as seen in that company’s hourly total orders for example, could be a </a:t>
            </a:r>
            <a:r>
              <a:rPr lang="en-US" b="1" i="0" dirty="0">
                <a:solidFill>
                  <a:schemeClr val="bg1"/>
                </a:solidFill>
                <a:effectLst/>
                <a:latin typeface="Arial" panose="020B0604020202020204" pitchFamily="34" charset="0"/>
                <a:cs typeface="Arial" panose="020B0604020202020204" pitchFamily="34" charset="0"/>
              </a:rPr>
              <a:t>contextual outlier</a:t>
            </a:r>
            <a:r>
              <a:rPr lang="en-US" b="0" i="0" dirty="0">
                <a:solidFill>
                  <a:schemeClr val="bg1"/>
                </a:solidFill>
                <a:effectLst/>
                <a:latin typeface="Arial" panose="020B0604020202020204" pitchFamily="34" charset="0"/>
                <a:cs typeface="Arial" panose="020B0604020202020204" pitchFamily="34" charset="0"/>
              </a:rPr>
              <a:t> if this high volume occurs outside of a known promotional discount or high volume period like Black Friday.</a:t>
            </a:r>
            <a:endParaRPr lang="en-US" dirty="0">
              <a:solidFill>
                <a:schemeClr val="bg1"/>
              </a:solidFill>
              <a:latin typeface="Arial" panose="020B0604020202020204" pitchFamily="34" charset="0"/>
              <a:cs typeface="Arial" panose="020B0604020202020204" pitchFamily="34" charset="0"/>
            </a:endParaRPr>
          </a:p>
        </p:txBody>
      </p:sp>
      <p:sp>
        <p:nvSpPr>
          <p:cNvPr id="10" name="Content Placeholder 2">
            <a:extLst>
              <a:ext uri="{FF2B5EF4-FFF2-40B4-BE49-F238E27FC236}">
                <a16:creationId xmlns:a16="http://schemas.microsoft.com/office/drawing/2014/main" id="{7E83C8C7-9439-491D-A319-81B6E73766A4}"/>
              </a:ext>
            </a:extLst>
          </p:cNvPr>
          <p:cNvSpPr txBox="1">
            <a:spLocks/>
          </p:cNvSpPr>
          <p:nvPr/>
        </p:nvSpPr>
        <p:spPr>
          <a:xfrm>
            <a:off x="3389151" y="5020811"/>
            <a:ext cx="8802849" cy="1828800"/>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b="0" i="0">
                <a:solidFill>
                  <a:schemeClr val="bg1"/>
                </a:solidFill>
                <a:effectLst/>
                <a:latin typeface="Arial" panose="020B0604020202020204" pitchFamily="34" charset="0"/>
                <a:cs typeface="Arial" panose="020B0604020202020204" pitchFamily="34" charset="0"/>
              </a:rPr>
              <a:t>A publicly traded company’s stock is never a static thing, even when prices are relatively stable and there isn’t an overall trend, and there are minute fluctuations over time. If the stock price remained at exactly the same price (to the penny) for an extended period of time, then that would be a </a:t>
            </a:r>
            <a:r>
              <a:rPr lang="en-US" b="1" i="0">
                <a:solidFill>
                  <a:schemeClr val="bg1"/>
                </a:solidFill>
                <a:effectLst/>
                <a:latin typeface="Arial" panose="020B0604020202020204" pitchFamily="34" charset="0"/>
                <a:cs typeface="Arial" panose="020B0604020202020204" pitchFamily="34" charset="0"/>
              </a:rPr>
              <a:t>collective outlier</a:t>
            </a:r>
            <a:r>
              <a:rPr lang="en-US" b="0" i="0">
                <a:solidFill>
                  <a:schemeClr val="bg1"/>
                </a:solidFill>
                <a:effectLst/>
                <a:latin typeface="Arial" panose="020B0604020202020204" pitchFamily="34" charset="0"/>
                <a:cs typeface="Arial" panose="020B0604020202020204" pitchFamily="34" charset="0"/>
              </a:rPr>
              <a:t>.</a:t>
            </a:r>
            <a:endParaRPr lang="en-US"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69709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bg/>
                                          </p:spTgt>
                                        </p:tgtEl>
                                        <p:attrNameLst>
                                          <p:attrName>style.visibility</p:attrName>
                                        </p:attrNameLst>
                                      </p:cBhvr>
                                      <p:to>
                                        <p:strVal val="visible"/>
                                      </p:to>
                                    </p:set>
                                    <p:animEffect transition="in" filter="fade">
                                      <p:cBhvr>
                                        <p:cTn id="7" dur="500"/>
                                        <p:tgtEl>
                                          <p:spTgt spid="9">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
                                            <p:txEl>
                                              <p:pRg st="0" end="0"/>
                                            </p:txEl>
                                          </p:spTgt>
                                        </p:tgtEl>
                                        <p:attrNameLst>
                                          <p:attrName>style.visibility</p:attrName>
                                        </p:attrNameLst>
                                      </p:cBhvr>
                                      <p:to>
                                        <p:strVal val="visible"/>
                                      </p:to>
                                    </p:set>
                                    <p:animEffect transition="in" filter="fade">
                                      <p:cBhvr>
                                        <p:cTn id="12" dur="500"/>
                                        <p:tgtEl>
                                          <p:spTgt spid="9">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1" grpId="0" animBg="1"/>
      <p:bldP spid="6" grpId="0" animBg="1"/>
      <p:bldP spid="7" grpId="0" animBg="1"/>
      <p:bldP spid="8"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Finding Outlier</a:t>
            </a:r>
          </a:p>
        </p:txBody>
      </p:sp>
      <p:pic>
        <p:nvPicPr>
          <p:cNvPr id="10" name="Picture 9">
            <a:extLst>
              <a:ext uri="{FF2B5EF4-FFF2-40B4-BE49-F238E27FC236}">
                <a16:creationId xmlns:a16="http://schemas.microsoft.com/office/drawing/2014/main" id="{8E211065-D5AF-4BE1-A866-6C501464AEE7}"/>
              </a:ext>
            </a:extLst>
          </p:cNvPr>
          <p:cNvPicPr>
            <a:picLocks noChangeAspect="1"/>
          </p:cNvPicPr>
          <p:nvPr/>
        </p:nvPicPr>
        <p:blipFill>
          <a:blip r:embed="rId2"/>
          <a:stretch>
            <a:fillRect/>
          </a:stretch>
        </p:blipFill>
        <p:spPr>
          <a:xfrm>
            <a:off x="978715" y="914401"/>
            <a:ext cx="10234569" cy="5941156"/>
          </a:xfrm>
          <a:prstGeom prst="rect">
            <a:avLst/>
          </a:prstGeom>
        </p:spPr>
      </p:pic>
    </p:spTree>
    <p:extLst>
      <p:ext uri="{BB962C8B-B14F-4D97-AF65-F5344CB8AC3E}">
        <p14:creationId xmlns:p14="http://schemas.microsoft.com/office/powerpoint/2010/main" val="40294122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7DD72-4B11-4290-A7DE-BBA31173872F}"/>
              </a:ext>
            </a:extLst>
          </p:cNvPr>
          <p:cNvSpPr>
            <a:spLocks noGrp="1"/>
          </p:cNvSpPr>
          <p:nvPr>
            <p:ph type="title"/>
          </p:nvPr>
        </p:nvSpPr>
        <p:spPr>
          <a:xfrm>
            <a:off x="0" y="1"/>
            <a:ext cx="12192000" cy="914400"/>
          </a:xfrm>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ln>
            <a:noFill/>
          </a:ln>
          <a:scene3d>
            <a:camera prst="orthographicFront"/>
            <a:lightRig rig="threePt" dir="t"/>
          </a:scene3d>
          <a:sp3d>
            <a:bevelT w="114300" prst="hardEdge"/>
          </a:sp3d>
        </p:spPr>
        <p:style>
          <a:lnRef idx="0">
            <a:scrgbClr r="0" g="0" b="0"/>
          </a:lnRef>
          <a:fillRef idx="0">
            <a:scrgbClr r="0" g="0" b="0"/>
          </a:fillRef>
          <a:effectRef idx="0">
            <a:scrgbClr r="0" g="0" b="0"/>
          </a:effectRef>
          <a:fontRef idx="minor">
            <a:schemeClr val="lt1"/>
          </a:fontRef>
        </p:style>
        <p:txBody>
          <a:bodyPr>
            <a:normAutofit/>
          </a:bodyPr>
          <a:lstStyle/>
          <a:p>
            <a:pPr algn="ctr"/>
            <a:r>
              <a:rPr lang="en-US" dirty="0"/>
              <a:t>Finding Outlier (Box Plot)</a:t>
            </a:r>
          </a:p>
        </p:txBody>
      </p:sp>
      <p:pic>
        <p:nvPicPr>
          <p:cNvPr id="4" name="Picture 3">
            <a:extLst>
              <a:ext uri="{FF2B5EF4-FFF2-40B4-BE49-F238E27FC236}">
                <a16:creationId xmlns:a16="http://schemas.microsoft.com/office/drawing/2014/main" id="{E3DA2BFD-A12B-40DB-B33D-566DFF014CF5}"/>
              </a:ext>
            </a:extLst>
          </p:cNvPr>
          <p:cNvPicPr>
            <a:picLocks noChangeAspect="1"/>
          </p:cNvPicPr>
          <p:nvPr/>
        </p:nvPicPr>
        <p:blipFill>
          <a:blip r:embed="rId2"/>
          <a:stretch>
            <a:fillRect/>
          </a:stretch>
        </p:blipFill>
        <p:spPr>
          <a:xfrm>
            <a:off x="3609975" y="914401"/>
            <a:ext cx="4972050" cy="3981450"/>
          </a:xfrm>
          <a:prstGeom prst="rect">
            <a:avLst/>
          </a:prstGeom>
        </p:spPr>
      </p:pic>
      <p:sp>
        <p:nvSpPr>
          <p:cNvPr id="6" name="Content Placeholder 2">
            <a:extLst>
              <a:ext uri="{FF2B5EF4-FFF2-40B4-BE49-F238E27FC236}">
                <a16:creationId xmlns:a16="http://schemas.microsoft.com/office/drawing/2014/main" id="{E4E3743F-EA17-4526-A794-6FECF3A3C6E9}"/>
              </a:ext>
            </a:extLst>
          </p:cNvPr>
          <p:cNvSpPr txBox="1">
            <a:spLocks/>
          </p:cNvSpPr>
          <p:nvPr/>
        </p:nvSpPr>
        <p:spPr>
          <a:xfrm>
            <a:off x="1" y="4895851"/>
            <a:ext cx="12191999" cy="1270057"/>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b="0" i="0" dirty="0">
                <a:solidFill>
                  <a:schemeClr val="bg1"/>
                </a:solidFill>
                <a:effectLst/>
                <a:latin typeface="Arial" panose="020B0604020202020204" pitchFamily="34" charset="0"/>
                <a:cs typeface="Arial" panose="020B0604020202020204" pitchFamily="34" charset="0"/>
              </a:rPr>
              <a:t>Above plot shows three points between 10 to 12, these are outliers as there are not included in the box of other observation.</a:t>
            </a:r>
            <a:endParaRPr lang="en-US" dirty="0">
              <a:solidFill>
                <a:schemeClr val="bg1"/>
              </a:solidFill>
              <a:latin typeface="Arial" panose="020B0604020202020204" pitchFamily="34" charset="0"/>
              <a:cs typeface="Arial" panose="020B0604020202020204" pitchFamily="34" charset="0"/>
            </a:endParaRPr>
          </a:p>
        </p:txBody>
      </p:sp>
      <p:sp>
        <p:nvSpPr>
          <p:cNvPr id="7" name="Content Placeholder 2">
            <a:extLst>
              <a:ext uri="{FF2B5EF4-FFF2-40B4-BE49-F238E27FC236}">
                <a16:creationId xmlns:a16="http://schemas.microsoft.com/office/drawing/2014/main" id="{24BF7607-1D1B-4CEB-A961-57D17D839136}"/>
              </a:ext>
            </a:extLst>
          </p:cNvPr>
          <p:cNvSpPr txBox="1">
            <a:spLocks/>
          </p:cNvSpPr>
          <p:nvPr/>
        </p:nvSpPr>
        <p:spPr>
          <a:xfrm>
            <a:off x="1" y="6165908"/>
            <a:ext cx="6095999" cy="692092"/>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Arial" panose="020B0604020202020204" pitchFamily="34" charset="0"/>
                <a:cs typeface="Arial" panose="020B0604020202020204" pitchFamily="34" charset="0"/>
              </a:rPr>
              <a:t>N</a:t>
            </a:r>
            <a:r>
              <a:rPr lang="en-US" b="0" i="0" dirty="0">
                <a:solidFill>
                  <a:schemeClr val="bg1"/>
                </a:solidFill>
                <a:effectLst/>
                <a:latin typeface="Arial" panose="020B0604020202020204" pitchFamily="34" charset="0"/>
                <a:cs typeface="Arial" panose="020B0604020202020204" pitchFamily="34" charset="0"/>
              </a:rPr>
              <a:t>o where near the quartiles range.</a:t>
            </a:r>
            <a:endParaRPr lang="en-US" dirty="0">
              <a:solidFill>
                <a:schemeClr val="bg1"/>
              </a:solidFill>
              <a:latin typeface="Arial" panose="020B0604020202020204" pitchFamily="34" charset="0"/>
              <a:cs typeface="Arial" panose="020B0604020202020204" pitchFamily="34" charset="0"/>
            </a:endParaRPr>
          </a:p>
        </p:txBody>
      </p:sp>
      <p:sp>
        <p:nvSpPr>
          <p:cNvPr id="8" name="Content Placeholder 2">
            <a:extLst>
              <a:ext uri="{FF2B5EF4-FFF2-40B4-BE49-F238E27FC236}">
                <a16:creationId xmlns:a16="http://schemas.microsoft.com/office/drawing/2014/main" id="{2B764160-F548-4044-B117-A5CA6E807BF5}"/>
              </a:ext>
            </a:extLst>
          </p:cNvPr>
          <p:cNvSpPr txBox="1">
            <a:spLocks/>
          </p:cNvSpPr>
          <p:nvPr/>
        </p:nvSpPr>
        <p:spPr>
          <a:xfrm>
            <a:off x="6096000" y="6165908"/>
            <a:ext cx="6095999" cy="692092"/>
          </a:xfrm>
          <a:prstGeom prst="rect">
            <a:avLst/>
          </a:prstGeom>
        </p:spPr>
        <p:style>
          <a:lnRef idx="1">
            <a:schemeClr val="dk1"/>
          </a:lnRef>
          <a:fillRef idx="2">
            <a:schemeClr val="dk1"/>
          </a:fillRef>
          <a:effectRef idx="1">
            <a:schemeClr val="dk1"/>
          </a:effectRef>
          <a:fontRef idx="minor">
            <a:schemeClr val="dk1"/>
          </a:fontRef>
        </p:style>
        <p:txBody>
          <a:bodyPr vert="horz" lIns="91440" tIns="45720" rIns="91440" bIns="45720" rtlCol="0" anchor="ctr">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lt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lt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lt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lt1"/>
                </a:solidFill>
                <a:latin typeface="+mn-lt"/>
                <a:ea typeface="+mn-ea"/>
                <a:cs typeface="+mn-cs"/>
              </a:defRPr>
            </a:lvl9pPr>
          </a:lstStyle>
          <a:p>
            <a:pPr marL="0" indent="0" algn="ctr">
              <a:buFont typeface="Arial" panose="020B0604020202020204" pitchFamily="34" charset="0"/>
              <a:buNone/>
            </a:pPr>
            <a:r>
              <a:rPr lang="en-US" dirty="0">
                <a:solidFill>
                  <a:schemeClr val="bg1"/>
                </a:solidFill>
                <a:latin typeface="Arial" panose="020B0604020202020204" pitchFamily="34" charset="0"/>
                <a:cs typeface="Arial" panose="020B0604020202020204" pitchFamily="34" charset="0"/>
              </a:rPr>
              <a:t>It is analyze in Univariate Visualization</a:t>
            </a:r>
          </a:p>
        </p:txBody>
      </p:sp>
    </p:spTree>
    <p:extLst>
      <p:ext uri="{BB962C8B-B14F-4D97-AF65-F5344CB8AC3E}">
        <p14:creationId xmlns:p14="http://schemas.microsoft.com/office/powerpoint/2010/main" val="30807143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1199</Words>
  <Application>Microsoft Office PowerPoint</Application>
  <PresentationFormat>Widescreen</PresentationFormat>
  <Paragraphs>77</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vt:lpstr>
      <vt:lpstr>Berlin Sans FB Demi</vt:lpstr>
      <vt:lpstr>Calibri</vt:lpstr>
      <vt:lpstr>Calibri Light</vt:lpstr>
      <vt:lpstr>Office Theme</vt:lpstr>
      <vt:lpstr>Outlier</vt:lpstr>
      <vt:lpstr>What Is An Outlier?</vt:lpstr>
      <vt:lpstr>Why Do Outlier Occur?</vt:lpstr>
      <vt:lpstr>Different Types of Outlier</vt:lpstr>
      <vt:lpstr>Different Types of Outlier</vt:lpstr>
      <vt:lpstr>Different Types of Outlier</vt:lpstr>
      <vt:lpstr>Example Of How These Type Of Outlier Work</vt:lpstr>
      <vt:lpstr>Finding Outlier</vt:lpstr>
      <vt:lpstr>Finding Outlier (Box Plot)</vt:lpstr>
      <vt:lpstr>Finding Outlier (Scatter Plot)</vt:lpstr>
      <vt:lpstr>Finding Outlier (Standard Deviation)</vt:lpstr>
      <vt:lpstr>Finding Outlier (Z-Score)</vt:lpstr>
      <vt:lpstr>Finding Outlier (Z-Score)</vt:lpstr>
      <vt:lpstr>Removing Outlier (Z-Score)</vt:lpstr>
      <vt:lpstr>Removing Outlier (Z-Score)</vt:lpstr>
      <vt:lpstr>Removing Outlier (IQR Score)</vt:lpstr>
      <vt:lpstr>Removing Outlier (IQR Score)</vt:lpstr>
      <vt:lpstr>PowerPoint Presentation</vt:lpstr>
      <vt:lpstr>When To Drop Or Not To Drop An Outlier?</vt:lpstr>
      <vt:lpstr>When To Drop Or Not To Drop An Outlier?</vt:lpstr>
      <vt:lpstr>When To Drop Or Not To Drop An Outlier?</vt:lpstr>
      <vt:lpstr>When To Drop Or Not To Drop An Outlier?</vt:lpstr>
      <vt:lpstr>Summary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Outliers</dc:title>
  <dc:creator>Garena Nubile</dc:creator>
  <cp:lastModifiedBy>Garena Nubile</cp:lastModifiedBy>
  <cp:revision>37</cp:revision>
  <dcterms:created xsi:type="dcterms:W3CDTF">2021-03-16T06:30:37Z</dcterms:created>
  <dcterms:modified xsi:type="dcterms:W3CDTF">2021-03-27T08:03:27Z</dcterms:modified>
</cp:coreProperties>
</file>