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B30E-E058-457B-AAC9-878812AF0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s-B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3BC0C-A4FD-4BAE-AE36-717B10F8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s-B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C003-7922-4DC7-9706-08AD69F1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490-9FA7-4D00-B1A9-7CAA3115D52B}" type="datetimeFigureOut">
              <a:rPr lang="ms-BN" smtClean="0"/>
              <a:t>31/03/2021</a:t>
            </a:fld>
            <a:endParaRPr lang="ms-B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D482-A42A-422F-8FA5-718AC4A6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B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FF96-2F37-42B6-9302-4226C27B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E25-35F6-4FFB-86F3-5FE4AB1CDA9C}" type="slidenum">
              <a:rPr lang="ms-BN" smtClean="0"/>
              <a:t>‹#›</a:t>
            </a:fld>
            <a:endParaRPr lang="ms-BN"/>
          </a:p>
        </p:txBody>
      </p:sp>
    </p:spTree>
    <p:extLst>
      <p:ext uri="{BB962C8B-B14F-4D97-AF65-F5344CB8AC3E}">
        <p14:creationId xmlns:p14="http://schemas.microsoft.com/office/powerpoint/2010/main" val="59842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5B1D-3B1E-41C8-BCA7-047085F4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B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3DED-926D-48EE-95A0-8E1463A3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B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CC62-575F-421F-8F0D-1CCA9BD5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490-9FA7-4D00-B1A9-7CAA3115D52B}" type="datetimeFigureOut">
              <a:rPr lang="ms-BN" smtClean="0"/>
              <a:t>31/03/2021</a:t>
            </a:fld>
            <a:endParaRPr lang="ms-B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89F7-CD65-4D68-95A4-F087D76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B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6232B-C65F-4D0B-8F01-89B1778E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E25-35F6-4FFB-86F3-5FE4AB1CDA9C}" type="slidenum">
              <a:rPr lang="ms-BN" smtClean="0"/>
              <a:t>‹#›</a:t>
            </a:fld>
            <a:endParaRPr lang="ms-BN"/>
          </a:p>
        </p:txBody>
      </p:sp>
    </p:spTree>
    <p:extLst>
      <p:ext uri="{BB962C8B-B14F-4D97-AF65-F5344CB8AC3E}">
        <p14:creationId xmlns:p14="http://schemas.microsoft.com/office/powerpoint/2010/main" val="260644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21DCF-C43B-4490-85DB-48720DE5A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B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17AFB-365F-4D1B-B2DE-9133B7C97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B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9125B-4074-4360-B048-CF0AC63C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490-9FA7-4D00-B1A9-7CAA3115D52B}" type="datetimeFigureOut">
              <a:rPr lang="ms-BN" smtClean="0"/>
              <a:t>31/03/2021</a:t>
            </a:fld>
            <a:endParaRPr lang="ms-B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E0F7C-9686-44CA-A4B8-5DFB6E1F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B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CAA9-09AE-4AE2-ADB0-7F84FF5C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E25-35F6-4FFB-86F3-5FE4AB1CDA9C}" type="slidenum">
              <a:rPr lang="ms-BN" smtClean="0"/>
              <a:t>‹#›</a:t>
            </a:fld>
            <a:endParaRPr lang="ms-BN"/>
          </a:p>
        </p:txBody>
      </p:sp>
    </p:spTree>
    <p:extLst>
      <p:ext uri="{BB962C8B-B14F-4D97-AF65-F5344CB8AC3E}">
        <p14:creationId xmlns:p14="http://schemas.microsoft.com/office/powerpoint/2010/main" val="39432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0C00-146E-46DE-B1C6-BDFFAFFD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B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90B9-A521-4528-ADB2-418BBDED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B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D368-1173-466A-85F7-B4E48216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490-9FA7-4D00-B1A9-7CAA3115D52B}" type="datetimeFigureOut">
              <a:rPr lang="ms-BN" smtClean="0"/>
              <a:t>31/03/2021</a:t>
            </a:fld>
            <a:endParaRPr lang="ms-B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40875-7C8F-4C52-929D-F4C965D8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B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D5FD-3818-4975-A4B5-9489C612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E25-35F6-4FFB-86F3-5FE4AB1CDA9C}" type="slidenum">
              <a:rPr lang="ms-BN" smtClean="0"/>
              <a:t>‹#›</a:t>
            </a:fld>
            <a:endParaRPr lang="ms-BN"/>
          </a:p>
        </p:txBody>
      </p:sp>
    </p:spTree>
    <p:extLst>
      <p:ext uri="{BB962C8B-B14F-4D97-AF65-F5344CB8AC3E}">
        <p14:creationId xmlns:p14="http://schemas.microsoft.com/office/powerpoint/2010/main" val="123785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4272-11E3-4296-AB13-EF21FB46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s-B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BC26F-3592-4D81-8EFC-393AA97FF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DCAB8-435D-4AD7-9EDA-9FCF749B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490-9FA7-4D00-B1A9-7CAA3115D52B}" type="datetimeFigureOut">
              <a:rPr lang="ms-BN" smtClean="0"/>
              <a:t>31/03/2021</a:t>
            </a:fld>
            <a:endParaRPr lang="ms-B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DE1DC-08EF-42B9-BBB7-0E1935E2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B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94A9E-AED7-42B4-9573-AC49D80D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E25-35F6-4FFB-86F3-5FE4AB1CDA9C}" type="slidenum">
              <a:rPr lang="ms-BN" smtClean="0"/>
              <a:t>‹#›</a:t>
            </a:fld>
            <a:endParaRPr lang="ms-BN"/>
          </a:p>
        </p:txBody>
      </p:sp>
    </p:spTree>
    <p:extLst>
      <p:ext uri="{BB962C8B-B14F-4D97-AF65-F5344CB8AC3E}">
        <p14:creationId xmlns:p14="http://schemas.microsoft.com/office/powerpoint/2010/main" val="26037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FCD4-46C3-4A71-AC8C-A2ED99BF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B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19E4-B866-410D-A806-D1A7FFBA3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B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8C274-8F27-4B56-A98A-F8C691C36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B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7BB9C-90B2-4EF8-B89D-3F946BDD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490-9FA7-4D00-B1A9-7CAA3115D52B}" type="datetimeFigureOut">
              <a:rPr lang="ms-BN" smtClean="0"/>
              <a:t>31/03/2021</a:t>
            </a:fld>
            <a:endParaRPr lang="ms-B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43099-6A22-4959-820E-C0FC0512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B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261A9-3699-4E35-A26A-41010B25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E25-35F6-4FFB-86F3-5FE4AB1CDA9C}" type="slidenum">
              <a:rPr lang="ms-BN" smtClean="0"/>
              <a:t>‹#›</a:t>
            </a:fld>
            <a:endParaRPr lang="ms-BN"/>
          </a:p>
        </p:txBody>
      </p:sp>
    </p:spTree>
    <p:extLst>
      <p:ext uri="{BB962C8B-B14F-4D97-AF65-F5344CB8AC3E}">
        <p14:creationId xmlns:p14="http://schemas.microsoft.com/office/powerpoint/2010/main" val="391623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B7BF-21E9-4CC3-9F49-4945D002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B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E2F5-66F5-4025-BB0D-7786274B1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BE2D2-B85F-4258-B368-ECB2117E9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B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08AC-AA28-4C33-81F1-6CA2AB9DF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5E679-3838-496C-BFF3-7819C15E9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B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190C4-A2C3-4F6B-AA46-8B7FEB0A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490-9FA7-4D00-B1A9-7CAA3115D52B}" type="datetimeFigureOut">
              <a:rPr lang="ms-BN" smtClean="0"/>
              <a:t>31/03/2021</a:t>
            </a:fld>
            <a:endParaRPr lang="ms-B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B7666-DC5D-4124-8C86-DC95CB1F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B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8F9FB-BFA5-4B93-B7B5-F270B836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E25-35F6-4FFB-86F3-5FE4AB1CDA9C}" type="slidenum">
              <a:rPr lang="ms-BN" smtClean="0"/>
              <a:t>‹#›</a:t>
            </a:fld>
            <a:endParaRPr lang="ms-BN"/>
          </a:p>
        </p:txBody>
      </p:sp>
    </p:spTree>
    <p:extLst>
      <p:ext uri="{BB962C8B-B14F-4D97-AF65-F5344CB8AC3E}">
        <p14:creationId xmlns:p14="http://schemas.microsoft.com/office/powerpoint/2010/main" val="114788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D2E8-544F-4061-94AD-7A6E4788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B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7C732-99A0-4CE3-88ED-7053C228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490-9FA7-4D00-B1A9-7CAA3115D52B}" type="datetimeFigureOut">
              <a:rPr lang="ms-BN" smtClean="0"/>
              <a:t>31/03/2021</a:t>
            </a:fld>
            <a:endParaRPr lang="ms-B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5C63-B7E7-4545-B108-A68B9F9B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B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9C9B4-DE79-4757-8BFB-F205662C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E25-35F6-4FFB-86F3-5FE4AB1CDA9C}" type="slidenum">
              <a:rPr lang="ms-BN" smtClean="0"/>
              <a:t>‹#›</a:t>
            </a:fld>
            <a:endParaRPr lang="ms-BN"/>
          </a:p>
        </p:txBody>
      </p:sp>
    </p:spTree>
    <p:extLst>
      <p:ext uri="{BB962C8B-B14F-4D97-AF65-F5344CB8AC3E}">
        <p14:creationId xmlns:p14="http://schemas.microsoft.com/office/powerpoint/2010/main" val="137258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9309E-EADD-4B61-9869-BF93BDC8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490-9FA7-4D00-B1A9-7CAA3115D52B}" type="datetimeFigureOut">
              <a:rPr lang="ms-BN" smtClean="0"/>
              <a:t>31/03/2021</a:t>
            </a:fld>
            <a:endParaRPr lang="ms-B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FE22D-5743-4361-A41E-90F00148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B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E0F4C-99BA-4C49-A815-6E630571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E25-35F6-4FFB-86F3-5FE4AB1CDA9C}" type="slidenum">
              <a:rPr lang="ms-BN" smtClean="0"/>
              <a:t>‹#›</a:t>
            </a:fld>
            <a:endParaRPr lang="ms-BN"/>
          </a:p>
        </p:txBody>
      </p:sp>
    </p:spTree>
    <p:extLst>
      <p:ext uri="{BB962C8B-B14F-4D97-AF65-F5344CB8AC3E}">
        <p14:creationId xmlns:p14="http://schemas.microsoft.com/office/powerpoint/2010/main" val="336930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374A-B11B-4D8F-B168-C4FCE463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B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49B3-561B-40B2-83DF-761A839E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B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521CE-DC33-4C08-9383-CFF1B4F67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15BA4-3F56-4BC2-8E46-6FAD6975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490-9FA7-4D00-B1A9-7CAA3115D52B}" type="datetimeFigureOut">
              <a:rPr lang="ms-BN" smtClean="0"/>
              <a:t>31/03/2021</a:t>
            </a:fld>
            <a:endParaRPr lang="ms-B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21F6A-A2E8-4A26-8E79-24C654C4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B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09FBD-8C43-4709-B873-A13A86F7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E25-35F6-4FFB-86F3-5FE4AB1CDA9C}" type="slidenum">
              <a:rPr lang="ms-BN" smtClean="0"/>
              <a:t>‹#›</a:t>
            </a:fld>
            <a:endParaRPr lang="ms-BN"/>
          </a:p>
        </p:txBody>
      </p:sp>
    </p:spTree>
    <p:extLst>
      <p:ext uri="{BB962C8B-B14F-4D97-AF65-F5344CB8AC3E}">
        <p14:creationId xmlns:p14="http://schemas.microsoft.com/office/powerpoint/2010/main" val="116998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F4C7-96E1-460C-A220-96D23364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B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CD4FF-7F67-4725-B7EA-673A1F41C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B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7214-5F67-412F-948A-C688B56FC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17197-1625-474A-9BEE-4DEE4B90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8490-9FA7-4D00-B1A9-7CAA3115D52B}" type="datetimeFigureOut">
              <a:rPr lang="ms-BN" smtClean="0"/>
              <a:t>31/03/2021</a:t>
            </a:fld>
            <a:endParaRPr lang="ms-B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89313-8F96-4E89-A1A2-3315ED48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B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0AD8A-F58E-4FB6-8C27-A98997F0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E25-35F6-4FFB-86F3-5FE4AB1CDA9C}" type="slidenum">
              <a:rPr lang="ms-BN" smtClean="0"/>
              <a:t>‹#›</a:t>
            </a:fld>
            <a:endParaRPr lang="ms-BN"/>
          </a:p>
        </p:txBody>
      </p:sp>
    </p:spTree>
    <p:extLst>
      <p:ext uri="{BB962C8B-B14F-4D97-AF65-F5344CB8AC3E}">
        <p14:creationId xmlns:p14="http://schemas.microsoft.com/office/powerpoint/2010/main" val="189194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2ECA-A4DC-4819-A948-8F7F5DEA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B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B8C02-C107-4B06-8CB2-6FAEA049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B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C47F-33F6-40C2-968F-0C9407589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8490-9FA7-4D00-B1A9-7CAA3115D52B}" type="datetimeFigureOut">
              <a:rPr lang="ms-BN" smtClean="0"/>
              <a:t>31/03/2021</a:t>
            </a:fld>
            <a:endParaRPr lang="ms-B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2AA4C-4043-4011-A190-B2EE97B8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B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AE27-15FD-4646-9A8C-136818A70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6E25-35F6-4FFB-86F3-5FE4AB1CDA9C}" type="slidenum">
              <a:rPr lang="ms-BN" smtClean="0"/>
              <a:t>‹#›</a:t>
            </a:fld>
            <a:endParaRPr lang="ms-BN"/>
          </a:p>
        </p:txBody>
      </p:sp>
    </p:spTree>
    <p:extLst>
      <p:ext uri="{BB962C8B-B14F-4D97-AF65-F5344CB8AC3E}">
        <p14:creationId xmlns:p14="http://schemas.microsoft.com/office/powerpoint/2010/main" val="305307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atisticshowto.com/wp-content/uploads/2016/05/dixons-q-test-statistic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atisticshowto.com/wp-content/uploads/2016/05/dixons-q-test-statistic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C2C3A-67B0-47CD-BB45-9D119FC47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ms-BN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FB576-31E1-4708-AA18-F5ADE4C1D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ms-BN" sz="5400" dirty="0" err="1">
                <a:solidFill>
                  <a:srgbClr val="080808"/>
                </a:solidFill>
                <a:latin typeface="Bodoni MT" panose="02070603080606020203" pitchFamily="18" charset="0"/>
              </a:rPr>
              <a:t>Dixon’s</a:t>
            </a:r>
            <a:r>
              <a:rPr lang="ms-BN" sz="5400" dirty="0">
                <a:solidFill>
                  <a:srgbClr val="080808"/>
                </a:solidFill>
                <a:latin typeface="Bodoni MT" panose="02070603080606020203" pitchFamily="18" charset="0"/>
              </a:rPr>
              <a:t> Q </a:t>
            </a:r>
            <a:r>
              <a:rPr lang="ms-BN" sz="5400" dirty="0" err="1">
                <a:solidFill>
                  <a:srgbClr val="080808"/>
                </a:solidFill>
                <a:latin typeface="Bodoni MT" panose="02070603080606020203" pitchFamily="18" charset="0"/>
              </a:rPr>
              <a:t>Test</a:t>
            </a:r>
            <a:endParaRPr lang="ms-BN" sz="5400" dirty="0">
              <a:solidFill>
                <a:srgbClr val="080808"/>
              </a:solidFill>
              <a:latin typeface="Bodoni MT" panose="02070603080606020203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7DF96-E6E9-4701-8A7E-BFC9F9A7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2" y="1068222"/>
            <a:ext cx="8959893" cy="607146"/>
          </a:xfrm>
        </p:spPr>
        <p:txBody>
          <a:bodyPr anchor="b">
            <a:normAutofit/>
          </a:bodyPr>
          <a:lstStyle/>
          <a:p>
            <a:pPr algn="ctr"/>
            <a:r>
              <a:rPr lang="ms-B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47DD-E8A4-4FBD-8818-455DF004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3" y="1910372"/>
            <a:ext cx="8959893" cy="3953129"/>
          </a:xfrm>
        </p:spPr>
        <p:txBody>
          <a:bodyPr anchor="t"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Step 1: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Sort your data into ascending order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PT Sans"/>
              </a:rPr>
              <a:t> (smallest to largest).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PT San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Bodoni MT" panose="02070603080606020203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Step 2 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Find the Q statistic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PT Sans"/>
              </a:rPr>
              <a:t>using the following formula: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PT San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            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PT San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Bodoni MT" panose="02070603080606020203" pitchFamily="18" charset="0"/>
              <a:ea typeface="PT San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PT Sans"/>
              </a:rPr>
            </a:br>
            <a:endParaRPr lang="en-US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Bodoni MT" panose="02070603080606020203" pitchFamily="18" charset="0"/>
              <a:ea typeface="inheri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Bodoni MT" panose="02070603080606020203" pitchFamily="18" charset="0"/>
              <a:ea typeface="inheri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Bodoni MT" panose="02070603080606020203" pitchFamily="18" charset="0"/>
              <a:ea typeface="inheri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Step 3: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Find the Q critical 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PT Sans"/>
              </a:rPr>
              <a:t> in the Q table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Bodoni MT" panose="02070603080606020203" pitchFamily="18" charset="0"/>
              <a:ea typeface="inheri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Step 4: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Compare the Q statistic from Step 2 with the Q critical value in Step 3.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Bodoni MT" panose="02070603080606020203" pitchFamily="18" charset="0"/>
            </a:endParaRPr>
          </a:p>
        </p:txBody>
      </p:sp>
      <p:pic>
        <p:nvPicPr>
          <p:cNvPr id="1026" name="Picture 2" descr="dixon's q test statistic">
            <a:hlinkClick r:id="rId2"/>
            <a:extLst>
              <a:ext uri="{FF2B5EF4-FFF2-40B4-BE49-F238E27FC236}">
                <a16:creationId xmlns:a16="http://schemas.microsoft.com/office/drawing/2014/main" id="{BD3A657F-C0F5-494E-9510-B74EA4FC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45" y="3136655"/>
            <a:ext cx="2491307" cy="101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D7732-42AF-4053-B3FE-E2B68B66BD49}"/>
              </a:ext>
            </a:extLst>
          </p:cNvPr>
          <p:cNvSpPr txBox="1"/>
          <p:nvPr/>
        </p:nvSpPr>
        <p:spPr>
          <a:xfrm>
            <a:off x="5215544" y="3071328"/>
            <a:ext cx="33145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PT Sans"/>
              </a:rPr>
              <a:t>Where: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Bodoni MT" panose="02070603080606020203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 x</a:t>
            </a:r>
            <a:r>
              <a:rPr kumimoji="0" lang="en-US" altLang="en-US" sz="1600" b="0" i="0" u="none" strike="noStrike" cap="none" normalizeH="0" baseline="-30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 is the smallest (suspect) value,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 x</a:t>
            </a:r>
            <a:r>
              <a:rPr kumimoji="0" lang="en-US" altLang="en-US" sz="1600" b="0" i="0" u="none" strike="noStrike" cap="none" normalizeH="0" baseline="-30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 is the second smallest value,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x</a:t>
            </a:r>
            <a:r>
              <a:rPr kumimoji="0" lang="en-US" altLang="en-US" sz="1600" b="0" i="0" u="none" strike="noStrike" cap="none" normalizeH="0" baseline="-3000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 is the largest value.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Bodoni MT" panose="02070603080606020203" pitchFamily="18" charset="0"/>
              <a:ea typeface="PT Sans"/>
            </a:endParaRPr>
          </a:p>
          <a:p>
            <a:endParaRPr lang="ms-BN" sz="1600" dirty="0"/>
          </a:p>
        </p:txBody>
      </p:sp>
    </p:spTree>
    <p:extLst>
      <p:ext uri="{BB962C8B-B14F-4D97-AF65-F5344CB8AC3E}">
        <p14:creationId xmlns:p14="http://schemas.microsoft.com/office/powerpoint/2010/main" val="120082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7DF96-E6E9-4701-8A7E-BFC9F9A7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905" y="1068222"/>
            <a:ext cx="9774191" cy="60714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ms-B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STEP 1: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Sort your data into ascending order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PT Sans"/>
              </a:rPr>
              <a:t> (smallest to largest).</a:t>
            </a:r>
            <a:endParaRPr lang="ms-BN" sz="32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CFC2AF-FE85-4F69-8A73-F2CFF60D937C}"/>
              </a:ext>
            </a:extLst>
          </p:cNvPr>
          <p:cNvSpPr/>
          <p:nvPr/>
        </p:nvSpPr>
        <p:spPr>
          <a:xfrm>
            <a:off x="3846331" y="2842591"/>
            <a:ext cx="596348" cy="5168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s-B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81A80D-E991-4C56-A9D0-170C29BE9BA6}"/>
              </a:ext>
            </a:extLst>
          </p:cNvPr>
          <p:cNvSpPr/>
          <p:nvPr/>
        </p:nvSpPr>
        <p:spPr>
          <a:xfrm>
            <a:off x="8684097" y="2841117"/>
            <a:ext cx="596348" cy="5168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s-B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80B44-0E05-40F3-84B6-44BFA55EF60D}"/>
              </a:ext>
            </a:extLst>
          </p:cNvPr>
          <p:cNvSpPr/>
          <p:nvPr/>
        </p:nvSpPr>
        <p:spPr>
          <a:xfrm>
            <a:off x="3200400" y="2842591"/>
            <a:ext cx="596348" cy="5168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s-B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47DD-E8A4-4FBD-8818-455DF004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101" y="1947220"/>
            <a:ext cx="9293798" cy="1481780"/>
          </a:xfrm>
        </p:spPr>
        <p:txBody>
          <a:bodyPr anchor="t"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</a:rPr>
              <a:t>ot sorted: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</a:rPr>
              <a:t>19, 36, 33, 25, 30, 28, 31, 36, 29, 37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Bodoni MT" panose="02070603080606020203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Sorted:           </a:t>
            </a:r>
            <a:r>
              <a:rPr lang="en-US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19, 25, 28, 29, 30, 31, 33, 36, 36, 37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E07D6A-83F5-487C-8A14-21E1CD76A836}"/>
              </a:ext>
            </a:extLst>
          </p:cNvPr>
          <p:cNvSpPr txBox="1">
            <a:spLocks/>
          </p:cNvSpPr>
          <p:nvPr/>
        </p:nvSpPr>
        <p:spPr>
          <a:xfrm>
            <a:off x="1208904" y="3909571"/>
            <a:ext cx="9774191" cy="60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BN" sz="2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STEP 2: </a:t>
            </a:r>
            <a:r>
              <a:rPr lang="en-US" altLang="en-US" sz="2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  <a:ea typeface="inherit"/>
              </a:rPr>
              <a:t>Find the Q statistic </a:t>
            </a:r>
            <a:endParaRPr lang="ms-BN" sz="29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1" name="Picture 2" descr="dixon's q test statistic">
            <a:hlinkClick r:id="rId2"/>
            <a:extLst>
              <a:ext uri="{FF2B5EF4-FFF2-40B4-BE49-F238E27FC236}">
                <a16:creationId xmlns:a16="http://schemas.microsoft.com/office/drawing/2014/main" id="{9867AB60-5E1B-437B-B98A-69BA0F6EF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599" y="4537812"/>
            <a:ext cx="1823397" cy="74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0787AB-0289-4934-A46C-EBC38D6E81F3}"/>
              </a:ext>
            </a:extLst>
          </p:cNvPr>
          <p:cNvSpPr txBox="1"/>
          <p:nvPr/>
        </p:nvSpPr>
        <p:spPr>
          <a:xfrm>
            <a:off x="8375600" y="5187315"/>
            <a:ext cx="31208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Bodoni MT" panose="02070603080606020203" pitchFamily="18" charset="0"/>
                <a:ea typeface="inherit"/>
              </a:rPr>
              <a:t> x</a:t>
            </a:r>
            <a:r>
              <a:rPr kumimoji="0" lang="en-US" altLang="en-US" sz="1600" b="0" i="0" u="none" strike="noStrike" cap="none" normalizeH="0" baseline="-30000" dirty="0">
                <a:ln>
                  <a:noFill/>
                </a:ln>
                <a:effectLst/>
                <a:latin typeface="Bodoni MT" panose="02070603080606020203" pitchFamily="18" charset="0"/>
                <a:ea typeface="inherit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Bodoni MT" panose="02070603080606020203" pitchFamily="18" charset="0"/>
                <a:ea typeface="inherit"/>
              </a:rPr>
              <a:t> is the smallest (suspect) value,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Bodoni MT" panose="02070603080606020203" pitchFamily="18" charset="0"/>
                <a:ea typeface="inherit"/>
              </a:rPr>
              <a:t> x</a:t>
            </a:r>
            <a:r>
              <a:rPr kumimoji="0" lang="en-US" altLang="en-US" sz="1600" b="0" i="0" u="none" strike="noStrike" cap="none" normalizeH="0" baseline="-30000" dirty="0">
                <a:ln>
                  <a:noFill/>
                </a:ln>
                <a:effectLst/>
                <a:latin typeface="Bodoni MT" panose="02070603080606020203" pitchFamily="18" charset="0"/>
                <a:ea typeface="inherit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Bodoni MT" panose="02070603080606020203" pitchFamily="18" charset="0"/>
                <a:ea typeface="inherit"/>
              </a:rPr>
              <a:t> is the second smallest value,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Bodoni MT" panose="02070603080606020203" pitchFamily="18" charset="0"/>
                <a:ea typeface="inherit"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Bodoni MT" panose="02070603080606020203" pitchFamily="18" charset="0"/>
                <a:ea typeface="inherit"/>
              </a:rPr>
              <a:t>x</a:t>
            </a:r>
            <a:r>
              <a:rPr kumimoji="0" lang="en-US" altLang="en-US" sz="1600" b="0" i="0" u="none" strike="noStrike" cap="none" normalizeH="0" baseline="-30000" dirty="0" err="1">
                <a:ln>
                  <a:noFill/>
                </a:ln>
                <a:effectLst/>
                <a:latin typeface="Bodoni MT" panose="02070603080606020203" pitchFamily="18" charset="0"/>
                <a:ea typeface="inherit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Bodoni MT" panose="02070603080606020203" pitchFamily="18" charset="0"/>
                <a:ea typeface="inherit"/>
              </a:rPr>
              <a:t> is the largest value.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Bodoni MT" panose="02070603080606020203" pitchFamily="18" charset="0"/>
              <a:ea typeface="PT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59FCF-F5B0-4FC3-B1BE-C448958245E6}"/>
              </a:ext>
            </a:extLst>
          </p:cNvPr>
          <p:cNvSpPr txBox="1"/>
          <p:nvPr/>
        </p:nvSpPr>
        <p:spPr>
          <a:xfrm>
            <a:off x="3323598" y="246039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1</a:t>
            </a:r>
            <a:endParaRPr lang="ms-BN" dirty="0">
              <a:latin typeface="Bodoni MT" panose="020706030806060202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34CC7-1738-4447-997B-789C8468293D}"/>
              </a:ext>
            </a:extLst>
          </p:cNvPr>
          <p:cNvSpPr txBox="1"/>
          <p:nvPr/>
        </p:nvSpPr>
        <p:spPr>
          <a:xfrm>
            <a:off x="3951984" y="247178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x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2</a:t>
            </a:r>
            <a:endParaRPr lang="ms-BN" dirty="0">
              <a:latin typeface="Bodoni MT" panose="020706030806060202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A92C6A-6F6F-4C50-BEB8-3C386EBDDA94}"/>
              </a:ext>
            </a:extLst>
          </p:cNvPr>
          <p:cNvSpPr txBox="1"/>
          <p:nvPr/>
        </p:nvSpPr>
        <p:spPr>
          <a:xfrm>
            <a:off x="8785743" y="2471785"/>
            <a:ext cx="3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x</a:t>
            </a:r>
            <a:r>
              <a:rPr kumimoji="0" lang="en-US" altLang="en-US" sz="1800" b="0" i="0" u="none" strike="noStrike" cap="none" normalizeH="0" baseline="-3000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n</a:t>
            </a:r>
            <a:endParaRPr lang="ms-BN" dirty="0">
              <a:latin typeface="Bodoni MT" panose="020706030806060202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ABF906-7461-4E9A-8F1A-219EB50B52DE}"/>
                  </a:ext>
                </a:extLst>
              </p:cNvPr>
              <p:cNvSpPr txBox="1"/>
              <p:nvPr/>
            </p:nvSpPr>
            <p:spPr>
              <a:xfrm>
                <a:off x="1449101" y="4734068"/>
                <a:ext cx="5210116" cy="71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odoni MT" panose="02070603080606020203" pitchFamily="18" charset="0"/>
                  </a:rPr>
                  <a:t>Q</a:t>
                </a:r>
                <a:r>
                  <a:rPr lang="en-US" sz="2800" baseline="-25000" dirty="0" err="1">
                    <a:latin typeface="Bodoni MT" panose="02070603080606020203" pitchFamily="18" charset="0"/>
                  </a:rPr>
                  <a:t>statistic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25−19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37−19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=0.333</m:t>
                    </m:r>
                  </m:oMath>
                </a14:m>
                <a:endParaRPr lang="ms-BN" sz="2800" dirty="0">
                  <a:latin typeface="Agency FB" panose="020B0503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ABF906-7461-4E9A-8F1A-219EB50B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101" y="4734068"/>
                <a:ext cx="5210116" cy="710066"/>
              </a:xfrm>
              <a:prstGeom prst="rect">
                <a:avLst/>
              </a:prstGeom>
              <a:blipFill>
                <a:blip r:embed="rId4"/>
                <a:stretch>
                  <a:fillRect l="-2459" b="-12069"/>
                </a:stretch>
              </a:blipFill>
            </p:spPr>
            <p:txBody>
              <a:bodyPr/>
              <a:lstStyle/>
              <a:p>
                <a:r>
                  <a:rPr lang="ms-B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4FC3462-64F0-4834-B13B-1066BCC0DB5D}"/>
              </a:ext>
            </a:extLst>
          </p:cNvPr>
          <p:cNvSpPr txBox="1"/>
          <p:nvPr/>
        </p:nvSpPr>
        <p:spPr>
          <a:xfrm>
            <a:off x="9354102" y="3553569"/>
            <a:ext cx="214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BN" sz="2000" dirty="0">
                <a:latin typeface="Bodoni MT" panose="02070603080606020203" pitchFamily="18" charset="0"/>
              </a:rPr>
              <a:t>No. </a:t>
            </a:r>
            <a:r>
              <a:rPr lang="ms-BN" sz="2000" dirty="0" err="1">
                <a:latin typeface="Bodoni MT" panose="02070603080606020203" pitchFamily="18" charset="0"/>
              </a:rPr>
              <a:t>of</a:t>
            </a:r>
            <a:r>
              <a:rPr lang="ms-BN" sz="2000" dirty="0">
                <a:latin typeface="Bodoni MT" panose="02070603080606020203" pitchFamily="18" charset="0"/>
              </a:rPr>
              <a:t> </a:t>
            </a:r>
            <a:r>
              <a:rPr lang="ms-BN" sz="2000" dirty="0" err="1">
                <a:latin typeface="Bodoni MT" panose="02070603080606020203" pitchFamily="18" charset="0"/>
              </a:rPr>
              <a:t>sample</a:t>
            </a:r>
            <a:r>
              <a:rPr lang="ms-BN" sz="2000" dirty="0">
                <a:latin typeface="Bodoni MT" panose="02070603080606020203" pitchFamily="18" charset="0"/>
              </a:rPr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20643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5" grpId="0" animBg="1"/>
      <p:bldP spid="10" grpId="0"/>
      <p:bldP spid="7" grpId="0"/>
      <p:bldP spid="17" grpId="0"/>
      <p:bldP spid="18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C711DA4-7F27-44B2-8748-75B4A4B9A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15" y="1946550"/>
            <a:ext cx="9222570" cy="19893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7DF96-E6E9-4701-8A7E-BFC9F9A7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905" y="1068222"/>
            <a:ext cx="9774191" cy="607146"/>
          </a:xfrm>
        </p:spPr>
        <p:txBody>
          <a:bodyPr anchor="b">
            <a:normAutofit/>
          </a:bodyPr>
          <a:lstStyle/>
          <a:p>
            <a:pPr algn="ctr"/>
            <a:r>
              <a:rPr lang="ms-B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STEP 3: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Find the Q critical value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PT Sans"/>
              </a:rPr>
              <a:t> in the Q table.</a:t>
            </a:r>
            <a:endParaRPr lang="ms-BN" sz="32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F754F-9EE2-43B7-8D2F-1469F980D883}"/>
              </a:ext>
            </a:extLst>
          </p:cNvPr>
          <p:cNvSpPr/>
          <p:nvPr/>
        </p:nvSpPr>
        <p:spPr>
          <a:xfrm>
            <a:off x="9740348" y="1946550"/>
            <a:ext cx="775252" cy="1989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s-B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E808B-213C-47E8-85E3-D6F022852617}"/>
              </a:ext>
            </a:extLst>
          </p:cNvPr>
          <p:cNvSpPr txBox="1"/>
          <p:nvPr/>
        </p:nvSpPr>
        <p:spPr>
          <a:xfrm>
            <a:off x="1484715" y="4621695"/>
            <a:ext cx="307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 err="1">
                <a:effectLst/>
                <a:latin typeface="Bodoni MT" panose="02070603080606020203" pitchFamily="18" charset="0"/>
              </a:rPr>
              <a:t>Q</a:t>
            </a:r>
            <a:r>
              <a:rPr lang="en-US" sz="2800" b="0" i="0" baseline="-25000" dirty="0" err="1">
                <a:effectLst/>
                <a:latin typeface="Bodoni MT" panose="02070603080606020203" pitchFamily="18" charset="0"/>
              </a:rPr>
              <a:t>critical</a:t>
            </a:r>
            <a:r>
              <a:rPr lang="en-US" sz="2800" b="0" i="0" baseline="-25000" dirty="0">
                <a:effectLst/>
                <a:latin typeface="Bodoni MT" panose="02070603080606020203" pitchFamily="18" charset="0"/>
              </a:rPr>
              <a:t> value</a:t>
            </a:r>
            <a:r>
              <a:rPr lang="en-US" sz="2800" b="0" i="0" dirty="0">
                <a:effectLst/>
                <a:latin typeface="Bodoni MT" panose="02070603080606020203" pitchFamily="18" charset="0"/>
              </a:rPr>
              <a:t> = 0.466</a:t>
            </a:r>
            <a:endParaRPr lang="ms-BN" dirty="0">
              <a:latin typeface="Bodoni MT" panose="020706030806060202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D22E2F-E978-4F68-8328-E6DEC34D00CD}"/>
              </a:ext>
            </a:extLst>
          </p:cNvPr>
          <p:cNvSpPr/>
          <p:nvPr/>
        </p:nvSpPr>
        <p:spPr>
          <a:xfrm rot="16200000">
            <a:off x="5834390" y="-1443897"/>
            <a:ext cx="523222" cy="9222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ms-BN"/>
          </a:p>
        </p:txBody>
      </p:sp>
    </p:spTree>
    <p:extLst>
      <p:ext uri="{BB962C8B-B14F-4D97-AF65-F5344CB8AC3E}">
        <p14:creationId xmlns:p14="http://schemas.microsoft.com/office/powerpoint/2010/main" val="219219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7DF96-E6E9-4701-8A7E-BFC9F9A7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905" y="1068222"/>
            <a:ext cx="9774191" cy="86613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ms-B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STEP 4: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odoni MT" panose="02070603080606020203" pitchFamily="18" charset="0"/>
                <a:ea typeface="inherit"/>
              </a:rPr>
              <a:t>Compare the Q statistic from Step 2 with the Q critical value in Step 3.</a:t>
            </a:r>
            <a:endParaRPr lang="ms-BN" sz="32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47DD-E8A4-4FBD-8818-455DF004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20" y="3841324"/>
            <a:ext cx="5856160" cy="1481780"/>
          </a:xfrm>
        </p:spPr>
        <p:txBody>
          <a:bodyPr anchor="t"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doni MT" panose="02070603080606020203" pitchFamily="18" charset="0"/>
              </a:rPr>
              <a:t>In conclusion,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doni MT" panose="02070603080606020203" pitchFamily="18" charset="0"/>
              </a:rPr>
              <a:t>0.333 is not greater than 0.466, so this point is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Bodoni MT" panose="02070603080606020203" pitchFamily="18" charset="0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doni MT" panose="02070603080606020203" pitchFamily="18" charset="0"/>
              </a:rPr>
              <a:t> an outlier at an alpha level of 5%.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BF906-7461-4E9A-8F1A-219EB50B52DE}"/>
              </a:ext>
            </a:extLst>
          </p:cNvPr>
          <p:cNvSpPr txBox="1"/>
          <p:nvPr/>
        </p:nvSpPr>
        <p:spPr>
          <a:xfrm>
            <a:off x="4495548" y="2316780"/>
            <a:ext cx="3200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odoni MT" panose="02070603080606020203" pitchFamily="18" charset="0"/>
              </a:rPr>
              <a:t>Q</a:t>
            </a:r>
            <a:r>
              <a:rPr lang="en-US" sz="2800" baseline="-25000" dirty="0" err="1">
                <a:latin typeface="Bodoni MT" panose="02070603080606020203" pitchFamily="18" charset="0"/>
              </a:rPr>
              <a:t>statistic</a:t>
            </a:r>
            <a:r>
              <a:rPr lang="en-US" dirty="0">
                <a:latin typeface="Bodoni MT" panose="02070603080606020203" pitchFamily="18" charset="0"/>
              </a:rPr>
              <a:t>            </a:t>
            </a:r>
            <a:r>
              <a:rPr lang="en-US" sz="2800" dirty="0">
                <a:latin typeface="Bodoni MT" panose="02070603080606020203" pitchFamily="18" charset="0"/>
              </a:rPr>
              <a:t>= 0.333</a:t>
            </a:r>
          </a:p>
          <a:p>
            <a:r>
              <a:rPr lang="en-US" sz="2800" b="0" i="0" dirty="0" err="1">
                <a:effectLst/>
                <a:latin typeface="Bodoni MT" panose="02070603080606020203" pitchFamily="18" charset="0"/>
              </a:rPr>
              <a:t>Q</a:t>
            </a:r>
            <a:r>
              <a:rPr lang="en-US" sz="2800" b="0" i="0" baseline="-25000" dirty="0" err="1">
                <a:effectLst/>
                <a:latin typeface="Bodoni MT" panose="02070603080606020203" pitchFamily="18" charset="0"/>
              </a:rPr>
              <a:t>critical</a:t>
            </a:r>
            <a:r>
              <a:rPr lang="en-US" sz="2800" b="0" i="0" baseline="-25000" dirty="0">
                <a:effectLst/>
                <a:latin typeface="Bodoni MT" panose="02070603080606020203" pitchFamily="18" charset="0"/>
              </a:rPr>
              <a:t> value</a:t>
            </a:r>
            <a:r>
              <a:rPr lang="en-US" sz="2800" b="0" i="0" dirty="0">
                <a:effectLst/>
                <a:latin typeface="Bodoni MT" panose="02070603080606020203" pitchFamily="18" charset="0"/>
              </a:rPr>
              <a:t>  = 0.466 </a:t>
            </a:r>
            <a:endParaRPr lang="ms-BN" sz="2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Agency FB</vt:lpstr>
      <vt:lpstr>Arial</vt:lpstr>
      <vt:lpstr>Bodoni MT</vt:lpstr>
      <vt:lpstr>Calibri</vt:lpstr>
      <vt:lpstr>Calibri Light</vt:lpstr>
      <vt:lpstr>Cambria Math</vt:lpstr>
      <vt:lpstr>Office Theme</vt:lpstr>
      <vt:lpstr>Dixon’s Q Test</vt:lpstr>
      <vt:lpstr>STEPS</vt:lpstr>
      <vt:lpstr>STEP 1: Sort your data into ascending order (smallest to largest).</vt:lpstr>
      <vt:lpstr>STEP 3: Find the Q critical value in the Q table.</vt:lpstr>
      <vt:lpstr>STEP 4: Compare the Q statistic from Step 2 with the Q critical value in Step 3.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Dixon’s Q Test</dc:title>
  <dc:creator>Radin Mas Halimahtul Amyza @ Siti Aisyah Bte Radin Mas Emran</dc:creator>
  <cp:lastModifiedBy>Radin Mas Halimahtul Amyza @ Siti Aisyah Bte Radin Mas Emran</cp:lastModifiedBy>
  <cp:revision>5</cp:revision>
  <dcterms:created xsi:type="dcterms:W3CDTF">2021-03-31T11:13:47Z</dcterms:created>
  <dcterms:modified xsi:type="dcterms:W3CDTF">2021-03-31T11:57:48Z</dcterms:modified>
</cp:coreProperties>
</file>