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6" r:id="rId4"/>
    <p:sldId id="259" r:id="rId5"/>
    <p:sldId id="261" r:id="rId6"/>
    <p:sldId id="262" r:id="rId7"/>
    <p:sldId id="267" r:id="rId8"/>
    <p:sldId id="269" r:id="rId9"/>
    <p:sldId id="274" r:id="rId10"/>
    <p:sldId id="275" r:id="rId11"/>
    <p:sldId id="276" r:id="rId12"/>
    <p:sldId id="264" r:id="rId13"/>
    <p:sldId id="268" r:id="rId14"/>
    <p:sldId id="273" r:id="rId15"/>
    <p:sldId id="265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487BA9-9235-42C6-B0A8-D3003E49592E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1889ED-C401-4D86-8957-3C717508F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47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889ED-C401-4D86-8957-3C717508F4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5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117580" y="42595"/>
            <a:ext cx="866775" cy="98407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74469" y="694766"/>
            <a:ext cx="8243061" cy="695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1773" y="1992071"/>
            <a:ext cx="10728452" cy="35198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690604" y="5897067"/>
            <a:ext cx="231140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7452" y="1751761"/>
            <a:ext cx="10728325" cy="4767331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11125" algn="ctr">
              <a:lnSpc>
                <a:spcPct val="100000"/>
              </a:lnSpc>
              <a:spcBef>
                <a:spcPts val="220"/>
              </a:spcBef>
            </a:pPr>
            <a:r>
              <a:rPr sz="1400" b="1" spc="-10" dirty="0">
                <a:latin typeface="Times New Roman"/>
                <a:cs typeface="Times New Roman"/>
              </a:rPr>
              <a:t>Федеральное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государственное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бюджетное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образовательное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учреждение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высшего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образования</a:t>
            </a:r>
            <a:endParaRPr sz="1400" dirty="0">
              <a:latin typeface="Times New Roman"/>
              <a:cs typeface="Times New Roman"/>
            </a:endParaRPr>
          </a:p>
          <a:p>
            <a:pPr marL="109220" algn="ctr">
              <a:lnSpc>
                <a:spcPct val="100000"/>
              </a:lnSpc>
              <a:spcBef>
                <a:spcPts val="120"/>
              </a:spcBef>
            </a:pPr>
            <a:r>
              <a:rPr sz="1400" b="1" spc="-5" dirty="0">
                <a:latin typeface="Times New Roman"/>
                <a:cs typeface="Times New Roman"/>
              </a:rPr>
              <a:t>«МИРЭА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–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Российский</a:t>
            </a:r>
            <a:r>
              <a:rPr sz="1400" b="1" spc="-5" dirty="0">
                <a:latin typeface="Times New Roman"/>
                <a:cs typeface="Times New Roman"/>
              </a:rPr>
              <a:t> технологический университет»</a:t>
            </a:r>
            <a:endParaRPr sz="1400" dirty="0">
              <a:latin typeface="Times New Roman"/>
              <a:cs typeface="Times New Roman"/>
            </a:endParaRPr>
          </a:p>
          <a:p>
            <a:pPr marL="120014" algn="ctr">
              <a:lnSpc>
                <a:spcPct val="100000"/>
              </a:lnSpc>
              <a:spcBef>
                <a:spcPts val="445"/>
              </a:spcBef>
            </a:pPr>
            <a:r>
              <a:rPr sz="1800" b="1" dirty="0">
                <a:latin typeface="Times New Roman"/>
                <a:cs typeface="Times New Roman"/>
              </a:rPr>
              <a:t>РТУ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МИРЭА</a:t>
            </a:r>
            <a:endParaRPr sz="1800" dirty="0">
              <a:latin typeface="Times New Roman"/>
              <a:cs typeface="Times New Roman"/>
            </a:endParaRPr>
          </a:p>
          <a:p>
            <a:pPr marL="118110" algn="ctr">
              <a:lnSpc>
                <a:spcPct val="100000"/>
              </a:lnSpc>
              <a:spcBef>
                <a:spcPts val="85"/>
              </a:spcBef>
            </a:pPr>
            <a:r>
              <a:rPr sz="1400" b="1" spc="-5" dirty="0">
                <a:latin typeface="Times New Roman"/>
                <a:cs typeface="Times New Roman"/>
              </a:rPr>
              <a:t>Институт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информационных технологий</a:t>
            </a:r>
            <a:endParaRPr sz="1400" dirty="0">
              <a:latin typeface="Times New Roman"/>
              <a:cs typeface="Times New Roman"/>
            </a:endParaRPr>
          </a:p>
          <a:p>
            <a:pPr marL="107950" algn="ctr">
              <a:lnSpc>
                <a:spcPct val="100000"/>
              </a:lnSpc>
              <a:spcBef>
                <a:spcPts val="75"/>
              </a:spcBef>
            </a:pPr>
            <a:r>
              <a:rPr sz="1400" b="1" spc="-10" dirty="0">
                <a:latin typeface="Times New Roman"/>
                <a:cs typeface="Times New Roman"/>
              </a:rPr>
              <a:t>Кафедра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инструментального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и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прикладного программного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обеспечения</a:t>
            </a:r>
            <a:endParaRPr sz="1400" dirty="0">
              <a:latin typeface="Times New Roman"/>
              <a:cs typeface="Times New Roman"/>
            </a:endParaRPr>
          </a:p>
          <a:p>
            <a:pPr marL="123189" algn="ctr">
              <a:lnSpc>
                <a:spcPct val="100000"/>
              </a:lnSpc>
              <a:spcBef>
                <a:spcPts val="1015"/>
              </a:spcBef>
            </a:pPr>
            <a:r>
              <a:rPr sz="2400" b="1" spc="-10" dirty="0">
                <a:latin typeface="Times New Roman"/>
                <a:cs typeface="Times New Roman"/>
              </a:rPr>
              <a:t>КУРСОВАЯ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РАБОТА</a:t>
            </a:r>
            <a:endParaRPr sz="2400" dirty="0">
              <a:latin typeface="Times New Roman"/>
              <a:cs typeface="Times New Roman"/>
            </a:endParaRPr>
          </a:p>
          <a:p>
            <a:pPr marL="134620" algn="ctr">
              <a:lnSpc>
                <a:spcPct val="100000"/>
              </a:lnSpc>
              <a:spcBef>
                <a:spcPts val="2045"/>
              </a:spcBef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клиент-серверного фуллстек-приложения для размещения объявлений с использованием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Spring Boot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React</a:t>
            </a:r>
            <a:endParaRPr lang="ru-RU" sz="1800" b="1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ru-RU" sz="2250" dirty="0">
              <a:latin typeface="Times New Roman"/>
              <a:cs typeface="Times New Roman"/>
            </a:endParaRPr>
          </a:p>
          <a:p>
            <a:pPr marL="12700" marR="8653780">
              <a:lnSpc>
                <a:spcPct val="111200"/>
              </a:lnSpc>
              <a:spcBef>
                <a:spcPts val="5"/>
              </a:spcBef>
            </a:pPr>
            <a:r>
              <a:rPr sz="1800" spc="-5" dirty="0">
                <a:latin typeface="Times New Roman"/>
                <a:cs typeface="Times New Roman"/>
              </a:rPr>
              <a:t>Студент: </a:t>
            </a:r>
            <a:r>
              <a:rPr lang="ru-RU" sz="1800" spc="-5" dirty="0">
                <a:latin typeface="Times New Roman"/>
                <a:cs typeface="Times New Roman"/>
              </a:rPr>
              <a:t>Верт</a:t>
            </a:r>
            <a:r>
              <a:rPr sz="1800" spc="-5" dirty="0">
                <a:latin typeface="Times New Roman"/>
                <a:cs typeface="Times New Roman"/>
              </a:rPr>
              <a:t> Д.А.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Группа: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ИКБО-24-20</a:t>
            </a: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lang="ru-RU" spc="-5" dirty="0">
                <a:latin typeface="Times New Roman"/>
                <a:cs typeface="Times New Roman"/>
              </a:rPr>
              <a:t>Рук</a:t>
            </a:r>
            <a:r>
              <a:rPr lang="ru-RU" sz="1800" spc="-5" dirty="0">
                <a:latin typeface="Times New Roman"/>
                <a:cs typeface="Times New Roman"/>
              </a:rPr>
              <a:t>оводитель</a:t>
            </a:r>
            <a:r>
              <a:rPr lang="en-US" spc="-5" dirty="0">
                <a:latin typeface="Times New Roman"/>
                <a:cs typeface="Times New Roman"/>
              </a:rPr>
              <a:t>: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Куликов А.А., к.т.н., доцент</a:t>
            </a:r>
            <a:endParaRPr sz="2000" dirty="0">
              <a:latin typeface="Times New Roman"/>
              <a:cs typeface="Times New Roman"/>
            </a:endParaRPr>
          </a:p>
          <a:p>
            <a:pPr marL="117475" algn="ctr">
              <a:lnSpc>
                <a:spcPct val="100000"/>
              </a:lnSpc>
              <a:spcBef>
                <a:spcPts val="1470"/>
              </a:spcBef>
            </a:pPr>
            <a:endParaRPr lang="en-US" sz="1800" spc="-5" dirty="0">
              <a:latin typeface="Times New Roman"/>
              <a:cs typeface="Times New Roman"/>
            </a:endParaRPr>
          </a:p>
          <a:p>
            <a:pPr marL="117475" algn="ctr">
              <a:lnSpc>
                <a:spcPct val="100000"/>
              </a:lnSpc>
              <a:spcBef>
                <a:spcPts val="1470"/>
              </a:spcBef>
            </a:pPr>
            <a:r>
              <a:rPr sz="1800" spc="-5" dirty="0" err="1">
                <a:latin typeface="Times New Roman"/>
                <a:cs typeface="Times New Roman"/>
              </a:rPr>
              <a:t>Москва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202</a:t>
            </a:r>
            <a:r>
              <a:rPr lang="ru-RU" dirty="0">
                <a:latin typeface="Times New Roman"/>
                <a:cs typeface="Times New Roman"/>
              </a:rPr>
              <a:t>3</a:t>
            </a:r>
            <a:endParaRPr sz="18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61557" y="609600"/>
            <a:ext cx="920114" cy="101761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0BEB681-B2EB-A454-1885-AC189CF6E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376"/>
          <a:stretch/>
        </p:blipFill>
        <p:spPr>
          <a:xfrm>
            <a:off x="381000" y="1901064"/>
            <a:ext cx="5121084" cy="30558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E9C51FD-7ADA-F6D9-28BA-EE253F749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427704"/>
            <a:ext cx="5044877" cy="61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590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6E8A82-6D05-7761-DD2E-7926BA3E6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425700"/>
            <a:ext cx="7027825" cy="443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2A819B7-478C-420F-3B1D-10D7574863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840"/>
          <a:stretch/>
        </p:blipFill>
        <p:spPr bwMode="auto">
          <a:xfrm>
            <a:off x="2286000" y="43835"/>
            <a:ext cx="7027824" cy="2362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1950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0861" y="433507"/>
            <a:ext cx="601027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Результаты</a:t>
            </a:r>
            <a:r>
              <a:rPr spc="-35" dirty="0"/>
              <a:t> </a:t>
            </a:r>
            <a:r>
              <a:rPr spc="-5" dirty="0"/>
              <a:t>разработки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7941" y="1646661"/>
            <a:ext cx="5378651" cy="420371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460375" indent="-448309">
              <a:spcBef>
                <a:spcPts val="540"/>
              </a:spcBef>
              <a:buSzPct val="109090"/>
              <a:buFont typeface="Arial MT"/>
              <a:buChar char="•"/>
              <a:tabLst>
                <a:tab pos="460375" algn="l"/>
                <a:tab pos="461009" algn="l"/>
              </a:tabLst>
            </a:pPr>
            <a:r>
              <a:rPr lang="ru-RU" sz="2200" dirty="0">
                <a:latin typeface="Times New Roman"/>
                <a:cs typeface="Times New Roman"/>
              </a:rPr>
              <a:t>Написано</a:t>
            </a:r>
            <a:r>
              <a:rPr lang="ru-RU" sz="2200" spc="-10" dirty="0">
                <a:latin typeface="Times New Roman"/>
                <a:cs typeface="Times New Roman"/>
              </a:rPr>
              <a:t> </a:t>
            </a:r>
            <a:r>
              <a:rPr lang="en-US" sz="2200" spc="-30" dirty="0">
                <a:latin typeface="Times New Roman"/>
                <a:cs typeface="Times New Roman"/>
              </a:rPr>
              <a:t>3000</a:t>
            </a:r>
            <a:r>
              <a:rPr lang="ru-RU" sz="2200" spc="5" dirty="0">
                <a:latin typeface="Times New Roman"/>
                <a:cs typeface="Times New Roman"/>
              </a:rPr>
              <a:t> </a:t>
            </a:r>
            <a:r>
              <a:rPr lang="ru-RU" sz="2200" spc="-10" dirty="0">
                <a:latin typeface="Times New Roman"/>
                <a:cs typeface="Times New Roman"/>
              </a:rPr>
              <a:t>строк</a:t>
            </a:r>
            <a:r>
              <a:rPr lang="ru-RU" sz="2200" dirty="0">
                <a:latin typeface="Times New Roman"/>
                <a:cs typeface="Times New Roman"/>
              </a:rPr>
              <a:t> </a:t>
            </a:r>
            <a:r>
              <a:rPr lang="ru-RU" sz="2200" spc="-5" dirty="0">
                <a:latin typeface="Times New Roman"/>
                <a:cs typeface="Times New Roman"/>
              </a:rPr>
              <a:t>кода</a:t>
            </a:r>
            <a:r>
              <a:rPr lang="ru-RU" sz="2200" spc="-15" dirty="0">
                <a:latin typeface="Times New Roman"/>
                <a:cs typeface="Times New Roman"/>
              </a:rPr>
              <a:t> </a:t>
            </a:r>
            <a:endParaRPr lang="en-US" sz="2200" spc="-15" dirty="0">
              <a:latin typeface="Times New Roman"/>
              <a:cs typeface="Times New Roman"/>
            </a:endParaRPr>
          </a:p>
          <a:p>
            <a:pPr marL="460375" indent="-448309">
              <a:spcBef>
                <a:spcPts val="540"/>
              </a:spcBef>
              <a:buSzPct val="109090"/>
              <a:buFont typeface="Arial MT"/>
              <a:buChar char="•"/>
              <a:tabLst>
                <a:tab pos="460375" algn="l"/>
                <a:tab pos="461009" algn="l"/>
              </a:tabLst>
            </a:pPr>
            <a:r>
              <a:rPr lang="en-US" sz="2200" spc="-15" dirty="0">
                <a:latin typeface="Times New Roman"/>
                <a:cs typeface="Times New Roman"/>
              </a:rPr>
              <a:t>API</a:t>
            </a:r>
            <a:r>
              <a:rPr lang="ru-RU" sz="2200" spc="-15" dirty="0">
                <a:latin typeface="Times New Roman"/>
                <a:cs typeface="Times New Roman"/>
              </a:rPr>
              <a:t> предоставляет </a:t>
            </a:r>
            <a:r>
              <a:rPr lang="en-US" sz="2200" spc="-15" dirty="0">
                <a:latin typeface="Times New Roman"/>
                <a:cs typeface="Times New Roman"/>
              </a:rPr>
              <a:t>20</a:t>
            </a:r>
            <a:r>
              <a:rPr lang="ru-RU" sz="2200" spc="-15" dirty="0">
                <a:latin typeface="Times New Roman"/>
                <a:cs typeface="Times New Roman"/>
              </a:rPr>
              <a:t> эндпоинтов</a:t>
            </a:r>
          </a:p>
          <a:p>
            <a:pPr marL="460375" indent="-448309">
              <a:spcBef>
                <a:spcPts val="540"/>
              </a:spcBef>
              <a:buSzPct val="109090"/>
              <a:buFont typeface="Arial MT"/>
              <a:buChar char="•"/>
              <a:tabLst>
                <a:tab pos="460375" algn="l"/>
                <a:tab pos="461009" algn="l"/>
              </a:tabLst>
            </a:pPr>
            <a:r>
              <a:rPr lang="ru-RU" sz="2200" spc="-15" dirty="0">
                <a:latin typeface="Times New Roman"/>
                <a:cs typeface="Times New Roman"/>
              </a:rPr>
              <a:t>Создан удобный пользовательский интерфейс</a:t>
            </a:r>
          </a:p>
          <a:p>
            <a:pPr marL="460375" indent="-448309">
              <a:spcBef>
                <a:spcPts val="540"/>
              </a:spcBef>
              <a:buSzPct val="109090"/>
              <a:buFont typeface="Arial MT"/>
              <a:buChar char="•"/>
              <a:tabLst>
                <a:tab pos="460375" algn="l"/>
                <a:tab pos="461009" algn="l"/>
              </a:tabLst>
            </a:pPr>
            <a:r>
              <a:rPr lang="ru-RU" sz="2200" spc="-15" dirty="0">
                <a:latin typeface="Times New Roman"/>
                <a:cs typeface="Times New Roman"/>
              </a:rPr>
              <a:t>Все компоненты системы независимо контейнеризированы</a:t>
            </a:r>
          </a:p>
          <a:p>
            <a:pPr marL="460375" indent="-448309">
              <a:spcBef>
                <a:spcPts val="540"/>
              </a:spcBef>
              <a:buSzPct val="109090"/>
              <a:buFont typeface="Arial MT"/>
              <a:buChar char="•"/>
              <a:tabLst>
                <a:tab pos="460375" algn="l"/>
                <a:tab pos="461009" algn="l"/>
              </a:tabLst>
            </a:pPr>
            <a:r>
              <a:rPr lang="ru-RU" sz="2200" spc="-15" dirty="0">
                <a:latin typeface="Times New Roman"/>
                <a:cs typeface="Times New Roman"/>
              </a:rPr>
              <a:t>Между клиентом и сервером настроено сетевое взаимодействие</a:t>
            </a:r>
          </a:p>
          <a:p>
            <a:pPr marL="460375" indent="-448309">
              <a:spcBef>
                <a:spcPts val="540"/>
              </a:spcBef>
              <a:buSzPct val="109090"/>
              <a:buFont typeface="Arial MT"/>
              <a:buChar char="•"/>
              <a:tabLst>
                <a:tab pos="460375" algn="l"/>
                <a:tab pos="461009" algn="l"/>
              </a:tabLst>
            </a:pPr>
            <a:r>
              <a:rPr lang="ru-RU" sz="2200" spc="-15" dirty="0">
                <a:latin typeface="Times New Roman"/>
                <a:cs typeface="Times New Roman"/>
              </a:rPr>
              <a:t>Работоспособный </a:t>
            </a:r>
            <a:r>
              <a:rPr lang="en-US" sz="2200" spc="-15" dirty="0">
                <a:latin typeface="Times New Roman"/>
                <a:cs typeface="Times New Roman"/>
              </a:rPr>
              <a:t>MVP</a:t>
            </a:r>
            <a:r>
              <a:rPr lang="ru-RU" sz="2200" spc="-15" dirty="0">
                <a:latin typeface="Times New Roman"/>
                <a:cs typeface="Times New Roman"/>
              </a:rPr>
              <a:t> развернут на выделенном сервере </a:t>
            </a:r>
            <a:endParaRPr sz="2200" dirty="0">
              <a:latin typeface="Times New Roman"/>
              <a:cs typeface="Times New Roman"/>
            </a:endParaRPr>
          </a:p>
          <a:p>
            <a:pPr marL="460375" indent="-448309">
              <a:spcBef>
                <a:spcPts val="675"/>
              </a:spcBef>
              <a:buSzPct val="109090"/>
              <a:buFont typeface="Arial MT"/>
              <a:buChar char="•"/>
              <a:tabLst>
                <a:tab pos="460375" algn="l"/>
                <a:tab pos="461009" algn="l"/>
              </a:tabLst>
            </a:pP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A0C36330-B114-5432-5E87-615E9C1F299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506200" y="5897067"/>
            <a:ext cx="415544" cy="312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E77CC2-D01B-492E-41E6-27665CF8A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2362200"/>
            <a:ext cx="4964905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67ADC6-B7E5-2449-9FED-26182FB1775C}"/>
              </a:ext>
            </a:extLst>
          </p:cNvPr>
          <p:cNvSpPr txBox="1"/>
          <p:nvPr/>
        </p:nvSpPr>
        <p:spPr>
          <a:xfrm>
            <a:off x="2959806" y="381000"/>
            <a:ext cx="62723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репозитория с исходным кодом:</a:t>
            </a:r>
          </a:p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https://github.com/20cognosce/AdvertApp</a:t>
            </a: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4CD581E8-BCFE-E758-C1B5-C319B471432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506200" y="5897067"/>
            <a:ext cx="415544" cy="312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2E9A27-85FD-F370-E70E-A93465823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741" y="1118913"/>
            <a:ext cx="8748518" cy="477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951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364765-626B-B17B-7723-C40955B77C96}"/>
              </a:ext>
            </a:extLst>
          </p:cNvPr>
          <p:cNvSpPr txBox="1"/>
          <p:nvPr/>
        </p:nvSpPr>
        <p:spPr>
          <a:xfrm>
            <a:off x="2959806" y="381000"/>
            <a:ext cx="62723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развернутого на стенде приложения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http://91.200.84.180:3000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B19EEB-2E6E-8379-2B39-765C896C7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1371600"/>
            <a:ext cx="9067800" cy="527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96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4469" y="2733675"/>
            <a:ext cx="8243061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75335">
              <a:lnSpc>
                <a:spcPct val="100000"/>
              </a:lnSpc>
              <a:spcBef>
                <a:spcPts val="95"/>
              </a:spcBef>
              <a:tabLst>
                <a:tab pos="4632960" algn="l"/>
              </a:tabLst>
            </a:pPr>
            <a:r>
              <a:rPr spc="-10" dirty="0"/>
              <a:t>СПАСИБО</a:t>
            </a:r>
            <a:r>
              <a:rPr spc="15" dirty="0"/>
              <a:t> </a:t>
            </a:r>
            <a:r>
              <a:rPr spc="-5" dirty="0"/>
              <a:t>ЗА	</a:t>
            </a:r>
            <a:r>
              <a:rPr spc="-10" dirty="0"/>
              <a:t>ВНИМАНИЕ!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85932" y="650192"/>
            <a:ext cx="362013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Цель</a:t>
            </a:r>
            <a:r>
              <a:rPr spc="-20" dirty="0"/>
              <a:t> </a:t>
            </a:r>
            <a:r>
              <a:rPr spc="-5" dirty="0"/>
              <a:t>и</a:t>
            </a:r>
            <a:r>
              <a:rPr spc="-40" dirty="0"/>
              <a:t> </a:t>
            </a:r>
            <a:r>
              <a:rPr spc="-5" dirty="0"/>
              <a:t>задачи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19200" y="1529974"/>
            <a:ext cx="9677400" cy="4745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5"/>
              </a:spcBef>
            </a:pPr>
            <a:r>
              <a:rPr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</a:t>
            </a:r>
            <a:r>
              <a:rPr sz="22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200" b="1" spc="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50000"/>
              </a:lnSpc>
              <a:spcBef>
                <a:spcPts val="105"/>
              </a:spcBef>
            </a:pPr>
            <a:r>
              <a:rPr lang="ru-RU"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Разработать</a:t>
            </a:r>
            <a:r>
              <a:rPr lang="ru-RU"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клиент-серверное фуллстек-приложение для размещения объявлений с использованием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Spring Boot </a:t>
            </a: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React</a:t>
            </a:r>
            <a:endParaRPr lang="ru-RU" sz="2200" b="1" spc="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50000"/>
              </a:lnSpc>
              <a:spcBef>
                <a:spcPts val="105"/>
              </a:spcBef>
            </a:pPr>
            <a:r>
              <a:rPr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marL="12700" marR="1189355">
              <a:lnSpc>
                <a:spcPct val="133600"/>
              </a:lnSpc>
              <a:spcBef>
                <a:spcPts val="5"/>
              </a:spcBef>
              <a:buAutoNum type="arabicPeriod"/>
              <a:tabLst>
                <a:tab pos="293370" algn="l"/>
              </a:tabLst>
            </a:pPr>
            <a:r>
              <a:rPr lang="ru-RU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Спроектировать архитектуру приложения</a:t>
            </a:r>
          </a:p>
          <a:p>
            <a:pPr marL="12700" marR="1189355">
              <a:lnSpc>
                <a:spcPct val="133600"/>
              </a:lnSpc>
              <a:spcBef>
                <a:spcPts val="5"/>
              </a:spcBef>
              <a:buFontTx/>
              <a:buAutoNum type="arabicPeriod"/>
              <a:tabLst>
                <a:tab pos="293370" algn="l"/>
              </a:tabLst>
            </a:pPr>
            <a:r>
              <a:rPr lang="ru-RU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базовый функционал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MVP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включая авторизацию</a:t>
            </a:r>
          </a:p>
          <a:p>
            <a:pPr marL="12700" marR="1189355">
              <a:lnSpc>
                <a:spcPct val="133600"/>
              </a:lnSpc>
              <a:spcBef>
                <a:spcPts val="5"/>
              </a:spcBef>
              <a:buFontTx/>
              <a:buAutoNum type="arabicPeriod"/>
              <a:tabLst>
                <a:tab pos="293370" algn="l"/>
              </a:tabLst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Настроить сетевое взаимодействие между компонентами системы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189355">
              <a:lnSpc>
                <a:spcPct val="133600"/>
              </a:lnSpc>
              <a:spcBef>
                <a:spcPts val="5"/>
              </a:spcBef>
              <a:buFontTx/>
              <a:buAutoNum type="arabicPeriod"/>
              <a:tabLst>
                <a:tab pos="293370" algn="l"/>
              </a:tabLst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Создать пользовательский веб-интерфейс сервиса</a:t>
            </a:r>
          </a:p>
          <a:p>
            <a:pPr marL="12700" marR="1189355">
              <a:lnSpc>
                <a:spcPct val="133600"/>
              </a:lnSpc>
              <a:spcBef>
                <a:spcPts val="5"/>
              </a:spcBef>
              <a:buFontTx/>
              <a:buAutoNum type="arabicPeriod"/>
              <a:tabLst>
                <a:tab pos="293370" algn="l"/>
              </a:tabLst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Выполнить развертывание приложения на удаленном сервере</a:t>
            </a:r>
          </a:p>
          <a:p>
            <a:pPr marL="12700" marR="1189355">
              <a:lnSpc>
                <a:spcPct val="133600"/>
              </a:lnSpc>
              <a:spcBef>
                <a:spcPts val="5"/>
              </a:spcBef>
              <a:buFontTx/>
              <a:buAutoNum type="arabicPeriod"/>
              <a:tabLst>
                <a:tab pos="293370" algn="l"/>
              </a:tabLst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Протестировать работу информационной системы</a:t>
            </a:r>
            <a:endParaRPr lang="ru-RU" sz="2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5254D-4FD2-9EC8-F45B-62B7F4DA3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7758" y="351244"/>
            <a:ext cx="6289866" cy="745506"/>
          </a:xfrm>
        </p:spPr>
        <p:txBody>
          <a:bodyPr/>
          <a:lstStyle/>
          <a:p>
            <a:pPr algn="ctr"/>
            <a:r>
              <a:rPr lang="ru-RU" dirty="0"/>
              <a:t>Технологии разработки</a:t>
            </a:r>
            <a:endParaRPr lang="en-US" dirty="0"/>
          </a:p>
        </p:txBody>
      </p:sp>
      <p:pic>
        <p:nvPicPr>
          <p:cNvPr id="4" name="Рисунок 5">
            <a:extLst>
              <a:ext uri="{FF2B5EF4-FFF2-40B4-BE49-F238E27FC236}">
                <a16:creationId xmlns:a16="http://schemas.microsoft.com/office/drawing/2014/main" id="{CD792A21-AFAD-0DBA-2768-4D4BB984A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818" y="1372658"/>
            <a:ext cx="2096725" cy="2096725"/>
          </a:xfrm>
          <a:prstGeom prst="rect">
            <a:avLst/>
          </a:prstGeom>
        </p:spPr>
      </p:pic>
      <p:pic>
        <p:nvPicPr>
          <p:cNvPr id="6" name="Picture 20" descr="https://konsultanitbandung.net/wp-content/uploads/2020/09/spring-3-logo-png-transparent-2048x2048.png">
            <a:extLst>
              <a:ext uri="{FF2B5EF4-FFF2-40B4-BE49-F238E27FC236}">
                <a16:creationId xmlns:a16="http://schemas.microsoft.com/office/drawing/2014/main" id="{B7A6F70A-6002-F01D-4655-3662C14FD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604" y="1447683"/>
            <a:ext cx="2094413" cy="209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8" descr="https://upload.wikimedia.org/wikipedia/commons/thumb/2/29/Postgresql_elephant.svg/1200px-Postgresql_elephant.svg.png">
            <a:extLst>
              <a:ext uri="{FF2B5EF4-FFF2-40B4-BE49-F238E27FC236}">
                <a16:creationId xmlns:a16="http://schemas.microsoft.com/office/drawing/2014/main" id="{FD797C36-DC12-4D56-1CF8-4DF7A2A23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69" y="4213365"/>
            <a:ext cx="2382089" cy="245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5D52FE6-C3A1-9E55-82B6-B86C83F6A4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584" y="1415874"/>
            <a:ext cx="2200174" cy="2108880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7A26869-26B1-0E37-0CF1-E2A771B1F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0175" y="4686535"/>
            <a:ext cx="3894898" cy="985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4">
            <a:extLst>
              <a:ext uri="{FF2B5EF4-FFF2-40B4-BE49-F238E27FC236}">
                <a16:creationId xmlns:a16="http://schemas.microsoft.com/office/drawing/2014/main" id="{E3421434-A135-0D1E-59AF-00FC56AC3D94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690604" y="5897067"/>
            <a:ext cx="2311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08993D-9A45-3DD6-C75C-CFC94689D6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541" y="4049233"/>
            <a:ext cx="2962109" cy="24575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2CE267-4602-167F-7B0D-7670F64E80B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1185569"/>
            <a:ext cx="2714198" cy="271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679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17580" y="42595"/>
            <a:ext cx="866775" cy="98407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71850" y="358586"/>
            <a:ext cx="54483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pc="-10" dirty="0"/>
              <a:t>Архитектура сервиса 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A54498-6D92-34AA-4675-73EDEFD0EA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099" y="1270097"/>
            <a:ext cx="8551801" cy="4947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F04405A4-AD20-BA56-65DE-AD2E3A5FFC74}"/>
              </a:ext>
            </a:extLst>
          </p:cNvPr>
          <p:cNvSpPr txBox="1">
            <a:spLocks/>
          </p:cNvSpPr>
          <p:nvPr/>
        </p:nvSpPr>
        <p:spPr>
          <a:xfrm>
            <a:off x="2079882" y="304800"/>
            <a:ext cx="803223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ru-RU" sz="4400" b="1" kern="0" spc="-1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возможности</a:t>
            </a:r>
            <a:endParaRPr lang="ru-RU" b="1" kern="0" spc="-10" dirty="0">
              <a:solidFill>
                <a:sysClr val="windowText" lastClr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F59FFB-04AB-0865-8CA7-936378C2ECE4}"/>
              </a:ext>
            </a:extLst>
          </p:cNvPr>
          <p:cNvSpPr txBox="1"/>
          <p:nvPr/>
        </p:nvSpPr>
        <p:spPr>
          <a:xfrm>
            <a:off x="2079882" y="1333009"/>
            <a:ext cx="8032235" cy="465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AutoNum type="arabicParenR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Регистрация и авторизация (реализованы роли пользователя и администратора)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AutoNum type="arabicParenR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объявлений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AutoNum type="arabicParenR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по заголовку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AutoNum type="arabicParenR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Размещение собственного объявления (обладающего заголовком, адресом, описанием и фотографией)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AutoNum type="arabicParenR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пользователей системы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AutoNum type="arabicParenR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пользователей по логину (почте)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Tx/>
              <a:buAutoNum type="arabicParenR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Блокировка/Активация профилей пользователей</a:t>
            </a:r>
          </a:p>
          <a:p>
            <a:pPr marL="342900" indent="-342900" algn="just">
              <a:lnSpc>
                <a:spcPct val="150000"/>
              </a:lnSpc>
              <a:buFontTx/>
              <a:buAutoNum type="arabicParenR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объявлений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71C0422B-3677-C006-389A-5F8A11B57163}"/>
              </a:ext>
            </a:extLst>
          </p:cNvPr>
          <p:cNvSpPr txBox="1">
            <a:spLocks/>
          </p:cNvSpPr>
          <p:nvPr/>
        </p:nvSpPr>
        <p:spPr>
          <a:xfrm>
            <a:off x="2901545" y="457200"/>
            <a:ext cx="638891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ru-RU" sz="4400" b="1" kern="0" spc="-1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Ход выполнения работы</a:t>
            </a:r>
            <a:endParaRPr lang="ru-RU" b="1" kern="0" spc="-10" dirty="0">
              <a:solidFill>
                <a:sysClr val="windowText" lastClr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E36AA5-DA5C-A78D-7AA0-FBD10CADED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467"/>
          <a:stretch/>
        </p:blipFill>
        <p:spPr>
          <a:xfrm>
            <a:off x="1" y="1512057"/>
            <a:ext cx="6095999" cy="37158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7DC01B-BFC7-3DCB-3E33-F7DFC10434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758"/>
          <a:stretch/>
        </p:blipFill>
        <p:spPr>
          <a:xfrm>
            <a:off x="6096000" y="1512057"/>
            <a:ext cx="6096000" cy="37158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>
            <a:extLst>
              <a:ext uri="{FF2B5EF4-FFF2-40B4-BE49-F238E27FC236}">
                <a16:creationId xmlns:a16="http://schemas.microsoft.com/office/drawing/2014/main" id="{50D219AC-B904-78DC-D40B-0649BC4F7C15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690604" y="5897067"/>
            <a:ext cx="2311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E3EF15-F99D-AA90-11AF-2E217C26FB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93981"/>
            <a:ext cx="3429000" cy="5168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90E9DC-8EAB-162D-67A4-C7B178D0A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178" y="893981"/>
            <a:ext cx="6539751" cy="516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600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4">
            <a:extLst>
              <a:ext uri="{FF2B5EF4-FFF2-40B4-BE49-F238E27FC236}">
                <a16:creationId xmlns:a16="http://schemas.microsoft.com/office/drawing/2014/main" id="{916F56B2-D1B3-A7D6-F5AD-69893870C132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506200" y="5897067"/>
            <a:ext cx="415544" cy="312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F08B52-D3DA-4567-4963-BB48103D2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547" y="298680"/>
            <a:ext cx="7504906" cy="62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999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D22B016-2D99-AEAD-A60C-738DE95AE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685" y="304800"/>
            <a:ext cx="8650630" cy="27662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A1DBA5-B570-1AE3-6D22-CD8161457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700" y="3205316"/>
            <a:ext cx="4800600" cy="349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94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740</TotalTime>
  <Words>247</Words>
  <Application>Microsoft Office PowerPoint</Application>
  <PresentationFormat>Widescreen</PresentationFormat>
  <Paragraphs>55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MT</vt:lpstr>
      <vt:lpstr>Calibri</vt:lpstr>
      <vt:lpstr>Times New Roman</vt:lpstr>
      <vt:lpstr>Office Theme</vt:lpstr>
      <vt:lpstr>PowerPoint Presentation</vt:lpstr>
      <vt:lpstr>Цель и задачи</vt:lpstr>
      <vt:lpstr>Технологии разработки</vt:lpstr>
      <vt:lpstr>Архитектура сервиса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Результаты разработки</vt:lpstr>
      <vt:lpstr>PowerPoint Presentation</vt:lpstr>
      <vt:lpstr>PowerPoint Presentation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New Login</dc:creator>
  <cp:lastModifiedBy>Cognosce Te Ipsum</cp:lastModifiedBy>
  <cp:revision>60</cp:revision>
  <dcterms:created xsi:type="dcterms:W3CDTF">2022-05-15T18:18:41Z</dcterms:created>
  <dcterms:modified xsi:type="dcterms:W3CDTF">2023-05-11T19:49:23Z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2021-12-27T00:00:00Z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2022-05-15T00:00:00Z</vt:filetime>
  </property>
</Properties>
</file>