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6F79D1-1734-440E-9078-6CBAF809B68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679752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77640" y="6145920"/>
            <a:ext cx="679752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75E223-64AA-4D18-8286-32E2C19136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77640" y="61459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861000" y="61459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734213-2770-4BFF-8AE4-2A0FB049518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675880" y="24595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974120" y="24595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77640" y="61459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675880" y="61459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974120" y="61459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9A3216-19E4-4FB8-A55F-91029F673BC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7640" y="2459520"/>
            <a:ext cx="6797520" cy="70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8C74DD-C03A-4E2D-9000-815C4DFF59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6797520" cy="70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D9B6F6-6230-4570-9BBF-61246481F4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70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70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1ED0BF-85CE-475C-B2BB-23D4F97F87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26DA55-86B3-4F09-B882-7104E0326D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77640" y="427680"/>
            <a:ext cx="6797520" cy="79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6EA960-3BE5-49F0-AE4C-97D323B714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70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77640" y="61459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80BAD1-18C3-4E49-87A6-015D7271A0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70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861000" y="61459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60E7DF-6725-4BAA-87DB-41011B0924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77640" y="6145920"/>
            <a:ext cx="679752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9AD892-AB50-4B23-ACA4-38511BA549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Calibri"/>
              </a:rPr>
              <a:t>Title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77640" y="2459520"/>
            <a:ext cx="6797520" cy="70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Calibri"/>
              </a:rPr>
              <a:t>Text</a:t>
            </a:r>
            <a:endParaRPr b="0" lang="en-IN" sz="1800" spc="-1" strike="noStrike">
              <a:latin typeface="Calibri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US" sz="1800" spc="-1" strike="noStrike">
                <a:latin typeface="Calibri"/>
              </a:rPr>
              <a:t>Second level</a:t>
            </a:r>
            <a:endParaRPr b="0" lang="en-IN" sz="1800" spc="-1" strike="noStrike">
              <a:latin typeface="Calibri"/>
            </a:endParaRPr>
          </a:p>
          <a:p>
            <a:pPr marL="914400">
              <a:lnSpc>
                <a:spcPct val="100000"/>
              </a:lnSpc>
              <a:buNone/>
            </a:pPr>
            <a:r>
              <a:rPr b="0" lang="en-US" sz="1800" spc="-1" strike="noStrike">
                <a:latin typeface="Calibri"/>
              </a:rPr>
              <a:t>Third level</a:t>
            </a:r>
            <a:endParaRPr b="0" lang="en-IN" sz="1800" spc="-1" strike="noStrike">
              <a:latin typeface="Calibri"/>
            </a:endParaRPr>
          </a:p>
          <a:p>
            <a:pPr marL="1371600">
              <a:lnSpc>
                <a:spcPct val="100000"/>
              </a:lnSpc>
              <a:buNone/>
            </a:pPr>
            <a:r>
              <a:rPr b="0" lang="en-US" sz="1800" spc="-1" strike="noStrike">
                <a:latin typeface="Calibri"/>
              </a:rPr>
              <a:t>Fourth level</a:t>
            </a:r>
            <a:endParaRPr b="0" lang="en-IN" sz="1800" spc="-1" strike="noStrike">
              <a:latin typeface="Calibri"/>
            </a:endParaRPr>
          </a:p>
          <a:p>
            <a:pPr marL="1828800">
              <a:lnSpc>
                <a:spcPct val="100000"/>
              </a:lnSpc>
              <a:buNone/>
            </a:pPr>
            <a:r>
              <a:rPr b="0" lang="en-US" sz="1800" spc="-1" strike="noStrike">
                <a:latin typeface="Calibri"/>
              </a:rPr>
              <a:t>Fifth level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377640" y="9945000"/>
            <a:ext cx="173700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2568240" y="9945000"/>
            <a:ext cx="2416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5438520" y="9945000"/>
            <a:ext cx="173700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1F5326-BE40-4DEC-8DC1-C9A503A81319}" type="slidenum"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object 3"/>
          <p:cNvSpPr/>
          <p:nvPr/>
        </p:nvSpPr>
        <p:spPr>
          <a:xfrm>
            <a:off x="352800" y="2692800"/>
            <a:ext cx="3182040" cy="143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818"/>
              </a:lnSpc>
              <a:buNone/>
            </a:pPr>
            <a:r>
              <a:rPr b="1" lang="en-IN" sz="2400" spc="-1" strike="noStrike">
                <a:solidFill>
                  <a:srgbClr val="223669"/>
                </a:solidFill>
                <a:latin typeface="CFJCTS+PublicSans-Bold"/>
              </a:rPr>
              <a:t>“</a:t>
            </a:r>
            <a:r>
              <a:rPr b="1" lang="en-IN" sz="2400" spc="-1" strike="noStrike">
                <a:solidFill>
                  <a:srgbClr val="223669"/>
                </a:solidFill>
                <a:latin typeface="CFJCTS+PublicSans-Bold"/>
              </a:rPr>
              <a:t>E-Commerce Website”</a:t>
            </a:r>
            <a:endParaRPr b="0" lang="en-IN" sz="2400" spc="-1" strike="noStrike">
              <a:latin typeface="Arial"/>
            </a:endParaRPr>
          </a:p>
          <a:p>
            <a:pPr>
              <a:lnSpc>
                <a:spcPts val="2818"/>
              </a:lnSpc>
              <a:spcBef>
                <a:spcPts val="2852"/>
              </a:spcBef>
              <a:buNone/>
            </a:pPr>
            <a:r>
              <a:rPr b="1" lang="en-IN" sz="2400" spc="-1" strike="noStrike">
                <a:solidFill>
                  <a:srgbClr val="223669"/>
                </a:solidFill>
                <a:latin typeface="CFJCTS+PublicSans-Bold"/>
              </a:rPr>
              <a:t>Task - 1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"/>
          <p:cNvSpPr/>
          <p:nvPr/>
        </p:nvSpPr>
        <p:spPr>
          <a:xfrm>
            <a:off x="236160" y="1344960"/>
            <a:ext cx="214920" cy="19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565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PVLNNE+ArialMT"/>
              </a:rPr>
              <a:t>▪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4" name="object 5"/>
          <p:cNvSpPr/>
          <p:nvPr/>
        </p:nvSpPr>
        <p:spPr>
          <a:xfrm>
            <a:off x="528120" y="1330200"/>
            <a:ext cx="200592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8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CFRUAJ+EBGaramond-Medium"/>
              </a:rPr>
              <a:t>Your</a:t>
            </a:r>
            <a:r>
              <a:rPr b="0" lang="hi-IN" sz="1400" spc="-1" strike="noStrike">
                <a:solidFill>
                  <a:srgbClr val="ffffff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ffffff"/>
                </a:solidFill>
                <a:latin typeface="CFRUAJ+EBGaramond-Medium"/>
              </a:rPr>
              <a:t>Project</a:t>
            </a:r>
            <a:r>
              <a:rPr b="0" lang="hi-IN" sz="1400" spc="-1" strike="noStrike">
                <a:solidFill>
                  <a:srgbClr val="ffffff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ffffff"/>
                </a:solidFill>
                <a:latin typeface="CFRUAJ+EBGaramond-Medium"/>
              </a:rPr>
              <a:t>Introduction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5" name="object 2"/>
          <p:cNvSpPr/>
          <p:nvPr/>
        </p:nvSpPr>
        <p:spPr>
          <a:xfrm>
            <a:off x="0" y="720"/>
            <a:ext cx="9143280" cy="53992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Google Shape;1839;p210"/>
          <p:cNvSpPr/>
          <p:nvPr/>
        </p:nvSpPr>
        <p:spPr>
          <a:xfrm>
            <a:off x="141120" y="819360"/>
            <a:ext cx="342036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29" spc="-1" strike="noStrike">
                <a:solidFill>
                  <a:srgbClr val="c88c32"/>
                </a:solidFill>
                <a:latin typeface="EB Garamond"/>
                <a:ea typeface="EB Garamond"/>
              </a:rPr>
              <a:t>E-Commerce </a:t>
            </a:r>
            <a:r>
              <a:rPr b="1" lang="en-US" sz="1829" spc="-1" strike="noStrike">
                <a:solidFill>
                  <a:srgbClr val="c88c32"/>
                </a:solidFill>
                <a:latin typeface="EB Garamond"/>
                <a:ea typeface="EB Garamond"/>
              </a:rPr>
              <a:t>Website</a:t>
            </a:r>
            <a:endParaRPr b="0" lang="en-IN" sz="1829" spc="-1" strike="noStrike">
              <a:latin typeface="Arial"/>
            </a:endParaRPr>
          </a:p>
        </p:txBody>
      </p:sp>
      <p:graphicFrame>
        <p:nvGraphicFramePr>
          <p:cNvPr id="47" name="Google Shape;1842;p210"/>
          <p:cNvGraphicFramePr/>
          <p:nvPr/>
        </p:nvGraphicFramePr>
        <p:xfrm>
          <a:off x="141120" y="2119320"/>
          <a:ext cx="4278960" cy="2560680"/>
        </p:xfrm>
        <a:graphic>
          <a:graphicData uri="http://schemas.openxmlformats.org/drawingml/2006/table">
            <a:tbl>
              <a:tblPr/>
              <a:tblGrid>
                <a:gridCol w="1739160"/>
                <a:gridCol w="1725480"/>
                <a:gridCol w="814680"/>
              </a:tblGrid>
              <a:tr h="394920"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LMS </a:t>
                      </a:r>
                      <a:r>
                        <a:rPr b="1" lang="en-US" sz="1400" spc="-1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Username</a:t>
                      </a:r>
                      <a:endParaRPr b="0" lang="en-IN" sz="1400" spc="-1" strike="noStrike">
                        <a:latin typeface="Times New Roman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Name </a:t>
                      </a:r>
                      <a:endParaRPr b="0" lang="en-IN" sz="1400" spc="-1" strike="noStrike">
                        <a:latin typeface="Times New Roman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Batch </a:t>
                      </a:r>
                      <a:endParaRPr b="0" lang="en-IN" sz="1400" spc="-1" strike="noStrike">
                        <a:latin typeface="Times New Roman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au721220104025</a:t>
                      </a:r>
                      <a:endParaRPr b="0" lang="en-IN" sz="1400" spc="-1" strike="noStrike">
                        <a:latin typeface="Times New Roman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Mohammed Anas</a:t>
                      </a:r>
                      <a:endParaRPr b="0" lang="en-IN" sz="1400" spc="-1" strike="noStrike">
                        <a:latin typeface="Times New Roman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b="0" lang="en-IN" sz="1400" spc="-1" strike="noStrike">
                        <a:latin typeface="Times New Roman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au721220104027</a:t>
                      </a:r>
                      <a:endParaRPr b="0" lang="en-IN" sz="1400" spc="-1" strike="noStrike">
                        <a:latin typeface="Times New Roman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Neethi Kumar</a:t>
                      </a:r>
                      <a:endParaRPr b="0" lang="en-IN" sz="1400" spc="-1" strike="noStrike">
                        <a:latin typeface="Times New Roman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b="0" lang="en-IN" sz="1400" spc="-1" strike="noStrike">
                        <a:latin typeface="Times New Roman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au721220104037</a:t>
                      </a:r>
                      <a:endParaRPr b="0" lang="en-IN" sz="1400" spc="-1" strike="noStrike">
                        <a:latin typeface="Times New Roman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Ramana</a:t>
                      </a:r>
                      <a:endParaRPr b="0" lang="en-IN" sz="1400" spc="-1" strike="noStrike">
                        <a:latin typeface="Times New Roman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b="0" lang="en-IN" sz="1400" spc="-1" strike="noStrike">
                        <a:latin typeface="Times New Roman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au721220104040</a:t>
                      </a:r>
                      <a:endParaRPr b="0" lang="en-IN" sz="1400" spc="-1" strike="noStrike">
                        <a:latin typeface="Times New Roman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Sakthi Kumar</a:t>
                      </a:r>
                      <a:endParaRPr b="0" lang="en-IN" sz="1400" spc="-1" strike="noStrike">
                        <a:latin typeface="Times New Roman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b="0" lang="en-IN" sz="1400" spc="-1" strike="noStrike">
                        <a:latin typeface="Times New Roman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708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au721220104053</a:t>
                      </a:r>
                      <a:endParaRPr b="0" lang="en-IN" sz="1400" spc="-1" strike="noStrike">
                        <a:latin typeface="Times New Roman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</a:t>
                      </a: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uri</a:t>
                      </a: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ya </a:t>
                      </a: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Pr</a:t>
                      </a: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ak</a:t>
                      </a: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as</a:t>
                      </a: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h</a:t>
                      </a:r>
                      <a:endParaRPr b="0" lang="en-IN" sz="1400" spc="-1" strike="noStrike">
                        <a:latin typeface="Times New Roman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b="0" lang="en-IN" sz="1400" spc="-1" strike="noStrike">
                        <a:latin typeface="Times New Roman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8" name=""/>
          <p:cNvSpPr txBox="1"/>
          <p:nvPr/>
        </p:nvSpPr>
        <p:spPr>
          <a:xfrm>
            <a:off x="141120" y="1224360"/>
            <a:ext cx="4538880" cy="88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900" spc="-1" strike="noStrike">
                <a:solidFill>
                  <a:srgbClr val="ffffff"/>
                </a:solidFill>
                <a:latin typeface="Public Sans"/>
                <a:ea typeface="Public Sans"/>
              </a:rPr>
              <a:t>In the modern era, people lead increasingly busy lives, making it challenging to allocate time for in-person shopping across multiple stores to find desired products. This often results in a significant time investment, and price variations from store to store can lead to unnecessary expenses and potential financial losses.</a:t>
            </a:r>
            <a:br>
              <a:rPr sz="900"/>
            </a:br>
            <a:endParaRPr b="0" lang="en-IN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object 3"/>
          <p:cNvSpPr/>
          <p:nvPr/>
        </p:nvSpPr>
        <p:spPr>
          <a:xfrm>
            <a:off x="537120" y="264600"/>
            <a:ext cx="919800" cy="2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344"/>
              </a:lnSpc>
              <a:buNone/>
            </a:pPr>
            <a:r>
              <a:rPr b="1" lang="en-IN" sz="1800" spc="-1" strike="noStrike">
                <a:solidFill>
                  <a:srgbClr val="223669"/>
                </a:solidFill>
                <a:latin typeface="ILIIOR+EBGaramond-Bold"/>
              </a:rPr>
              <a:t>Task 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" name="object 4"/>
          <p:cNvSpPr/>
          <p:nvPr/>
        </p:nvSpPr>
        <p:spPr>
          <a:xfrm>
            <a:off x="573120" y="634680"/>
            <a:ext cx="3206880" cy="26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083"/>
              </a:lnSpc>
              <a:buNone/>
            </a:pPr>
            <a:r>
              <a:rPr b="1" lang="en-IN" sz="1600" spc="-1" strike="noStrike">
                <a:solidFill>
                  <a:srgbClr val="0b5394"/>
                </a:solidFill>
                <a:latin typeface="ILIIOR+EBGaramond-Bold"/>
              </a:rPr>
              <a:t>Creation of SRS &amp; Github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52" name="object 5"/>
          <p:cNvSpPr/>
          <p:nvPr/>
        </p:nvSpPr>
        <p:spPr>
          <a:xfrm>
            <a:off x="713160" y="915840"/>
            <a:ext cx="214920" cy="65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565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PVLNNE+ArialMT"/>
              </a:rPr>
              <a:t>▪</a:t>
            </a:r>
            <a:endParaRPr b="0" lang="en-IN" sz="1400" spc="-1" strike="noStrike">
              <a:latin typeface="Arial"/>
            </a:endParaRPr>
          </a:p>
          <a:p>
            <a:pPr>
              <a:lnSpc>
                <a:spcPts val="1565"/>
              </a:lnSpc>
              <a:spcBef>
                <a:spcPts val="247"/>
              </a:spcBef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PVLNNE+ArialMT"/>
              </a:rPr>
              <a:t>▪</a:t>
            </a:r>
            <a:endParaRPr b="0" lang="en-IN" sz="1400" spc="-1" strike="noStrike">
              <a:latin typeface="Arial"/>
            </a:endParaRPr>
          </a:p>
          <a:p>
            <a:pPr>
              <a:lnSpc>
                <a:spcPts val="1565"/>
              </a:lnSpc>
              <a:spcBef>
                <a:spcPts val="247"/>
              </a:spcBef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PVLNNE+ArialMT"/>
              </a:rPr>
              <a:t>▪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3" name="object 6"/>
          <p:cNvSpPr/>
          <p:nvPr/>
        </p:nvSpPr>
        <p:spPr>
          <a:xfrm>
            <a:off x="1030320" y="900720"/>
            <a:ext cx="4058280" cy="91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8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Create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SRS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: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ꢀ“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E-Commerce Website”</a:t>
            </a:r>
            <a:endParaRPr b="0" lang="en-IN" sz="1400" spc="-1" strike="noStrike">
              <a:latin typeface="Arial"/>
            </a:endParaRPr>
          </a:p>
          <a:p>
            <a:pPr>
              <a:lnSpc>
                <a:spcPts val="1800"/>
              </a:lnSpc>
              <a:spcBef>
                <a:spcPts val="11"/>
              </a:spcBef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Creation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&amp;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Set-up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of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Github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account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ts val="1800"/>
              </a:lnSpc>
              <a:spcBef>
                <a:spcPts val="11"/>
              </a:spcBef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Creation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&amp;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Hands-on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to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various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commands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of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Git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Bash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4" name="object 7"/>
          <p:cNvSpPr/>
          <p:nvPr/>
        </p:nvSpPr>
        <p:spPr>
          <a:xfrm>
            <a:off x="581040" y="1850760"/>
            <a:ext cx="2118960" cy="26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083"/>
              </a:lnSpc>
              <a:buNone/>
            </a:pPr>
            <a:r>
              <a:rPr b="1" lang="en-IN" sz="1600" spc="-1" strike="noStrike">
                <a:solidFill>
                  <a:srgbClr val="0b5394"/>
                </a:solidFill>
                <a:latin typeface="ILIIOR+EBGaramond-Bold"/>
              </a:rPr>
              <a:t>Evaluation</a:t>
            </a:r>
            <a:r>
              <a:rPr b="1" lang="hi-IN" sz="1600" spc="-1" strike="noStrike">
                <a:solidFill>
                  <a:srgbClr val="0b5394"/>
                </a:solidFill>
                <a:latin typeface="ILIIOR+EBGaramond-Bold"/>
                <a:cs typeface="ILIIOR+EBGaramond-Bold"/>
              </a:rPr>
              <a:t>ꢀ</a:t>
            </a:r>
            <a:r>
              <a:rPr b="1" lang="en-IN" sz="1600" spc="-1" strike="noStrike">
                <a:solidFill>
                  <a:srgbClr val="0b5394"/>
                </a:solidFill>
                <a:latin typeface="ILIIOR+EBGaramond-Bold"/>
              </a:rPr>
              <a:t>Metric: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55" name="object 8"/>
          <p:cNvSpPr/>
          <p:nvPr/>
        </p:nvSpPr>
        <p:spPr>
          <a:xfrm>
            <a:off x="720720" y="2143800"/>
            <a:ext cx="302040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8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PVLNNE+ArialMT"/>
              </a:rPr>
              <a:t>●</a:t>
            </a:r>
            <a:r>
              <a:rPr b="0" lang="en-IN" sz="1400" spc="130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100%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Completion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of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the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above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tasks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6" name="object 9"/>
          <p:cNvSpPr/>
          <p:nvPr/>
        </p:nvSpPr>
        <p:spPr>
          <a:xfrm>
            <a:off x="537120" y="3026520"/>
            <a:ext cx="1982880" cy="20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644"/>
              </a:lnSpc>
              <a:buNone/>
            </a:pPr>
            <a:r>
              <a:rPr b="1" lang="en-IN" sz="1400" spc="-1" strike="noStrike">
                <a:solidFill>
                  <a:srgbClr val="c88c32"/>
                </a:solidFill>
                <a:latin typeface="CFJCTS+PublicSans-Bold"/>
              </a:rPr>
              <a:t>Learning </a:t>
            </a:r>
            <a:r>
              <a:rPr b="1" lang="en-IN" sz="1400" spc="-1" strike="noStrike">
                <a:solidFill>
                  <a:srgbClr val="c88c32"/>
                </a:solidFill>
                <a:latin typeface="CFJCTS+PublicSans-Bold"/>
              </a:rPr>
              <a:t>Outcome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7" name="object 10"/>
          <p:cNvSpPr/>
          <p:nvPr/>
        </p:nvSpPr>
        <p:spPr>
          <a:xfrm>
            <a:off x="720720" y="3414600"/>
            <a:ext cx="21492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565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PVLNNE+ArialMT"/>
              </a:rPr>
              <a:t>▪</a:t>
            </a:r>
            <a:endParaRPr b="0" lang="en-IN" sz="1400" spc="-1" strike="noStrike">
              <a:latin typeface="Arial"/>
            </a:endParaRPr>
          </a:p>
          <a:p>
            <a:pPr>
              <a:lnSpc>
                <a:spcPts val="1565"/>
              </a:lnSpc>
              <a:spcBef>
                <a:spcPts val="247"/>
              </a:spcBef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PVLNNE+ArialMT"/>
              </a:rPr>
              <a:t>▪</a:t>
            </a:r>
            <a:endParaRPr b="0" lang="en-IN" sz="1400" spc="-1" strike="noStrike">
              <a:latin typeface="Arial"/>
            </a:endParaRPr>
          </a:p>
          <a:p>
            <a:pPr>
              <a:lnSpc>
                <a:spcPts val="1565"/>
              </a:lnSpc>
              <a:spcBef>
                <a:spcPts val="247"/>
              </a:spcBef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PVLNNE+ArialMT"/>
              </a:rPr>
              <a:t>▪</a:t>
            </a:r>
            <a:endParaRPr b="0" lang="en-IN" sz="1400" spc="-1" strike="noStrike">
              <a:latin typeface="Arial"/>
            </a:endParaRPr>
          </a:p>
          <a:p>
            <a:pPr>
              <a:lnSpc>
                <a:spcPts val="1565"/>
              </a:lnSpc>
              <a:spcBef>
                <a:spcPts val="247"/>
              </a:spcBef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PVLNNE+ArialMT"/>
              </a:rPr>
              <a:t>▪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8" name="object 11"/>
          <p:cNvSpPr/>
          <p:nvPr/>
        </p:nvSpPr>
        <p:spPr>
          <a:xfrm>
            <a:off x="1038240" y="3399480"/>
            <a:ext cx="6881760" cy="68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8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Get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to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know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about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different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lifecycle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models.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ts val="1800"/>
              </a:lnSpc>
              <a:spcBef>
                <a:spcPts val="11"/>
              </a:spcBef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Understanding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importance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and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how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to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create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an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SRS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ts val="1800"/>
              </a:lnSpc>
              <a:spcBef>
                <a:spcPts val="11"/>
              </a:spcBef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Knowing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various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commands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of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Github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9" name="object 12"/>
          <p:cNvSpPr/>
          <p:nvPr/>
        </p:nvSpPr>
        <p:spPr>
          <a:xfrm>
            <a:off x="1038240" y="4090320"/>
            <a:ext cx="650448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8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Understanding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agile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and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scrum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management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techniques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for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efficient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product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</a:rPr>
              <a:t>development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object 3"/>
          <p:cNvSpPr/>
          <p:nvPr/>
        </p:nvSpPr>
        <p:spPr>
          <a:xfrm>
            <a:off x="537120" y="264600"/>
            <a:ext cx="2309040" cy="5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344"/>
              </a:lnSpc>
              <a:buNone/>
            </a:pPr>
            <a:r>
              <a:rPr b="1" lang="en-IN" sz="1800" spc="-1" strike="noStrike">
                <a:solidFill>
                  <a:srgbClr val="223669"/>
                </a:solidFill>
                <a:latin typeface="ILIIOR+EBGaramond-Bold"/>
              </a:rPr>
              <a:t>Step-Wise</a:t>
            </a:r>
            <a:r>
              <a:rPr b="1" lang="hi-IN" sz="1800" spc="-1" strike="noStrike">
                <a:solidFill>
                  <a:srgbClr val="223669"/>
                </a:solidFill>
                <a:latin typeface="ILIIOR+EBGaramond-Bold"/>
                <a:cs typeface="ILIIOR+EBGaramond-Bold"/>
              </a:rPr>
              <a:t>ꢀ</a:t>
            </a:r>
            <a:r>
              <a:rPr b="1" lang="en-IN" sz="1800" spc="-1" strike="noStrike">
                <a:solidFill>
                  <a:srgbClr val="223669"/>
                </a:solidFill>
                <a:latin typeface="ILIIOR+EBGaramond-Bold"/>
              </a:rPr>
              <a:t>Description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" name="object 4"/>
          <p:cNvSpPr/>
          <p:nvPr/>
        </p:nvSpPr>
        <p:spPr>
          <a:xfrm>
            <a:off x="638280" y="2880000"/>
            <a:ext cx="2262960" cy="5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344"/>
              </a:lnSpc>
              <a:buNone/>
            </a:pPr>
            <a:r>
              <a:rPr b="1" lang="en-IN" sz="1800" spc="-1" strike="noStrike">
                <a:solidFill>
                  <a:srgbClr val="c88c32"/>
                </a:solidFill>
                <a:latin typeface="ILIIOR+EBGaramond-Bold"/>
              </a:rPr>
              <a:t>Summary</a:t>
            </a:r>
            <a:r>
              <a:rPr b="1" lang="hi-IN" sz="1800" spc="-1" strike="noStrike">
                <a:solidFill>
                  <a:srgbClr val="c88c32"/>
                </a:solidFill>
                <a:latin typeface="ILIIOR+EBGaramond-Bold"/>
                <a:cs typeface="ILIIOR+EBGaramond-Bold"/>
              </a:rPr>
              <a:t>ꢀ</a:t>
            </a:r>
            <a:r>
              <a:rPr b="1" lang="en-IN" sz="1800" spc="-1" strike="noStrike">
                <a:solidFill>
                  <a:srgbClr val="c88c32"/>
                </a:solidFill>
                <a:latin typeface="ILIIOR+EBGaramond-Bold"/>
              </a:rPr>
              <a:t>of</a:t>
            </a:r>
            <a:r>
              <a:rPr b="1" lang="hi-IN" sz="1800" spc="-1" strike="noStrike">
                <a:solidFill>
                  <a:srgbClr val="c88c32"/>
                </a:solidFill>
                <a:latin typeface="ILIIOR+EBGaramond-Bold"/>
                <a:cs typeface="ILIIOR+EBGaramond-Bold"/>
              </a:rPr>
              <a:t>ꢀ</a:t>
            </a:r>
            <a:r>
              <a:rPr b="1" lang="en-IN" sz="1800" spc="-1" strike="noStrike">
                <a:solidFill>
                  <a:srgbClr val="c88c32"/>
                </a:solidFill>
                <a:latin typeface="ILIIOR+EBGaramond-Bold"/>
              </a:rPr>
              <a:t>your</a:t>
            </a:r>
            <a:r>
              <a:rPr b="1" lang="hi-IN" sz="1800" spc="-1" strike="noStrike">
                <a:solidFill>
                  <a:srgbClr val="c88c32"/>
                </a:solidFill>
                <a:latin typeface="ILIIOR+EBGaramond-Bold"/>
                <a:cs typeface="ILIIOR+EBGaramond-Bold"/>
              </a:rPr>
              <a:t>ꢀ</a:t>
            </a:r>
            <a:r>
              <a:rPr b="1" lang="en-IN" sz="1800" spc="-1" strike="noStrike">
                <a:solidFill>
                  <a:srgbClr val="c88c32"/>
                </a:solidFill>
                <a:latin typeface="ILIIOR+EBGaramond-Bold"/>
              </a:rPr>
              <a:t>task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540000" y="900000"/>
            <a:ext cx="8257320" cy="14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600" spc="-1" strike="noStrike">
                <a:latin typeface="Arial"/>
              </a:rPr>
              <a:t>In the modern era, people lead increasingly busy lives, making it challenging to allocate time for in-person shopping across multiple stores to find desired products. This often results in a significant time investment, and price variations from store to store can lead to unnecessary expenses and potential financial losses.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540000" y="3590280"/>
            <a:ext cx="8280000" cy="141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The project aims to create a comprehensive eCommerce website to facilitate sell the various products. The platform will serve as a marketplace where vendors can also list their products, and customers can browse, search, and make purchases securely and conveniently. The objective is to build a trust worthy, user-friendly, and scalable eCommerce webpage.</a:t>
            </a:r>
            <a:endParaRPr b="0" lang="en-IN" sz="1600" spc="-1" strike="noStrike">
              <a:latin typeface="Arial"/>
            </a:endParaRPr>
          </a:p>
          <a:p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ject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object 3"/>
          <p:cNvSpPr/>
          <p:nvPr/>
        </p:nvSpPr>
        <p:spPr>
          <a:xfrm>
            <a:off x="284760" y="192600"/>
            <a:ext cx="2988360" cy="79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3127"/>
              </a:lnSpc>
              <a:buNone/>
            </a:pPr>
            <a:r>
              <a:rPr b="1" lang="en-IN" sz="2400" spc="-1" strike="noStrike">
                <a:solidFill>
                  <a:srgbClr val="c88c32"/>
                </a:solidFill>
                <a:latin typeface="ILIIOR+EBGaramond-Bold"/>
              </a:rPr>
              <a:t>Assessment</a:t>
            </a:r>
            <a:r>
              <a:rPr b="1" lang="hi-IN" sz="2400" spc="-1" strike="noStrike">
                <a:solidFill>
                  <a:srgbClr val="c88c32"/>
                </a:solidFill>
                <a:latin typeface="ILIIOR+EBGaramond-Bold"/>
                <a:cs typeface="ILIIOR+EBGaramond-Bold"/>
              </a:rPr>
              <a:t>ꢀ</a:t>
            </a:r>
            <a:r>
              <a:rPr b="1" lang="en-IN" sz="2400" spc="-1" strike="noStrike">
                <a:solidFill>
                  <a:srgbClr val="c88c32"/>
                </a:solidFill>
                <a:latin typeface="ILIIOR+EBGaramond-Bold"/>
              </a:rPr>
              <a:t>Parameter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7" name="object 4"/>
          <p:cNvSpPr/>
          <p:nvPr/>
        </p:nvSpPr>
        <p:spPr>
          <a:xfrm>
            <a:off x="1080000" y="961920"/>
            <a:ext cx="1539000" cy="47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73"/>
              </a:lnSpc>
              <a:buNone/>
            </a:pP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Gather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requirements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for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the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endParaRPr b="0" lang="en-IN" sz="1000" spc="-1" strike="noStrike">
              <a:latin typeface="Arial"/>
            </a:endParaRPr>
          </a:p>
          <a:p>
            <a:pPr marL="1017720">
              <a:lnSpc>
                <a:spcPts val="1199"/>
              </a:lnSpc>
              <a:buNone/>
            </a:pP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project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68" name="object 5"/>
          <p:cNvSpPr/>
          <p:nvPr/>
        </p:nvSpPr>
        <p:spPr>
          <a:xfrm>
            <a:off x="6706800" y="961920"/>
            <a:ext cx="1403280" cy="62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73"/>
              </a:lnSpc>
              <a:buNone/>
            </a:pP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add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Readme.md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file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with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endParaRPr b="0" lang="en-IN" sz="1000" spc="-1" strike="noStrike">
              <a:latin typeface="Arial"/>
            </a:endParaRPr>
          </a:p>
          <a:p>
            <a:pPr>
              <a:lnSpc>
                <a:spcPts val="1199"/>
              </a:lnSpc>
              <a:buNone/>
            </a:pP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description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of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the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project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69" name="object 6"/>
          <p:cNvSpPr/>
          <p:nvPr/>
        </p:nvSpPr>
        <p:spPr>
          <a:xfrm>
            <a:off x="1116000" y="2189520"/>
            <a:ext cx="1319040" cy="47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73"/>
              </a:lnSpc>
              <a:buNone/>
            </a:pP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Prepare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database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design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endParaRPr b="0" lang="en-IN" sz="1000" spc="-1" strike="noStrike">
              <a:latin typeface="Arial"/>
            </a:endParaRPr>
          </a:p>
          <a:p>
            <a:pPr marL="743040">
              <a:lnSpc>
                <a:spcPts val="1199"/>
              </a:lnSpc>
              <a:buNone/>
            </a:pP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schemas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70" name="object 7"/>
          <p:cNvSpPr/>
          <p:nvPr/>
        </p:nvSpPr>
        <p:spPr>
          <a:xfrm>
            <a:off x="6878520" y="2189520"/>
            <a:ext cx="1653120" cy="47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73"/>
              </a:lnSpc>
              <a:buNone/>
            </a:pP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Commit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all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changes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with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"first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endParaRPr b="0" lang="en-IN" sz="1000" spc="-1" strike="noStrike">
              <a:latin typeface="Arial"/>
            </a:endParaRPr>
          </a:p>
          <a:p>
            <a:pPr>
              <a:lnSpc>
                <a:spcPts val="1199"/>
              </a:lnSpc>
              <a:buNone/>
            </a:pP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commit"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71" name="object 8"/>
          <p:cNvSpPr/>
          <p:nvPr/>
        </p:nvSpPr>
        <p:spPr>
          <a:xfrm>
            <a:off x="4055400" y="2269080"/>
            <a:ext cx="1197720" cy="5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344"/>
              </a:lnSpc>
              <a:buNone/>
            </a:pPr>
            <a:r>
              <a:rPr b="1" lang="en-IN" sz="1800" spc="-1" strike="noStrike">
                <a:solidFill>
                  <a:srgbClr val="223669"/>
                </a:solidFill>
                <a:latin typeface="ILIIOR+EBGaramond-Bold"/>
              </a:rPr>
              <a:t>Check-List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2" name="object 9"/>
          <p:cNvSpPr/>
          <p:nvPr/>
        </p:nvSpPr>
        <p:spPr>
          <a:xfrm>
            <a:off x="1316160" y="3449520"/>
            <a:ext cx="1285920" cy="62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73"/>
              </a:lnSpc>
              <a:buNone/>
            </a:pP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Get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your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initial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project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endParaRPr b="0" lang="en-IN" sz="1000" spc="-1" strike="noStrike">
              <a:latin typeface="Arial"/>
            </a:endParaRPr>
          </a:p>
          <a:p>
            <a:pPr marL="365040">
              <a:lnSpc>
                <a:spcPts val="1199"/>
              </a:lnSpc>
              <a:buNone/>
            </a:pP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Structure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ready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73" name="object 10"/>
          <p:cNvSpPr/>
          <p:nvPr/>
        </p:nvSpPr>
        <p:spPr>
          <a:xfrm>
            <a:off x="6693840" y="3449520"/>
            <a:ext cx="1560960" cy="47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73"/>
              </a:lnSpc>
              <a:buNone/>
            </a:pP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create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a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repository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on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github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endParaRPr b="0" lang="en-IN" sz="1000" spc="-1" strike="noStrike">
              <a:latin typeface="Arial"/>
            </a:endParaRPr>
          </a:p>
          <a:p>
            <a:pPr>
              <a:lnSpc>
                <a:spcPts val="1199"/>
              </a:lnSpc>
              <a:buNone/>
            </a:pP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realted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to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project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74" name="object 11"/>
          <p:cNvSpPr/>
          <p:nvPr/>
        </p:nvSpPr>
        <p:spPr>
          <a:xfrm>
            <a:off x="2318400" y="4335480"/>
            <a:ext cx="1251360" cy="32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73"/>
              </a:lnSpc>
              <a:buNone/>
            </a:pP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Initiate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a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git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repository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75" name="object 12"/>
          <p:cNvSpPr/>
          <p:nvPr/>
        </p:nvSpPr>
        <p:spPr>
          <a:xfrm>
            <a:off x="5676480" y="4335480"/>
            <a:ext cx="1532160" cy="32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73"/>
              </a:lnSpc>
              <a:buNone/>
            </a:pP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Push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your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changes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to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</a:rPr>
              <a:t>github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bject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object 3"/>
          <p:cNvSpPr/>
          <p:nvPr/>
        </p:nvSpPr>
        <p:spPr>
          <a:xfrm>
            <a:off x="3629520" y="894240"/>
            <a:ext cx="2183040" cy="53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115"/>
              </a:lnSpc>
              <a:buNone/>
            </a:pPr>
            <a:r>
              <a:rPr b="1" lang="en-IN" sz="1800" spc="-1" strike="noStrike">
                <a:solidFill>
                  <a:srgbClr val="ffffff"/>
                </a:solidFill>
                <a:latin typeface="RMKPBC+PublicSans-BoldItalic"/>
              </a:rPr>
              <a:t>Submission</a:t>
            </a:r>
            <a:r>
              <a:rPr b="1" lang="en-IN" sz="1800" spc="-46" strike="noStrike">
                <a:solidFill>
                  <a:srgbClr val="ffffff"/>
                </a:solidFill>
                <a:latin typeface="RMKPBC+PublicSans-BoldItalic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RMKPBC+PublicSans-BoldItalic"/>
              </a:rPr>
              <a:t>Github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8" name="object 4"/>
          <p:cNvSpPr/>
          <p:nvPr/>
        </p:nvSpPr>
        <p:spPr>
          <a:xfrm>
            <a:off x="4273560" y="1980000"/>
            <a:ext cx="2526840" cy="62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644"/>
              </a:lnSpc>
              <a:buNone/>
            </a:pPr>
            <a:r>
              <a:rPr b="1" lang="en-IN" sz="1600" spc="-1" strike="noStrike">
                <a:solidFill>
                  <a:srgbClr val="bd8738"/>
                </a:solidFill>
                <a:latin typeface="RMKPBC+PublicSans-BoldItalic"/>
              </a:rPr>
              <a:t>https://github.com/20csa25/NaanMudhalvan2023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2023-10-30T15:44:24Z</dcterms:modified>
  <cp:revision>2</cp:revision>
  <dc:subject/>
  <dc:title>Presentation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