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61" r:id="rId3"/>
    <p:sldId id="275" r:id="rId4"/>
    <p:sldId id="272" r:id="rId5"/>
    <p:sldId id="276" r:id="rId6"/>
    <p:sldId id="278" r:id="rId7"/>
    <p:sldId id="277" r:id="rId8"/>
    <p:sldId id="274" r:id="rId9"/>
    <p:sldId id="279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 varScale="1">
        <p:scale>
          <a:sx n="77" d="100"/>
          <a:sy n="77" d="100"/>
        </p:scale>
        <p:origin x="-13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8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1108-7B52-4844-83FE-743443747E6C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CAAA-197F-4546-BB00-F35B669C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2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CAAA-197F-4546-BB00-F35B669C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51920" y="2756719"/>
            <a:ext cx="4606280" cy="6722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3429000"/>
            <a:ext cx="4608512" cy="4068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740004" y="2657813"/>
            <a:ext cx="0" cy="1275243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pic>
        <p:nvPicPr>
          <p:cNvPr id="9" name="Picture 2" descr="D:\PPT\个人制作\大华内训\让你的PPT会说话\母版设计\大华\LOGO-JP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2959294"/>
            <a:ext cx="2080424" cy="67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2699792" y="2636912"/>
            <a:ext cx="3711575" cy="546100"/>
          </a:xfrm>
          <a:prstGeom prst="rect">
            <a:avLst/>
          </a:prstGeom>
          <a:solidFill>
            <a:srgbClr val="E6001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社会的安全   我们的责任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3131171" y="3356992"/>
            <a:ext cx="28803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1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浙江大华技术股份有限公司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E600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E60013"/>
                </a:solidFill>
                <a:effectLst/>
                <a:uLnTx/>
                <a:uFillTx/>
                <a:latin typeface="Times New Roman"/>
              </a:rPr>
              <a:t>ZheJiang Dahua Technology CO.,LTD.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E600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49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9" y="320840"/>
            <a:ext cx="7161395" cy="590349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29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3132138" y="827514"/>
            <a:ext cx="6011863" cy="60959"/>
          </a:xfrm>
          <a:prstGeom prst="rect">
            <a:avLst/>
          </a:prstGeom>
          <a:solidFill>
            <a:srgbClr val="ACAC9F"/>
          </a:solidFill>
        </p:spPr>
        <p:txBody>
          <a:bodyPr wrap="square" lIns="91436" tIns="45718" rIns="91436" bIns="45718" anchor="ctr" anchorCtr="1">
            <a:noAutofit/>
          </a:bodyPr>
          <a:lstStyle>
            <a:defPPr>
              <a:defRPr lang="zh-CN"/>
            </a:defPPr>
            <a:lvl1pPr marL="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827514"/>
            <a:ext cx="3132139" cy="60959"/>
          </a:xfrm>
          <a:prstGeom prst="rect">
            <a:avLst/>
          </a:prstGeom>
          <a:solidFill>
            <a:srgbClr val="E6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>
            <a:defPPr>
              <a:defRPr lang="zh-CN"/>
            </a:defPPr>
            <a:lvl1pPr marL="0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8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2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D:\PPT\个人制作\大华内训\让你的PPT会说话\母版设计\大华\LOGO-JP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816" y="319157"/>
            <a:ext cx="1517185" cy="490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4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88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6851104" cy="4972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6851104" cy="54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666750"/>
            <a:ext cx="876300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0" y="123478"/>
            <a:ext cx="12382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49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595164" y="1427268"/>
            <a:ext cx="8153301" cy="4128340"/>
            <a:chOff x="645244" y="1255752"/>
            <a:chExt cx="7922709" cy="2517210"/>
          </a:xfrm>
        </p:grpSpPr>
        <p:pic>
          <p:nvPicPr>
            <p:cNvPr id="18" name="图片 1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9464" y="1255752"/>
              <a:ext cx="3708488" cy="2274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645244" y="1255753"/>
              <a:ext cx="4214220" cy="22742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组合 18"/>
            <p:cNvGrpSpPr>
              <a:grpSpLocks/>
            </p:cNvGrpSpPr>
            <p:nvPr/>
          </p:nvGrpSpPr>
          <p:grpSpPr bwMode="auto">
            <a:xfrm>
              <a:off x="645244" y="3530042"/>
              <a:ext cx="7922709" cy="242920"/>
              <a:chOff x="645244" y="3612720"/>
              <a:chExt cx="5942033" cy="19716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45244" y="3612720"/>
                <a:ext cx="992918" cy="197163"/>
              </a:xfrm>
              <a:prstGeom prst="rect">
                <a:avLst/>
              </a:prstGeom>
              <a:solidFill>
                <a:srgbClr val="E953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634591" y="3612724"/>
                <a:ext cx="992918" cy="197163"/>
              </a:xfrm>
              <a:prstGeom prst="rect">
                <a:avLst/>
              </a:prstGeom>
              <a:solidFill>
                <a:srgbClr val="C1DD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25128" y="3612724"/>
                <a:ext cx="992918" cy="197163"/>
              </a:xfrm>
              <a:prstGeom prst="rect">
                <a:avLst/>
              </a:prstGeom>
              <a:solidFill>
                <a:srgbClr val="4ABD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614474" y="3612724"/>
                <a:ext cx="992918" cy="197163"/>
              </a:xfrm>
              <a:prstGeom prst="rect">
                <a:avLst/>
              </a:prstGeom>
              <a:solidFill>
                <a:srgbClr val="723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605012" y="3612724"/>
                <a:ext cx="992918" cy="197163"/>
              </a:xfrm>
              <a:prstGeom prst="rect">
                <a:avLst/>
              </a:prstGeom>
              <a:solidFill>
                <a:srgbClr val="FDC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94359" y="3612724"/>
                <a:ext cx="992918" cy="197163"/>
              </a:xfrm>
              <a:prstGeom prst="rect">
                <a:avLst/>
              </a:pr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7" name="TextBox 6"/>
          <p:cNvSpPr txBox="1"/>
          <p:nvPr/>
        </p:nvSpPr>
        <p:spPr>
          <a:xfrm>
            <a:off x="3085568" y="4266236"/>
            <a:ext cx="1558440" cy="4589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-2017.09.25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6" y="412896"/>
            <a:ext cx="1981200" cy="6398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78574" y="2165955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集合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3807" y="3762180"/>
            <a:ext cx="97815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应晓川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3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03648" y="2132856"/>
            <a:ext cx="6552728" cy="504056"/>
            <a:chOff x="1403648" y="1095586"/>
            <a:chExt cx="6552728" cy="504056"/>
          </a:xfrm>
        </p:grpSpPr>
        <p:sp>
          <p:nvSpPr>
            <p:cNvPr id="6" name="矩形 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2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常用的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List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集合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3648" y="2996952"/>
            <a:ext cx="6552728" cy="504056"/>
            <a:chOff x="1403648" y="1095586"/>
            <a:chExt cx="6552728" cy="504056"/>
          </a:xfrm>
        </p:grpSpPr>
        <p:sp>
          <p:nvSpPr>
            <p:cNvPr id="10" name="矩形 9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3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常用的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Map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集合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03648" y="3861048"/>
            <a:ext cx="6552728" cy="504056"/>
            <a:chOff x="1403648" y="1095586"/>
            <a:chExt cx="6552728" cy="504056"/>
          </a:xfrm>
        </p:grpSpPr>
        <p:sp>
          <p:nvSpPr>
            <p:cNvPr id="14" name="矩形 1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4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常见的坑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03648" y="4725144"/>
            <a:ext cx="6552728" cy="504056"/>
            <a:chOff x="1403648" y="1095586"/>
            <a:chExt cx="6552728" cy="504056"/>
          </a:xfrm>
        </p:grpSpPr>
        <p:sp>
          <p:nvSpPr>
            <p:cNvPr id="18" name="矩形 1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5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微信公众号开发过程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03648" y="1268760"/>
            <a:ext cx="6552728" cy="504056"/>
            <a:chOff x="1403648" y="1095586"/>
            <a:chExt cx="6552728" cy="504056"/>
          </a:xfrm>
        </p:grpSpPr>
        <p:sp>
          <p:nvSpPr>
            <p:cNvPr id="22" name="矩形 2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1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JAVA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集合框图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集合框图</a:t>
            </a:r>
            <a:endParaRPr lang="zh-CN" altLang="en-US" dirty="0"/>
          </a:p>
        </p:txBody>
      </p:sp>
      <p:pic>
        <p:nvPicPr>
          <p:cNvPr id="1026" name="Picture 2" descr="C:\Users\50451\Desktop\201407270054157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38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一、依照实现接口分类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实现</a:t>
            </a:r>
            <a:r>
              <a:rPr lang="en-US" altLang="zh-CN" sz="1600" dirty="0"/>
              <a:t>List</a:t>
            </a:r>
            <a:r>
              <a:rPr lang="zh-CN" altLang="en-US" sz="1600" dirty="0"/>
              <a:t>接口的有：</a:t>
            </a:r>
            <a:r>
              <a:rPr lang="en-US" altLang="zh-CN" sz="1600" b="1" dirty="0" err="1"/>
              <a:t>ArrayList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LinkedList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实现</a:t>
            </a:r>
            <a:r>
              <a:rPr lang="en-US" altLang="zh-CN" sz="1600" dirty="0"/>
              <a:t>Map</a:t>
            </a:r>
            <a:r>
              <a:rPr lang="zh-CN" altLang="en-US" sz="1600" dirty="0"/>
              <a:t>接口的有：</a:t>
            </a:r>
            <a:r>
              <a:rPr lang="en-US" altLang="zh-CN" sz="1600" dirty="0" err="1"/>
              <a:t>EnumMap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IdentityHashMap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HashMap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LinkedHashMap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WeakHashMap</a:t>
            </a:r>
            <a:r>
              <a:rPr lang="zh-CN" altLang="en-US" sz="1600" dirty="0"/>
              <a:t>、</a:t>
            </a:r>
            <a:r>
              <a:rPr lang="en-US" altLang="zh-CN" sz="1600" b="1" dirty="0" err="1" smtClean="0"/>
              <a:t>TreeMap</a:t>
            </a:r>
            <a:endParaRPr lang="en-US" altLang="zh-CN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实现</a:t>
            </a:r>
            <a:r>
              <a:rPr lang="en-US" altLang="zh-CN" sz="1600" dirty="0"/>
              <a:t>Set</a:t>
            </a:r>
            <a:r>
              <a:rPr lang="zh-CN" altLang="en-US" sz="1600" dirty="0"/>
              <a:t>接口的有：</a:t>
            </a:r>
            <a:r>
              <a:rPr lang="en-US" altLang="zh-CN" sz="1600" b="1" dirty="0" err="1"/>
              <a:t>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TreeSet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实现</a:t>
            </a:r>
            <a:r>
              <a:rPr lang="en-US" altLang="zh-CN" sz="1600" dirty="0"/>
              <a:t>Queue</a:t>
            </a:r>
            <a:r>
              <a:rPr lang="zh-CN" altLang="en-US" sz="1600" dirty="0"/>
              <a:t>接口的有：</a:t>
            </a:r>
            <a:r>
              <a:rPr lang="en-US" altLang="zh-CN" sz="1600" dirty="0" err="1"/>
              <a:t>PriorityQueue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LinkedList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ArrayQueue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175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依据底层实现的数据结构分类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底层以数组的形式实现：</a:t>
            </a:r>
            <a:r>
              <a:rPr lang="en-US" altLang="zh-CN" sz="1600" dirty="0" err="1"/>
              <a:t>EnumMap</a:t>
            </a:r>
            <a:r>
              <a:rPr lang="zh-CN" altLang="en-US" sz="1600" dirty="0"/>
              <a:t>、</a:t>
            </a:r>
            <a:r>
              <a:rPr lang="en-US" altLang="zh-CN" sz="1600" b="1" dirty="0" err="1"/>
              <a:t>ArrayList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ArrayQueue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底层以链表的形式实现：</a:t>
            </a:r>
            <a:r>
              <a:rPr lang="en-US" altLang="zh-CN" sz="1600" dirty="0" err="1"/>
              <a:t>LinkedHashSet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LinkedList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LinkedHashMap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底层以散列表的</a:t>
            </a:r>
            <a:r>
              <a:rPr lang="zh-CN" altLang="en-US" sz="1600" dirty="0"/>
              <a:t>形式实现：</a:t>
            </a:r>
            <a:r>
              <a:rPr lang="en-US" altLang="zh-CN" sz="1600" b="1" dirty="0" err="1"/>
              <a:t>HashMap</a:t>
            </a:r>
            <a:r>
              <a:rPr lang="zh-CN" altLang="en-US" sz="1600" dirty="0"/>
              <a:t>、</a:t>
            </a:r>
            <a:r>
              <a:rPr lang="en-US" altLang="zh-CN" sz="1600" b="1" dirty="0" err="1"/>
              <a:t>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LinkedHashMap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LinkedHashSet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WeakHashMap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IdentityHashMap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底层以红黑树的形式实现：</a:t>
            </a:r>
            <a:r>
              <a:rPr lang="en-US" altLang="zh-CN" sz="1600" b="1" dirty="0" err="1"/>
              <a:t>TreeMap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TreeSet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底层以二叉堆的形式实现：</a:t>
            </a:r>
            <a:r>
              <a:rPr lang="en-US" altLang="zh-CN" sz="1600" dirty="0" err="1"/>
              <a:t>PriorityQueue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599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4947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ArrayList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LinkedList</a:t>
            </a:r>
            <a:r>
              <a:rPr lang="zh-CN" altLang="en-US" sz="2400" dirty="0" smtClean="0"/>
              <a:t>的区别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5292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结构上的区别：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ArrayList</a:t>
            </a:r>
            <a:r>
              <a:rPr lang="zh-CN" altLang="en-US" sz="1600" dirty="0" smtClean="0"/>
              <a:t>底层是固定数组形式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LinkedList</a:t>
            </a:r>
            <a:r>
              <a:rPr lang="zh-CN" altLang="en-US" sz="1600" dirty="0" smtClean="0"/>
              <a:t>底层是双向链表形式</a:t>
            </a:r>
            <a:endParaRPr lang="en-US" altLang="zh-CN" sz="1600" dirty="0" smtClean="0">
              <a:latin typeface="Arial" charset="0"/>
              <a:ea typeface="宋体" pitchFamily="2" charset="-12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621780" y="3067378"/>
            <a:ext cx="5292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/>
              <a:t>2.  </a:t>
            </a:r>
            <a:r>
              <a:rPr lang="zh-CN" altLang="en-US" dirty="0" smtClean="0"/>
              <a:t>用法上的区别：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37804" y="3556546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ArrayList</a:t>
            </a:r>
            <a:r>
              <a:rPr lang="zh-CN" altLang="en-US" sz="1600" dirty="0" smtClean="0"/>
              <a:t>偏向遍历查询，更新修改可能会复制数据到新的数组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LinkedList</a:t>
            </a:r>
            <a:r>
              <a:rPr lang="zh-CN" altLang="en-US" sz="1600" dirty="0" smtClean="0"/>
              <a:t>偏向更新插入，查询</a:t>
            </a:r>
            <a:endParaRPr lang="en-US" altLang="zh-CN" sz="1600" dirty="0" smtClean="0">
              <a:latin typeface="Arial" charset="0"/>
              <a:ea typeface="宋体" pitchFamily="2" charset="-122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621780" y="4668024"/>
            <a:ext cx="5292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en-US" altLang="zh-CN" dirty="0" smtClean="0"/>
              <a:t>.  </a:t>
            </a:r>
            <a:r>
              <a:rPr lang="zh-CN" altLang="en-US" dirty="0"/>
              <a:t>如何</a:t>
            </a:r>
            <a:r>
              <a:rPr lang="zh-CN" altLang="en-US" dirty="0" smtClean="0"/>
              <a:t>选择：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827584" y="5041780"/>
            <a:ext cx="74888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）绝大多数情况下建议用</a:t>
            </a:r>
            <a:r>
              <a:rPr lang="en-US" altLang="zh-CN" sz="1600" dirty="0" err="1" smtClean="0"/>
              <a:t>ArrayList</a:t>
            </a:r>
            <a:r>
              <a:rPr lang="zh-CN" altLang="en-US" sz="1600" dirty="0" smtClean="0"/>
              <a:t>，并需要初始化集合的大小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）极少的</a:t>
            </a:r>
            <a:r>
              <a:rPr lang="zh-CN" altLang="en-US" sz="1600" dirty="0"/>
              <a:t>情况</a:t>
            </a:r>
            <a:r>
              <a:rPr lang="zh-CN" altLang="en-US" sz="1600" dirty="0" smtClean="0"/>
              <a:t>下用</a:t>
            </a:r>
            <a:r>
              <a:rPr lang="en-US" altLang="zh-CN" sz="1600" dirty="0" err="1" smtClean="0"/>
              <a:t>LinkedList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en-US" altLang="zh-CN" sz="1400" dirty="0" smtClean="0"/>
              <a:t>1.</a:t>
            </a:r>
            <a:r>
              <a:rPr lang="zh-CN" altLang="en-US" sz="1400" dirty="0" smtClean="0"/>
              <a:t>元素超大在万的级别以上，并且是在</a:t>
            </a:r>
            <a:r>
              <a:rPr lang="zh-CN" altLang="en-US" sz="1400" b="1" dirty="0" smtClean="0"/>
              <a:t>集合前部</a:t>
            </a:r>
            <a:r>
              <a:rPr lang="zh-CN" altLang="en-US" sz="1400" dirty="0" smtClean="0"/>
              <a:t>频繁添加删除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charset="0"/>
                <a:ea typeface="宋体" pitchFamily="2" charset="-122"/>
              </a:rPr>
              <a:t>      2.</a:t>
            </a:r>
            <a:r>
              <a:rPr lang="zh-CN" altLang="en-US" sz="1400" dirty="0" smtClean="0">
                <a:latin typeface="Arial" charset="0"/>
                <a:ea typeface="宋体" pitchFamily="2" charset="-122"/>
              </a:rPr>
              <a:t>元素较大在万级别内，</a:t>
            </a:r>
            <a:r>
              <a:rPr lang="zh-CN" altLang="en-US" sz="1400" dirty="0" smtClean="0"/>
              <a:t>并且频繁</a:t>
            </a:r>
            <a:r>
              <a:rPr lang="zh-CN" altLang="en-US" sz="1400" dirty="0"/>
              <a:t>添加</a:t>
            </a:r>
            <a:r>
              <a:rPr lang="zh-CN" altLang="en-US" sz="1400" dirty="0" smtClean="0"/>
              <a:t>删除</a:t>
            </a:r>
            <a:r>
              <a:rPr lang="zh-CN" altLang="en-US" sz="1400" dirty="0"/>
              <a:t>，查询极</a:t>
            </a:r>
            <a:r>
              <a:rPr lang="zh-CN" altLang="en-US" sz="1400" dirty="0" smtClean="0"/>
              <a:t>少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1400" dirty="0" smtClean="0">
                <a:latin typeface="Arial" charset="0"/>
                <a:ea typeface="宋体" pitchFamily="2" charset="-122"/>
              </a:rPr>
              <a:t>     3.</a:t>
            </a:r>
          </a:p>
        </p:txBody>
      </p:sp>
    </p:spTree>
    <p:extLst>
      <p:ext uri="{BB962C8B-B14F-4D97-AF65-F5344CB8AC3E}">
        <p14:creationId xmlns:p14="http://schemas.microsoft.com/office/powerpoint/2010/main" val="20156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常见的</a:t>
            </a:r>
            <a:r>
              <a:rPr lang="zh-CN" altLang="en-US" dirty="0" smtClean="0"/>
              <a:t>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一、</a:t>
            </a:r>
            <a:r>
              <a:rPr lang="zh-CN" altLang="en-US" sz="2400" dirty="0" smtClean="0"/>
              <a:t>自己的坑自己埋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5760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zh-CN" altLang="en-US" dirty="0"/>
              <a:t>迭代</a:t>
            </a:r>
            <a:r>
              <a:rPr lang="zh-CN" altLang="en-US" dirty="0" smtClean="0"/>
              <a:t>器中删除元素不要用数组的引用变量来操作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Collection&lt;</a:t>
            </a:r>
            <a:r>
              <a:rPr lang="en-US" altLang="zh-CN" sz="1600" dirty="0" err="1" smtClean="0"/>
              <a:t>ListSub</a:t>
            </a:r>
            <a:r>
              <a:rPr lang="en-US" altLang="zh-CN" sz="1600" dirty="0"/>
              <a:t>&gt;  l2 = </a:t>
            </a:r>
            <a:r>
              <a:rPr lang="en-US" altLang="zh-CN" sz="1600" b="1" dirty="0"/>
              <a:t>new </a:t>
            </a:r>
            <a:r>
              <a:rPr lang="en-US" altLang="zh-CN" sz="1600" b="1" dirty="0" err="1"/>
              <a:t>ArrayList</a:t>
            </a:r>
            <a:r>
              <a:rPr lang="en-US" altLang="zh-CN" sz="1600" b="1" dirty="0" smtClean="0"/>
              <a:t>&lt;&gt;(2);</a:t>
            </a:r>
            <a:endParaRPr lang="en-US" altLang="zh-CN" sz="1600" b="1" dirty="0"/>
          </a:p>
          <a:p>
            <a:r>
              <a:rPr lang="en-US" altLang="zh-CN" sz="1600" dirty="0" smtClean="0"/>
              <a:t>l2.add(</a:t>
            </a:r>
            <a:r>
              <a:rPr lang="en-US" altLang="zh-CN" sz="1600" b="1" dirty="0" smtClean="0"/>
              <a:t>new </a:t>
            </a:r>
            <a:r>
              <a:rPr lang="en-US" altLang="zh-CN" sz="1600" b="1" dirty="0" err="1" smtClean="0"/>
              <a:t>Keng</a:t>
            </a:r>
            <a:r>
              <a:rPr lang="en-US" altLang="zh-CN" sz="1600" b="1" dirty="0" smtClean="0"/>
              <a:t>(“</a:t>
            </a:r>
            <a:r>
              <a:rPr lang="zh-CN" altLang="en-US" sz="1600" b="1" dirty="0" smtClean="0"/>
              <a:t>一号坑</a:t>
            </a:r>
            <a:r>
              <a:rPr lang="en-US" altLang="zh-CN" sz="1600" b="1" dirty="0" smtClean="0"/>
              <a:t>", </a:t>
            </a:r>
            <a:r>
              <a:rPr lang="en-US" altLang="zh-CN" sz="1600" b="1" dirty="0"/>
              <a:t>"03"));</a:t>
            </a:r>
          </a:p>
          <a:p>
            <a:r>
              <a:rPr lang="en-US" altLang="zh-CN" sz="1600" dirty="0"/>
              <a:t>l2.add(</a:t>
            </a:r>
            <a:r>
              <a:rPr lang="en-US" altLang="zh-CN" sz="1600" b="1" dirty="0"/>
              <a:t>new </a:t>
            </a:r>
            <a:r>
              <a:rPr lang="en-US" altLang="zh-CN" sz="1600" b="1" dirty="0" err="1"/>
              <a:t>Keng</a:t>
            </a:r>
            <a:r>
              <a:rPr lang="en-US" altLang="zh-CN" sz="1600" b="1" dirty="0" smtClean="0"/>
              <a:t>(“</a:t>
            </a:r>
            <a:r>
              <a:rPr lang="zh-CN" altLang="en-US" sz="1600" b="1" dirty="0" smtClean="0"/>
              <a:t>二号</a:t>
            </a:r>
            <a:r>
              <a:rPr lang="zh-CN" altLang="en-US" sz="1600" b="1" dirty="0"/>
              <a:t>坑</a:t>
            </a:r>
            <a:r>
              <a:rPr lang="en-US" altLang="zh-CN" sz="1600" b="1" dirty="0" smtClean="0"/>
              <a:t>", </a:t>
            </a:r>
            <a:r>
              <a:rPr lang="en-US" altLang="zh-CN" sz="1600" b="1" dirty="0"/>
              <a:t>"04</a:t>
            </a:r>
            <a:r>
              <a:rPr lang="en-US" altLang="zh-CN" sz="1600" b="1" dirty="0" smtClean="0"/>
              <a:t>"));</a:t>
            </a:r>
            <a:endParaRPr lang="zh-CN" altLang="en-US" sz="1600" dirty="0"/>
          </a:p>
          <a:p>
            <a:r>
              <a:rPr lang="en-US" altLang="zh-CN" sz="1600" b="1" dirty="0"/>
              <a:t>for (Iterator </a:t>
            </a:r>
            <a:r>
              <a:rPr lang="en-US" altLang="zh-CN" sz="1600" b="1" dirty="0" err="1"/>
              <a:t>iterator</a:t>
            </a:r>
            <a:r>
              <a:rPr lang="en-US" altLang="zh-CN" sz="1600" b="1" dirty="0"/>
              <a:t> = l2.iterator(); </a:t>
            </a:r>
            <a:r>
              <a:rPr lang="en-US" altLang="zh-CN" sz="1600" b="1" dirty="0" err="1"/>
              <a:t>iterator.hasNext</a:t>
            </a:r>
            <a:r>
              <a:rPr lang="en-US" altLang="zh-CN" sz="1600" b="1" dirty="0"/>
              <a:t>();) {</a:t>
            </a:r>
          </a:p>
          <a:p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ListSub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listSub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ListSub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iterator.next</a:t>
            </a:r>
            <a:r>
              <a:rPr lang="en-US" altLang="zh-CN" sz="1600" dirty="0"/>
              <a:t>();</a:t>
            </a:r>
          </a:p>
          <a:p>
            <a:pPr lvl="1"/>
            <a:r>
              <a:rPr lang="en-US" altLang="zh-CN" sz="1600" b="1" dirty="0"/>
              <a:t>if( </a:t>
            </a:r>
            <a:r>
              <a:rPr lang="en-US" altLang="zh-CN" sz="1600" b="1" dirty="0" err="1"/>
              <a:t>listSub.name.equals</a:t>
            </a:r>
            <a:r>
              <a:rPr lang="en-US" altLang="zh-CN" sz="1600" b="1" dirty="0" smtClean="0"/>
              <a:t>("</a:t>
            </a:r>
            <a:r>
              <a:rPr lang="zh-CN" altLang="en-US" sz="1600" b="1" dirty="0"/>
              <a:t>二号</a:t>
            </a:r>
            <a:r>
              <a:rPr lang="zh-CN" altLang="en-US" sz="1600" b="1" dirty="0" smtClean="0"/>
              <a:t>坑</a:t>
            </a:r>
            <a:r>
              <a:rPr lang="en-US" altLang="zh-CN" sz="1600" b="1" dirty="0" smtClean="0"/>
              <a:t>") ){</a:t>
            </a:r>
          </a:p>
          <a:p>
            <a:pPr lvl="1"/>
            <a:r>
              <a:rPr lang="en-US" altLang="zh-CN" sz="1600" dirty="0" smtClean="0"/>
              <a:t>     	l2.remove(</a:t>
            </a:r>
            <a:r>
              <a:rPr lang="en-US" altLang="zh-CN" sz="1600" dirty="0" err="1" smtClean="0"/>
              <a:t>listSub</a:t>
            </a:r>
            <a:r>
              <a:rPr lang="en-US" altLang="zh-CN" sz="1600" dirty="0" smtClean="0"/>
              <a:t>);</a:t>
            </a:r>
          </a:p>
          <a:p>
            <a:pPr lvl="1"/>
            <a:r>
              <a:rPr lang="en-US" altLang="zh-CN" sz="1600" dirty="0" smtClean="0"/>
              <a:t>	//</a:t>
            </a:r>
            <a:r>
              <a:rPr lang="en-US" altLang="zh-CN" sz="1600" dirty="0" err="1"/>
              <a:t>iterator.remove</a:t>
            </a:r>
            <a:r>
              <a:rPr lang="en-US" altLang="zh-CN" sz="1600" dirty="0"/>
              <a:t>();</a:t>
            </a:r>
          </a:p>
          <a:p>
            <a:pPr lvl="1"/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}</a:t>
            </a:r>
          </a:p>
          <a:p>
            <a:r>
              <a:rPr lang="zh-CN" altLang="en-US" sz="1600" dirty="0"/>
              <a:t>报</a:t>
            </a:r>
            <a:r>
              <a:rPr lang="zh-CN" altLang="en-US" sz="1600" dirty="0" smtClean="0"/>
              <a:t>异常</a:t>
            </a:r>
            <a:endParaRPr lang="en-US" altLang="zh-CN" sz="1600" dirty="0" smtClean="0"/>
          </a:p>
          <a:p>
            <a:r>
              <a:rPr lang="en-US" altLang="zh-CN" sz="1600" dirty="0"/>
              <a:t>Exception in thread </a:t>
            </a:r>
            <a:r>
              <a:rPr lang="en-US" altLang="zh-CN" sz="1600" dirty="0" smtClean="0"/>
              <a:t>“main” </a:t>
            </a:r>
            <a:r>
              <a:rPr lang="en-US" altLang="zh-CN" sz="1600" u="sng" dirty="0" err="1" smtClean="0"/>
              <a:t>java.util.ConcurrentModificationException</a:t>
            </a:r>
            <a:r>
              <a:rPr lang="en-US" altLang="zh-CN" sz="1600" u="sng" dirty="0" smtClean="0"/>
              <a:t> </a:t>
            </a:r>
          </a:p>
          <a:p>
            <a:endParaRPr lang="en-US" altLang="zh-CN" sz="1600" u="sng" dirty="0"/>
          </a:p>
          <a:p>
            <a:r>
              <a:rPr lang="zh-CN" altLang="en-US" sz="1600" dirty="0" smtClean="0"/>
              <a:t>异常出处：</a:t>
            </a:r>
            <a:endParaRPr lang="en-US" altLang="zh-CN" sz="1600" dirty="0" smtClean="0"/>
          </a:p>
          <a:p>
            <a:r>
              <a:rPr lang="en-US" altLang="zh-CN" sz="1600" b="1" dirty="0"/>
              <a:t>final void </a:t>
            </a:r>
            <a:r>
              <a:rPr lang="en-US" altLang="zh-CN" sz="1600" b="1" dirty="0" err="1"/>
              <a:t>checkForComodification</a:t>
            </a:r>
            <a:r>
              <a:rPr lang="en-US" altLang="zh-CN" sz="1600" b="1" dirty="0"/>
              <a:t>() 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b="1" dirty="0"/>
              <a:t>if (</a:t>
            </a:r>
            <a:r>
              <a:rPr lang="en-US" altLang="zh-CN" sz="1600" b="1" dirty="0" err="1"/>
              <a:t>modCount</a:t>
            </a:r>
            <a:r>
              <a:rPr lang="en-US" altLang="zh-CN" sz="1600" b="1" dirty="0"/>
              <a:t> != </a:t>
            </a:r>
            <a:r>
              <a:rPr lang="en-US" altLang="zh-CN" sz="1600" b="1" dirty="0" err="1"/>
              <a:t>expectedModCount</a:t>
            </a:r>
            <a:r>
              <a:rPr lang="en-US" altLang="zh-CN" sz="1600" b="1" dirty="0"/>
              <a:t>)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b="1" dirty="0"/>
              <a:t>throw new </a:t>
            </a:r>
            <a:r>
              <a:rPr lang="en-US" altLang="zh-CN" sz="1600" b="1" dirty="0" err="1"/>
              <a:t>ConcurrentModificationException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dirty="0" smtClean="0"/>
              <a:t>}</a:t>
            </a:r>
            <a:endParaRPr lang="en-US" altLang="zh-CN" sz="1600" u="sng" dirty="0">
              <a:latin typeface="Arial" charset="0"/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99592" y="5229200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</a:t>
            </a:r>
            <a:r>
              <a:rPr lang="zh-CN" altLang="en-US" sz="2400" dirty="0" smtClean="0"/>
              <a:t>、获取微信用户信息详细步骤及流程图</a:t>
            </a:r>
            <a:endParaRPr lang="zh-CN" altLang="en-US" sz="2400" dirty="0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11560" y="1650286"/>
            <a:ext cx="5292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微</a:t>
            </a:r>
            <a:r>
              <a:rPr lang="zh-CN" altLang="en-US" dirty="0"/>
              <a:t>信公众平台</a:t>
            </a:r>
            <a:r>
              <a:rPr lang="en-US" altLang="zh-CN" dirty="0"/>
              <a:t>OAuth2.0</a:t>
            </a:r>
            <a:r>
              <a:rPr lang="zh-CN" altLang="en-US" dirty="0"/>
              <a:t>授权详细步骤</a:t>
            </a:r>
            <a:r>
              <a:rPr lang="zh-CN" altLang="en-US" dirty="0" smtClean="0"/>
              <a:t>如下：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2139454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微信公众账号提供用户请求授权页面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URL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。</a:t>
            </a:r>
            <a:endParaRPr lang="en-US" altLang="zh-CN" sz="1600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用户点击授权页面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URL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，将向服务器发起请求</a:t>
            </a:r>
            <a:endParaRPr lang="en-US" altLang="zh-CN" sz="1600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服务器询问用户是否同意授权给微信公众账号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(scope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为</a:t>
            </a:r>
            <a:r>
              <a:rPr lang="en-US" altLang="zh-CN" sz="1600" dirty="0" err="1" smtClean="0">
                <a:latin typeface="Arial" charset="0"/>
                <a:ea typeface="宋体" pitchFamily="2" charset="-122"/>
              </a:rPr>
              <a:t>snsapi_base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时无此步骤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用户同意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(scope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为</a:t>
            </a:r>
            <a:r>
              <a:rPr lang="en-US" altLang="zh-CN" sz="1600" dirty="0" err="1" smtClean="0">
                <a:latin typeface="Arial" charset="0"/>
                <a:ea typeface="宋体" pitchFamily="2" charset="-122"/>
              </a:rPr>
              <a:t>snsapi_base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时无此步骤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服务器将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CODE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通过回调传给微信公众账号</a:t>
            </a:r>
            <a:endParaRPr lang="en-US" altLang="zh-CN" sz="1600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6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微信公众账号获得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7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微信公众账号通过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CODE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向服务器请求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Access Token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8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服务器返回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Access Token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和</a:t>
            </a:r>
            <a:r>
              <a:rPr lang="en-US" altLang="zh-CN" sz="1600" dirty="0" err="1" smtClean="0">
                <a:latin typeface="Arial" charset="0"/>
                <a:ea typeface="宋体" pitchFamily="2" charset="-122"/>
              </a:rPr>
              <a:t>OpenID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给微信公众账号</a:t>
            </a:r>
            <a:endParaRPr lang="en-US" altLang="zh-CN" sz="1600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9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微信公众账号通过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Access Token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向服务器请求用户信息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(scope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sz="1600" dirty="0" err="1" smtClean="0">
                <a:latin typeface="Arial" charset="0"/>
                <a:ea typeface="宋体" pitchFamily="2" charset="-122"/>
              </a:rPr>
              <a:t>snsapi_base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时无此步骤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10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服务器将用户信息回送给微信公众账号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(scope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为</a:t>
            </a:r>
            <a:r>
              <a:rPr lang="en-US" altLang="zh-CN" sz="1600" dirty="0" err="1" smtClean="0">
                <a:latin typeface="Arial" charset="0"/>
                <a:ea typeface="宋体" pitchFamily="2" charset="-122"/>
              </a:rPr>
              <a:t>snsapi_base</a:t>
            </a:r>
            <a:r>
              <a:rPr lang="zh-CN" altLang="en-US" sz="1600" dirty="0" smtClean="0">
                <a:latin typeface="Arial" charset="0"/>
                <a:ea typeface="宋体" pitchFamily="2" charset="-122"/>
              </a:rPr>
              <a:t>时无此步骤</a:t>
            </a:r>
            <a:r>
              <a:rPr lang="en-US" altLang="zh-CN" sz="1600" dirty="0" smtClean="0">
                <a:latin typeface="Arial" charset="0"/>
                <a:ea typeface="宋体" pitchFamily="2" charset="-122"/>
              </a:rPr>
              <a:t>)</a:t>
            </a:r>
            <a:endParaRPr lang="zh-CN" altLang="en-US" sz="1600" dirty="0">
              <a:latin typeface="Arial" charset="0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39454"/>
            <a:ext cx="43204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3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1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563</Words>
  <Application>Microsoft Office PowerPoint</Application>
  <PresentationFormat>全屏显示(4:3)</PresentationFormat>
  <Paragraphs>83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目录</vt:lpstr>
      <vt:lpstr>JAVA集合框图</vt:lpstr>
      <vt:lpstr>JAVA集合</vt:lpstr>
      <vt:lpstr>JAVA集合</vt:lpstr>
      <vt:lpstr>标题</vt:lpstr>
      <vt:lpstr>常见的坑</vt:lpstr>
      <vt:lpstr>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大华股份公司介绍</dc:title>
  <dc:creator>MUDONG</dc:creator>
  <cp:lastModifiedBy>应晓川</cp:lastModifiedBy>
  <cp:revision>167</cp:revision>
  <dcterms:created xsi:type="dcterms:W3CDTF">2013-01-17T08:15:47Z</dcterms:created>
  <dcterms:modified xsi:type="dcterms:W3CDTF">2017-09-18T10:24:49Z</dcterms:modified>
</cp:coreProperties>
</file>