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8"/>
  </p:notesMasterIdLst>
  <p:sldIdLst>
    <p:sldId id="261" r:id="rId3"/>
    <p:sldId id="275" r:id="rId4"/>
    <p:sldId id="272" r:id="rId5"/>
    <p:sldId id="276" r:id="rId6"/>
    <p:sldId id="278" r:id="rId7"/>
    <p:sldId id="274" r:id="rId8"/>
    <p:sldId id="277" r:id="rId9"/>
    <p:sldId id="281" r:id="rId10"/>
    <p:sldId id="286" r:id="rId11"/>
    <p:sldId id="283" r:id="rId12"/>
    <p:sldId id="285" r:id="rId13"/>
    <p:sldId id="284" r:id="rId14"/>
    <p:sldId id="282" r:id="rId15"/>
    <p:sldId id="279" r:id="rId16"/>
    <p:sldId id="258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718" autoAdjust="0"/>
  </p:normalViewPr>
  <p:slideViewPr>
    <p:cSldViewPr>
      <p:cViewPr>
        <p:scale>
          <a:sx n="75" d="100"/>
          <a:sy n="75" d="100"/>
        </p:scale>
        <p:origin x="-1404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88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C1108-7B52-4844-83FE-743443747E6C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FCAAA-197F-4546-BB00-F35B669C0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74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FCAAA-197F-4546-BB00-F35B669C083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623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FCAAA-197F-4546-BB00-F35B669C083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596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FCAAA-197F-4546-BB00-F35B669C083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596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FCAAA-197F-4546-BB00-F35B669C083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596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FCAAA-197F-4546-BB00-F35B669C083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596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FCAAA-197F-4546-BB00-F35B669C083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596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FCAAA-197F-4546-BB00-F35B669C083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596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FCAAA-197F-4546-BB00-F35B669C083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596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FCAAA-197F-4546-BB00-F35B669C083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596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FCAAA-197F-4546-BB00-F35B669C083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596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FCAAA-197F-4546-BB00-F35B669C083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596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FCAAA-197F-4546-BB00-F35B669C083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596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FCAAA-197F-4546-BB00-F35B669C083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59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51920" y="2756719"/>
            <a:ext cx="4606280" cy="67228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1920" y="3429000"/>
            <a:ext cx="4608512" cy="40689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740004" y="2657813"/>
            <a:ext cx="0" cy="1275243"/>
          </a:xfrm>
          <a:prstGeom prst="line">
            <a:avLst/>
          </a:prstGeom>
          <a:noFill/>
          <a:ln w="285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</p:cxnSp>
      <p:pic>
        <p:nvPicPr>
          <p:cNvPr id="9" name="Picture 2" descr="D:\PPT\个人制作\大华内训\让你的PPT会说话\母版设计\大华\LOGO-JP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7624" y="2959294"/>
            <a:ext cx="2080424" cy="67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2699792" y="2636912"/>
            <a:ext cx="3711575" cy="546100"/>
          </a:xfrm>
          <a:prstGeom prst="rect">
            <a:avLst/>
          </a:prstGeom>
          <a:solidFill>
            <a:srgbClr val="E6001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5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社会的安全   我们的责任</a:t>
            </a: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3131171" y="3356992"/>
            <a:ext cx="288032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di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E6001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浙江大华技术股份有限公司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E600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di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E60013"/>
                </a:solidFill>
                <a:effectLst/>
                <a:uLnTx/>
                <a:uFillTx/>
                <a:latin typeface="Times New Roman"/>
              </a:rPr>
              <a:t>ZheJiang Dahua Technology CO.,LTD.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E600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5495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309" y="320840"/>
            <a:ext cx="7161395" cy="590349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 sz="29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3132138" y="827514"/>
            <a:ext cx="6011863" cy="60959"/>
          </a:xfrm>
          <a:prstGeom prst="rect">
            <a:avLst/>
          </a:prstGeom>
          <a:solidFill>
            <a:srgbClr val="ACAC9F"/>
          </a:solidFill>
        </p:spPr>
        <p:txBody>
          <a:bodyPr wrap="square" lIns="91436" tIns="45718" rIns="91436" bIns="45718" anchor="ctr" anchorCtr="1">
            <a:noAutofit/>
          </a:bodyPr>
          <a:lstStyle>
            <a:defPPr>
              <a:defRPr lang="zh-CN"/>
            </a:defPPr>
            <a:lvl1pPr marL="0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827514"/>
            <a:ext cx="3132139" cy="60959"/>
          </a:xfrm>
          <a:prstGeom prst="rect">
            <a:avLst/>
          </a:prstGeom>
          <a:solidFill>
            <a:srgbClr val="E6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>
            <a:defPPr>
              <a:defRPr lang="zh-CN"/>
            </a:defPPr>
            <a:lvl1pPr marL="0" algn="l" defTabSz="9143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8" algn="l" defTabSz="9143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2" algn="l" defTabSz="9143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2" descr="D:\PPT\个人制作\大华内训\让你的PPT会说话\母版设计\大华\LOGO-JP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816" y="319157"/>
            <a:ext cx="1517185" cy="49027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641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8888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6851104" cy="49721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135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6851104" cy="543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666750"/>
            <a:ext cx="8763000" cy="0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7600" y="123478"/>
            <a:ext cx="12382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135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849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5"/>
          <p:cNvGrpSpPr>
            <a:grpSpLocks/>
          </p:cNvGrpSpPr>
          <p:nvPr/>
        </p:nvGrpSpPr>
        <p:grpSpPr bwMode="auto">
          <a:xfrm>
            <a:off x="595164" y="1427268"/>
            <a:ext cx="8153301" cy="4128340"/>
            <a:chOff x="645244" y="1255752"/>
            <a:chExt cx="7922709" cy="2517210"/>
          </a:xfrm>
        </p:grpSpPr>
        <p:pic>
          <p:nvPicPr>
            <p:cNvPr id="18" name="图片 16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59464" y="1255752"/>
              <a:ext cx="3708488" cy="2274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矩形 18"/>
            <p:cNvSpPr/>
            <p:nvPr/>
          </p:nvSpPr>
          <p:spPr>
            <a:xfrm>
              <a:off x="645244" y="1255753"/>
              <a:ext cx="4214220" cy="22742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>
              <a:defPPr>
                <a:defRPr lang="zh-CN"/>
              </a:defPPr>
              <a:lvl1pPr marL="0" algn="l" defTabSz="9143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8" algn="l" defTabSz="9143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2" algn="l" defTabSz="9143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组合 18"/>
            <p:cNvGrpSpPr>
              <a:grpSpLocks/>
            </p:cNvGrpSpPr>
            <p:nvPr/>
          </p:nvGrpSpPr>
          <p:grpSpPr bwMode="auto">
            <a:xfrm>
              <a:off x="645244" y="3530042"/>
              <a:ext cx="7922709" cy="242920"/>
              <a:chOff x="645244" y="3612720"/>
              <a:chExt cx="5942033" cy="197167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645244" y="3612720"/>
                <a:ext cx="992918" cy="197163"/>
              </a:xfrm>
              <a:prstGeom prst="rect">
                <a:avLst/>
              </a:prstGeom>
              <a:solidFill>
                <a:srgbClr val="E953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634591" y="3612724"/>
                <a:ext cx="992918" cy="197163"/>
              </a:xfrm>
              <a:prstGeom prst="rect">
                <a:avLst/>
              </a:prstGeom>
              <a:solidFill>
                <a:srgbClr val="C1DD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25128" y="3612724"/>
                <a:ext cx="992918" cy="197163"/>
              </a:xfrm>
              <a:prstGeom prst="rect">
                <a:avLst/>
              </a:prstGeom>
              <a:solidFill>
                <a:srgbClr val="4ABD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614474" y="3612724"/>
                <a:ext cx="992918" cy="197163"/>
              </a:xfrm>
              <a:prstGeom prst="rect">
                <a:avLst/>
              </a:prstGeom>
              <a:solidFill>
                <a:srgbClr val="723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605012" y="3612724"/>
                <a:ext cx="992918" cy="197163"/>
              </a:xfrm>
              <a:prstGeom prst="rect">
                <a:avLst/>
              </a:prstGeom>
              <a:solidFill>
                <a:srgbClr val="FDCC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594359" y="3612724"/>
                <a:ext cx="992918" cy="197163"/>
              </a:xfrm>
              <a:prstGeom prst="rect">
                <a:avLst/>
              </a:prstGeom>
              <a:solidFill>
                <a:srgbClr val="F693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27" name="TextBox 6"/>
          <p:cNvSpPr txBox="1"/>
          <p:nvPr/>
        </p:nvSpPr>
        <p:spPr>
          <a:xfrm>
            <a:off x="3085568" y="4266236"/>
            <a:ext cx="1558440" cy="45890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</a:rPr>
              <a:t>-2017.09.25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76" y="412896"/>
            <a:ext cx="1981200" cy="63984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778574" y="2165955"/>
            <a:ext cx="4572000" cy="83099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集合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233807" y="3762180"/>
            <a:ext cx="978153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应晓川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032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Map</a:t>
            </a:r>
            <a:r>
              <a:rPr lang="zh-CN" altLang="en-US" dirty="0"/>
              <a:t>集合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1052736"/>
            <a:ext cx="74888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二、</a:t>
            </a:r>
            <a:r>
              <a:rPr lang="en-US" altLang="zh-CN" sz="2400" dirty="0" err="1" smtClean="0"/>
              <a:t>concurrentHashMap</a:t>
            </a:r>
            <a:r>
              <a:rPr lang="zh-CN" altLang="en-US" sz="2400" dirty="0" smtClean="0"/>
              <a:t>出现</a:t>
            </a:r>
            <a:r>
              <a:rPr lang="zh-CN" altLang="en-US" sz="2400" dirty="0"/>
              <a:t>背景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7" name="Text Box 40"/>
          <p:cNvSpPr txBox="1">
            <a:spLocks noChangeArrowheads="1"/>
          </p:cNvSpPr>
          <p:nvPr/>
        </p:nvSpPr>
        <p:spPr bwMode="auto">
          <a:xfrm>
            <a:off x="611560" y="1650286"/>
            <a:ext cx="662473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 b="1" dirty="0" smtClean="0"/>
              <a:t>线程不安全的</a:t>
            </a:r>
            <a:r>
              <a:rPr lang="en-US" altLang="zh-CN" b="1" dirty="0" err="1" smtClean="0"/>
              <a:t>hashmap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多线程环境中使用</a:t>
            </a:r>
            <a:r>
              <a:rPr lang="en-US" altLang="zh-CN" dirty="0" err="1"/>
              <a:t>HashMap</a:t>
            </a:r>
            <a:r>
              <a:rPr lang="zh-CN" altLang="en-US" dirty="0"/>
              <a:t>，进行</a:t>
            </a:r>
            <a:r>
              <a:rPr lang="en-US" altLang="zh-CN" dirty="0"/>
              <a:t>put</a:t>
            </a:r>
            <a:r>
              <a:rPr lang="zh-CN" altLang="en-US" dirty="0" smtClean="0"/>
              <a:t>操作</a:t>
            </a:r>
            <a:r>
              <a:rPr lang="zh-CN" altLang="en-US" dirty="0"/>
              <a:t>会</a:t>
            </a:r>
            <a:r>
              <a:rPr lang="zh-CN" altLang="en-US" dirty="0" smtClean="0"/>
              <a:t>引起</a:t>
            </a:r>
            <a:r>
              <a:rPr lang="zh-CN" altLang="en-US" dirty="0"/>
              <a:t>死循环，导致</a:t>
            </a:r>
            <a:r>
              <a:rPr lang="en-US" altLang="zh-CN" dirty="0" err="1"/>
              <a:t>cpu</a:t>
            </a:r>
            <a:r>
              <a:rPr lang="zh-CN" altLang="en-US" dirty="0"/>
              <a:t>满负载。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 smtClean="0"/>
              <a:t>效率低下的</a:t>
            </a:r>
            <a:r>
              <a:rPr lang="en-US" altLang="zh-CN" b="1" dirty="0" err="1" smtClean="0"/>
              <a:t>HashTable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err="1" smtClean="0"/>
              <a:t>HashTable</a:t>
            </a:r>
            <a:r>
              <a:rPr lang="zh-CN" altLang="en-US" dirty="0" smtClean="0"/>
              <a:t>而言，</a:t>
            </a:r>
            <a:r>
              <a:rPr lang="en-US" altLang="zh-CN" dirty="0" smtClean="0"/>
              <a:t>synchronized</a:t>
            </a:r>
            <a:r>
              <a:rPr lang="zh-CN" altLang="en-US" dirty="0" smtClean="0"/>
              <a:t>是整张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表，即每次锁住整张表让线程独占，其他线程可能会进入阻塞或轮训状态。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3671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Map</a:t>
            </a:r>
            <a:r>
              <a:rPr lang="zh-CN" altLang="en-US" dirty="0"/>
              <a:t>集合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1052736"/>
            <a:ext cx="7488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二、</a:t>
            </a:r>
            <a:r>
              <a:rPr lang="en-US" altLang="zh-CN" sz="2400" dirty="0" err="1" smtClean="0"/>
              <a:t>concurrentHashMap</a:t>
            </a:r>
            <a:r>
              <a:rPr lang="zh-CN" altLang="en-US" sz="2400" dirty="0" smtClean="0"/>
              <a:t>分段锁机制</a:t>
            </a:r>
            <a:endParaRPr lang="zh-CN" altLang="en-US" sz="2400" dirty="0"/>
          </a:p>
        </p:txBody>
      </p:sp>
      <p:sp>
        <p:nvSpPr>
          <p:cNvPr id="7" name="Text Box 40"/>
          <p:cNvSpPr txBox="1">
            <a:spLocks noChangeArrowheads="1"/>
          </p:cNvSpPr>
          <p:nvPr/>
        </p:nvSpPr>
        <p:spPr bwMode="auto">
          <a:xfrm>
            <a:off x="611560" y="1650286"/>
            <a:ext cx="662473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 b="1" dirty="0" smtClean="0"/>
              <a:t>锁分离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在内部使用段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表示不同部分，每段都继承重入锁，即一个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对一个线程来说是独占的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 smtClean="0"/>
              <a:t>不变与易变</a:t>
            </a:r>
            <a:endParaRPr lang="en-US" altLang="zh-CN" b="1" dirty="0" smtClean="0"/>
          </a:p>
          <a:p>
            <a:pPr lvl="1"/>
            <a:r>
              <a:rPr lang="en-US" altLang="zh-CN" dirty="0" err="1" smtClean="0"/>
              <a:t>HashEntry</a:t>
            </a:r>
            <a:r>
              <a:rPr lang="zh-CN" altLang="en-US" dirty="0" smtClean="0"/>
              <a:t>的属性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key</a:t>
            </a:r>
            <a:r>
              <a:rPr lang="zh-CN" altLang="en-US" dirty="0" smtClean="0"/>
              <a:t>被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修饰，为防止链表破坏，而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设置成</a:t>
            </a:r>
            <a:r>
              <a:rPr lang="en-US" altLang="zh-CN" dirty="0" smtClean="0"/>
              <a:t>volatile</a:t>
            </a:r>
            <a:r>
              <a:rPr lang="zh-CN" altLang="en-US" dirty="0" smtClean="0"/>
              <a:t>即对其他线程可见，避免加锁。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645024"/>
            <a:ext cx="8568952" cy="316158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36" y="5661248"/>
            <a:ext cx="2776736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3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0" y="123825"/>
            <a:ext cx="6851650" cy="49688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Map</a:t>
            </a:r>
            <a:r>
              <a:rPr lang="zh-CN" altLang="en-US" dirty="0"/>
              <a:t>集合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1052736"/>
            <a:ext cx="7488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二、</a:t>
            </a:r>
            <a:r>
              <a:rPr lang="en-US" altLang="zh-CN" sz="2400" dirty="0" err="1" smtClean="0"/>
              <a:t>concurrentHashMap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CAS</a:t>
            </a:r>
            <a:r>
              <a:rPr lang="zh-CN" altLang="en-US" sz="2400" dirty="0"/>
              <a:t>无锁</a:t>
            </a:r>
            <a:r>
              <a:rPr lang="zh-CN" altLang="en-US" sz="2400" dirty="0" smtClean="0"/>
              <a:t>算法</a:t>
            </a:r>
            <a:endParaRPr lang="zh-CN" altLang="en-US" sz="2400" dirty="0"/>
          </a:p>
        </p:txBody>
      </p:sp>
      <p:sp>
        <p:nvSpPr>
          <p:cNvPr id="7" name="Text Box 40"/>
          <p:cNvSpPr txBox="1">
            <a:spLocks noChangeArrowheads="1"/>
          </p:cNvSpPr>
          <p:nvPr/>
        </p:nvSpPr>
        <p:spPr bwMode="auto">
          <a:xfrm>
            <a:off x="611560" y="1650286"/>
            <a:ext cx="662473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altLang="zh-CN" b="1" dirty="0" smtClean="0"/>
              <a:t>CAS( compare and swap)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cas</a:t>
            </a:r>
            <a:r>
              <a:rPr lang="zh-CN" altLang="en-US" dirty="0" smtClean="0"/>
              <a:t>算法包含三个操作数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内存位置（</a:t>
            </a:r>
            <a:r>
              <a:rPr lang="en-US" altLang="zh-CN" dirty="0" smtClean="0"/>
              <a:t>V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预期值（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）和新值（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的值等于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，则将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的值更新为</a:t>
            </a:r>
            <a:r>
              <a:rPr lang="en-US" altLang="zh-CN" dirty="0" smtClean="0"/>
              <a:t>B,</a:t>
            </a:r>
            <a:r>
              <a:rPr lang="zh-CN" altLang="en-US" dirty="0" smtClean="0"/>
              <a:t>否则重试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 smtClean="0"/>
              <a:t>CAS</a:t>
            </a:r>
            <a:r>
              <a:rPr lang="zh-CN" altLang="en-US" b="1" dirty="0" smtClean="0"/>
              <a:t>的缺点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2.1 ABA</a:t>
            </a:r>
            <a:r>
              <a:rPr lang="zh-CN" altLang="en-US" dirty="0" smtClean="0"/>
              <a:t>问题：</a:t>
            </a:r>
            <a:r>
              <a:rPr lang="zh-CN" altLang="en-US" sz="1400" dirty="0" smtClean="0"/>
              <a:t>值开始是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，变成</a:t>
            </a:r>
            <a:r>
              <a:rPr lang="en-US" altLang="zh-CN" sz="1400" dirty="0" smtClean="0"/>
              <a:t>B,</a:t>
            </a:r>
            <a:r>
              <a:rPr lang="zh-CN" altLang="en-US" sz="1400" dirty="0" smtClean="0"/>
              <a:t>再变成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，</a:t>
            </a:r>
            <a:r>
              <a:rPr lang="en-US" altLang="zh-CN" sz="1400" dirty="0" err="1" smtClean="0"/>
              <a:t>cas</a:t>
            </a:r>
            <a:r>
              <a:rPr lang="zh-CN" altLang="en-US" sz="1400" dirty="0" smtClean="0"/>
              <a:t>检查发现值无变化，解决方案</a:t>
            </a:r>
            <a:r>
              <a:rPr lang="en-US" altLang="zh-CN" sz="1400" dirty="0" smtClean="0"/>
              <a:t>SVN</a:t>
            </a:r>
          </a:p>
          <a:p>
            <a:pPr lvl="1"/>
            <a:r>
              <a:rPr lang="en-US" altLang="zh-CN" dirty="0" smtClean="0"/>
              <a:t>2.2 </a:t>
            </a:r>
            <a:r>
              <a:rPr lang="zh-CN" altLang="en-US" dirty="0" smtClean="0"/>
              <a:t>循环时间长开销大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2.3</a:t>
            </a:r>
            <a:r>
              <a:rPr lang="zh-CN" altLang="en-US" dirty="0" smtClean="0"/>
              <a:t>只能保证一个共享变量的原子操作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045" y="4295417"/>
            <a:ext cx="5992062" cy="25625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971721"/>
            <a:ext cx="7621064" cy="257211"/>
          </a:xfrm>
          <a:prstGeom prst="rect">
            <a:avLst/>
          </a:prstGeom>
        </p:spPr>
      </p:pic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7299655" y="4976301"/>
            <a:ext cx="18677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dirty="0" smtClean="0"/>
              <a:t>统计接口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访问次数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1887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1052736"/>
            <a:ext cx="6024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二、</a:t>
            </a:r>
            <a:r>
              <a:rPr lang="en-US" altLang="zh-CN" sz="2400" dirty="0" err="1" smtClean="0"/>
              <a:t>concurrentHashMap</a:t>
            </a:r>
            <a:r>
              <a:rPr lang="zh-CN" altLang="en-US" sz="2400" dirty="0"/>
              <a:t>实例用法及</a:t>
            </a:r>
            <a:r>
              <a:rPr lang="zh-CN" altLang="en-US" sz="2400" dirty="0" smtClean="0"/>
              <a:t>建议</a:t>
            </a:r>
            <a:endParaRPr lang="en-US" altLang="zh-CN" sz="2400" dirty="0"/>
          </a:p>
        </p:txBody>
      </p:sp>
      <p:sp>
        <p:nvSpPr>
          <p:cNvPr id="7" name="Text Box 40"/>
          <p:cNvSpPr txBox="1">
            <a:spLocks noChangeArrowheads="1"/>
          </p:cNvSpPr>
          <p:nvPr/>
        </p:nvSpPr>
        <p:spPr bwMode="auto">
          <a:xfrm>
            <a:off x="611560" y="1650286"/>
            <a:ext cx="66247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出现背景</a:t>
            </a:r>
          </a:p>
        </p:txBody>
      </p:sp>
    </p:spTree>
    <p:extLst>
      <p:ext uri="{BB962C8B-B14F-4D97-AF65-F5344CB8AC3E}">
        <p14:creationId xmlns:p14="http://schemas.microsoft.com/office/powerpoint/2010/main" val="375981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1052736"/>
            <a:ext cx="5408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二、</a:t>
            </a:r>
            <a:r>
              <a:rPr lang="en-US" altLang="zh-CN" sz="2400" dirty="0" err="1" smtClean="0"/>
              <a:t>concurrentHashMap</a:t>
            </a:r>
            <a:r>
              <a:rPr lang="zh-CN" altLang="en-US" sz="2400" dirty="0" smtClean="0"/>
              <a:t>特点及用法</a:t>
            </a:r>
            <a:endParaRPr lang="zh-CN" altLang="en-US" sz="2400" dirty="0"/>
          </a:p>
        </p:txBody>
      </p:sp>
      <p:sp>
        <p:nvSpPr>
          <p:cNvPr id="7" name="Text Box 40"/>
          <p:cNvSpPr txBox="1">
            <a:spLocks noChangeArrowheads="1"/>
          </p:cNvSpPr>
          <p:nvPr/>
        </p:nvSpPr>
        <p:spPr bwMode="auto">
          <a:xfrm>
            <a:off x="611560" y="1650286"/>
            <a:ext cx="529259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替代</a:t>
            </a:r>
            <a:r>
              <a:rPr lang="en-US" altLang="zh-CN" dirty="0" err="1"/>
              <a:t>HashMap</a:t>
            </a:r>
            <a:r>
              <a:rPr lang="zh-CN" altLang="en-US" dirty="0"/>
              <a:t>处理线程安全问题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应用</a:t>
            </a:r>
            <a:r>
              <a:rPr lang="en-US" altLang="zh-CN" dirty="0" smtClean="0"/>
              <a:t>CAS</a:t>
            </a:r>
            <a:r>
              <a:rPr lang="zh-CN" altLang="en-US" dirty="0" smtClean="0"/>
              <a:t>算法（</a:t>
            </a:r>
            <a:r>
              <a:rPr lang="en-US" altLang="zh-CN" dirty="0" smtClean="0"/>
              <a:t>compare and swap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分段锁机制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1337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2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18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403648" y="2132856"/>
            <a:ext cx="6552728" cy="504056"/>
            <a:chOff x="1403648" y="1095586"/>
            <a:chExt cx="6552728" cy="504056"/>
          </a:xfrm>
        </p:grpSpPr>
        <p:sp>
          <p:nvSpPr>
            <p:cNvPr id="6" name="矩形 5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Impact" pitchFamily="34" charset="0"/>
                </a:rPr>
                <a:t>2</a:t>
              </a:r>
              <a:endParaRPr lang="zh-CN" altLang="en-US" sz="2000" dirty="0">
                <a:latin typeface="Impact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常用的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List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集合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403648" y="2996952"/>
            <a:ext cx="6552728" cy="504056"/>
            <a:chOff x="1403648" y="1095586"/>
            <a:chExt cx="6552728" cy="504056"/>
          </a:xfrm>
        </p:grpSpPr>
        <p:sp>
          <p:nvSpPr>
            <p:cNvPr id="10" name="矩形 9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Impact" pitchFamily="34" charset="0"/>
                </a:rPr>
                <a:t>3</a:t>
              </a:r>
              <a:endParaRPr lang="zh-CN" altLang="en-US" sz="2000" dirty="0">
                <a:latin typeface="Impact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常用的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Map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集合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403648" y="3861048"/>
            <a:ext cx="6552728" cy="504056"/>
            <a:chOff x="1403648" y="1095586"/>
            <a:chExt cx="6552728" cy="504056"/>
          </a:xfrm>
        </p:grpSpPr>
        <p:sp>
          <p:nvSpPr>
            <p:cNvPr id="14" name="矩形 13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Impact" pitchFamily="34" charset="0"/>
                </a:rPr>
                <a:t>4</a:t>
              </a:r>
              <a:endParaRPr lang="zh-CN" altLang="en-US" sz="2000" dirty="0">
                <a:latin typeface="Impact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常见的坑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403648" y="4725144"/>
            <a:ext cx="6552728" cy="504056"/>
            <a:chOff x="1403648" y="1095586"/>
            <a:chExt cx="6552728" cy="504056"/>
          </a:xfrm>
        </p:grpSpPr>
        <p:sp>
          <p:nvSpPr>
            <p:cNvPr id="18" name="矩形 17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Impact" pitchFamily="34" charset="0"/>
                </a:rPr>
                <a:t>5</a:t>
              </a:r>
              <a:endParaRPr lang="zh-CN" altLang="en-US" sz="2000" dirty="0">
                <a:latin typeface="Impact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微信公众号开发过程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403648" y="1268760"/>
            <a:ext cx="6552728" cy="504056"/>
            <a:chOff x="1403648" y="1095586"/>
            <a:chExt cx="6552728" cy="504056"/>
          </a:xfrm>
        </p:grpSpPr>
        <p:sp>
          <p:nvSpPr>
            <p:cNvPr id="22" name="矩形 21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Impact" pitchFamily="34" charset="0"/>
                </a:rPr>
                <a:t>1</a:t>
              </a:r>
              <a:endParaRPr lang="zh-CN" altLang="en-US" sz="2000" dirty="0">
                <a:latin typeface="Impact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JAVA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集合框图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0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集合框图</a:t>
            </a:r>
            <a:endParaRPr lang="zh-CN" altLang="en-US" dirty="0"/>
          </a:p>
        </p:txBody>
      </p:sp>
      <p:pic>
        <p:nvPicPr>
          <p:cNvPr id="1026" name="Picture 2" descr="C:\Users\50451\Desktop\201407270054157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144000" cy="638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88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集合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05273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一、依照实现接口分类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2139454"/>
            <a:ext cx="74888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/>
              <a:t>实现</a:t>
            </a:r>
            <a:r>
              <a:rPr lang="en-US" altLang="zh-CN" sz="1600" dirty="0"/>
              <a:t>List</a:t>
            </a:r>
            <a:r>
              <a:rPr lang="zh-CN" altLang="en-US" sz="1600" dirty="0"/>
              <a:t>接口的有：</a:t>
            </a:r>
            <a:r>
              <a:rPr lang="en-US" altLang="zh-CN" sz="1600" b="1" dirty="0" err="1"/>
              <a:t>ArrayList</a:t>
            </a:r>
            <a:r>
              <a:rPr lang="zh-CN" altLang="en-US" sz="1600" dirty="0"/>
              <a:t>、</a:t>
            </a:r>
            <a:r>
              <a:rPr lang="en-US" altLang="zh-CN" sz="1600" dirty="0" err="1" smtClean="0"/>
              <a:t>LinkedList</a:t>
            </a:r>
            <a:endParaRPr lang="en-US" altLang="zh-C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/>
              <a:t>实现</a:t>
            </a:r>
            <a:r>
              <a:rPr lang="en-US" altLang="zh-CN" sz="1600" dirty="0"/>
              <a:t>Map</a:t>
            </a:r>
            <a:r>
              <a:rPr lang="zh-CN" altLang="en-US" sz="1600" dirty="0"/>
              <a:t>接口的有：</a:t>
            </a:r>
            <a:r>
              <a:rPr lang="en-US" altLang="zh-CN" sz="1600" dirty="0" err="1"/>
              <a:t>EnumMap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IdentityHashMap</a:t>
            </a:r>
            <a:r>
              <a:rPr lang="zh-CN" altLang="en-US" sz="1600" dirty="0"/>
              <a:t>、</a:t>
            </a:r>
            <a:r>
              <a:rPr lang="en-US" altLang="zh-CN" sz="1600" dirty="0" err="1" smtClean="0"/>
              <a:t>HashMap</a:t>
            </a:r>
            <a:r>
              <a:rPr lang="zh-CN" altLang="en-US" sz="1600" dirty="0"/>
              <a:t>、</a:t>
            </a:r>
            <a:r>
              <a:rPr lang="en-US" altLang="zh-CN" sz="1600" dirty="0" err="1" smtClean="0"/>
              <a:t>LinkedHashMap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WeakHashMap</a:t>
            </a:r>
            <a:r>
              <a:rPr lang="zh-CN" altLang="en-US" sz="1600" dirty="0"/>
              <a:t>、</a:t>
            </a:r>
            <a:r>
              <a:rPr lang="en-US" altLang="zh-CN" sz="1600" b="1" dirty="0" err="1" smtClean="0"/>
              <a:t>TreeMap</a:t>
            </a:r>
            <a:endParaRPr lang="en-US" altLang="zh-CN" sz="16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/>
              <a:t>实现</a:t>
            </a:r>
            <a:r>
              <a:rPr lang="en-US" altLang="zh-CN" sz="1600" dirty="0"/>
              <a:t>Set</a:t>
            </a:r>
            <a:r>
              <a:rPr lang="zh-CN" altLang="en-US" sz="1600" dirty="0"/>
              <a:t>接口的有：</a:t>
            </a:r>
            <a:r>
              <a:rPr lang="en-US" altLang="zh-CN" sz="1600" b="1" dirty="0" err="1"/>
              <a:t>HashSet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LinkedHashSet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TreeSet</a:t>
            </a:r>
            <a:endParaRPr lang="en-US" altLang="zh-CN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/>
              <a:t>实现</a:t>
            </a:r>
            <a:r>
              <a:rPr lang="en-US" altLang="zh-CN" sz="1600" dirty="0"/>
              <a:t>Queue</a:t>
            </a:r>
            <a:r>
              <a:rPr lang="zh-CN" altLang="en-US" sz="1600" dirty="0"/>
              <a:t>接口的有：</a:t>
            </a:r>
            <a:r>
              <a:rPr lang="en-US" altLang="zh-CN" sz="1600" dirty="0" err="1"/>
              <a:t>PriorityQueue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LinkedList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ArrayQueue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21755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集合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052736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一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依据底层实现的数据结构分类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2139454"/>
            <a:ext cx="74888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/>
              <a:t>底层以数组的形式实现：</a:t>
            </a:r>
            <a:r>
              <a:rPr lang="en-US" altLang="zh-CN" sz="1600" dirty="0" err="1"/>
              <a:t>EnumMap</a:t>
            </a:r>
            <a:r>
              <a:rPr lang="zh-CN" altLang="en-US" sz="1600" dirty="0"/>
              <a:t>、</a:t>
            </a:r>
            <a:r>
              <a:rPr lang="en-US" altLang="zh-CN" sz="1600" b="1" dirty="0" err="1"/>
              <a:t>ArrayList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ArrayQueue</a:t>
            </a:r>
            <a:endParaRPr lang="en-US" altLang="zh-CN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/>
              <a:t>底层以链表的形式实现：</a:t>
            </a:r>
            <a:r>
              <a:rPr lang="en-US" altLang="zh-CN" sz="1600" dirty="0" err="1"/>
              <a:t>LinkedHashSet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LinkedList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LinkedHashMap</a:t>
            </a:r>
            <a:endParaRPr lang="en-US" altLang="zh-CN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/>
              <a:t>底层以散列表的</a:t>
            </a:r>
            <a:r>
              <a:rPr lang="zh-CN" altLang="en-US" sz="1600" dirty="0"/>
              <a:t>形式实现：</a:t>
            </a:r>
            <a:r>
              <a:rPr lang="en-US" altLang="zh-CN" sz="1600" b="1" dirty="0" err="1"/>
              <a:t>HashMap</a:t>
            </a:r>
            <a:r>
              <a:rPr lang="zh-CN" altLang="en-US" sz="1600" dirty="0"/>
              <a:t>、</a:t>
            </a:r>
            <a:r>
              <a:rPr lang="en-US" altLang="zh-CN" sz="1600" b="1" dirty="0" err="1"/>
              <a:t>HashSet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LinkedHashMap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LinkedHashSet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WeakHashMap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IdentityHashMap</a:t>
            </a:r>
            <a:endParaRPr lang="en-US" altLang="zh-CN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/>
              <a:t>底层以红黑树的形式实现：</a:t>
            </a:r>
            <a:r>
              <a:rPr lang="en-US" altLang="zh-CN" sz="1600" b="1" dirty="0" err="1"/>
              <a:t>TreeMap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TreeSet</a:t>
            </a:r>
            <a:endParaRPr lang="en-US" altLang="zh-CN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/>
              <a:t>底层以二叉堆的形式实现：</a:t>
            </a:r>
            <a:r>
              <a:rPr lang="en-US" altLang="zh-CN" sz="1600" dirty="0" err="1"/>
              <a:t>PriorityQueue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85993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常见的</a:t>
            </a:r>
            <a:r>
              <a:rPr lang="zh-CN" altLang="en-US" dirty="0" smtClean="0"/>
              <a:t>坑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1052736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一、</a:t>
            </a:r>
            <a:r>
              <a:rPr lang="zh-CN" altLang="en-US" sz="2400" dirty="0" smtClean="0"/>
              <a:t>自己挖</a:t>
            </a:r>
            <a:r>
              <a:rPr lang="zh-CN" altLang="en-US" sz="2400" dirty="0" smtClean="0"/>
              <a:t>坑</a:t>
            </a:r>
            <a:r>
              <a:rPr lang="zh-CN" altLang="en-US" sz="2400" dirty="0" smtClean="0"/>
              <a:t>自己</a:t>
            </a:r>
            <a:r>
              <a:rPr lang="zh-CN" altLang="en-US" sz="2400" dirty="0"/>
              <a:t>填</a:t>
            </a:r>
            <a:endParaRPr lang="zh-CN" altLang="en-US" sz="2400" dirty="0"/>
          </a:p>
        </p:txBody>
      </p:sp>
      <p:sp>
        <p:nvSpPr>
          <p:cNvPr id="7" name="Text Box 40"/>
          <p:cNvSpPr txBox="1">
            <a:spLocks noChangeArrowheads="1"/>
          </p:cNvSpPr>
          <p:nvPr/>
        </p:nvSpPr>
        <p:spPr bwMode="auto">
          <a:xfrm>
            <a:off x="611560" y="1650286"/>
            <a:ext cx="65527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zh-CN" altLang="en-US" dirty="0"/>
              <a:t>迭代</a:t>
            </a:r>
            <a:r>
              <a:rPr lang="zh-CN" altLang="en-US" dirty="0" smtClean="0"/>
              <a:t>器中删除元素不要用数组的引用</a:t>
            </a:r>
            <a:r>
              <a:rPr lang="zh-CN" altLang="en-US" dirty="0" smtClean="0"/>
              <a:t>变量做删除操作</a:t>
            </a: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827584" y="2139454"/>
            <a:ext cx="74888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Collection&lt;</a:t>
            </a:r>
            <a:r>
              <a:rPr lang="en-US" altLang="zh-CN" sz="1600" dirty="0" err="1" smtClean="0"/>
              <a:t>ListSub</a:t>
            </a:r>
            <a:r>
              <a:rPr lang="en-US" altLang="zh-CN" sz="1600" dirty="0"/>
              <a:t>&gt;  l2 = </a:t>
            </a:r>
            <a:r>
              <a:rPr lang="en-US" altLang="zh-CN" sz="1600" b="1" dirty="0"/>
              <a:t>new </a:t>
            </a:r>
            <a:r>
              <a:rPr lang="en-US" altLang="zh-CN" sz="1600" b="1" dirty="0" err="1"/>
              <a:t>ArrayList</a:t>
            </a:r>
            <a:r>
              <a:rPr lang="en-US" altLang="zh-CN" sz="1600" b="1" dirty="0" smtClean="0"/>
              <a:t>&lt;&gt;(2);</a:t>
            </a:r>
            <a:endParaRPr lang="en-US" altLang="zh-CN" sz="1600" b="1" dirty="0"/>
          </a:p>
          <a:p>
            <a:r>
              <a:rPr lang="en-US" altLang="zh-CN" sz="1600" dirty="0" smtClean="0"/>
              <a:t>l2.add(</a:t>
            </a:r>
            <a:r>
              <a:rPr lang="en-US" altLang="zh-CN" sz="1600" b="1" dirty="0" smtClean="0"/>
              <a:t>new </a:t>
            </a:r>
            <a:r>
              <a:rPr lang="en-US" altLang="zh-CN" sz="1600" b="1" dirty="0" err="1" smtClean="0"/>
              <a:t>Keng</a:t>
            </a:r>
            <a:r>
              <a:rPr lang="en-US" altLang="zh-CN" sz="1600" b="1" dirty="0" smtClean="0"/>
              <a:t>(“</a:t>
            </a:r>
            <a:r>
              <a:rPr lang="zh-CN" altLang="en-US" sz="1600" b="1" dirty="0" smtClean="0"/>
              <a:t>一号坑</a:t>
            </a:r>
            <a:r>
              <a:rPr lang="en-US" altLang="zh-CN" sz="1600" b="1" dirty="0" smtClean="0"/>
              <a:t>", </a:t>
            </a:r>
            <a:r>
              <a:rPr lang="en-US" altLang="zh-CN" sz="1600" b="1" dirty="0"/>
              <a:t>"03"));</a:t>
            </a:r>
          </a:p>
          <a:p>
            <a:r>
              <a:rPr lang="en-US" altLang="zh-CN" sz="1600" dirty="0"/>
              <a:t>l2.add(</a:t>
            </a:r>
            <a:r>
              <a:rPr lang="en-US" altLang="zh-CN" sz="1600" b="1" dirty="0"/>
              <a:t>new </a:t>
            </a:r>
            <a:r>
              <a:rPr lang="en-US" altLang="zh-CN" sz="1600" b="1" dirty="0" err="1"/>
              <a:t>Keng</a:t>
            </a:r>
            <a:r>
              <a:rPr lang="en-US" altLang="zh-CN" sz="1600" b="1" dirty="0" smtClean="0"/>
              <a:t>(“</a:t>
            </a:r>
            <a:r>
              <a:rPr lang="zh-CN" altLang="en-US" sz="1600" b="1" dirty="0" smtClean="0"/>
              <a:t>二号</a:t>
            </a:r>
            <a:r>
              <a:rPr lang="zh-CN" altLang="en-US" sz="1600" b="1" dirty="0"/>
              <a:t>坑</a:t>
            </a:r>
            <a:r>
              <a:rPr lang="en-US" altLang="zh-CN" sz="1600" b="1" dirty="0" smtClean="0"/>
              <a:t>", </a:t>
            </a:r>
            <a:r>
              <a:rPr lang="en-US" altLang="zh-CN" sz="1600" b="1" dirty="0"/>
              <a:t>"04</a:t>
            </a:r>
            <a:r>
              <a:rPr lang="en-US" altLang="zh-CN" sz="1600" b="1" dirty="0" smtClean="0"/>
              <a:t>"));</a:t>
            </a:r>
            <a:endParaRPr lang="zh-CN" altLang="en-US" sz="1600" dirty="0"/>
          </a:p>
          <a:p>
            <a:r>
              <a:rPr lang="en-US" altLang="zh-CN" sz="1600" b="1" dirty="0"/>
              <a:t>for (Iterator </a:t>
            </a:r>
            <a:r>
              <a:rPr lang="en-US" altLang="zh-CN" sz="1600" b="1" dirty="0" err="1"/>
              <a:t>iterator</a:t>
            </a:r>
            <a:r>
              <a:rPr lang="en-US" altLang="zh-CN" sz="1600" b="1" dirty="0"/>
              <a:t> = l2.iterator(); </a:t>
            </a:r>
            <a:r>
              <a:rPr lang="en-US" altLang="zh-CN" sz="1600" b="1" dirty="0" err="1"/>
              <a:t>iterator.hasNext</a:t>
            </a:r>
            <a:r>
              <a:rPr lang="en-US" altLang="zh-CN" sz="1600" b="1" dirty="0"/>
              <a:t>();) {</a:t>
            </a:r>
          </a:p>
          <a:p>
            <a:r>
              <a:rPr lang="en-US" altLang="zh-CN" sz="1600" dirty="0" smtClean="0"/>
              <a:t>       </a:t>
            </a:r>
            <a:r>
              <a:rPr lang="en-US" altLang="zh-CN" sz="1600" dirty="0" err="1" smtClean="0"/>
              <a:t>ListSub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listSub</a:t>
            </a:r>
            <a:r>
              <a:rPr lang="en-US" altLang="zh-CN" sz="1600" dirty="0"/>
              <a:t> = (</a:t>
            </a:r>
            <a:r>
              <a:rPr lang="en-US" altLang="zh-CN" sz="1600" dirty="0" err="1"/>
              <a:t>ListSub</a:t>
            </a:r>
            <a:r>
              <a:rPr lang="en-US" altLang="zh-CN" sz="1600" dirty="0"/>
              <a:t>) </a:t>
            </a:r>
            <a:r>
              <a:rPr lang="en-US" altLang="zh-CN" sz="1600" dirty="0" err="1"/>
              <a:t>iterator.next</a:t>
            </a:r>
            <a:r>
              <a:rPr lang="en-US" altLang="zh-CN" sz="1600" dirty="0"/>
              <a:t>();</a:t>
            </a:r>
          </a:p>
          <a:p>
            <a:pPr lvl="1"/>
            <a:r>
              <a:rPr lang="en-US" altLang="zh-CN" sz="1600" b="1" dirty="0"/>
              <a:t>if( </a:t>
            </a:r>
            <a:r>
              <a:rPr lang="en-US" altLang="zh-CN" sz="1600" b="1" dirty="0" err="1"/>
              <a:t>listSub.name.equals</a:t>
            </a:r>
            <a:r>
              <a:rPr lang="en-US" altLang="zh-CN" sz="1600" b="1" dirty="0" smtClean="0"/>
              <a:t>("</a:t>
            </a:r>
            <a:r>
              <a:rPr lang="zh-CN" altLang="en-US" sz="1600" b="1" dirty="0"/>
              <a:t>二号</a:t>
            </a:r>
            <a:r>
              <a:rPr lang="zh-CN" altLang="en-US" sz="1600" b="1" dirty="0" smtClean="0"/>
              <a:t>坑</a:t>
            </a:r>
            <a:r>
              <a:rPr lang="en-US" altLang="zh-CN" sz="1600" b="1" dirty="0" smtClean="0"/>
              <a:t>") ){</a:t>
            </a:r>
          </a:p>
          <a:p>
            <a:pPr lvl="1"/>
            <a:r>
              <a:rPr lang="en-US" altLang="zh-CN" sz="1600" dirty="0" smtClean="0"/>
              <a:t>     	l2.remove(</a:t>
            </a:r>
            <a:r>
              <a:rPr lang="en-US" altLang="zh-CN" sz="1600" dirty="0" err="1" smtClean="0"/>
              <a:t>listSub</a:t>
            </a:r>
            <a:r>
              <a:rPr lang="en-US" altLang="zh-CN" sz="1600" dirty="0" smtClean="0"/>
              <a:t>);</a:t>
            </a:r>
          </a:p>
          <a:p>
            <a:pPr lvl="1"/>
            <a:r>
              <a:rPr lang="en-US" altLang="zh-CN" sz="1600" dirty="0" smtClean="0"/>
              <a:t>	//</a:t>
            </a:r>
            <a:r>
              <a:rPr lang="en-US" altLang="zh-CN" sz="1600" dirty="0" err="1"/>
              <a:t>iterator.remove</a:t>
            </a:r>
            <a:r>
              <a:rPr lang="en-US" altLang="zh-CN" sz="1600" dirty="0"/>
              <a:t>();</a:t>
            </a:r>
          </a:p>
          <a:p>
            <a:pPr lvl="1"/>
            <a:r>
              <a:rPr lang="en-US" altLang="zh-CN" sz="1600" dirty="0"/>
              <a:t>}</a:t>
            </a:r>
          </a:p>
          <a:p>
            <a:r>
              <a:rPr lang="en-US" altLang="zh-CN" sz="1600" dirty="0" smtClean="0"/>
              <a:t>}</a:t>
            </a:r>
          </a:p>
          <a:p>
            <a:r>
              <a:rPr lang="zh-CN" altLang="en-US" sz="1600" dirty="0"/>
              <a:t>报</a:t>
            </a:r>
            <a:r>
              <a:rPr lang="zh-CN" altLang="en-US" sz="1600" dirty="0" smtClean="0"/>
              <a:t>异常</a:t>
            </a:r>
            <a:endParaRPr lang="en-US" altLang="zh-CN" sz="1600" dirty="0" smtClean="0"/>
          </a:p>
          <a:p>
            <a:r>
              <a:rPr lang="en-US" altLang="zh-CN" sz="1600" dirty="0"/>
              <a:t>Exception in thread </a:t>
            </a:r>
            <a:r>
              <a:rPr lang="en-US" altLang="zh-CN" sz="1600" dirty="0" smtClean="0"/>
              <a:t>“main” </a:t>
            </a:r>
            <a:r>
              <a:rPr lang="en-US" altLang="zh-CN" sz="1600" u="sng" dirty="0" err="1" smtClean="0"/>
              <a:t>java.util.ConcurrentModificationException</a:t>
            </a:r>
            <a:r>
              <a:rPr lang="en-US" altLang="zh-CN" sz="1600" u="sng" dirty="0" smtClean="0"/>
              <a:t> </a:t>
            </a:r>
          </a:p>
          <a:p>
            <a:endParaRPr lang="en-US" altLang="zh-CN" sz="1600" u="sng" dirty="0"/>
          </a:p>
          <a:p>
            <a:r>
              <a:rPr lang="zh-CN" altLang="en-US" sz="1600" dirty="0" smtClean="0"/>
              <a:t>异常出处：</a:t>
            </a:r>
            <a:endParaRPr lang="en-US" altLang="zh-CN" sz="1600" dirty="0" smtClean="0"/>
          </a:p>
          <a:p>
            <a:r>
              <a:rPr lang="en-US" altLang="zh-CN" sz="1600" b="1" dirty="0"/>
              <a:t>final void </a:t>
            </a:r>
            <a:r>
              <a:rPr lang="en-US" altLang="zh-CN" sz="1600" b="1" dirty="0" err="1"/>
              <a:t>checkForComodification</a:t>
            </a:r>
            <a:r>
              <a:rPr lang="en-US" altLang="zh-CN" sz="1600" b="1" dirty="0"/>
              <a:t>() {</a:t>
            </a:r>
          </a:p>
          <a:p>
            <a:r>
              <a:rPr lang="en-US" altLang="zh-CN" sz="1600" dirty="0"/>
              <a:t>            </a:t>
            </a:r>
            <a:r>
              <a:rPr lang="en-US" altLang="zh-CN" sz="1600" b="1" dirty="0"/>
              <a:t>if (</a:t>
            </a:r>
            <a:r>
              <a:rPr lang="en-US" altLang="zh-CN" sz="1600" b="1" dirty="0" err="1"/>
              <a:t>modCount</a:t>
            </a:r>
            <a:r>
              <a:rPr lang="en-US" altLang="zh-CN" sz="1600" b="1" dirty="0"/>
              <a:t> != </a:t>
            </a:r>
            <a:r>
              <a:rPr lang="en-US" altLang="zh-CN" sz="1600" b="1" dirty="0" err="1"/>
              <a:t>expectedModCount</a:t>
            </a:r>
            <a:r>
              <a:rPr lang="en-US" altLang="zh-CN" sz="1600" b="1" dirty="0"/>
              <a:t>)</a:t>
            </a:r>
          </a:p>
          <a:p>
            <a:r>
              <a:rPr lang="en-US" altLang="zh-CN" sz="1600" dirty="0"/>
              <a:t>                </a:t>
            </a:r>
            <a:r>
              <a:rPr lang="en-US" altLang="zh-CN" sz="1600" b="1" dirty="0"/>
              <a:t>throw new </a:t>
            </a:r>
            <a:r>
              <a:rPr lang="en-US" altLang="zh-CN" sz="1600" b="1" dirty="0" err="1"/>
              <a:t>ConcurrentModificationException</a:t>
            </a:r>
            <a:r>
              <a:rPr lang="en-US" altLang="zh-CN" sz="1600" b="1" dirty="0"/>
              <a:t>();</a:t>
            </a:r>
          </a:p>
          <a:p>
            <a:r>
              <a:rPr lang="en-US" altLang="zh-CN" sz="1600" dirty="0" smtClean="0"/>
              <a:t>}</a:t>
            </a:r>
            <a:endParaRPr lang="en-US" altLang="zh-CN" sz="1600" u="sng" dirty="0">
              <a:latin typeface="Arial" charset="0"/>
              <a:ea typeface="宋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899592" y="5229200"/>
            <a:ext cx="741682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07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List</a:t>
            </a:r>
            <a:r>
              <a:rPr lang="zh-CN" altLang="en-US" dirty="0" smtClean="0"/>
              <a:t>集合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1052736"/>
            <a:ext cx="4947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一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ArrayList</a:t>
            </a:r>
            <a:r>
              <a:rPr lang="zh-CN" altLang="en-US" sz="2400" dirty="0" smtClean="0"/>
              <a:t>与</a:t>
            </a:r>
            <a:r>
              <a:rPr lang="en-US" altLang="zh-CN" sz="2400" dirty="0" err="1" smtClean="0"/>
              <a:t>LinkedList</a:t>
            </a:r>
            <a:r>
              <a:rPr lang="zh-CN" altLang="en-US" sz="2400" dirty="0" smtClean="0"/>
              <a:t>的区别</a:t>
            </a:r>
            <a:endParaRPr lang="zh-CN" altLang="en-US" sz="2400" dirty="0"/>
          </a:p>
        </p:txBody>
      </p:sp>
      <p:sp>
        <p:nvSpPr>
          <p:cNvPr id="7" name="Text Box 40"/>
          <p:cNvSpPr txBox="1">
            <a:spLocks noChangeArrowheads="1"/>
          </p:cNvSpPr>
          <p:nvPr/>
        </p:nvSpPr>
        <p:spPr bwMode="auto">
          <a:xfrm>
            <a:off x="611560" y="1650286"/>
            <a:ext cx="52925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 b="1" dirty="0" smtClean="0"/>
              <a:t>结构上的区别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827584" y="2139454"/>
            <a:ext cx="74888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1</a:t>
            </a:r>
            <a:r>
              <a:rPr lang="zh-CN" altLang="en-US" sz="1600" dirty="0" smtClean="0"/>
              <a:t>）</a:t>
            </a:r>
            <a:r>
              <a:rPr lang="en-US" altLang="zh-CN" sz="1600" dirty="0" err="1" smtClean="0"/>
              <a:t>ArrayList</a:t>
            </a:r>
            <a:r>
              <a:rPr lang="zh-CN" altLang="en-US" sz="1600" dirty="0" smtClean="0"/>
              <a:t>底层是固定数组形式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r>
              <a:rPr lang="en-US" altLang="zh-CN" sz="1600" dirty="0" err="1" smtClean="0"/>
              <a:t>LinkedList</a:t>
            </a:r>
            <a:r>
              <a:rPr lang="zh-CN" altLang="en-US" sz="1600" dirty="0" smtClean="0"/>
              <a:t>底层是双向链表形式</a:t>
            </a:r>
            <a:endParaRPr lang="en-US" altLang="zh-CN" sz="1600" dirty="0" smtClean="0">
              <a:latin typeface="Arial" charset="0"/>
              <a:ea typeface="宋体" pitchFamily="2" charset="-122"/>
            </a:endParaRPr>
          </a:p>
        </p:txBody>
      </p:sp>
      <p:sp>
        <p:nvSpPr>
          <p:cNvPr id="6" name="Text Box 40"/>
          <p:cNvSpPr txBox="1">
            <a:spLocks noChangeArrowheads="1"/>
          </p:cNvSpPr>
          <p:nvPr/>
        </p:nvSpPr>
        <p:spPr bwMode="auto">
          <a:xfrm>
            <a:off x="621780" y="3067378"/>
            <a:ext cx="52925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dirty="0" smtClean="0"/>
              <a:t>2.  </a:t>
            </a:r>
            <a:r>
              <a:rPr lang="zh-CN" altLang="en-US" b="1" dirty="0" smtClean="0"/>
              <a:t>用法上的区别：</a:t>
            </a:r>
            <a:endParaRPr lang="en-US" altLang="zh-CN" b="1" dirty="0"/>
          </a:p>
        </p:txBody>
      </p:sp>
      <p:sp>
        <p:nvSpPr>
          <p:cNvPr id="8" name="矩形 7"/>
          <p:cNvSpPr/>
          <p:nvPr/>
        </p:nvSpPr>
        <p:spPr>
          <a:xfrm>
            <a:off x="837804" y="3556546"/>
            <a:ext cx="74888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1</a:t>
            </a:r>
            <a:r>
              <a:rPr lang="zh-CN" altLang="en-US" sz="1600" dirty="0" smtClean="0"/>
              <a:t>）</a:t>
            </a:r>
            <a:r>
              <a:rPr lang="en-US" altLang="zh-CN" sz="1600" dirty="0" err="1" smtClean="0"/>
              <a:t>ArrayList</a:t>
            </a:r>
            <a:r>
              <a:rPr lang="zh-CN" altLang="en-US" sz="1600" dirty="0" smtClean="0"/>
              <a:t>偏向遍历查询，更新修改可能会复制数据到新的数组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r>
              <a:rPr lang="en-US" altLang="zh-CN" sz="1600" dirty="0" err="1" smtClean="0"/>
              <a:t>LinkedList</a:t>
            </a:r>
            <a:r>
              <a:rPr lang="zh-CN" altLang="en-US" sz="1600" dirty="0" smtClean="0"/>
              <a:t>偏向更新插入，查询</a:t>
            </a:r>
            <a:endParaRPr lang="en-US" altLang="zh-CN" sz="1600" dirty="0" smtClean="0">
              <a:latin typeface="Arial" charset="0"/>
              <a:ea typeface="宋体" pitchFamily="2" charset="-122"/>
            </a:endParaRPr>
          </a:p>
        </p:txBody>
      </p:sp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621780" y="4668024"/>
            <a:ext cx="52925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dirty="0"/>
              <a:t>3</a:t>
            </a:r>
            <a:r>
              <a:rPr lang="en-US" altLang="zh-CN" dirty="0" smtClean="0"/>
              <a:t>.  </a:t>
            </a:r>
            <a:r>
              <a:rPr lang="zh-CN" altLang="en-US" b="1" dirty="0"/>
              <a:t>如何</a:t>
            </a:r>
            <a:r>
              <a:rPr lang="zh-CN" altLang="en-US" b="1" dirty="0" smtClean="0"/>
              <a:t>选择：</a:t>
            </a:r>
            <a:endParaRPr lang="en-US" altLang="zh-CN" b="1" dirty="0"/>
          </a:p>
        </p:txBody>
      </p:sp>
      <p:sp>
        <p:nvSpPr>
          <p:cNvPr id="10" name="矩形 9"/>
          <p:cNvSpPr/>
          <p:nvPr/>
        </p:nvSpPr>
        <p:spPr>
          <a:xfrm>
            <a:off x="827584" y="5041780"/>
            <a:ext cx="748883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1</a:t>
            </a:r>
            <a:r>
              <a:rPr lang="zh-CN" altLang="en-US" sz="1600" dirty="0" smtClean="0"/>
              <a:t>）绝大多数情况下建议用</a:t>
            </a:r>
            <a:r>
              <a:rPr lang="en-US" altLang="zh-CN" sz="1600" dirty="0" err="1" smtClean="0"/>
              <a:t>ArrayList</a:t>
            </a:r>
            <a:r>
              <a:rPr lang="zh-CN" altLang="en-US" sz="1600" dirty="0" smtClean="0"/>
              <a:t>，并需要初始化集合的大小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2</a:t>
            </a:r>
            <a:r>
              <a:rPr lang="zh-CN" altLang="en-US" sz="1600" dirty="0" smtClean="0"/>
              <a:t>）极少的</a:t>
            </a:r>
            <a:r>
              <a:rPr lang="zh-CN" altLang="en-US" sz="1600" dirty="0"/>
              <a:t>情况</a:t>
            </a:r>
            <a:r>
              <a:rPr lang="zh-CN" altLang="en-US" sz="1600" dirty="0" smtClean="0"/>
              <a:t>下用</a:t>
            </a:r>
            <a:r>
              <a:rPr lang="en-US" altLang="zh-CN" sz="1600" dirty="0" err="1" smtClean="0"/>
              <a:t>LinkedList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    </a:t>
            </a:r>
            <a:r>
              <a:rPr lang="en-US" altLang="zh-CN" sz="1400" dirty="0" smtClean="0"/>
              <a:t>1.</a:t>
            </a:r>
            <a:r>
              <a:rPr lang="zh-CN" altLang="en-US" sz="1400" dirty="0" smtClean="0"/>
              <a:t>元素超大在万的级别以上，并且是在</a:t>
            </a:r>
            <a:r>
              <a:rPr lang="zh-CN" altLang="en-US" sz="1400" b="1" dirty="0" smtClean="0"/>
              <a:t>集合前部</a:t>
            </a:r>
            <a:r>
              <a:rPr lang="zh-CN" altLang="en-US" sz="1400" dirty="0" smtClean="0"/>
              <a:t>频繁添加删除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Arial" charset="0"/>
                <a:ea typeface="宋体" pitchFamily="2" charset="-122"/>
              </a:rPr>
              <a:t>      2.</a:t>
            </a:r>
            <a:r>
              <a:rPr lang="zh-CN" altLang="en-US" sz="1400" dirty="0" smtClean="0">
                <a:latin typeface="Arial" charset="0"/>
                <a:ea typeface="宋体" pitchFamily="2" charset="-122"/>
              </a:rPr>
              <a:t>元素较大在万级别内，</a:t>
            </a:r>
            <a:r>
              <a:rPr lang="zh-CN" altLang="en-US" sz="1400" dirty="0" smtClean="0"/>
              <a:t>并且频繁</a:t>
            </a:r>
            <a:r>
              <a:rPr lang="zh-CN" altLang="en-US" sz="1400" dirty="0"/>
              <a:t>添加</a:t>
            </a:r>
            <a:r>
              <a:rPr lang="zh-CN" altLang="en-US" sz="1400" dirty="0" smtClean="0"/>
              <a:t>删除</a:t>
            </a:r>
            <a:r>
              <a:rPr lang="zh-CN" altLang="en-US" sz="1400" dirty="0"/>
              <a:t>，查询极</a:t>
            </a:r>
            <a:r>
              <a:rPr lang="zh-CN" altLang="en-US" sz="1400" dirty="0" smtClean="0"/>
              <a:t>少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Arial" charset="0"/>
                <a:ea typeface="宋体" pitchFamily="2" charset="-122"/>
              </a:rPr>
              <a:t> </a:t>
            </a:r>
            <a:r>
              <a:rPr lang="en-US" altLang="zh-CN" sz="1400" dirty="0" smtClean="0">
                <a:latin typeface="Arial" charset="0"/>
                <a:ea typeface="宋体" pitchFamily="2" charset="-122"/>
              </a:rPr>
              <a:t>     3.</a:t>
            </a:r>
          </a:p>
        </p:txBody>
      </p:sp>
    </p:spTree>
    <p:extLst>
      <p:ext uri="{BB962C8B-B14F-4D97-AF65-F5344CB8AC3E}">
        <p14:creationId xmlns:p14="http://schemas.microsoft.com/office/powerpoint/2010/main" val="201561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List</a:t>
            </a:r>
            <a:r>
              <a:rPr lang="zh-CN" altLang="en-US" dirty="0" smtClean="0"/>
              <a:t>集合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1052736"/>
            <a:ext cx="4017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二、</a:t>
            </a:r>
            <a:r>
              <a:rPr lang="en-US" altLang="zh-CN" sz="2400" dirty="0" err="1" smtClean="0"/>
              <a:t>ArrayList</a:t>
            </a:r>
            <a:r>
              <a:rPr lang="zh-CN" altLang="en-US" sz="2400" dirty="0" smtClean="0"/>
              <a:t>的特点及用法</a:t>
            </a:r>
            <a:endParaRPr lang="zh-CN" altLang="en-US" sz="2400" dirty="0"/>
          </a:p>
        </p:txBody>
      </p:sp>
      <p:sp>
        <p:nvSpPr>
          <p:cNvPr id="7" name="Text Box 40"/>
          <p:cNvSpPr txBox="1">
            <a:spLocks noChangeArrowheads="1"/>
          </p:cNvSpPr>
          <p:nvPr/>
        </p:nvSpPr>
        <p:spPr bwMode="auto">
          <a:xfrm>
            <a:off x="611560" y="1650286"/>
            <a:ext cx="662473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 b="1" dirty="0" smtClean="0"/>
              <a:t>特点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1.1 </a:t>
            </a:r>
            <a:r>
              <a:rPr lang="zh-CN" altLang="en-US" dirty="0" smtClean="0"/>
              <a:t>可动态</a:t>
            </a:r>
            <a:r>
              <a:rPr lang="zh-CN" altLang="en-US" dirty="0"/>
              <a:t>添加和删除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1.2 </a:t>
            </a:r>
            <a:r>
              <a:rPr lang="zh-CN" altLang="en-US" dirty="0" smtClean="0"/>
              <a:t>数组大小足够灵活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1.3 </a:t>
            </a:r>
            <a:r>
              <a:rPr lang="zh-CN" altLang="en-US" dirty="0" smtClean="0"/>
              <a:t>线程不安全，可用</a:t>
            </a:r>
            <a:r>
              <a:rPr lang="en-US" altLang="zh-CN" dirty="0" err="1" smtClean="0"/>
              <a:t>Collection.synchronizedList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替代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 smtClean="0"/>
              <a:t>扩容：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2.1 </a:t>
            </a:r>
            <a:r>
              <a:rPr lang="zh-CN" altLang="en-US" dirty="0"/>
              <a:t>当执行</a:t>
            </a:r>
            <a:r>
              <a:rPr lang="en-US" altLang="zh-CN" dirty="0"/>
              <a:t>add</a:t>
            </a:r>
            <a:r>
              <a:rPr lang="zh-CN" altLang="en-US" dirty="0"/>
              <a:t>、</a:t>
            </a:r>
            <a:r>
              <a:rPr lang="en-US" altLang="zh-CN" dirty="0" err="1"/>
              <a:t>addAll</a:t>
            </a:r>
            <a:r>
              <a:rPr lang="zh-CN" altLang="en-US" dirty="0"/>
              <a:t>等操作会引起数组大小的变化，当插入元素前检查当前</a:t>
            </a:r>
            <a:r>
              <a:rPr lang="en-US" altLang="zh-CN" dirty="0"/>
              <a:t>size&gt;=</a:t>
            </a:r>
            <a:r>
              <a:rPr lang="zh-CN" altLang="en-US" dirty="0"/>
              <a:t>分配的数组容量时，发生扩容，扩容后的大小是当前数组容量的</a:t>
            </a:r>
            <a:r>
              <a:rPr lang="en-US" altLang="zh-CN" dirty="0" smtClean="0"/>
              <a:t>3/2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 smtClean="0"/>
              <a:t>用法：</a:t>
            </a:r>
            <a:endParaRPr lang="en-US" altLang="zh-CN" b="1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3.1</a:t>
            </a:r>
            <a:r>
              <a:rPr lang="zh-CN" altLang="en-US" dirty="0" smtClean="0"/>
              <a:t>强烈建议初始化</a:t>
            </a:r>
            <a:r>
              <a:rPr lang="zh-CN" altLang="en-US" smtClean="0"/>
              <a:t>数组大小，扩容最能影响数组的效率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32236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Map</a:t>
            </a:r>
            <a:r>
              <a:rPr lang="zh-CN" altLang="en-US" dirty="0"/>
              <a:t>集合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1052736"/>
            <a:ext cx="5408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二、</a:t>
            </a:r>
            <a:r>
              <a:rPr lang="en-US" altLang="zh-CN" sz="2400" dirty="0" err="1" smtClean="0"/>
              <a:t>concurrentHashMap</a:t>
            </a:r>
            <a:r>
              <a:rPr lang="zh-CN" altLang="en-US" sz="2400" dirty="0"/>
              <a:t>原理</a:t>
            </a:r>
            <a:r>
              <a:rPr lang="zh-CN" altLang="en-US" sz="2400" dirty="0" smtClean="0"/>
              <a:t>及用法</a:t>
            </a:r>
            <a:endParaRPr lang="zh-CN" altLang="en-US" sz="2400" dirty="0"/>
          </a:p>
        </p:txBody>
      </p:sp>
      <p:sp>
        <p:nvSpPr>
          <p:cNvPr id="7" name="Text Box 40"/>
          <p:cNvSpPr txBox="1">
            <a:spLocks noChangeArrowheads="1"/>
          </p:cNvSpPr>
          <p:nvPr/>
        </p:nvSpPr>
        <p:spPr bwMode="auto">
          <a:xfrm>
            <a:off x="611560" y="1650286"/>
            <a:ext cx="6624736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 b="1" dirty="0" smtClean="0"/>
              <a:t>出现背景</a:t>
            </a:r>
            <a:endParaRPr lang="en-US" altLang="zh-CN" b="1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/>
              <a:t>分段锁机制</a:t>
            </a:r>
            <a:endParaRPr lang="en-US" altLang="zh-CN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 smtClean="0"/>
              <a:t>CAS</a:t>
            </a:r>
            <a:r>
              <a:rPr lang="zh-CN" altLang="en-US" b="1" dirty="0" smtClean="0"/>
              <a:t>无锁算法</a:t>
            </a:r>
            <a:endParaRPr lang="en-US" altLang="zh-CN" b="1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 smtClean="0"/>
              <a:t>实例</a:t>
            </a:r>
            <a:r>
              <a:rPr lang="zh-CN" altLang="en-US" b="1" dirty="0" smtClean="0"/>
              <a:t>用法及建议</a:t>
            </a:r>
            <a:endParaRPr lang="en-US" altLang="zh-CN" b="1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仅针对于</a:t>
            </a:r>
            <a:r>
              <a:rPr lang="en-US" altLang="zh-CN" dirty="0" smtClean="0">
                <a:solidFill>
                  <a:srgbClr val="FF0000"/>
                </a:solidFill>
              </a:rPr>
              <a:t>jdk1.7</a:t>
            </a:r>
            <a:r>
              <a:rPr lang="zh-CN" altLang="en-US" dirty="0" smtClean="0">
                <a:solidFill>
                  <a:srgbClr val="FF0000"/>
                </a:solidFill>
              </a:rPr>
              <a:t>版本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09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6205</TotalTime>
  <Words>798</Words>
  <Application>Microsoft Office PowerPoint</Application>
  <PresentationFormat>全屏显示(4:3)</PresentationFormat>
  <Paragraphs>135</Paragraphs>
  <Slides>15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主题</vt:lpstr>
      <vt:lpstr>1_Office 主题</vt:lpstr>
      <vt:lpstr>PowerPoint 演示文稿</vt:lpstr>
      <vt:lpstr>目录</vt:lpstr>
      <vt:lpstr>JAVA集合框图</vt:lpstr>
      <vt:lpstr>JAVA集合</vt:lpstr>
      <vt:lpstr>JAVA集合</vt:lpstr>
      <vt:lpstr>常见的坑</vt:lpstr>
      <vt:lpstr>List集合</vt:lpstr>
      <vt:lpstr>List集合</vt:lpstr>
      <vt:lpstr>Map集合</vt:lpstr>
      <vt:lpstr>Map集合</vt:lpstr>
      <vt:lpstr>Map集合</vt:lpstr>
      <vt:lpstr>Map集合</vt:lpstr>
      <vt:lpstr>标题</vt:lpstr>
      <vt:lpstr>标题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大华股份公司介绍</dc:title>
  <dc:creator>MUDONG</dc:creator>
  <cp:lastModifiedBy>应晓川</cp:lastModifiedBy>
  <cp:revision>251</cp:revision>
  <dcterms:created xsi:type="dcterms:W3CDTF">2013-01-17T08:15:47Z</dcterms:created>
  <dcterms:modified xsi:type="dcterms:W3CDTF">2017-09-19T10:24:16Z</dcterms:modified>
</cp:coreProperties>
</file>