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8" r:id="rId3"/>
    <p:sldId id="259" r:id="rId4"/>
    <p:sldId id="260" r:id="rId5"/>
    <p:sldId id="262" r:id="rId6"/>
    <p:sldId id="261" r:id="rId7"/>
    <p:sldId id="263" r:id="rId8"/>
    <p:sldId id="264" r:id="rId9"/>
    <p:sldId id="268" r:id="rId10"/>
    <p:sldId id="265" r:id="rId11"/>
    <p:sldId id="269" r:id="rId12"/>
    <p:sldId id="266" r:id="rId13"/>
    <p:sldId id="270" r:id="rId14"/>
    <p:sldId id="267" r:id="rId15"/>
    <p:sldId id="271" r:id="rId16"/>
    <p:sldId id="272" r:id="rId17"/>
    <p:sldId id="273" r:id="rId18"/>
    <p:sldId id="274" r:id="rId19"/>
    <p:sldId id="275" r:id="rId20"/>
    <p:sldId id="276" r:id="rId2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26"/>
    <p:restoredTop sz="94778"/>
  </p:normalViewPr>
  <p:slideViewPr>
    <p:cSldViewPr snapToGrid="0">
      <p:cViewPr varScale="1">
        <p:scale>
          <a:sx n="103" d="100"/>
          <a:sy n="103" d="100"/>
        </p:scale>
        <p:origin x="656"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A0C42-0B36-D24C-80AC-E3D486074738}" type="datetimeFigureOut">
              <a:rPr lang="en-CN" smtClean="0"/>
              <a:t>2023/10/6</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59708-0F81-6A4B-B161-38301F4795E6}" type="slidenum">
              <a:rPr lang="en-CN" smtClean="0"/>
              <a:t>‹#›</a:t>
            </a:fld>
            <a:endParaRPr lang="en-CN"/>
          </a:p>
        </p:txBody>
      </p:sp>
    </p:spTree>
    <p:extLst>
      <p:ext uri="{BB962C8B-B14F-4D97-AF65-F5344CB8AC3E}">
        <p14:creationId xmlns:p14="http://schemas.microsoft.com/office/powerpoint/2010/main" val="937363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8C59708-0F81-6A4B-B161-38301F4795E6}" type="slidenum">
              <a:rPr lang="en-CN" smtClean="0"/>
              <a:t>7</a:t>
            </a:fld>
            <a:endParaRPr lang="en-CN"/>
          </a:p>
        </p:txBody>
      </p:sp>
    </p:spTree>
    <p:extLst>
      <p:ext uri="{BB962C8B-B14F-4D97-AF65-F5344CB8AC3E}">
        <p14:creationId xmlns:p14="http://schemas.microsoft.com/office/powerpoint/2010/main" val="399865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8C59708-0F81-6A4B-B161-38301F4795E6}" type="slidenum">
              <a:rPr lang="en-CN" smtClean="0"/>
              <a:t>17</a:t>
            </a:fld>
            <a:endParaRPr lang="en-CN"/>
          </a:p>
        </p:txBody>
      </p:sp>
    </p:spTree>
    <p:extLst>
      <p:ext uri="{BB962C8B-B14F-4D97-AF65-F5344CB8AC3E}">
        <p14:creationId xmlns:p14="http://schemas.microsoft.com/office/powerpoint/2010/main" val="3668139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E9FD-F4C6-83F6-0779-7B8137010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F5D0AB03-F8F4-3C1D-99D5-28C087088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0E86D6B8-8F1D-F251-5CFF-032623DFE623}"/>
              </a:ext>
            </a:extLst>
          </p:cNvPr>
          <p:cNvSpPr>
            <a:spLocks noGrp="1"/>
          </p:cNvSpPr>
          <p:nvPr>
            <p:ph type="dt" sz="half" idx="10"/>
          </p:nvPr>
        </p:nvSpPr>
        <p:spPr/>
        <p:txBody>
          <a:bodyPr/>
          <a:lstStyle/>
          <a:p>
            <a:fld id="{C37C3831-4D7E-9B47-9F98-326520AF30EB}" type="datetimeFigureOut">
              <a:rPr lang="en-CN" smtClean="0"/>
              <a:t>2023/10/6</a:t>
            </a:fld>
            <a:endParaRPr lang="en-CN"/>
          </a:p>
        </p:txBody>
      </p:sp>
      <p:sp>
        <p:nvSpPr>
          <p:cNvPr id="5" name="Footer Placeholder 4">
            <a:extLst>
              <a:ext uri="{FF2B5EF4-FFF2-40B4-BE49-F238E27FC236}">
                <a16:creationId xmlns:a16="http://schemas.microsoft.com/office/drawing/2014/main" id="{25BD894D-8D91-29A9-855B-82F270E3BB0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666F328-032D-7B02-2371-FDC83F07BE48}"/>
              </a:ext>
            </a:extLst>
          </p:cNvPr>
          <p:cNvSpPr>
            <a:spLocks noGrp="1"/>
          </p:cNvSpPr>
          <p:nvPr>
            <p:ph type="sldNum" sz="quarter" idx="12"/>
          </p:nvPr>
        </p:nvSpPr>
        <p:spPr/>
        <p:txBody>
          <a:bodyPr/>
          <a:lstStyle/>
          <a:p>
            <a:fld id="{CA52B949-ACF4-2140-9E36-3140C971A22E}" type="slidenum">
              <a:rPr lang="en-CN" smtClean="0"/>
              <a:t>‹#›</a:t>
            </a:fld>
            <a:endParaRPr lang="en-CN"/>
          </a:p>
        </p:txBody>
      </p:sp>
    </p:spTree>
    <p:extLst>
      <p:ext uri="{BB962C8B-B14F-4D97-AF65-F5344CB8AC3E}">
        <p14:creationId xmlns:p14="http://schemas.microsoft.com/office/powerpoint/2010/main" val="299039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36802-8D18-E585-FA35-95E8DE374283}"/>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DB513880-06E9-8834-E322-7726DC3142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B02419F-9B0D-42BE-525D-7A0DA0AEBBDA}"/>
              </a:ext>
            </a:extLst>
          </p:cNvPr>
          <p:cNvSpPr>
            <a:spLocks noGrp="1"/>
          </p:cNvSpPr>
          <p:nvPr>
            <p:ph type="dt" sz="half" idx="10"/>
          </p:nvPr>
        </p:nvSpPr>
        <p:spPr/>
        <p:txBody>
          <a:bodyPr/>
          <a:lstStyle/>
          <a:p>
            <a:fld id="{C37C3831-4D7E-9B47-9F98-326520AF30EB}" type="datetimeFigureOut">
              <a:rPr lang="en-CN" smtClean="0"/>
              <a:t>2023/10/6</a:t>
            </a:fld>
            <a:endParaRPr lang="en-CN"/>
          </a:p>
        </p:txBody>
      </p:sp>
      <p:sp>
        <p:nvSpPr>
          <p:cNvPr id="5" name="Footer Placeholder 4">
            <a:extLst>
              <a:ext uri="{FF2B5EF4-FFF2-40B4-BE49-F238E27FC236}">
                <a16:creationId xmlns:a16="http://schemas.microsoft.com/office/drawing/2014/main" id="{C1BC0F80-4890-6C24-A265-56BAE884731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F8ACD00-1F3E-C8EF-650D-1C266D27FFE7}"/>
              </a:ext>
            </a:extLst>
          </p:cNvPr>
          <p:cNvSpPr>
            <a:spLocks noGrp="1"/>
          </p:cNvSpPr>
          <p:nvPr>
            <p:ph type="sldNum" sz="quarter" idx="12"/>
          </p:nvPr>
        </p:nvSpPr>
        <p:spPr/>
        <p:txBody>
          <a:bodyPr/>
          <a:lstStyle/>
          <a:p>
            <a:fld id="{CA52B949-ACF4-2140-9E36-3140C971A22E}" type="slidenum">
              <a:rPr lang="en-CN" smtClean="0"/>
              <a:t>‹#›</a:t>
            </a:fld>
            <a:endParaRPr lang="en-CN"/>
          </a:p>
        </p:txBody>
      </p:sp>
    </p:spTree>
    <p:extLst>
      <p:ext uri="{BB962C8B-B14F-4D97-AF65-F5344CB8AC3E}">
        <p14:creationId xmlns:p14="http://schemas.microsoft.com/office/powerpoint/2010/main" val="344133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D40A9D-0F3C-C57B-1E07-3C9F401BD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E11B8948-17F8-751A-5ADC-6113F8C07A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52310FF-36FF-3753-D1E9-6541E7CA77B8}"/>
              </a:ext>
            </a:extLst>
          </p:cNvPr>
          <p:cNvSpPr>
            <a:spLocks noGrp="1"/>
          </p:cNvSpPr>
          <p:nvPr>
            <p:ph type="dt" sz="half" idx="10"/>
          </p:nvPr>
        </p:nvSpPr>
        <p:spPr/>
        <p:txBody>
          <a:bodyPr/>
          <a:lstStyle/>
          <a:p>
            <a:fld id="{C37C3831-4D7E-9B47-9F98-326520AF30EB}" type="datetimeFigureOut">
              <a:rPr lang="en-CN" smtClean="0"/>
              <a:t>2023/10/6</a:t>
            </a:fld>
            <a:endParaRPr lang="en-CN"/>
          </a:p>
        </p:txBody>
      </p:sp>
      <p:sp>
        <p:nvSpPr>
          <p:cNvPr id="5" name="Footer Placeholder 4">
            <a:extLst>
              <a:ext uri="{FF2B5EF4-FFF2-40B4-BE49-F238E27FC236}">
                <a16:creationId xmlns:a16="http://schemas.microsoft.com/office/drawing/2014/main" id="{660C1C48-559D-84CE-2DB4-54F5984F29A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7EE49FC-A858-E492-9269-43DA2F733EE1}"/>
              </a:ext>
            </a:extLst>
          </p:cNvPr>
          <p:cNvSpPr>
            <a:spLocks noGrp="1"/>
          </p:cNvSpPr>
          <p:nvPr>
            <p:ph type="sldNum" sz="quarter" idx="12"/>
          </p:nvPr>
        </p:nvSpPr>
        <p:spPr/>
        <p:txBody>
          <a:bodyPr/>
          <a:lstStyle/>
          <a:p>
            <a:fld id="{CA52B949-ACF4-2140-9E36-3140C971A22E}" type="slidenum">
              <a:rPr lang="en-CN" smtClean="0"/>
              <a:t>‹#›</a:t>
            </a:fld>
            <a:endParaRPr lang="en-CN"/>
          </a:p>
        </p:txBody>
      </p:sp>
    </p:spTree>
    <p:extLst>
      <p:ext uri="{BB962C8B-B14F-4D97-AF65-F5344CB8AC3E}">
        <p14:creationId xmlns:p14="http://schemas.microsoft.com/office/powerpoint/2010/main" val="350299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A6CE-0185-6BE2-D984-C1C02B8630B0}"/>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38C43E98-D238-A00B-12B2-6E58B9F24E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7924E55-B5BB-5730-6923-F10C5EFDA93E}"/>
              </a:ext>
            </a:extLst>
          </p:cNvPr>
          <p:cNvSpPr>
            <a:spLocks noGrp="1"/>
          </p:cNvSpPr>
          <p:nvPr>
            <p:ph type="dt" sz="half" idx="10"/>
          </p:nvPr>
        </p:nvSpPr>
        <p:spPr/>
        <p:txBody>
          <a:bodyPr/>
          <a:lstStyle/>
          <a:p>
            <a:fld id="{C37C3831-4D7E-9B47-9F98-326520AF30EB}" type="datetimeFigureOut">
              <a:rPr lang="en-CN" smtClean="0"/>
              <a:t>2023/10/6</a:t>
            </a:fld>
            <a:endParaRPr lang="en-CN"/>
          </a:p>
        </p:txBody>
      </p:sp>
      <p:sp>
        <p:nvSpPr>
          <p:cNvPr id="5" name="Footer Placeholder 4">
            <a:extLst>
              <a:ext uri="{FF2B5EF4-FFF2-40B4-BE49-F238E27FC236}">
                <a16:creationId xmlns:a16="http://schemas.microsoft.com/office/drawing/2014/main" id="{5CE71C4C-0627-2039-EC22-E9997D58C3B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D821791-CAB2-EBAD-812D-EEAB242280AB}"/>
              </a:ext>
            </a:extLst>
          </p:cNvPr>
          <p:cNvSpPr>
            <a:spLocks noGrp="1"/>
          </p:cNvSpPr>
          <p:nvPr>
            <p:ph type="sldNum" sz="quarter" idx="12"/>
          </p:nvPr>
        </p:nvSpPr>
        <p:spPr/>
        <p:txBody>
          <a:bodyPr/>
          <a:lstStyle/>
          <a:p>
            <a:fld id="{CA52B949-ACF4-2140-9E36-3140C971A22E}" type="slidenum">
              <a:rPr lang="en-CN" smtClean="0"/>
              <a:t>‹#›</a:t>
            </a:fld>
            <a:endParaRPr lang="en-CN"/>
          </a:p>
        </p:txBody>
      </p:sp>
    </p:spTree>
    <p:extLst>
      <p:ext uri="{BB962C8B-B14F-4D97-AF65-F5344CB8AC3E}">
        <p14:creationId xmlns:p14="http://schemas.microsoft.com/office/powerpoint/2010/main" val="413262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DCC1-346F-6D5A-9D7C-3009D47474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2D3802FC-72D2-7B84-1645-F524BE9353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2FFC9-B485-B0FE-DF57-44ADB72C949E}"/>
              </a:ext>
            </a:extLst>
          </p:cNvPr>
          <p:cNvSpPr>
            <a:spLocks noGrp="1"/>
          </p:cNvSpPr>
          <p:nvPr>
            <p:ph type="dt" sz="half" idx="10"/>
          </p:nvPr>
        </p:nvSpPr>
        <p:spPr/>
        <p:txBody>
          <a:bodyPr/>
          <a:lstStyle/>
          <a:p>
            <a:fld id="{C37C3831-4D7E-9B47-9F98-326520AF30EB}" type="datetimeFigureOut">
              <a:rPr lang="en-CN" smtClean="0"/>
              <a:t>2023/10/6</a:t>
            </a:fld>
            <a:endParaRPr lang="en-CN"/>
          </a:p>
        </p:txBody>
      </p:sp>
      <p:sp>
        <p:nvSpPr>
          <p:cNvPr id="5" name="Footer Placeholder 4">
            <a:extLst>
              <a:ext uri="{FF2B5EF4-FFF2-40B4-BE49-F238E27FC236}">
                <a16:creationId xmlns:a16="http://schemas.microsoft.com/office/drawing/2014/main" id="{1B9870CA-4758-3CEE-3D22-4A72216C796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FE97376-F9CB-987D-B3FA-5830F8C46676}"/>
              </a:ext>
            </a:extLst>
          </p:cNvPr>
          <p:cNvSpPr>
            <a:spLocks noGrp="1"/>
          </p:cNvSpPr>
          <p:nvPr>
            <p:ph type="sldNum" sz="quarter" idx="12"/>
          </p:nvPr>
        </p:nvSpPr>
        <p:spPr/>
        <p:txBody>
          <a:bodyPr/>
          <a:lstStyle/>
          <a:p>
            <a:fld id="{CA52B949-ACF4-2140-9E36-3140C971A22E}" type="slidenum">
              <a:rPr lang="en-CN" smtClean="0"/>
              <a:t>‹#›</a:t>
            </a:fld>
            <a:endParaRPr lang="en-CN"/>
          </a:p>
        </p:txBody>
      </p:sp>
    </p:spTree>
    <p:extLst>
      <p:ext uri="{BB962C8B-B14F-4D97-AF65-F5344CB8AC3E}">
        <p14:creationId xmlns:p14="http://schemas.microsoft.com/office/powerpoint/2010/main" val="411987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4C0A-5D12-A009-19F6-BC973AF2DCA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E23AAC79-53A6-BAEB-5DED-2615CA05EA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20955969-CFBF-C64B-7D49-F2E6A91150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926037A9-1FAF-B42F-EAE0-80B2BC998391}"/>
              </a:ext>
            </a:extLst>
          </p:cNvPr>
          <p:cNvSpPr>
            <a:spLocks noGrp="1"/>
          </p:cNvSpPr>
          <p:nvPr>
            <p:ph type="dt" sz="half" idx="10"/>
          </p:nvPr>
        </p:nvSpPr>
        <p:spPr/>
        <p:txBody>
          <a:bodyPr/>
          <a:lstStyle/>
          <a:p>
            <a:fld id="{C37C3831-4D7E-9B47-9F98-326520AF30EB}" type="datetimeFigureOut">
              <a:rPr lang="en-CN" smtClean="0"/>
              <a:t>2023/10/6</a:t>
            </a:fld>
            <a:endParaRPr lang="en-CN"/>
          </a:p>
        </p:txBody>
      </p:sp>
      <p:sp>
        <p:nvSpPr>
          <p:cNvPr id="6" name="Footer Placeholder 5">
            <a:extLst>
              <a:ext uri="{FF2B5EF4-FFF2-40B4-BE49-F238E27FC236}">
                <a16:creationId xmlns:a16="http://schemas.microsoft.com/office/drawing/2014/main" id="{EBA17D5E-39AC-0195-9E71-497270EEA9B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ABF2EF42-E92B-7919-158B-C901443C1FDA}"/>
              </a:ext>
            </a:extLst>
          </p:cNvPr>
          <p:cNvSpPr>
            <a:spLocks noGrp="1"/>
          </p:cNvSpPr>
          <p:nvPr>
            <p:ph type="sldNum" sz="quarter" idx="12"/>
          </p:nvPr>
        </p:nvSpPr>
        <p:spPr/>
        <p:txBody>
          <a:bodyPr/>
          <a:lstStyle/>
          <a:p>
            <a:fld id="{CA52B949-ACF4-2140-9E36-3140C971A22E}" type="slidenum">
              <a:rPr lang="en-CN" smtClean="0"/>
              <a:t>‹#›</a:t>
            </a:fld>
            <a:endParaRPr lang="en-CN"/>
          </a:p>
        </p:txBody>
      </p:sp>
    </p:spTree>
    <p:extLst>
      <p:ext uri="{BB962C8B-B14F-4D97-AF65-F5344CB8AC3E}">
        <p14:creationId xmlns:p14="http://schemas.microsoft.com/office/powerpoint/2010/main" val="181891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7012-65C1-1294-9DA2-0A9EA417A419}"/>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6B58AC63-07EF-3B58-97D0-DBC456CF07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69D0D-F112-0D89-992C-4081CE0332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9E18945C-56F3-30F5-129D-09BF14A62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40F096-096F-C8AF-07FB-52FE5FEC9F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6703F375-B3A7-6FEA-6177-1280D073086D}"/>
              </a:ext>
            </a:extLst>
          </p:cNvPr>
          <p:cNvSpPr>
            <a:spLocks noGrp="1"/>
          </p:cNvSpPr>
          <p:nvPr>
            <p:ph type="dt" sz="half" idx="10"/>
          </p:nvPr>
        </p:nvSpPr>
        <p:spPr/>
        <p:txBody>
          <a:bodyPr/>
          <a:lstStyle/>
          <a:p>
            <a:fld id="{C37C3831-4D7E-9B47-9F98-326520AF30EB}" type="datetimeFigureOut">
              <a:rPr lang="en-CN" smtClean="0"/>
              <a:t>2023/10/6</a:t>
            </a:fld>
            <a:endParaRPr lang="en-CN"/>
          </a:p>
        </p:txBody>
      </p:sp>
      <p:sp>
        <p:nvSpPr>
          <p:cNvPr id="8" name="Footer Placeholder 7">
            <a:extLst>
              <a:ext uri="{FF2B5EF4-FFF2-40B4-BE49-F238E27FC236}">
                <a16:creationId xmlns:a16="http://schemas.microsoft.com/office/drawing/2014/main" id="{2C11A471-F17F-3374-1E7F-4F1F4C532FA6}"/>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9EF23B8B-BB68-DA4F-5FAF-B8B1AB88FC8E}"/>
              </a:ext>
            </a:extLst>
          </p:cNvPr>
          <p:cNvSpPr>
            <a:spLocks noGrp="1"/>
          </p:cNvSpPr>
          <p:nvPr>
            <p:ph type="sldNum" sz="quarter" idx="12"/>
          </p:nvPr>
        </p:nvSpPr>
        <p:spPr/>
        <p:txBody>
          <a:bodyPr/>
          <a:lstStyle/>
          <a:p>
            <a:fld id="{CA52B949-ACF4-2140-9E36-3140C971A22E}" type="slidenum">
              <a:rPr lang="en-CN" smtClean="0"/>
              <a:t>‹#›</a:t>
            </a:fld>
            <a:endParaRPr lang="en-CN"/>
          </a:p>
        </p:txBody>
      </p:sp>
    </p:spTree>
    <p:extLst>
      <p:ext uri="{BB962C8B-B14F-4D97-AF65-F5344CB8AC3E}">
        <p14:creationId xmlns:p14="http://schemas.microsoft.com/office/powerpoint/2010/main" val="295914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6DCC9-59B8-9636-381C-D088D6EDED9B}"/>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0050716C-6F7C-8F60-EE7E-7C4ECFB3013D}"/>
              </a:ext>
            </a:extLst>
          </p:cNvPr>
          <p:cNvSpPr>
            <a:spLocks noGrp="1"/>
          </p:cNvSpPr>
          <p:nvPr>
            <p:ph type="dt" sz="half" idx="10"/>
          </p:nvPr>
        </p:nvSpPr>
        <p:spPr/>
        <p:txBody>
          <a:bodyPr/>
          <a:lstStyle/>
          <a:p>
            <a:fld id="{C37C3831-4D7E-9B47-9F98-326520AF30EB}" type="datetimeFigureOut">
              <a:rPr lang="en-CN" smtClean="0"/>
              <a:t>2023/10/6</a:t>
            </a:fld>
            <a:endParaRPr lang="en-CN"/>
          </a:p>
        </p:txBody>
      </p:sp>
      <p:sp>
        <p:nvSpPr>
          <p:cNvPr id="4" name="Footer Placeholder 3">
            <a:extLst>
              <a:ext uri="{FF2B5EF4-FFF2-40B4-BE49-F238E27FC236}">
                <a16:creationId xmlns:a16="http://schemas.microsoft.com/office/drawing/2014/main" id="{B3F80E4B-D74F-8E12-DB2E-8A38C4AC6A5C}"/>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546CB5EC-4AFE-5E46-A801-BE04262196F5}"/>
              </a:ext>
            </a:extLst>
          </p:cNvPr>
          <p:cNvSpPr>
            <a:spLocks noGrp="1"/>
          </p:cNvSpPr>
          <p:nvPr>
            <p:ph type="sldNum" sz="quarter" idx="12"/>
          </p:nvPr>
        </p:nvSpPr>
        <p:spPr/>
        <p:txBody>
          <a:bodyPr/>
          <a:lstStyle/>
          <a:p>
            <a:fld id="{CA52B949-ACF4-2140-9E36-3140C971A22E}" type="slidenum">
              <a:rPr lang="en-CN" smtClean="0"/>
              <a:t>‹#›</a:t>
            </a:fld>
            <a:endParaRPr lang="en-CN"/>
          </a:p>
        </p:txBody>
      </p:sp>
    </p:spTree>
    <p:extLst>
      <p:ext uri="{BB962C8B-B14F-4D97-AF65-F5344CB8AC3E}">
        <p14:creationId xmlns:p14="http://schemas.microsoft.com/office/powerpoint/2010/main" val="244380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F5898-0AA9-DCCF-365F-BFFA0A9C2AE3}"/>
              </a:ext>
            </a:extLst>
          </p:cNvPr>
          <p:cNvSpPr>
            <a:spLocks noGrp="1"/>
          </p:cNvSpPr>
          <p:nvPr>
            <p:ph type="dt" sz="half" idx="10"/>
          </p:nvPr>
        </p:nvSpPr>
        <p:spPr/>
        <p:txBody>
          <a:bodyPr/>
          <a:lstStyle/>
          <a:p>
            <a:fld id="{C37C3831-4D7E-9B47-9F98-326520AF30EB}" type="datetimeFigureOut">
              <a:rPr lang="en-CN" smtClean="0"/>
              <a:t>2023/10/6</a:t>
            </a:fld>
            <a:endParaRPr lang="en-CN"/>
          </a:p>
        </p:txBody>
      </p:sp>
      <p:sp>
        <p:nvSpPr>
          <p:cNvPr id="3" name="Footer Placeholder 2">
            <a:extLst>
              <a:ext uri="{FF2B5EF4-FFF2-40B4-BE49-F238E27FC236}">
                <a16:creationId xmlns:a16="http://schemas.microsoft.com/office/drawing/2014/main" id="{16FBE0E0-6C36-C8FE-4EE3-89286CF50BD1}"/>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F863A1BA-E392-19A6-A0EE-FA8B799D8D6A}"/>
              </a:ext>
            </a:extLst>
          </p:cNvPr>
          <p:cNvSpPr>
            <a:spLocks noGrp="1"/>
          </p:cNvSpPr>
          <p:nvPr>
            <p:ph type="sldNum" sz="quarter" idx="12"/>
          </p:nvPr>
        </p:nvSpPr>
        <p:spPr/>
        <p:txBody>
          <a:bodyPr/>
          <a:lstStyle/>
          <a:p>
            <a:fld id="{CA52B949-ACF4-2140-9E36-3140C971A22E}" type="slidenum">
              <a:rPr lang="en-CN" smtClean="0"/>
              <a:t>‹#›</a:t>
            </a:fld>
            <a:endParaRPr lang="en-CN"/>
          </a:p>
        </p:txBody>
      </p:sp>
    </p:spTree>
    <p:extLst>
      <p:ext uri="{BB962C8B-B14F-4D97-AF65-F5344CB8AC3E}">
        <p14:creationId xmlns:p14="http://schemas.microsoft.com/office/powerpoint/2010/main" val="3870777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C2AF-F6C6-7816-E40F-33DC2AF0D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2BB783E5-4B21-B870-EDEF-2284D564D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5D835369-FE24-FFB9-0AF8-A20CDAC73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83398-B75B-E117-6BC5-F54D3C2232D9}"/>
              </a:ext>
            </a:extLst>
          </p:cNvPr>
          <p:cNvSpPr>
            <a:spLocks noGrp="1"/>
          </p:cNvSpPr>
          <p:nvPr>
            <p:ph type="dt" sz="half" idx="10"/>
          </p:nvPr>
        </p:nvSpPr>
        <p:spPr/>
        <p:txBody>
          <a:bodyPr/>
          <a:lstStyle/>
          <a:p>
            <a:fld id="{C37C3831-4D7E-9B47-9F98-326520AF30EB}" type="datetimeFigureOut">
              <a:rPr lang="en-CN" smtClean="0"/>
              <a:t>2023/10/6</a:t>
            </a:fld>
            <a:endParaRPr lang="en-CN"/>
          </a:p>
        </p:txBody>
      </p:sp>
      <p:sp>
        <p:nvSpPr>
          <p:cNvPr id="6" name="Footer Placeholder 5">
            <a:extLst>
              <a:ext uri="{FF2B5EF4-FFF2-40B4-BE49-F238E27FC236}">
                <a16:creationId xmlns:a16="http://schemas.microsoft.com/office/drawing/2014/main" id="{6BD25CD8-85AA-9E7A-52AD-DAD4D0DB9A19}"/>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9933CC1-A65E-BBA5-074E-F745AC259EA9}"/>
              </a:ext>
            </a:extLst>
          </p:cNvPr>
          <p:cNvSpPr>
            <a:spLocks noGrp="1"/>
          </p:cNvSpPr>
          <p:nvPr>
            <p:ph type="sldNum" sz="quarter" idx="12"/>
          </p:nvPr>
        </p:nvSpPr>
        <p:spPr/>
        <p:txBody>
          <a:bodyPr/>
          <a:lstStyle/>
          <a:p>
            <a:fld id="{CA52B949-ACF4-2140-9E36-3140C971A22E}" type="slidenum">
              <a:rPr lang="en-CN" smtClean="0"/>
              <a:t>‹#›</a:t>
            </a:fld>
            <a:endParaRPr lang="en-CN"/>
          </a:p>
        </p:txBody>
      </p:sp>
    </p:spTree>
    <p:extLst>
      <p:ext uri="{BB962C8B-B14F-4D97-AF65-F5344CB8AC3E}">
        <p14:creationId xmlns:p14="http://schemas.microsoft.com/office/powerpoint/2010/main" val="318845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0273-7EFA-1AEE-46B1-65BBD7FCB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9A1870E8-3B56-94C6-B768-F128DF5C1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64F68713-A3C3-D4EB-8FEE-BF23CD8B0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66808-ED43-D21E-EA09-45928824E5A9}"/>
              </a:ext>
            </a:extLst>
          </p:cNvPr>
          <p:cNvSpPr>
            <a:spLocks noGrp="1"/>
          </p:cNvSpPr>
          <p:nvPr>
            <p:ph type="dt" sz="half" idx="10"/>
          </p:nvPr>
        </p:nvSpPr>
        <p:spPr/>
        <p:txBody>
          <a:bodyPr/>
          <a:lstStyle/>
          <a:p>
            <a:fld id="{C37C3831-4D7E-9B47-9F98-326520AF30EB}" type="datetimeFigureOut">
              <a:rPr lang="en-CN" smtClean="0"/>
              <a:t>2023/10/6</a:t>
            </a:fld>
            <a:endParaRPr lang="en-CN"/>
          </a:p>
        </p:txBody>
      </p:sp>
      <p:sp>
        <p:nvSpPr>
          <p:cNvPr id="6" name="Footer Placeholder 5">
            <a:extLst>
              <a:ext uri="{FF2B5EF4-FFF2-40B4-BE49-F238E27FC236}">
                <a16:creationId xmlns:a16="http://schemas.microsoft.com/office/drawing/2014/main" id="{CE575B40-C43E-F5EC-A0A7-56562EB6C761}"/>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5B41F935-53C2-3D34-7D7F-0B680580C819}"/>
              </a:ext>
            </a:extLst>
          </p:cNvPr>
          <p:cNvSpPr>
            <a:spLocks noGrp="1"/>
          </p:cNvSpPr>
          <p:nvPr>
            <p:ph type="sldNum" sz="quarter" idx="12"/>
          </p:nvPr>
        </p:nvSpPr>
        <p:spPr/>
        <p:txBody>
          <a:bodyPr/>
          <a:lstStyle/>
          <a:p>
            <a:fld id="{CA52B949-ACF4-2140-9E36-3140C971A22E}" type="slidenum">
              <a:rPr lang="en-CN" smtClean="0"/>
              <a:t>‹#›</a:t>
            </a:fld>
            <a:endParaRPr lang="en-CN"/>
          </a:p>
        </p:txBody>
      </p:sp>
    </p:spTree>
    <p:extLst>
      <p:ext uri="{BB962C8B-B14F-4D97-AF65-F5344CB8AC3E}">
        <p14:creationId xmlns:p14="http://schemas.microsoft.com/office/powerpoint/2010/main" val="1421094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760B0-A460-9E30-252B-CA3AC2003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62F7DB05-5205-C2FB-C97A-89418806F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DC7F5CF-7567-395B-1FEE-E72A5A7F28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C3831-4D7E-9B47-9F98-326520AF30EB}" type="datetimeFigureOut">
              <a:rPr lang="en-CN" smtClean="0"/>
              <a:t>2023/10/6</a:t>
            </a:fld>
            <a:endParaRPr lang="en-CN"/>
          </a:p>
        </p:txBody>
      </p:sp>
      <p:sp>
        <p:nvSpPr>
          <p:cNvPr id="5" name="Footer Placeholder 4">
            <a:extLst>
              <a:ext uri="{FF2B5EF4-FFF2-40B4-BE49-F238E27FC236}">
                <a16:creationId xmlns:a16="http://schemas.microsoft.com/office/drawing/2014/main" id="{42D32795-5D44-C5BD-392B-C524FA71D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73311DB1-881A-9B9C-7214-C361173CE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2B949-ACF4-2140-9E36-3140C971A22E}" type="slidenum">
              <a:rPr lang="en-CN" smtClean="0"/>
              <a:t>‹#›</a:t>
            </a:fld>
            <a:endParaRPr lang="en-CN"/>
          </a:p>
        </p:txBody>
      </p:sp>
    </p:spTree>
    <p:extLst>
      <p:ext uri="{BB962C8B-B14F-4D97-AF65-F5344CB8AC3E}">
        <p14:creationId xmlns:p14="http://schemas.microsoft.com/office/powerpoint/2010/main" val="4231462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ivacypros.io/crypto-scams/" TargetMode="External"/><Relationship Id="rId2" Type="http://schemas.openxmlformats.org/officeDocument/2006/relationships/hyperlink" Target="https://www.coinbase.com/price/petr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liquifi-org/cbdc-tracker" TargetMode="External"/><Relationship Id="rId3" Type="http://schemas.openxmlformats.org/officeDocument/2006/relationships/hyperlink" Target="https://en.wikipedia.org/wiki/Steve_Hanke" TargetMode="External"/><Relationship Id="rId7" Type="http://schemas.openxmlformats.org/officeDocument/2006/relationships/hyperlink" Target="https://cbdctracker.org/" TargetMode="External"/><Relationship Id="rId2" Type="http://schemas.openxmlformats.org/officeDocument/2006/relationships/hyperlink" Target="https://en.wikipedia.org/wiki/Petro_(token)#cite_note-bloom2-15" TargetMode="External"/><Relationship Id="rId1" Type="http://schemas.openxmlformats.org/officeDocument/2006/relationships/slideLayout" Target="../slideLayouts/slideLayout2.xml"/><Relationship Id="rId6" Type="http://schemas.openxmlformats.org/officeDocument/2006/relationships/hyperlink" Target="https://coinmarketcap.com/currencies/auroracoin/" TargetMode="External"/><Relationship Id="rId5" Type="http://schemas.openxmlformats.org/officeDocument/2006/relationships/hyperlink" Target="https://www.coinbase.com/price/petro" TargetMode="External"/><Relationship Id="rId10" Type="http://schemas.openxmlformats.org/officeDocument/2006/relationships/image" Target="../media/image2.png"/><Relationship Id="rId4" Type="http://schemas.openxmlformats.org/officeDocument/2006/relationships/hyperlink" Target="https://en.wikipedia.org/wiki/Petro_(token)#cite_note-:4-16" TargetMode="External"/><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dropbox.com/scl/fi/vv6k0c28py28uque1z9ua/Research_result_3.14.csv?rlkey=7e3y4ob4g46a985z6n5gt240v&amp;dl=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egality_of_cryptocurrency_by_country_or_territory#cite_note-icy-174" TargetMode="External"/><Relationship Id="rId2" Type="http://schemas.openxmlformats.org/officeDocument/2006/relationships/hyperlink" Target="https://en.wikipedia.org/wiki/Central_Bank_of_Iceland"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cbdctracker.org/"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liquifi-org/cbdc-track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425B-A7EE-C396-30F3-D163604627C7}"/>
              </a:ext>
            </a:extLst>
          </p:cNvPr>
          <p:cNvSpPr>
            <a:spLocks noGrp="1"/>
          </p:cNvSpPr>
          <p:nvPr>
            <p:ph type="title"/>
          </p:nvPr>
        </p:nvSpPr>
        <p:spPr>
          <a:xfrm>
            <a:off x="838200" y="-72232"/>
            <a:ext cx="10515600" cy="1325563"/>
          </a:xfrm>
        </p:spPr>
        <p:txBody>
          <a:bodyPr/>
          <a:lstStyle/>
          <a:p>
            <a:r>
              <a:rPr lang="en-CN" dirty="0"/>
              <a:t>6/1 updates: Finding country exclusive crypto</a:t>
            </a:r>
          </a:p>
        </p:txBody>
      </p:sp>
      <p:sp>
        <p:nvSpPr>
          <p:cNvPr id="3" name="Content Placeholder 2">
            <a:extLst>
              <a:ext uri="{FF2B5EF4-FFF2-40B4-BE49-F238E27FC236}">
                <a16:creationId xmlns:a16="http://schemas.microsoft.com/office/drawing/2014/main" id="{BB14E5FA-8D92-2EFA-EC7B-E61C6AE8F28C}"/>
              </a:ext>
            </a:extLst>
          </p:cNvPr>
          <p:cNvSpPr>
            <a:spLocks noGrp="1"/>
          </p:cNvSpPr>
          <p:nvPr>
            <p:ph idx="1"/>
          </p:nvPr>
        </p:nvSpPr>
        <p:spPr>
          <a:xfrm>
            <a:off x="683821" y="992074"/>
            <a:ext cx="10515600" cy="4351338"/>
          </a:xfrm>
        </p:spPr>
        <p:txBody>
          <a:bodyPr>
            <a:noAutofit/>
          </a:bodyPr>
          <a:lstStyle/>
          <a:p>
            <a:pPr marL="0" indent="0" rtl="0" fontAlgn="ctr">
              <a:spcBef>
                <a:spcPts val="0"/>
              </a:spcBef>
              <a:spcAft>
                <a:spcPts val="0"/>
              </a:spcAft>
              <a:buNone/>
            </a:pPr>
            <a:r>
              <a:rPr lang="en-US" sz="1800" dirty="0">
                <a:effectLst/>
                <a:latin typeface="Calibri" panose="020F0502020204030204" pitchFamily="34" charset="0"/>
              </a:rPr>
              <a:t>Cryptos </a:t>
            </a:r>
            <a:r>
              <a:rPr lang="en-US" sz="1800" dirty="0">
                <a:latin typeface="Calibri" panose="020F0502020204030204" pitchFamily="34" charset="0"/>
              </a:rPr>
              <a:t>are</a:t>
            </a:r>
            <a:r>
              <a:rPr lang="en-US" sz="1800" dirty="0">
                <a:effectLst/>
                <a:latin typeface="Calibri" panose="020F0502020204030204" pitchFamily="34" charset="0"/>
              </a:rPr>
              <a:t> designed to be accessed globally</a:t>
            </a:r>
            <a:r>
              <a:rPr lang="en-US" sz="1800" dirty="0">
                <a:effectLst/>
                <a:latin typeface="Söhne"/>
              </a:rPr>
              <a:t> without being restricted to a specific country or region</a:t>
            </a:r>
          </a:p>
          <a:p>
            <a:pPr lvl="1" fontAlgn="ctr">
              <a:spcBef>
                <a:spcPts val="0"/>
              </a:spcBef>
            </a:pPr>
            <a:r>
              <a:rPr lang="en-US" sz="1800" dirty="0">
                <a:effectLst/>
                <a:latin typeface="Söhne"/>
              </a:rPr>
              <a:t>utilize blockchain technology that allows for secure and transparent transactions. These digital assets are designed to be fungible and transferable across the internet</a:t>
            </a:r>
          </a:p>
          <a:p>
            <a:pPr lvl="1" fontAlgn="ctr">
              <a:spcBef>
                <a:spcPts val="0"/>
              </a:spcBef>
            </a:pPr>
            <a:r>
              <a:rPr lang="en-US" sz="1800" dirty="0">
                <a:effectLst/>
                <a:latin typeface="Söhne"/>
              </a:rPr>
              <a:t>cryptocurrency exchanges operate globally</a:t>
            </a:r>
          </a:p>
          <a:p>
            <a:pPr lvl="1" fontAlgn="ctr">
              <a:spcBef>
                <a:spcPts val="0"/>
              </a:spcBef>
            </a:pPr>
            <a:r>
              <a:rPr lang="en-US" sz="1800" dirty="0">
                <a:effectLst/>
                <a:latin typeface="Calibri" panose="020F0502020204030204" pitchFamily="34" charset="0"/>
              </a:rPr>
              <a:t>some cryptocurrencies may have gained prominence in specific countries, they are not exclusively used within those regions. Cryptocurrencies are designed to be accessible globally, and users from various countries can transact with them. </a:t>
            </a:r>
            <a:endParaRPr lang="en-US" sz="1800" dirty="0">
              <a:effectLst/>
              <a:latin typeface="Söhne"/>
            </a:endParaRPr>
          </a:p>
          <a:p>
            <a:pPr marL="0" indent="0" rtl="0" fontAlgn="ctr">
              <a:spcBef>
                <a:spcPts val="0"/>
              </a:spcBef>
              <a:spcAft>
                <a:spcPts val="0"/>
              </a:spcAft>
              <a:buNone/>
            </a:pPr>
            <a:endParaRPr lang="en-US" sz="1800" dirty="0">
              <a:effectLst/>
              <a:latin typeface="Calibri" panose="020F0502020204030204" pitchFamily="34" charset="0"/>
            </a:endParaRPr>
          </a:p>
          <a:p>
            <a:pPr marL="0" indent="0" rtl="0" fontAlgn="ctr">
              <a:spcBef>
                <a:spcPts val="0"/>
              </a:spcBef>
              <a:spcAft>
                <a:spcPts val="0"/>
              </a:spcAft>
              <a:buNone/>
            </a:pPr>
            <a:r>
              <a:rPr lang="en-US" sz="1800" dirty="0">
                <a:effectLst/>
                <a:latin typeface="Calibri" panose="020F0502020204030204" pitchFamily="34" charset="0"/>
              </a:rPr>
              <a:t>cryptocurrencies that exclusively exist in only one country</a:t>
            </a:r>
          </a:p>
          <a:p>
            <a:pPr lvl="1" fontAlgn="ctr">
              <a:spcBef>
                <a:spcPts val="0"/>
              </a:spcBef>
            </a:pPr>
            <a:r>
              <a:rPr lang="en-US" sz="1800" dirty="0">
                <a:latin typeface="Calibri" panose="020F0502020204030204" pitchFamily="34" charset="0"/>
              </a:rPr>
              <a:t>ex. Petro (PTR) – Venezuela</a:t>
            </a:r>
          </a:p>
          <a:p>
            <a:pPr lvl="2" fontAlgn="ctr">
              <a:spcBef>
                <a:spcPts val="0"/>
              </a:spcBef>
            </a:pPr>
            <a:r>
              <a:rPr lang="en-US" sz="1800" dirty="0">
                <a:latin typeface="Calibri" panose="020F0502020204030204" pitchFamily="34" charset="0"/>
              </a:rPr>
              <a:t>according to Investopedia, The </a:t>
            </a:r>
            <a:r>
              <a:rPr lang="en-US" sz="1800" dirty="0" err="1">
                <a:latin typeface="Söhne"/>
              </a:rPr>
              <a:t>petro</a:t>
            </a:r>
            <a:r>
              <a:rPr lang="en-US" sz="1800" dirty="0">
                <a:latin typeface="Söhne"/>
              </a:rPr>
              <a:t> is not traded internationally, so it cannot be purchased through mainstream cryptocurrency exchanges.</a:t>
            </a:r>
          </a:p>
          <a:p>
            <a:pPr lvl="2" fontAlgn="ctr">
              <a:spcBef>
                <a:spcPts val="0"/>
              </a:spcBef>
            </a:pPr>
            <a:r>
              <a:rPr lang="en-US" sz="1800" dirty="0">
                <a:latin typeface="Calibri" panose="020F0502020204030204" pitchFamily="34" charset="0"/>
              </a:rPr>
              <a:t>price: </a:t>
            </a:r>
            <a:r>
              <a:rPr lang="en-US" sz="1800" dirty="0">
                <a:latin typeface="Calibri" panose="020F0502020204030204" pitchFamily="34" charset="0"/>
                <a:hlinkClick r:id="rId2">
                  <a:extLst>
                    <a:ext uri="{A12FA001-AC4F-418D-AE19-62706E023703}">
                      <ahyp:hlinkClr xmlns:ahyp="http://schemas.microsoft.com/office/drawing/2018/hyperlinkcolor" val="tx"/>
                    </a:ext>
                  </a:extLst>
                </a:hlinkClick>
              </a:rPr>
              <a:t>https://www.coinbase.com/price/petro</a:t>
            </a:r>
            <a:endParaRPr lang="en-US" sz="1800" dirty="0">
              <a:latin typeface="Calibri" panose="020F0502020204030204" pitchFamily="34" charset="0"/>
            </a:endParaRPr>
          </a:p>
          <a:p>
            <a:pPr lvl="1" fontAlgn="ctr">
              <a:spcBef>
                <a:spcPts val="0"/>
              </a:spcBef>
            </a:pPr>
            <a:r>
              <a:rPr lang="en-US" sz="1800" dirty="0">
                <a:effectLst/>
                <a:latin typeface="Calibri" panose="020F0502020204030204" pitchFamily="34" charset="0"/>
              </a:rPr>
              <a:t>ex. Auroracoin – Iceland</a:t>
            </a:r>
          </a:p>
          <a:p>
            <a:pPr lvl="2" fontAlgn="ctr">
              <a:spcBef>
                <a:spcPts val="0"/>
              </a:spcBef>
            </a:pPr>
            <a:r>
              <a:rPr lang="en-US" sz="1800" dirty="0">
                <a:effectLst/>
                <a:latin typeface="Arial" panose="020B0604020202020204" pitchFamily="34" charset="0"/>
              </a:rPr>
              <a:t>created in Iceland</a:t>
            </a:r>
            <a:endParaRPr lang="en-US" sz="1800" dirty="0">
              <a:latin typeface="Calibri" panose="020F0502020204030204" pitchFamily="34" charset="0"/>
            </a:endParaRPr>
          </a:p>
          <a:p>
            <a:pPr lvl="2" fontAlgn="ctr">
              <a:spcBef>
                <a:spcPts val="0"/>
              </a:spcBef>
            </a:pPr>
            <a:r>
              <a:rPr lang="en-US" sz="1800" dirty="0">
                <a:effectLst/>
                <a:latin typeface="Arial" panose="020B0604020202020204" pitchFamily="34" charset="0"/>
              </a:rPr>
              <a:t>was </a:t>
            </a:r>
            <a:r>
              <a:rPr lang="en-US" sz="1800" dirty="0">
                <a:latin typeface="Arial" panose="020B0604020202020204" pitchFamily="34" charset="0"/>
              </a:rPr>
              <a:t>exclusive in Iceland. </a:t>
            </a:r>
            <a:r>
              <a:rPr lang="en-US" sz="1800" dirty="0">
                <a:effectLst/>
                <a:latin typeface="Arial" panose="020B0604020202020204" pitchFamily="34" charset="0"/>
              </a:rPr>
              <a:t>but Most Icelanders sold their Auroracoin as fast as possible to get Bitcoin. </a:t>
            </a:r>
            <a:r>
              <a:rPr lang="en-US" sz="1800" dirty="0">
                <a:effectLst/>
                <a:latin typeface="Arial" panose="020B0604020202020204" pitchFamily="34" charset="0"/>
                <a:hlinkClick r:id="rId3">
                  <a:extLst>
                    <a:ext uri="{A12FA001-AC4F-418D-AE19-62706E023703}">
                      <ahyp:hlinkClr xmlns:ahyp="http://schemas.microsoft.com/office/drawing/2018/hyperlinkcolor" val="tx"/>
                    </a:ext>
                  </a:extLst>
                </a:hlinkClick>
              </a:rPr>
              <a:t>https://privacypros.io/crypto-scams/</a:t>
            </a:r>
            <a:endParaRPr lang="en-US" sz="1800" dirty="0">
              <a:effectLst/>
              <a:latin typeface="Arial" panose="020B0604020202020204" pitchFamily="34" charset="0"/>
            </a:endParaRPr>
          </a:p>
          <a:p>
            <a:pPr lvl="2" fontAlgn="ctr">
              <a:spcBef>
                <a:spcPts val="0"/>
              </a:spcBef>
            </a:pPr>
            <a:r>
              <a:rPr lang="en-US" sz="1800" dirty="0">
                <a:effectLst/>
                <a:latin typeface="Arial" panose="020B0604020202020204" pitchFamily="34" charset="0"/>
              </a:rPr>
              <a:t>seems to be tradable globally now</a:t>
            </a:r>
          </a:p>
          <a:p>
            <a:pPr marL="914400" lvl="2" indent="0" fontAlgn="ctr">
              <a:spcBef>
                <a:spcPts val="0"/>
              </a:spcBef>
              <a:buNone/>
            </a:pPr>
            <a:endParaRPr lang="en-US" sz="1800" dirty="0">
              <a:effectLst/>
              <a:latin typeface="Calibri" panose="020F0502020204030204" pitchFamily="34" charset="0"/>
            </a:endParaRPr>
          </a:p>
          <a:p>
            <a:pPr marL="0" marR="0" indent="0">
              <a:spcBef>
                <a:spcPts val="0"/>
              </a:spcBef>
              <a:spcAft>
                <a:spcPts val="0"/>
              </a:spcAft>
              <a:buNone/>
            </a:pP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there are also CBDC, central bank digital currency (government backed digital currency)</a:t>
            </a:r>
          </a:p>
          <a:p>
            <a:pPr marL="457200" lvl="1" indent="0" rtl="0" fontAlgn="ctr">
              <a:spcBef>
                <a:spcPts val="0"/>
              </a:spcBef>
              <a:spcAft>
                <a:spcPts val="0"/>
              </a:spcAft>
              <a:buNone/>
            </a:pPr>
            <a:r>
              <a:rPr lang="en-US" sz="1800" dirty="0">
                <a:effectLst/>
                <a:latin typeface="Calibri" panose="020F0502020204030204" pitchFamily="34" charset="0"/>
              </a:rPr>
              <a:t>ex. </a:t>
            </a:r>
            <a:r>
              <a:rPr lang="en-US" sz="1800" dirty="0" err="1">
                <a:effectLst/>
                <a:latin typeface="Calibri" panose="020F0502020204030204" pitchFamily="34" charset="0"/>
              </a:rPr>
              <a:t>Ditigal</a:t>
            </a:r>
            <a:r>
              <a:rPr lang="en-US" sz="1800" dirty="0">
                <a:effectLst/>
                <a:latin typeface="Calibri" panose="020F0502020204030204" pitchFamily="34" charset="0"/>
              </a:rPr>
              <a:t> Yuan (China) and </a:t>
            </a:r>
            <a:r>
              <a:rPr lang="en-US" sz="1800" dirty="0" err="1">
                <a:effectLst/>
                <a:latin typeface="Calibri" panose="020F0502020204030204" pitchFamily="34" charset="0"/>
              </a:rPr>
              <a:t>eNaira</a:t>
            </a:r>
            <a:r>
              <a:rPr lang="en-US" sz="1800" dirty="0">
                <a:effectLst/>
                <a:latin typeface="Calibri" panose="020F0502020204030204" pitchFamily="34" charset="0"/>
              </a:rPr>
              <a:t> (Nigeria)</a:t>
            </a:r>
          </a:p>
          <a:p>
            <a:pPr marL="457200" lvl="1" indent="0" rtl="0" fontAlgn="ctr">
              <a:spcBef>
                <a:spcPts val="0"/>
              </a:spcBef>
              <a:spcAft>
                <a:spcPts val="0"/>
              </a:spcAft>
              <a:buNone/>
            </a:pPr>
            <a:r>
              <a:rPr lang="en-US" sz="1800" dirty="0">
                <a:effectLst/>
                <a:latin typeface="Calibri" panose="020F0502020204030204" pitchFamily="34" charset="0"/>
              </a:rPr>
              <a:t>not cryptocurrency</a:t>
            </a:r>
          </a:p>
          <a:p>
            <a:pPr marL="0" marR="0" indent="0">
              <a:spcBef>
                <a:spcPts val="0"/>
              </a:spcBef>
              <a:spcAft>
                <a:spcPts val="0"/>
              </a:spcAft>
              <a:buNone/>
            </a:pPr>
            <a:endParaRPr lang="en-US" sz="1800" dirty="0">
              <a:effectLst/>
              <a:latin typeface="Calibri" panose="020F0502020204030204" pitchFamily="34" charset="0"/>
            </a:endParaRPr>
          </a:p>
          <a:p>
            <a:pPr marL="0" marR="0" indent="0">
              <a:spcBef>
                <a:spcPts val="0"/>
              </a:spcBef>
              <a:spcAft>
                <a:spcPts val="0"/>
              </a:spcAft>
              <a:buNone/>
            </a:pP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 </a:t>
            </a:r>
          </a:p>
          <a:p>
            <a:pPr marL="457200" lvl="1" indent="0" rtl="0" fontAlgn="ctr">
              <a:spcBef>
                <a:spcPts val="0"/>
              </a:spcBef>
              <a:spcAft>
                <a:spcPts val="0"/>
              </a:spcAft>
              <a:buNone/>
            </a:pP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endParaRPr lang="en-US" sz="1800" dirty="0">
              <a:effectLst/>
              <a:latin typeface="Calibri" panose="020F0502020204030204" pitchFamily="34" charset="0"/>
            </a:endParaRPr>
          </a:p>
          <a:p>
            <a:pPr marL="0" indent="0">
              <a:buNone/>
            </a:pPr>
            <a:endParaRPr lang="en-CN" sz="1800" dirty="0"/>
          </a:p>
        </p:txBody>
      </p:sp>
    </p:spTree>
    <p:extLst>
      <p:ext uri="{BB962C8B-B14F-4D97-AF65-F5344CB8AC3E}">
        <p14:creationId xmlns:p14="http://schemas.microsoft.com/office/powerpoint/2010/main" val="1639057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CDC2-3174-0335-0684-679174C01EB0}"/>
              </a:ext>
            </a:extLst>
          </p:cNvPr>
          <p:cNvSpPr>
            <a:spLocks noGrp="1"/>
          </p:cNvSpPr>
          <p:nvPr>
            <p:ph type="title"/>
          </p:nvPr>
        </p:nvSpPr>
        <p:spPr/>
        <p:txBody>
          <a:bodyPr/>
          <a:lstStyle/>
          <a:p>
            <a:endParaRPr lang="en-CN"/>
          </a:p>
        </p:txBody>
      </p:sp>
      <p:pic>
        <p:nvPicPr>
          <p:cNvPr id="5" name="Content Placeholder 4" descr="A graph with blue dots&#10;&#10;Description automatically generated">
            <a:extLst>
              <a:ext uri="{FF2B5EF4-FFF2-40B4-BE49-F238E27FC236}">
                <a16:creationId xmlns:a16="http://schemas.microsoft.com/office/drawing/2014/main" id="{D149EF7F-FF37-23FE-B29F-4F0F2E9725C0}"/>
              </a:ext>
            </a:extLst>
          </p:cNvPr>
          <p:cNvPicPr>
            <a:picLocks noGrp="1" noChangeAspect="1"/>
          </p:cNvPicPr>
          <p:nvPr>
            <p:ph idx="1"/>
          </p:nvPr>
        </p:nvPicPr>
        <p:blipFill>
          <a:blip r:embed="rId2"/>
          <a:stretch>
            <a:fillRect/>
          </a:stretch>
        </p:blipFill>
        <p:spPr>
          <a:xfrm>
            <a:off x="4153450" y="3648883"/>
            <a:ext cx="3989400" cy="2992050"/>
          </a:xfrm>
        </p:spPr>
      </p:pic>
      <p:pic>
        <p:nvPicPr>
          <p:cNvPr id="7" name="Picture 6" descr="A graph with blue dots&#10;&#10;Description automatically generated">
            <a:extLst>
              <a:ext uri="{FF2B5EF4-FFF2-40B4-BE49-F238E27FC236}">
                <a16:creationId xmlns:a16="http://schemas.microsoft.com/office/drawing/2014/main" id="{19F77BF8-48FE-36A0-7F5E-56907CB80B9C}"/>
              </a:ext>
            </a:extLst>
          </p:cNvPr>
          <p:cNvPicPr>
            <a:picLocks noChangeAspect="1"/>
          </p:cNvPicPr>
          <p:nvPr/>
        </p:nvPicPr>
        <p:blipFill>
          <a:blip r:embed="rId3"/>
          <a:stretch>
            <a:fillRect/>
          </a:stretch>
        </p:blipFill>
        <p:spPr>
          <a:xfrm>
            <a:off x="4093702" y="83113"/>
            <a:ext cx="4049149" cy="3036862"/>
          </a:xfrm>
          <a:prstGeom prst="rect">
            <a:avLst/>
          </a:prstGeom>
        </p:spPr>
      </p:pic>
      <p:pic>
        <p:nvPicPr>
          <p:cNvPr id="9" name="Picture 8" descr="A graph with blue dots&#10;&#10;Description automatically generated">
            <a:extLst>
              <a:ext uri="{FF2B5EF4-FFF2-40B4-BE49-F238E27FC236}">
                <a16:creationId xmlns:a16="http://schemas.microsoft.com/office/drawing/2014/main" id="{9DE57978-B040-FD01-32DA-F0FD65A68D48}"/>
              </a:ext>
            </a:extLst>
          </p:cNvPr>
          <p:cNvPicPr>
            <a:picLocks noChangeAspect="1"/>
          </p:cNvPicPr>
          <p:nvPr/>
        </p:nvPicPr>
        <p:blipFill>
          <a:blip r:embed="rId4"/>
          <a:stretch>
            <a:fillRect/>
          </a:stretch>
        </p:blipFill>
        <p:spPr>
          <a:xfrm>
            <a:off x="8142850" y="1690688"/>
            <a:ext cx="4434348" cy="3325761"/>
          </a:xfrm>
          <a:prstGeom prst="rect">
            <a:avLst/>
          </a:prstGeom>
        </p:spPr>
      </p:pic>
      <p:pic>
        <p:nvPicPr>
          <p:cNvPr id="11" name="Picture 10" descr="A graph with blue dots&#10;&#10;Description automatically generated">
            <a:extLst>
              <a:ext uri="{FF2B5EF4-FFF2-40B4-BE49-F238E27FC236}">
                <a16:creationId xmlns:a16="http://schemas.microsoft.com/office/drawing/2014/main" id="{7436F537-BC5D-9C9E-94F7-DD71EAC0C29C}"/>
              </a:ext>
            </a:extLst>
          </p:cNvPr>
          <p:cNvPicPr>
            <a:picLocks noChangeAspect="1"/>
          </p:cNvPicPr>
          <p:nvPr/>
        </p:nvPicPr>
        <p:blipFill>
          <a:blip r:embed="rId5"/>
          <a:stretch>
            <a:fillRect/>
          </a:stretch>
        </p:blipFill>
        <p:spPr>
          <a:xfrm>
            <a:off x="0" y="3558152"/>
            <a:ext cx="4049152" cy="3036864"/>
          </a:xfrm>
          <a:prstGeom prst="rect">
            <a:avLst/>
          </a:prstGeom>
        </p:spPr>
      </p:pic>
      <p:pic>
        <p:nvPicPr>
          <p:cNvPr id="13" name="Picture 12" descr="A graph with blue dots&#10;&#10;Description automatically generated">
            <a:extLst>
              <a:ext uri="{FF2B5EF4-FFF2-40B4-BE49-F238E27FC236}">
                <a16:creationId xmlns:a16="http://schemas.microsoft.com/office/drawing/2014/main" id="{BE3A59AD-8280-21C1-5FB8-D1073AB76CDD}"/>
              </a:ext>
            </a:extLst>
          </p:cNvPr>
          <p:cNvPicPr>
            <a:picLocks noChangeAspect="1"/>
          </p:cNvPicPr>
          <p:nvPr/>
        </p:nvPicPr>
        <p:blipFill>
          <a:blip r:embed="rId6"/>
          <a:stretch>
            <a:fillRect/>
          </a:stretch>
        </p:blipFill>
        <p:spPr>
          <a:xfrm>
            <a:off x="0" y="83113"/>
            <a:ext cx="4049151" cy="3036863"/>
          </a:xfrm>
          <a:prstGeom prst="rect">
            <a:avLst/>
          </a:prstGeom>
        </p:spPr>
      </p:pic>
    </p:spTree>
    <p:extLst>
      <p:ext uri="{BB962C8B-B14F-4D97-AF65-F5344CB8AC3E}">
        <p14:creationId xmlns:p14="http://schemas.microsoft.com/office/powerpoint/2010/main" val="403558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5A8D7A-0EEE-973F-3494-A3CC34B9F511}"/>
              </a:ext>
            </a:extLst>
          </p:cNvPr>
          <p:cNvSpPr txBox="1"/>
          <p:nvPr/>
        </p:nvSpPr>
        <p:spPr>
          <a:xfrm>
            <a:off x="88231" y="0"/>
            <a:ext cx="4700337" cy="3939540"/>
          </a:xfrm>
          <a:prstGeom prst="rect">
            <a:avLst/>
          </a:prstGeom>
          <a:noFill/>
        </p:spPr>
        <p:txBody>
          <a:bodyPr wrap="square">
            <a:spAutoFit/>
          </a:bodyPr>
          <a:lstStyle/>
          <a:p>
            <a:r>
              <a:rPr lang="en-US" sz="1000" dirty="0">
                <a:solidFill>
                  <a:srgbClr val="000000"/>
                </a:solidFill>
                <a:effectLst/>
                <a:latin typeface="Helvetica Neue" panose="02000503000000020004" pitchFamily="2" charset="0"/>
              </a:rPr>
              <a:t>The U.S. Treasury classified bitcoin as a convertible decentralized virtual currency in 2013.[33] The Commodity Futures Trading Commission (CFTC), classified bitcoin as a commodity in September 2015. Per the Internal Revenue Service (IRS), bitcoin is taxed as a property.[34] Bitcoin was mentioned in a U.S. Supreme Court opinion (in the case of Wisconsin Central Ltd. v. United States) on 21 June 2018.[35] In an opinion, the U.S. Supreme Court mentioned that the definition of money has changed over time and that "perhaps one day employees will be paid in Bitcoin or some other type of cryptocurrency..."[35] If money services businesses, including cryptocurrency exchanges, money transmitters, and anonymizing services (known as "mixers" or "tumblers") do a substantial amount of business in the U.S., according to Financial Crimes Enforcement Network (FinCEN) director Kenneth Blanco in 2018, they are required to:[36]  register with the U.S. FinCEN as a money services business design and enforce an anti-money laundering (AML) program, and keep appropriate records and make reports to FinCEN, including Suspicious Activity Reports (SARs) and Currency Transaction Reports (CTRs) As of August 2018[update], U.S. FinCEN had been receiving more than 1,500 SARs per month involving cryptocurrencies.[36] Seventeen other countries have similar AML requirements.[14] In September 2016, in a federal court case involving a person operating an unlicensed money transmitting businesses, the U.S. District Court for the Southern District of New York ruled that "Bitcoins are funds within the plain meaning of that term. Bitcoins can be accepted as a payment for goods and services or bought directly from an exchange with a bank account. They therefore function as pecuniary resources and are used as a medium of exchange and a means of payment."[37]</a:t>
            </a:r>
          </a:p>
        </p:txBody>
      </p:sp>
      <p:sp>
        <p:nvSpPr>
          <p:cNvPr id="7" name="TextBox 6">
            <a:extLst>
              <a:ext uri="{FF2B5EF4-FFF2-40B4-BE49-F238E27FC236}">
                <a16:creationId xmlns:a16="http://schemas.microsoft.com/office/drawing/2014/main" id="{E791AA79-0ED3-0FF2-4788-72A706AA12BA}"/>
              </a:ext>
            </a:extLst>
          </p:cNvPr>
          <p:cNvSpPr txBox="1"/>
          <p:nvPr/>
        </p:nvSpPr>
        <p:spPr>
          <a:xfrm>
            <a:off x="88231" y="4897722"/>
            <a:ext cx="4620127" cy="1015663"/>
          </a:xfrm>
          <a:prstGeom prst="rect">
            <a:avLst/>
          </a:prstGeom>
          <a:noFill/>
        </p:spPr>
        <p:txBody>
          <a:bodyPr wrap="square">
            <a:spAutoFit/>
          </a:bodyPr>
          <a:lstStyle/>
          <a:p>
            <a:r>
              <a:rPr lang="en-US" sz="1000" dirty="0">
                <a:solidFill>
                  <a:srgbClr val="000000"/>
                </a:solidFill>
                <a:effectLst/>
                <a:latin typeface="Helvetica Neue" panose="02000503000000020004" pitchFamily="2" charset="0"/>
              </a:rPr>
              <a:t>On 4 November 2013, Bank Negara Malaysia (BNM) met with local bitcoin proponents to learn more about the currency but did not comment at the time.[115] BNM issued a statement on 6 January 2014 that bitcoin is not </a:t>
            </a:r>
            <a:r>
              <a:rPr lang="en-US" sz="1000" dirty="0" err="1">
                <a:solidFill>
                  <a:srgbClr val="000000"/>
                </a:solidFill>
                <a:effectLst/>
                <a:latin typeface="Helvetica Neue" panose="02000503000000020004" pitchFamily="2" charset="0"/>
              </a:rPr>
              <a:t>recognised</a:t>
            </a:r>
            <a:r>
              <a:rPr lang="en-US" sz="1000" dirty="0">
                <a:solidFill>
                  <a:srgbClr val="000000"/>
                </a:solidFill>
                <a:effectLst/>
                <a:latin typeface="Helvetica Neue" panose="02000503000000020004" pitchFamily="2" charset="0"/>
              </a:rPr>
              <a:t> as a legal tender in Malaysia. The central bank will not regulate bitcoin operations at the moment and users should aware of the risks associated with bitcoin usage.[116][117][3]: Malaysia</a:t>
            </a:r>
          </a:p>
        </p:txBody>
      </p:sp>
      <p:sp>
        <p:nvSpPr>
          <p:cNvPr id="9" name="TextBox 8">
            <a:extLst>
              <a:ext uri="{FF2B5EF4-FFF2-40B4-BE49-F238E27FC236}">
                <a16:creationId xmlns:a16="http://schemas.microsoft.com/office/drawing/2014/main" id="{07D33316-934A-3ABD-E86E-1AB936F9F378}"/>
              </a:ext>
            </a:extLst>
          </p:cNvPr>
          <p:cNvSpPr txBox="1"/>
          <p:nvPr/>
        </p:nvSpPr>
        <p:spPr>
          <a:xfrm>
            <a:off x="4908884" y="601631"/>
            <a:ext cx="3633537" cy="2246769"/>
          </a:xfrm>
          <a:prstGeom prst="rect">
            <a:avLst/>
          </a:prstGeom>
          <a:noFill/>
        </p:spPr>
        <p:txBody>
          <a:bodyPr wrap="square">
            <a:spAutoFit/>
          </a:bodyPr>
          <a:lstStyle/>
          <a:p>
            <a:r>
              <a:rPr lang="en-US" sz="1000" dirty="0">
                <a:solidFill>
                  <a:srgbClr val="000000"/>
                </a:solidFill>
                <a:effectLst/>
                <a:latin typeface="Helvetica Neue" panose="02000503000000020004" pitchFamily="2" charset="0"/>
              </a:rPr>
              <a:t>On 8 January 2014, the Secretary for Financial Services and the Treasury addressed bitcoin in the Legislative Council stating that  "Hong Kong at present has no legislation directly regulating bitcoins and other virtual currencies of [a] similar kind.  However, our existing laws (such as the </a:t>
            </a:r>
            <a:r>
              <a:rPr lang="en-US" sz="1000" dirty="0" err="1">
                <a:solidFill>
                  <a:srgbClr val="000000"/>
                </a:solidFill>
                <a:effectLst/>
                <a:latin typeface="Helvetica Neue" panose="02000503000000020004" pitchFamily="2" charset="0"/>
              </a:rPr>
              <a:t>Organised</a:t>
            </a:r>
            <a:r>
              <a:rPr lang="en-US" sz="1000" dirty="0">
                <a:solidFill>
                  <a:srgbClr val="000000"/>
                </a:solidFill>
                <a:effectLst/>
                <a:latin typeface="Helvetica Neue" panose="02000503000000020004" pitchFamily="2" charset="0"/>
              </a:rPr>
              <a:t> and Serious Crimes Ordinance) provide sanctions against unlawful acts involving bitcoins, such as fraud or money laundering."[3]: Hong Kong  On 16 November 2013, Norman Chan, the chief executive of Hong Kong Monetary Authority (HKMA) said that bitcoin is only a virtual commodity. He also decided that bitcoin will not be regulated by HKMA. However, the authority will be closely watching the usage of bitcoin locally and its development overseas.[104]</a:t>
            </a:r>
          </a:p>
        </p:txBody>
      </p:sp>
      <p:sp>
        <p:nvSpPr>
          <p:cNvPr id="11" name="TextBox 10">
            <a:extLst>
              <a:ext uri="{FF2B5EF4-FFF2-40B4-BE49-F238E27FC236}">
                <a16:creationId xmlns:a16="http://schemas.microsoft.com/office/drawing/2014/main" id="{2C87DD9B-50E1-0D1B-37AA-0E41ED56A113}"/>
              </a:ext>
            </a:extLst>
          </p:cNvPr>
          <p:cNvSpPr txBox="1"/>
          <p:nvPr/>
        </p:nvSpPr>
        <p:spPr>
          <a:xfrm>
            <a:off x="4908884" y="4625153"/>
            <a:ext cx="3834063" cy="1631216"/>
          </a:xfrm>
          <a:prstGeom prst="rect">
            <a:avLst/>
          </a:prstGeom>
          <a:noFill/>
        </p:spPr>
        <p:txBody>
          <a:bodyPr wrap="square">
            <a:spAutoFit/>
          </a:bodyPr>
          <a:lstStyle/>
          <a:p>
            <a:r>
              <a:rPr lang="en-US" sz="1000" dirty="0">
                <a:solidFill>
                  <a:srgbClr val="000000"/>
                </a:solidFill>
                <a:effectLst/>
                <a:latin typeface="Helvetica Neue" panose="02000503000000020004" pitchFamily="2" charset="0"/>
              </a:rPr>
              <a:t>In December 2022, Brazil established a licensing regime for virtual asset service providers with the aim of legalizing crypto as a payment method.[citation needed] Previously regulated, according to a </a:t>
            </a:r>
            <a:r>
              <a:rPr lang="en-US" sz="1000" b="1" dirty="0">
                <a:solidFill>
                  <a:srgbClr val="000000"/>
                </a:solidFill>
                <a:effectLst/>
                <a:latin typeface="Helvetica Neue" panose="02000503000000020004" pitchFamily="2" charset="0"/>
              </a:rPr>
              <a:t>2014 statement by the Central Bank of Brazil concerning cryptocurrencies, but is discouraged because of operational risks.</a:t>
            </a:r>
            <a:r>
              <a:rPr lang="en-US" sz="1000" dirty="0">
                <a:solidFill>
                  <a:srgbClr val="000000"/>
                </a:solidFill>
                <a:effectLst/>
                <a:latin typeface="Helvetica Neue" panose="02000503000000020004" pitchFamily="2" charset="0"/>
              </a:rPr>
              <a:t>[51] In November 2017 this unregulated and discouraged status was reiterated by the Central Bank of Brazil.[52] On 7 May 2019, the Special Department of Federal Revenue of Brazil published a document on cryptocurrency taxes in the country.[53]</a:t>
            </a:r>
          </a:p>
        </p:txBody>
      </p:sp>
      <p:sp>
        <p:nvSpPr>
          <p:cNvPr id="13" name="TextBox 12">
            <a:extLst>
              <a:ext uri="{FF2B5EF4-FFF2-40B4-BE49-F238E27FC236}">
                <a16:creationId xmlns:a16="http://schemas.microsoft.com/office/drawing/2014/main" id="{90473990-C790-B80A-114F-07F4F03AA92A}"/>
              </a:ext>
            </a:extLst>
          </p:cNvPr>
          <p:cNvSpPr txBox="1"/>
          <p:nvPr/>
        </p:nvSpPr>
        <p:spPr>
          <a:xfrm>
            <a:off x="8935453" y="2048301"/>
            <a:ext cx="3112169" cy="2246769"/>
          </a:xfrm>
          <a:prstGeom prst="rect">
            <a:avLst/>
          </a:prstGeom>
          <a:noFill/>
        </p:spPr>
        <p:txBody>
          <a:bodyPr wrap="square">
            <a:spAutoFit/>
          </a:bodyPr>
          <a:lstStyle/>
          <a:p>
            <a:r>
              <a:rPr lang="en-US" sz="1000" dirty="0">
                <a:solidFill>
                  <a:srgbClr val="000000"/>
                </a:solidFill>
                <a:effectLst/>
                <a:latin typeface="Helvetica Neue" panose="02000503000000020004" pitchFamily="2" charset="0"/>
              </a:rPr>
              <a:t>The government of Jordan has issued a warning discouraging the use of bitcoin and other similar systems.[71] The Central Bank of Jordan prohibits banks, currency exchanges, financial companies, and payment service companies from dealing in bitcoins or other digital currencies.[72] While it warned the public of risks of bitcoins, and that they are not legal tender, </a:t>
            </a:r>
            <a:r>
              <a:rPr lang="en-US" sz="1000" b="1" dirty="0">
                <a:solidFill>
                  <a:srgbClr val="000000"/>
                </a:solidFill>
                <a:effectLst/>
                <a:latin typeface="Helvetica Neue" panose="02000503000000020004" pitchFamily="2" charset="0"/>
              </a:rPr>
              <a:t>bitcoins are still accepted by small businesses and merchants</a:t>
            </a:r>
            <a:r>
              <a:rPr lang="en-US" sz="1000" dirty="0">
                <a:solidFill>
                  <a:srgbClr val="000000"/>
                </a:solidFill>
                <a:effectLst/>
                <a:latin typeface="Helvetica Neue" panose="02000503000000020004" pitchFamily="2" charset="0"/>
              </a:rPr>
              <a:t>.[72]</a:t>
            </a:r>
          </a:p>
          <a:p>
            <a:endParaRPr lang="en-US" sz="1000" dirty="0">
              <a:solidFill>
                <a:srgbClr val="000000"/>
              </a:solidFill>
              <a:latin typeface="Helvetica Neue" panose="02000503000000020004" pitchFamily="2" charset="0"/>
            </a:endParaRPr>
          </a:p>
          <a:p>
            <a:r>
              <a:rPr lang="en-US" sz="1000" dirty="0">
                <a:solidFill>
                  <a:srgbClr val="000000"/>
                </a:solidFill>
                <a:effectLst/>
                <a:latin typeface="Helvetica Neue" panose="02000503000000020004" pitchFamily="2" charset="0"/>
              </a:rPr>
              <a:t>The government of Lebanon has issued </a:t>
            </a:r>
            <a:r>
              <a:rPr lang="en-US" sz="1000" b="1" dirty="0">
                <a:solidFill>
                  <a:srgbClr val="000000"/>
                </a:solidFill>
                <a:effectLst/>
                <a:latin typeface="Helvetica Neue" panose="02000503000000020004" pitchFamily="2" charset="0"/>
              </a:rPr>
              <a:t>a warning discouraging </a:t>
            </a:r>
            <a:r>
              <a:rPr lang="en-US" sz="1000" dirty="0">
                <a:solidFill>
                  <a:srgbClr val="000000"/>
                </a:solidFill>
                <a:effectLst/>
                <a:latin typeface="Helvetica Neue" panose="02000503000000020004" pitchFamily="2" charset="0"/>
              </a:rPr>
              <a:t>the use of bitcoin and other similar systems.[71]</a:t>
            </a:r>
          </a:p>
          <a:p>
            <a:endParaRPr lang="en-US" sz="1000" dirty="0">
              <a:solidFill>
                <a:srgbClr val="000000"/>
              </a:solidFill>
              <a:effectLst/>
              <a:latin typeface="Helvetica Neue" panose="02000503000000020004" pitchFamily="2" charset="0"/>
            </a:endParaRPr>
          </a:p>
        </p:txBody>
      </p:sp>
      <p:sp>
        <p:nvSpPr>
          <p:cNvPr id="14" name="TextBox 13">
            <a:extLst>
              <a:ext uri="{FF2B5EF4-FFF2-40B4-BE49-F238E27FC236}">
                <a16:creationId xmlns:a16="http://schemas.microsoft.com/office/drawing/2014/main" id="{B1FFE664-38AE-F8EF-76C7-4DDC5C6B8D67}"/>
              </a:ext>
            </a:extLst>
          </p:cNvPr>
          <p:cNvSpPr txBox="1"/>
          <p:nvPr/>
        </p:nvSpPr>
        <p:spPr>
          <a:xfrm>
            <a:off x="5165558" y="4255821"/>
            <a:ext cx="2824941" cy="369332"/>
          </a:xfrm>
          <a:prstGeom prst="rect">
            <a:avLst/>
          </a:prstGeom>
          <a:noFill/>
        </p:spPr>
        <p:txBody>
          <a:bodyPr wrap="none" rtlCol="0">
            <a:spAutoFit/>
          </a:bodyPr>
          <a:lstStyle/>
          <a:p>
            <a:r>
              <a:rPr lang="en-CN" dirty="0"/>
              <a:t>Unregulated and discuraged</a:t>
            </a:r>
          </a:p>
        </p:txBody>
      </p:sp>
    </p:spTree>
    <p:extLst>
      <p:ext uri="{BB962C8B-B14F-4D97-AF65-F5344CB8AC3E}">
        <p14:creationId xmlns:p14="http://schemas.microsoft.com/office/powerpoint/2010/main" val="188002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orange dots and numbers&#10;&#10;Description automatically generated">
            <a:extLst>
              <a:ext uri="{FF2B5EF4-FFF2-40B4-BE49-F238E27FC236}">
                <a16:creationId xmlns:a16="http://schemas.microsoft.com/office/drawing/2014/main" id="{91E4BD10-47ED-B16F-F435-1F78D5CEF001}"/>
              </a:ext>
            </a:extLst>
          </p:cNvPr>
          <p:cNvPicPr>
            <a:picLocks noGrp="1" noChangeAspect="1"/>
          </p:cNvPicPr>
          <p:nvPr>
            <p:ph idx="1"/>
          </p:nvPr>
        </p:nvPicPr>
        <p:blipFill>
          <a:blip r:embed="rId2"/>
          <a:stretch>
            <a:fillRect/>
          </a:stretch>
        </p:blipFill>
        <p:spPr>
          <a:xfrm>
            <a:off x="8435940" y="2122486"/>
            <a:ext cx="3824748" cy="2868561"/>
          </a:xfrm>
        </p:spPr>
      </p:pic>
      <p:pic>
        <p:nvPicPr>
          <p:cNvPr id="7" name="Picture 6" descr="A graph with orange dots and numbers&#10;&#10;Description automatically generated">
            <a:extLst>
              <a:ext uri="{FF2B5EF4-FFF2-40B4-BE49-F238E27FC236}">
                <a16:creationId xmlns:a16="http://schemas.microsoft.com/office/drawing/2014/main" id="{50275195-AD9B-9687-FFF5-62B7B900F521}"/>
              </a:ext>
            </a:extLst>
          </p:cNvPr>
          <p:cNvPicPr>
            <a:picLocks noChangeAspect="1"/>
          </p:cNvPicPr>
          <p:nvPr/>
        </p:nvPicPr>
        <p:blipFill>
          <a:blip r:embed="rId3"/>
          <a:stretch>
            <a:fillRect/>
          </a:stretch>
        </p:blipFill>
        <p:spPr>
          <a:xfrm>
            <a:off x="4306392" y="3875137"/>
            <a:ext cx="3824748" cy="2868561"/>
          </a:xfrm>
          <a:prstGeom prst="rect">
            <a:avLst/>
          </a:prstGeom>
        </p:spPr>
      </p:pic>
      <p:pic>
        <p:nvPicPr>
          <p:cNvPr id="9" name="Picture 8" descr="A graph with numbers and dots&#10;&#10;Description automatically generated">
            <a:extLst>
              <a:ext uri="{FF2B5EF4-FFF2-40B4-BE49-F238E27FC236}">
                <a16:creationId xmlns:a16="http://schemas.microsoft.com/office/drawing/2014/main" id="{40660B57-1B82-C355-9B87-EDDBBF64B027}"/>
              </a:ext>
            </a:extLst>
          </p:cNvPr>
          <p:cNvPicPr>
            <a:picLocks noChangeAspect="1"/>
          </p:cNvPicPr>
          <p:nvPr/>
        </p:nvPicPr>
        <p:blipFill>
          <a:blip r:embed="rId4"/>
          <a:stretch>
            <a:fillRect/>
          </a:stretch>
        </p:blipFill>
        <p:spPr>
          <a:xfrm>
            <a:off x="4306392" y="334143"/>
            <a:ext cx="4306392" cy="3229794"/>
          </a:xfrm>
          <a:prstGeom prst="rect">
            <a:avLst/>
          </a:prstGeom>
        </p:spPr>
      </p:pic>
      <p:pic>
        <p:nvPicPr>
          <p:cNvPr id="11" name="Picture 10" descr="A graph with orange dots and numbers&#10;&#10;Description automatically generated">
            <a:extLst>
              <a:ext uri="{FF2B5EF4-FFF2-40B4-BE49-F238E27FC236}">
                <a16:creationId xmlns:a16="http://schemas.microsoft.com/office/drawing/2014/main" id="{40F3C0FB-F854-55DF-7EA0-DE76A380576B}"/>
              </a:ext>
            </a:extLst>
          </p:cNvPr>
          <p:cNvPicPr>
            <a:picLocks noChangeAspect="1"/>
          </p:cNvPicPr>
          <p:nvPr/>
        </p:nvPicPr>
        <p:blipFill>
          <a:blip r:embed="rId5"/>
          <a:stretch>
            <a:fillRect/>
          </a:stretch>
        </p:blipFill>
        <p:spPr>
          <a:xfrm>
            <a:off x="0" y="3760838"/>
            <a:ext cx="4129548" cy="3097161"/>
          </a:xfrm>
          <a:prstGeom prst="rect">
            <a:avLst/>
          </a:prstGeom>
        </p:spPr>
      </p:pic>
      <p:pic>
        <p:nvPicPr>
          <p:cNvPr id="13" name="Picture 12" descr="A graph with orange dots and numbers&#10;&#10;Description automatically generated">
            <a:extLst>
              <a:ext uri="{FF2B5EF4-FFF2-40B4-BE49-F238E27FC236}">
                <a16:creationId xmlns:a16="http://schemas.microsoft.com/office/drawing/2014/main" id="{5745C390-577B-750C-7F47-0B306F86E2DF}"/>
              </a:ext>
            </a:extLst>
          </p:cNvPr>
          <p:cNvPicPr>
            <a:picLocks noChangeAspect="1"/>
          </p:cNvPicPr>
          <p:nvPr/>
        </p:nvPicPr>
        <p:blipFill>
          <a:blip r:embed="rId6"/>
          <a:stretch>
            <a:fillRect/>
          </a:stretch>
        </p:blipFill>
        <p:spPr>
          <a:xfrm>
            <a:off x="0" y="199206"/>
            <a:ext cx="4306392" cy="3229794"/>
          </a:xfrm>
          <a:prstGeom prst="rect">
            <a:avLst/>
          </a:prstGeom>
        </p:spPr>
      </p:pic>
    </p:spTree>
    <p:extLst>
      <p:ext uri="{BB962C8B-B14F-4D97-AF65-F5344CB8AC3E}">
        <p14:creationId xmlns:p14="http://schemas.microsoft.com/office/powerpoint/2010/main" val="258872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C1DD79-AEF1-E7C7-38C5-CB9D27564254}"/>
              </a:ext>
            </a:extLst>
          </p:cNvPr>
          <p:cNvSpPr txBox="1"/>
          <p:nvPr/>
        </p:nvSpPr>
        <p:spPr>
          <a:xfrm>
            <a:off x="1" y="912141"/>
            <a:ext cx="3966518" cy="6370975"/>
          </a:xfrm>
          <a:prstGeom prst="rect">
            <a:avLst/>
          </a:prstGeom>
          <a:noFill/>
        </p:spPr>
        <p:txBody>
          <a:bodyPr wrap="square">
            <a:spAutoFit/>
          </a:bodyPr>
          <a:lstStyle/>
          <a:p>
            <a:r>
              <a:rPr lang="en-US" sz="700" dirty="0">
                <a:solidFill>
                  <a:srgbClr val="000000"/>
                </a:solidFill>
                <a:effectLst/>
                <a:latin typeface="Helvetica Neue" panose="02000503000000020004" pitchFamily="2" charset="0"/>
              </a:rPr>
              <a:t>Algeria</a:t>
            </a:r>
          </a:p>
          <a:p>
            <a:r>
              <a:rPr lang="en-US" sz="700" dirty="0">
                <a:solidFill>
                  <a:srgbClr val="000000"/>
                </a:solidFill>
                <a:effectLst/>
                <a:latin typeface="Helvetica Neue" panose="02000503000000020004" pitchFamily="2" charset="0"/>
              </a:rPr>
              <a:t>According to the "Journal </a:t>
            </a:r>
            <a:r>
              <a:rPr lang="en-US" sz="700" dirty="0" err="1">
                <a:solidFill>
                  <a:srgbClr val="000000"/>
                </a:solidFill>
                <a:effectLst/>
                <a:latin typeface="Helvetica Neue" panose="02000503000000020004" pitchFamily="2" charset="0"/>
              </a:rPr>
              <a:t>Officiel</a:t>
            </a:r>
            <a:r>
              <a:rPr lang="en-US" sz="700" dirty="0">
                <a:solidFill>
                  <a:srgbClr val="000000"/>
                </a:solidFill>
                <a:effectLst/>
                <a:latin typeface="Helvetica Neue" panose="02000503000000020004" pitchFamily="2" charset="0"/>
              </a:rPr>
              <a:t>" (28 December 2017): Art. 117. — The purchase, sale, use, and holding of so-called virtual currency is prohibited. Virtual currency is that used by internet users via the web. It is characterized by the absence of physical support such as coins, notes, payments by cheque or credit card. Any breach of this provision is punishable in accordance with the laws and regulations in force.[13][14]: 82</a:t>
            </a:r>
          </a:p>
          <a:p>
            <a:endParaRPr lang="en-US" sz="700" dirty="0">
              <a:solidFill>
                <a:srgbClr val="000000"/>
              </a:solidFill>
              <a:latin typeface="Helvetica Neue" panose="02000503000000020004" pitchFamily="2" charset="0"/>
            </a:endParaRPr>
          </a:p>
          <a:p>
            <a:r>
              <a:rPr lang="en-US" sz="700" dirty="0">
                <a:solidFill>
                  <a:srgbClr val="000000"/>
                </a:solidFill>
                <a:effectLst/>
                <a:latin typeface="Helvetica Neue" panose="02000503000000020004" pitchFamily="2" charset="0"/>
              </a:rPr>
              <a:t>Bangladesh</a:t>
            </a:r>
          </a:p>
          <a:p>
            <a:r>
              <a:rPr lang="en-US" sz="700" dirty="0">
                <a:solidFill>
                  <a:srgbClr val="000000"/>
                </a:solidFill>
                <a:effectLst/>
                <a:latin typeface="Helvetica Neue" panose="02000503000000020004" pitchFamily="2" charset="0"/>
              </a:rPr>
              <a:t>Financial institutions are not allowed to facilitate bitcoin transactions.[14]  In September 2014, Bangladesh Bank said that "anybody caught using the virtual currency could be jailed under the country's strict anti-money laundering laws".[78] In 2021 the Bangladesh Bank said that cryptocurrency transactions or trade should be deemed as crimes if they involve money laundering or terror financing.[79]</a:t>
            </a:r>
          </a:p>
          <a:p>
            <a:endParaRPr lang="en-US" sz="700" dirty="0">
              <a:solidFill>
                <a:srgbClr val="000000"/>
              </a:solidFill>
              <a:latin typeface="Helvetica Neue" panose="02000503000000020004" pitchFamily="2" charset="0"/>
            </a:endParaRPr>
          </a:p>
          <a:p>
            <a:r>
              <a:rPr lang="en-US" sz="700" dirty="0">
                <a:solidFill>
                  <a:srgbClr val="000000"/>
                </a:solidFill>
                <a:effectLst/>
                <a:latin typeface="Helvetica Neue" panose="02000503000000020004" pitchFamily="2" charset="0"/>
              </a:rPr>
              <a:t>Bolivia</a:t>
            </a:r>
          </a:p>
          <a:p>
            <a:r>
              <a:rPr lang="en-US" sz="700" dirty="0">
                <a:solidFill>
                  <a:srgbClr val="000000"/>
                </a:solidFill>
                <a:effectLst/>
                <a:latin typeface="Helvetica Neue" panose="02000503000000020004" pitchFamily="2" charset="0"/>
              </a:rPr>
              <a:t>Absolute ban.[14] The Central Bank of Bolivia issued a resolution banning bitcoin and any other currency not regulated by a country or economic zone in 2014.[50]</a:t>
            </a:r>
          </a:p>
          <a:p>
            <a:endParaRPr lang="en-US" sz="700" dirty="0">
              <a:solidFill>
                <a:srgbClr val="000000"/>
              </a:solidFill>
              <a:latin typeface="Helvetica Neue" panose="02000503000000020004" pitchFamily="2" charset="0"/>
            </a:endParaRPr>
          </a:p>
          <a:p>
            <a:r>
              <a:rPr lang="en-US" sz="700" dirty="0">
                <a:solidFill>
                  <a:srgbClr val="000000"/>
                </a:solidFill>
                <a:latin typeface="Helvetica Neue" panose="02000503000000020004" pitchFamily="2" charset="0"/>
              </a:rPr>
              <a:t>China</a:t>
            </a:r>
          </a:p>
          <a:p>
            <a:r>
              <a:rPr lang="en-US" sz="700" dirty="0">
                <a:solidFill>
                  <a:srgbClr val="000000"/>
                </a:solidFill>
                <a:effectLst/>
                <a:latin typeface="Helvetica Neue" panose="02000503000000020004" pitchFamily="2" charset="0"/>
              </a:rPr>
              <a:t>Financial institutions are not allowed to facilitate bitcoin transactions.[14] Regulation prohibits financial firms holding or trading cryptocurrencies.[8]: China  On 5 December 2013, People's Bank of China (PBOC) made its first step in regulating bitcoin by prohibiting financial institutions from handling bitcoin transactions.[98] On 1 April 2014 PBOC ordered commercial banks and payment companies to close bitcoin trading accounts in two weeks.[99] Cryptocurrency exchanges or trading platforms were effectively banned by regulation in September 2017 with 173 platforms closed down by July 2018.[100] In early 2018 the People's Bank of China announced the State Administration of Foreign Exchange led by Pan </a:t>
            </a:r>
            <a:r>
              <a:rPr lang="en-US" sz="700" dirty="0" err="1">
                <a:solidFill>
                  <a:srgbClr val="000000"/>
                </a:solidFill>
                <a:effectLst/>
                <a:latin typeface="Helvetica Neue" panose="02000503000000020004" pitchFamily="2" charset="0"/>
              </a:rPr>
              <a:t>Gongsheng</a:t>
            </a:r>
            <a:r>
              <a:rPr lang="en-US" sz="700" dirty="0">
                <a:solidFill>
                  <a:srgbClr val="000000"/>
                </a:solidFill>
                <a:effectLst/>
                <a:latin typeface="Helvetica Neue" panose="02000503000000020004" pitchFamily="2" charset="0"/>
              </a:rPr>
              <a:t> would crack down on bitcoin mining.[101][102] Many bitcoin mining operations in China had stopped operating by January 2018.[100] A complete ban on cryptocurrency trading and mining was put into effect on 24 September 2021.[103]</a:t>
            </a:r>
          </a:p>
          <a:p>
            <a:endParaRPr lang="en-US" sz="700" dirty="0">
              <a:solidFill>
                <a:srgbClr val="000000"/>
              </a:solidFill>
              <a:latin typeface="Helvetica Neue" panose="02000503000000020004" pitchFamily="2" charset="0"/>
            </a:endParaRPr>
          </a:p>
          <a:p>
            <a:r>
              <a:rPr lang="en-US" sz="700" dirty="0">
                <a:solidFill>
                  <a:srgbClr val="000000"/>
                </a:solidFill>
                <a:effectLst/>
                <a:latin typeface="Helvetica Neue" panose="02000503000000020004" pitchFamily="2" charset="0"/>
              </a:rPr>
              <a:t>Egypt</a:t>
            </a:r>
          </a:p>
          <a:p>
            <a:r>
              <a:rPr lang="en-US" sz="700" dirty="0">
                <a:solidFill>
                  <a:srgbClr val="000000"/>
                </a:solidFill>
                <a:effectLst/>
                <a:latin typeface="Helvetica Neue" panose="02000503000000020004" pitchFamily="2" charset="0"/>
              </a:rPr>
              <a:t>"Egypt's Dar al-</a:t>
            </a:r>
            <a:r>
              <a:rPr lang="en-US" sz="700" dirty="0" err="1">
                <a:solidFill>
                  <a:srgbClr val="000000"/>
                </a:solidFill>
                <a:effectLst/>
                <a:latin typeface="Helvetica Neue" panose="02000503000000020004" pitchFamily="2" charset="0"/>
              </a:rPr>
              <a:t>Ifta</a:t>
            </a:r>
            <a:r>
              <a:rPr lang="en-US" sz="700" dirty="0">
                <a:solidFill>
                  <a:srgbClr val="000000"/>
                </a:solidFill>
                <a:effectLst/>
                <a:latin typeface="Helvetica Neue" panose="02000503000000020004" pitchFamily="2" charset="0"/>
              </a:rPr>
              <a:t>, the primary Islamic legislator in Egypt, has issued a religious decree classifying commercial transactions in bitcoin as haram (prohibited under Islamic law)."[14]: 82</a:t>
            </a:r>
          </a:p>
          <a:p>
            <a:endParaRPr lang="en-US" sz="700" dirty="0">
              <a:solidFill>
                <a:srgbClr val="000000"/>
              </a:solidFill>
              <a:effectLst/>
              <a:latin typeface="Helvetica Neue" panose="02000503000000020004" pitchFamily="2" charset="0"/>
            </a:endParaRPr>
          </a:p>
          <a:p>
            <a:r>
              <a:rPr lang="en-US" sz="800" dirty="0">
                <a:solidFill>
                  <a:srgbClr val="000000"/>
                </a:solidFill>
                <a:effectLst/>
                <a:latin typeface="Helvetica Neue" panose="02000503000000020004" pitchFamily="2" charset="0"/>
              </a:rPr>
              <a:t>Morocco</a:t>
            </a:r>
          </a:p>
          <a:p>
            <a:r>
              <a:rPr lang="en-US" sz="800" dirty="0">
                <a:solidFill>
                  <a:srgbClr val="000000"/>
                </a:solidFill>
                <a:effectLst/>
                <a:latin typeface="Helvetica Neue" panose="02000503000000020004" pitchFamily="2" charset="0"/>
              </a:rPr>
              <a:t>On 20 November 2017 the exchange office issued a public statement in which it declared, "The Office des Changes wishes to inform the general public that the transactions via virtual currencies constitute an infringement of the exchange regulations, liable to penalties and fines provided for by [existing laws] in force."[14]: 87  The following day, the monetary authorities also reacted in a statement issued jointly by the Ministry of Economy and Finance, Bank Al-Maghrib and the Moroccan Capital Market Authority (AMMC), warning against risks associated with bitcoin, which may be used "for illicit or criminal purposes, including money laundering and terrorist financing".[15] On 19 December 2017, </a:t>
            </a:r>
            <a:r>
              <a:rPr lang="en-US" sz="800" dirty="0" err="1">
                <a:solidFill>
                  <a:srgbClr val="000000"/>
                </a:solidFill>
                <a:effectLst/>
                <a:latin typeface="Helvetica Neue" panose="02000503000000020004" pitchFamily="2" charset="0"/>
              </a:rPr>
              <a:t>Abdellatif</a:t>
            </a:r>
            <a:r>
              <a:rPr lang="en-US" sz="800" dirty="0">
                <a:solidFill>
                  <a:srgbClr val="000000"/>
                </a:solidFill>
                <a:effectLst/>
                <a:latin typeface="Helvetica Neue" panose="02000503000000020004" pitchFamily="2" charset="0"/>
              </a:rPr>
              <a:t> </a:t>
            </a:r>
            <a:r>
              <a:rPr lang="en-US" sz="800" dirty="0" err="1">
                <a:solidFill>
                  <a:srgbClr val="000000"/>
                </a:solidFill>
                <a:effectLst/>
                <a:latin typeface="Helvetica Neue" panose="02000503000000020004" pitchFamily="2" charset="0"/>
              </a:rPr>
              <a:t>Jouahri</a:t>
            </a:r>
            <a:r>
              <a:rPr lang="en-US" sz="800" dirty="0">
                <a:solidFill>
                  <a:srgbClr val="000000"/>
                </a:solidFill>
                <a:effectLst/>
                <a:latin typeface="Helvetica Neue" panose="02000503000000020004" pitchFamily="2" charset="0"/>
              </a:rPr>
              <a:t>, governor of Bank Al-Maghrib, said at a press conference held in Rabat during the last quarterly meeting of the Bank Al-Maghrib's Board of 2017 that bitcoin is not a currency but a "financial asset". He also warned of its dangers and called for a framework to be put in place for consumer protection.[16]</a:t>
            </a:r>
          </a:p>
          <a:p>
            <a:endParaRPr lang="en-US" sz="700" dirty="0">
              <a:solidFill>
                <a:srgbClr val="000000"/>
              </a:solidFill>
              <a:effectLst/>
              <a:latin typeface="Helvetica Neue" panose="02000503000000020004" pitchFamily="2" charset="0"/>
            </a:endParaRPr>
          </a:p>
          <a:p>
            <a:r>
              <a:rPr lang="en-US" sz="800" dirty="0">
                <a:solidFill>
                  <a:srgbClr val="000000"/>
                </a:solidFill>
                <a:effectLst/>
                <a:latin typeface="Helvetica Neue" panose="02000503000000020004" pitchFamily="2" charset="0"/>
              </a:rPr>
              <a:t>Nepal</a:t>
            </a:r>
          </a:p>
          <a:p>
            <a:r>
              <a:rPr lang="en-US" sz="800" dirty="0">
                <a:solidFill>
                  <a:srgbClr val="000000"/>
                </a:solidFill>
                <a:effectLst/>
                <a:latin typeface="Helvetica Neue" panose="02000503000000020004" pitchFamily="2" charset="0"/>
              </a:rPr>
              <a:t>Absolute ban.[14] The use of any cryptocurrency is illegal in Nepal.[92]</a:t>
            </a:r>
          </a:p>
          <a:p>
            <a:endParaRPr lang="en-US" sz="700" dirty="0">
              <a:solidFill>
                <a:srgbClr val="000000"/>
              </a:solidFill>
              <a:effectLst/>
              <a:latin typeface="Helvetica Neue" panose="02000503000000020004" pitchFamily="2" charset="0"/>
            </a:endParaRPr>
          </a:p>
          <a:p>
            <a:endParaRPr lang="en-US" sz="700" dirty="0">
              <a:solidFill>
                <a:srgbClr val="000000"/>
              </a:solidFill>
              <a:latin typeface="Helvetica Neue" panose="02000503000000020004" pitchFamily="2" charset="0"/>
            </a:endParaRPr>
          </a:p>
          <a:p>
            <a:endParaRPr lang="en-US" sz="700" dirty="0">
              <a:solidFill>
                <a:srgbClr val="000000"/>
              </a:solidFill>
              <a:effectLst/>
              <a:latin typeface="Helvetica Neue" panose="02000503000000020004" pitchFamily="2" charset="0"/>
            </a:endParaRPr>
          </a:p>
          <a:p>
            <a:endParaRPr lang="en-US" sz="700" dirty="0">
              <a:solidFill>
                <a:srgbClr val="000000"/>
              </a:solidFill>
              <a:effectLst/>
              <a:latin typeface="Helvetica Neue" panose="02000503000000020004" pitchFamily="2" charset="0"/>
            </a:endParaRPr>
          </a:p>
        </p:txBody>
      </p:sp>
      <p:sp>
        <p:nvSpPr>
          <p:cNvPr id="9" name="TextBox 8">
            <a:extLst>
              <a:ext uri="{FF2B5EF4-FFF2-40B4-BE49-F238E27FC236}">
                <a16:creationId xmlns:a16="http://schemas.microsoft.com/office/drawing/2014/main" id="{0CA70150-4BD1-5072-7E5D-BCD5CE09263F}"/>
              </a:ext>
            </a:extLst>
          </p:cNvPr>
          <p:cNvSpPr txBox="1"/>
          <p:nvPr/>
        </p:nvSpPr>
        <p:spPr>
          <a:xfrm>
            <a:off x="3966519" y="85594"/>
            <a:ext cx="8225481" cy="8417689"/>
          </a:xfrm>
          <a:prstGeom prst="rect">
            <a:avLst/>
          </a:prstGeom>
          <a:noFill/>
        </p:spPr>
        <p:txBody>
          <a:bodyPr wrap="square">
            <a:spAutoFit/>
          </a:bodyPr>
          <a:lstStyle/>
          <a:p>
            <a:r>
              <a:rPr lang="en-US" sz="800" dirty="0">
                <a:solidFill>
                  <a:srgbClr val="000000"/>
                </a:solidFill>
                <a:effectLst/>
                <a:latin typeface="Helvetica Neue" panose="02000503000000020004" pitchFamily="2" charset="0"/>
              </a:rPr>
              <a:t>Saudi Arabia</a:t>
            </a:r>
            <a:endParaRPr lang="en-US" sz="700" dirty="0">
              <a:solidFill>
                <a:srgbClr val="000000"/>
              </a:solidFill>
              <a:effectLst/>
              <a:latin typeface="Helvetica Neue" panose="02000503000000020004" pitchFamily="2" charset="0"/>
            </a:endParaRPr>
          </a:p>
          <a:p>
            <a:r>
              <a:rPr lang="en-US" sz="700" dirty="0">
                <a:solidFill>
                  <a:srgbClr val="000000"/>
                </a:solidFill>
                <a:effectLst/>
                <a:latin typeface="Helvetica Neue" panose="02000503000000020004" pitchFamily="2" charset="0"/>
              </a:rPr>
              <a:t>Financial institutions are warned from using bitcoin.[14]  The Saudi Central Bank (SAMA) has warned from using bitcoin as it is high risk and its dealers will not be guaranteed any protection or rights.[70]</a:t>
            </a:r>
          </a:p>
          <a:p>
            <a:endParaRPr lang="en-US" sz="700" dirty="0">
              <a:solidFill>
                <a:srgbClr val="000000"/>
              </a:solidFill>
              <a:latin typeface="Helvetica Neue" panose="02000503000000020004" pitchFamily="2" charset="0"/>
            </a:endParaRPr>
          </a:p>
          <a:p>
            <a:r>
              <a:rPr lang="en-US" sz="700" dirty="0">
                <a:solidFill>
                  <a:srgbClr val="000000"/>
                </a:solidFill>
                <a:latin typeface="Helvetica Neue" panose="02000503000000020004" pitchFamily="2" charset="0"/>
              </a:rPr>
              <a:t>Australia</a:t>
            </a:r>
          </a:p>
          <a:p>
            <a:r>
              <a:rPr lang="en-US" sz="700" dirty="0">
                <a:solidFill>
                  <a:srgbClr val="000000"/>
                </a:solidFill>
                <a:effectLst/>
                <a:latin typeface="Helvetica Neue" panose="02000503000000020004" pitchFamily="2" charset="0"/>
              </a:rPr>
              <a:t>Not considered to be an official form of currency, earnings are subject to tax law. The Financial Market Authority (FMA) has warned investors that cryptocurrencies are risky and that the FMA does not supervise or regulate virtual currencies, including bitcoin, or cryptocurrency trading platforms.[14]: 30–31</a:t>
            </a:r>
          </a:p>
          <a:p>
            <a:endParaRPr lang="en-US" sz="700" dirty="0">
              <a:solidFill>
                <a:srgbClr val="000000"/>
              </a:solidFill>
              <a:latin typeface="Helvetica Neue" panose="02000503000000020004" pitchFamily="2" charset="0"/>
            </a:endParaRPr>
          </a:p>
          <a:p>
            <a:r>
              <a:rPr lang="en-US" sz="700" dirty="0">
                <a:solidFill>
                  <a:srgbClr val="000000"/>
                </a:solidFill>
                <a:effectLst/>
                <a:latin typeface="Helvetica Neue" panose="02000503000000020004" pitchFamily="2" charset="0"/>
              </a:rPr>
              <a:t>Cambodia</a:t>
            </a:r>
          </a:p>
          <a:p>
            <a:r>
              <a:rPr lang="en-US" sz="700" dirty="0">
                <a:solidFill>
                  <a:srgbClr val="000000"/>
                </a:solidFill>
                <a:effectLst/>
                <a:latin typeface="Helvetica Neue" panose="02000503000000020004" pitchFamily="2" charset="0"/>
              </a:rPr>
              <a:t>The National Bank of Cambodia (NBC), has "asked banks in Cambodia not to allow people to conduct transactions with cryptocurrencies."[14]</a:t>
            </a:r>
          </a:p>
          <a:p>
            <a:endParaRPr lang="en-US" sz="700" dirty="0">
              <a:solidFill>
                <a:srgbClr val="000000"/>
              </a:solidFill>
              <a:latin typeface="Helvetica Neue" panose="02000503000000020004" pitchFamily="2" charset="0"/>
            </a:endParaRPr>
          </a:p>
          <a:p>
            <a:r>
              <a:rPr lang="en-US" sz="700" dirty="0">
                <a:solidFill>
                  <a:srgbClr val="000000"/>
                </a:solidFill>
                <a:effectLst/>
                <a:latin typeface="Helvetica Neue" panose="02000503000000020004" pitchFamily="2" charset="0"/>
              </a:rPr>
              <a:t>Croatia</a:t>
            </a:r>
          </a:p>
          <a:p>
            <a:r>
              <a:rPr lang="en-US" sz="700" dirty="0">
                <a:solidFill>
                  <a:srgbClr val="000000"/>
                </a:solidFill>
                <a:effectLst/>
                <a:latin typeface="Helvetica Neue" panose="02000503000000020004" pitchFamily="2" charset="0"/>
              </a:rPr>
              <a:t>Croatia's Financial Stability Council warned investors about the risks of virtual currencies, such as digital wallet theft and fraud, on 18 December 2017. The National Bank of Croatia issued a similar warning on 22 September 2017.[14]: 33</a:t>
            </a:r>
          </a:p>
          <a:p>
            <a:endParaRPr lang="en-US" sz="700" dirty="0">
              <a:solidFill>
                <a:srgbClr val="000000"/>
              </a:solidFill>
              <a:latin typeface="Helvetica Neue" panose="02000503000000020004" pitchFamily="2" charset="0"/>
            </a:endParaRPr>
          </a:p>
          <a:p>
            <a:r>
              <a:rPr lang="en-US" sz="700" dirty="0">
                <a:solidFill>
                  <a:srgbClr val="000000"/>
                </a:solidFill>
                <a:effectLst/>
                <a:latin typeface="Helvetica Neue" panose="02000503000000020004" pitchFamily="2" charset="0"/>
              </a:rPr>
              <a:t>Czech Republic</a:t>
            </a:r>
          </a:p>
          <a:p>
            <a:r>
              <a:rPr lang="en-US" sz="700" dirty="0">
                <a:solidFill>
                  <a:srgbClr val="000000"/>
                </a:solidFill>
                <a:effectLst/>
                <a:latin typeface="Helvetica Neue" panose="02000503000000020004" pitchFamily="2" charset="0"/>
              </a:rPr>
              <a:t>Businesses and individuals who buy, sell, store, manage, or mediate the purchase or sale of virtual currencies or provide similar services must comply with the anti-money laundering law.[14]: 33–34  Bitcoin is classified as an intangible asset (not as electronic money) for the purpose of accounting and taxes.[129][130]</a:t>
            </a:r>
          </a:p>
          <a:p>
            <a:endParaRPr lang="en-US" sz="700" dirty="0">
              <a:solidFill>
                <a:srgbClr val="000000"/>
              </a:solidFill>
              <a:latin typeface="Helvetica Neue" panose="02000503000000020004" pitchFamily="2" charset="0"/>
            </a:endParaRPr>
          </a:p>
          <a:p>
            <a:r>
              <a:rPr lang="en-US" sz="700" dirty="0">
                <a:solidFill>
                  <a:srgbClr val="000000"/>
                </a:solidFill>
                <a:effectLst/>
                <a:latin typeface="Helvetica Neue" panose="02000503000000020004" pitchFamily="2" charset="0"/>
              </a:rPr>
              <a:t>Germany</a:t>
            </a:r>
          </a:p>
          <a:p>
            <a:r>
              <a:rPr lang="en-US" sz="700" dirty="0">
                <a:solidFill>
                  <a:srgbClr val="000000"/>
                </a:solidFill>
                <a:effectLst/>
                <a:latin typeface="Helvetica Neue" panose="02000503000000020004" pitchFamily="2" charset="0"/>
              </a:rPr>
              <a:t>On 19 August 2013, the German Finance Ministry announced that bitcoin is now essentially a "unit of account" and can be used for the purpose of tax and trading in the country, meaning that purchases made with it must pay VAT as with euro transactions. It is not classified as a foreign currency or e–money but stands as "private money" which can be used in "multilateral clearing circles", according to the ministry.[131][132] The Bundesbank says that bitcoin is not a virtual currency or digital money. It recommends using the term "crypto token."[14]: 41  In November 2019, a legislation passed by German parliament allows the banks to sell and store cryptocurrencies starting from 1 January 2020.[133]</a:t>
            </a:r>
          </a:p>
          <a:p>
            <a:endParaRPr lang="en-US" sz="700" dirty="0">
              <a:solidFill>
                <a:srgbClr val="000000"/>
              </a:solidFill>
              <a:latin typeface="Helvetica Neue" panose="02000503000000020004" pitchFamily="2" charset="0"/>
            </a:endParaRPr>
          </a:p>
          <a:p>
            <a:r>
              <a:rPr lang="en-US" sz="800" dirty="0">
                <a:solidFill>
                  <a:srgbClr val="000000"/>
                </a:solidFill>
                <a:effectLst/>
                <a:latin typeface="Helvetica Neue" panose="02000503000000020004" pitchFamily="2" charset="0"/>
              </a:rPr>
              <a:t>Indonesia</a:t>
            </a:r>
          </a:p>
          <a:p>
            <a:r>
              <a:rPr lang="en-US" sz="800" dirty="0">
                <a:solidFill>
                  <a:srgbClr val="000000"/>
                </a:solidFill>
                <a:effectLst/>
                <a:latin typeface="Helvetica Neue" panose="02000503000000020004" pitchFamily="2" charset="0"/>
              </a:rPr>
              <a:t>On 7 December 2017, Bank Indonesia, the country's central bank, issued a regulation banning the use of cryptocurrencies including bitcoin as payment tools starting 1 January 2018.[14] On 11 November 2021, Indonesian Ulema Council issued haram fatwa against use of cryptocurrencies as currency including Bitcoin, citing both Islamic laws and Indonesian banking and monetary regulations. The fatwa also forbids cryptocurrency trading and holding, except if those cryptocurrencies met the Islamic </a:t>
            </a:r>
            <a:r>
              <a:rPr lang="en-US" sz="800" dirty="0" err="1">
                <a:solidFill>
                  <a:srgbClr val="000000"/>
                </a:solidFill>
                <a:effectLst/>
                <a:latin typeface="Helvetica Neue" panose="02000503000000020004" pitchFamily="2" charset="0"/>
              </a:rPr>
              <a:t>sil'ah</a:t>
            </a:r>
            <a:r>
              <a:rPr lang="en-US" sz="800" dirty="0">
                <a:solidFill>
                  <a:srgbClr val="000000"/>
                </a:solidFill>
                <a:effectLst/>
                <a:latin typeface="Helvetica Neue" panose="02000503000000020004" pitchFamily="2" charset="0"/>
              </a:rPr>
              <a:t> standards of trade-able and own-able goods such as having physical form, having clear value, having known number, can be really owned, transferable, and not entirely speculative.[113] By passing of the Law on Financial Sector Development and Strengthening on 15 December 2022, all cryptocurrencies including the Bitcoin listed as "monitored financial technologies" that all related affairs related to the innovation, utilization, and other activities related to it will become the subject of Bank Indonesia and Financial Services Authority control and monitoring.[114]</a:t>
            </a:r>
          </a:p>
          <a:p>
            <a:endParaRPr lang="en-US" sz="700" dirty="0">
              <a:solidFill>
                <a:srgbClr val="000000"/>
              </a:solidFill>
              <a:effectLst/>
              <a:latin typeface="Helvetica Neue" panose="02000503000000020004" pitchFamily="2" charset="0"/>
            </a:endParaRPr>
          </a:p>
          <a:p>
            <a:r>
              <a:rPr lang="en-US" sz="700" dirty="0">
                <a:solidFill>
                  <a:srgbClr val="000000"/>
                </a:solidFill>
                <a:latin typeface="Helvetica Neue" panose="02000503000000020004" pitchFamily="2" charset="0"/>
              </a:rPr>
              <a:t>Iran</a:t>
            </a:r>
          </a:p>
          <a:p>
            <a:r>
              <a:rPr lang="en-US" sz="800" dirty="0">
                <a:solidFill>
                  <a:srgbClr val="000000"/>
                </a:solidFill>
                <a:effectLst/>
                <a:latin typeface="Helvetica Neue" panose="02000503000000020004" pitchFamily="2" charset="0"/>
              </a:rPr>
              <a:t>Financial institutions are not allowed by central bank to facilitate bitcoin transactions.[14] In April 2018, Central Bank of the Islamic Republic of Iran issued a statement banning the country's banks and financial institutions from dealing with cryptocurrencies, citing money laundering and terrorism financing risks.[77]</a:t>
            </a:r>
          </a:p>
          <a:p>
            <a:endParaRPr lang="en-US" sz="700" dirty="0">
              <a:solidFill>
                <a:srgbClr val="000000"/>
              </a:solidFill>
              <a:effectLst/>
              <a:latin typeface="Helvetica Neue" panose="02000503000000020004" pitchFamily="2" charset="0"/>
            </a:endParaRPr>
          </a:p>
          <a:p>
            <a:r>
              <a:rPr lang="en-US" sz="800" dirty="0">
                <a:solidFill>
                  <a:srgbClr val="000000"/>
                </a:solidFill>
                <a:effectLst/>
                <a:latin typeface="Helvetica Neue" panose="02000503000000020004" pitchFamily="2" charset="0"/>
              </a:rPr>
              <a:t>Taiwan</a:t>
            </a:r>
          </a:p>
          <a:p>
            <a:r>
              <a:rPr lang="en-US" sz="800" dirty="0">
                <a:solidFill>
                  <a:srgbClr val="000000"/>
                </a:solidFill>
                <a:effectLst/>
                <a:latin typeface="Helvetica Neue" panose="02000503000000020004" pitchFamily="2" charset="0"/>
              </a:rPr>
              <a:t>Financial institutions are not allowed to facilitate bitcoin transactions.[14]  Regulators have warned the public that bitcoin does not have legal protection, "as the currency is not issued by any monetary authority and is therefore not entitled to legal claims or guarantee of conversion".[110] Financial institutions have been warned by regulators that necessary regulatory actions may be taken if they use bitcoin.[3]: Taiwan  On 31 December 2013, Financial Supervisory Commission (Republic of China) (FSC) and CBC issued a joint statement which warns against the use of bitcoin. It is stated that bitcoin remains highly volatile, highly speculative, and is not entitled to legal claims or guarantee of conversion.[111] On 5 January 2014, FSC chairman Tseng Ming-</a:t>
            </a:r>
            <a:r>
              <a:rPr lang="en-US" sz="800" dirty="0" err="1">
                <a:solidFill>
                  <a:srgbClr val="000000"/>
                </a:solidFill>
                <a:effectLst/>
                <a:latin typeface="Helvetica Neue" panose="02000503000000020004" pitchFamily="2" charset="0"/>
              </a:rPr>
              <a:t>chung</a:t>
            </a:r>
            <a:r>
              <a:rPr lang="en-US" sz="800" dirty="0">
                <a:solidFill>
                  <a:srgbClr val="000000"/>
                </a:solidFill>
                <a:effectLst/>
                <a:latin typeface="Helvetica Neue" panose="02000503000000020004" pitchFamily="2" charset="0"/>
              </a:rPr>
              <a:t> stated that FSC will not allow the installation of bitcoin ATM in Taiwan because bitcoin is not a currency and it should not be accepted by individuals and banks as payment.[112]</a:t>
            </a:r>
          </a:p>
          <a:p>
            <a:endParaRPr lang="en-US" sz="700" dirty="0">
              <a:solidFill>
                <a:srgbClr val="000000"/>
              </a:solidFill>
              <a:latin typeface="Helvetica Neue" panose="02000503000000020004" pitchFamily="2" charset="0"/>
            </a:endParaRPr>
          </a:p>
          <a:p>
            <a:r>
              <a:rPr lang="en-US" sz="800" dirty="0">
                <a:solidFill>
                  <a:srgbClr val="000000"/>
                </a:solidFill>
                <a:effectLst/>
                <a:latin typeface="Helvetica Neue" panose="02000503000000020004" pitchFamily="2" charset="0"/>
              </a:rPr>
              <a:t>United Arab Emirates</a:t>
            </a:r>
          </a:p>
          <a:p>
            <a:r>
              <a:rPr lang="en-US" sz="800" dirty="0">
                <a:solidFill>
                  <a:srgbClr val="000000"/>
                </a:solidFill>
                <a:effectLst/>
                <a:latin typeface="Helvetica Neue" panose="02000503000000020004" pitchFamily="2" charset="0"/>
              </a:rPr>
              <a:t>According to the Library of Congress "The Central Bank does not recognize cryptocurrencies as a form of payment yet. However, it is working on a new regulation for retail payment services that introduces the concept of tokens that could be used for payment purposes."[28] On 13 February 2018 Dubai gold trader Regal RA DMCC became the first company in the Middle East to get a license to trade cryptocurrencies, the Dubai Multi Commodities Centre said.[62] DMCC's website emphasizes the "cold storage" of cryptocurrencies and states "DMCC's Crypto-commodities license is for Proprietary Trading in Crypto-commodities only. No initial coin offerings are permitted and no establishment of an exchange is permitted under this license."[63] In November 2020, the Securities and Commodities Authority published "The Chairman of the Authority's Board of Directors' Decision No. (23/Chairman) of 2020 Concerning Crypto Assets Activities Regulation." It establishes a regulatory framework for the offering, issuance, listing, and trading of crypto assets. Crypto assets providers must be incorporated onshore within the UAE.[64][65][66][67]</a:t>
            </a:r>
          </a:p>
          <a:p>
            <a:endParaRPr lang="en-US" sz="700" dirty="0">
              <a:solidFill>
                <a:srgbClr val="000000"/>
              </a:solidFill>
              <a:effectLst/>
              <a:latin typeface="Helvetica Neue" panose="02000503000000020004" pitchFamily="2" charset="0"/>
            </a:endParaRPr>
          </a:p>
          <a:p>
            <a:r>
              <a:rPr lang="en-US" sz="700" dirty="0">
                <a:solidFill>
                  <a:srgbClr val="000000"/>
                </a:solidFill>
                <a:latin typeface="Helvetica Neue" panose="02000503000000020004" pitchFamily="2" charset="0"/>
              </a:rPr>
              <a:t>United States</a:t>
            </a:r>
            <a:endParaRPr lang="en-US" sz="700" dirty="0">
              <a:solidFill>
                <a:srgbClr val="000000"/>
              </a:solidFill>
              <a:effectLst/>
              <a:latin typeface="Helvetica Neue" panose="02000503000000020004" pitchFamily="2" charset="0"/>
            </a:endParaRPr>
          </a:p>
          <a:p>
            <a:r>
              <a:rPr lang="en-US" sz="800" dirty="0">
                <a:solidFill>
                  <a:srgbClr val="000000"/>
                </a:solidFill>
                <a:effectLst/>
                <a:latin typeface="Helvetica Neue" panose="02000503000000020004" pitchFamily="2" charset="0"/>
              </a:rPr>
              <a:t>The U.S. Treasury classified bitcoin as a convertible decentralized virtual currency in 2013.[33] The Commodity Futures Trading Commission (CFTC), classified bitcoin as a commodity in September 2015. Per the Internal Revenue Service (IRS), bitcoin is taxed as a property.[34] Bitcoin was mentioned in a U.S. Supreme Court opinion (in the case of Wisconsin Central Ltd. v. United States) on 21 June 2018.[35] In an opinion, the U.S. Supreme Court mentioned that the definition of money has changed over time and that "perhaps one day employees will be paid in Bitcoin or some other type of cryptocurrency..."[35] If money services businesses, including cryptocurrency exchanges, money transmitters, and anonymizing services (known as "mixers" or "tumblers") do a substantial amount of business in the U.S., according to Financial Crimes Enforcement Network (FinCEN) director Kenneth Blanco in 2018, they are required to:[36]  register with the U.S. FinCEN as a money services business design and enforce an anti-money laundering (AML) program, and keep appropriate records and make reports to FinCEN, including Suspicious Activity Reports (SARs) and Currency Transaction Reports (CTRs) As of August 2018[update], U.S. FinCEN had been receiving more than 1,500 SARs per month involving cryptocurrencies.[36] Seventeen other countries have similar AML requirements.[14] In September 2016, in a federal court case involving a person operating an unlicensed money transmitting businesses, the U.S. District Court for the Southern District of New York ruled that "Bitcoins are funds within the plain meaning of that term. Bitcoins can be accepted as a payment for goods and services or bought directly from an exchange with a bank account. They therefore function as pecuniary resources and are used as a medium of exchange and a means of payment."[37]</a:t>
            </a:r>
          </a:p>
          <a:p>
            <a:endParaRPr lang="en-US" sz="700" dirty="0">
              <a:solidFill>
                <a:srgbClr val="000000"/>
              </a:solidFill>
              <a:effectLst/>
              <a:latin typeface="Helvetica Neue" panose="02000503000000020004" pitchFamily="2" charset="0"/>
            </a:endParaRPr>
          </a:p>
          <a:p>
            <a:endParaRPr lang="en-US" sz="700" dirty="0">
              <a:solidFill>
                <a:srgbClr val="000000"/>
              </a:solidFill>
              <a:effectLst/>
              <a:latin typeface="Helvetica Neue" panose="02000503000000020004" pitchFamily="2" charset="0"/>
            </a:endParaRPr>
          </a:p>
          <a:p>
            <a:endParaRPr lang="en-US" sz="700" dirty="0">
              <a:solidFill>
                <a:srgbClr val="000000"/>
              </a:solidFill>
              <a:effectLst/>
              <a:latin typeface="Helvetica Neue" panose="02000503000000020004" pitchFamily="2" charset="0"/>
            </a:endParaRPr>
          </a:p>
          <a:p>
            <a:endParaRPr lang="en-US" sz="700" dirty="0">
              <a:solidFill>
                <a:srgbClr val="000000"/>
              </a:solidFill>
              <a:effectLst/>
              <a:latin typeface="Helvetica Neue" panose="02000503000000020004" pitchFamily="2" charset="0"/>
            </a:endParaRPr>
          </a:p>
          <a:p>
            <a:endParaRPr lang="en-US" sz="700" dirty="0">
              <a:solidFill>
                <a:srgbClr val="000000"/>
              </a:solidFill>
              <a:effectLst/>
              <a:latin typeface="Helvetica Neue" panose="02000503000000020004" pitchFamily="2" charset="0"/>
            </a:endParaRPr>
          </a:p>
          <a:p>
            <a:endParaRPr lang="en-US" sz="700" dirty="0">
              <a:solidFill>
                <a:srgbClr val="000000"/>
              </a:solidFill>
              <a:effectLst/>
              <a:latin typeface="Helvetica Neue" panose="02000503000000020004" pitchFamily="2" charset="0"/>
            </a:endParaRPr>
          </a:p>
        </p:txBody>
      </p:sp>
      <p:sp>
        <p:nvSpPr>
          <p:cNvPr id="10" name="TextBox 9">
            <a:extLst>
              <a:ext uri="{FF2B5EF4-FFF2-40B4-BE49-F238E27FC236}">
                <a16:creationId xmlns:a16="http://schemas.microsoft.com/office/drawing/2014/main" id="{D4DC9A09-4F96-2FB1-8741-4DF93039A697}"/>
              </a:ext>
            </a:extLst>
          </p:cNvPr>
          <p:cNvSpPr txBox="1"/>
          <p:nvPr/>
        </p:nvSpPr>
        <p:spPr>
          <a:xfrm>
            <a:off x="6553918" y="0"/>
            <a:ext cx="666080" cy="369332"/>
          </a:xfrm>
          <a:prstGeom prst="rect">
            <a:avLst/>
          </a:prstGeom>
          <a:noFill/>
        </p:spPr>
        <p:txBody>
          <a:bodyPr wrap="none" rtlCol="0">
            <a:spAutoFit/>
          </a:bodyPr>
          <a:lstStyle/>
          <a:p>
            <a:r>
              <a:rPr lang="en-CN" dirty="0"/>
              <a:t>Legal</a:t>
            </a:r>
          </a:p>
        </p:txBody>
      </p:sp>
      <p:sp>
        <p:nvSpPr>
          <p:cNvPr id="11" name="TextBox 10">
            <a:extLst>
              <a:ext uri="{FF2B5EF4-FFF2-40B4-BE49-F238E27FC236}">
                <a16:creationId xmlns:a16="http://schemas.microsoft.com/office/drawing/2014/main" id="{7269B217-7D23-28E9-6045-61144147F26D}"/>
              </a:ext>
            </a:extLst>
          </p:cNvPr>
          <p:cNvSpPr txBox="1"/>
          <p:nvPr/>
        </p:nvSpPr>
        <p:spPr>
          <a:xfrm>
            <a:off x="104273" y="80210"/>
            <a:ext cx="1144865" cy="369332"/>
          </a:xfrm>
          <a:prstGeom prst="rect">
            <a:avLst/>
          </a:prstGeom>
          <a:noFill/>
        </p:spPr>
        <p:txBody>
          <a:bodyPr wrap="none" rtlCol="0">
            <a:spAutoFit/>
          </a:bodyPr>
          <a:lstStyle/>
          <a:p>
            <a:r>
              <a:rPr lang="en-CN" dirty="0"/>
              <a:t>8-14-2018</a:t>
            </a:r>
          </a:p>
        </p:txBody>
      </p:sp>
      <p:sp>
        <p:nvSpPr>
          <p:cNvPr id="12" name="TextBox 11">
            <a:extLst>
              <a:ext uri="{FF2B5EF4-FFF2-40B4-BE49-F238E27FC236}">
                <a16:creationId xmlns:a16="http://schemas.microsoft.com/office/drawing/2014/main" id="{CB007BF3-18B2-53CF-2287-32E951779FD2}"/>
              </a:ext>
            </a:extLst>
          </p:cNvPr>
          <p:cNvSpPr txBox="1"/>
          <p:nvPr/>
        </p:nvSpPr>
        <p:spPr>
          <a:xfrm>
            <a:off x="0" y="496175"/>
            <a:ext cx="731803" cy="369332"/>
          </a:xfrm>
          <a:prstGeom prst="rect">
            <a:avLst/>
          </a:prstGeom>
          <a:noFill/>
        </p:spPr>
        <p:txBody>
          <a:bodyPr wrap="none" rtlCol="0">
            <a:spAutoFit/>
          </a:bodyPr>
          <a:lstStyle/>
          <a:p>
            <a:r>
              <a:rPr lang="en-CN" dirty="0"/>
              <a:t>Illegal</a:t>
            </a:r>
          </a:p>
        </p:txBody>
      </p:sp>
    </p:spTree>
    <p:extLst>
      <p:ext uri="{BB962C8B-B14F-4D97-AF65-F5344CB8AC3E}">
        <p14:creationId xmlns:p14="http://schemas.microsoft.com/office/powerpoint/2010/main" val="166713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orange dots and numbers&#10;&#10;Description automatically generated">
            <a:extLst>
              <a:ext uri="{FF2B5EF4-FFF2-40B4-BE49-F238E27FC236}">
                <a16:creationId xmlns:a16="http://schemas.microsoft.com/office/drawing/2014/main" id="{A1173EEA-0336-18BB-F052-5E73EEFF9ECA}"/>
              </a:ext>
            </a:extLst>
          </p:cNvPr>
          <p:cNvPicPr>
            <a:picLocks noGrp="1" noChangeAspect="1"/>
          </p:cNvPicPr>
          <p:nvPr>
            <p:ph idx="1"/>
          </p:nvPr>
        </p:nvPicPr>
        <p:blipFill>
          <a:blip r:embed="rId2"/>
          <a:stretch>
            <a:fillRect/>
          </a:stretch>
        </p:blipFill>
        <p:spPr>
          <a:xfrm>
            <a:off x="7993253" y="1851831"/>
            <a:ext cx="4001733" cy="3001300"/>
          </a:xfrm>
        </p:spPr>
      </p:pic>
      <p:pic>
        <p:nvPicPr>
          <p:cNvPr id="7" name="Picture 6" descr="A graph with orange dots and numbers&#10;&#10;Description automatically generated">
            <a:extLst>
              <a:ext uri="{FF2B5EF4-FFF2-40B4-BE49-F238E27FC236}">
                <a16:creationId xmlns:a16="http://schemas.microsoft.com/office/drawing/2014/main" id="{F4580BB6-7632-2901-DA3D-EF2E30EFBC29}"/>
              </a:ext>
            </a:extLst>
          </p:cNvPr>
          <p:cNvPicPr>
            <a:picLocks noChangeAspect="1"/>
          </p:cNvPicPr>
          <p:nvPr/>
        </p:nvPicPr>
        <p:blipFill>
          <a:blip r:embed="rId3"/>
          <a:stretch>
            <a:fillRect/>
          </a:stretch>
        </p:blipFill>
        <p:spPr>
          <a:xfrm>
            <a:off x="3693604" y="3740303"/>
            <a:ext cx="4001733" cy="3001300"/>
          </a:xfrm>
          <a:prstGeom prst="rect">
            <a:avLst/>
          </a:prstGeom>
        </p:spPr>
      </p:pic>
      <p:pic>
        <p:nvPicPr>
          <p:cNvPr id="9" name="Picture 8" descr="A graph with orange dots and numbers&#10;&#10;Description automatically generated">
            <a:extLst>
              <a:ext uri="{FF2B5EF4-FFF2-40B4-BE49-F238E27FC236}">
                <a16:creationId xmlns:a16="http://schemas.microsoft.com/office/drawing/2014/main" id="{D7886057-F4B4-295D-59A4-940FDB89B281}"/>
              </a:ext>
            </a:extLst>
          </p:cNvPr>
          <p:cNvPicPr>
            <a:picLocks noChangeAspect="1"/>
          </p:cNvPicPr>
          <p:nvPr/>
        </p:nvPicPr>
        <p:blipFill>
          <a:blip r:embed="rId4"/>
          <a:stretch>
            <a:fillRect/>
          </a:stretch>
        </p:blipFill>
        <p:spPr>
          <a:xfrm>
            <a:off x="3885105" y="455610"/>
            <a:ext cx="3663953" cy="2747965"/>
          </a:xfrm>
          <a:prstGeom prst="rect">
            <a:avLst/>
          </a:prstGeom>
        </p:spPr>
      </p:pic>
      <p:pic>
        <p:nvPicPr>
          <p:cNvPr id="11" name="Picture 10" descr="A graph with orange dots and blue dotted lines&#10;&#10;Description automatically generated">
            <a:extLst>
              <a:ext uri="{FF2B5EF4-FFF2-40B4-BE49-F238E27FC236}">
                <a16:creationId xmlns:a16="http://schemas.microsoft.com/office/drawing/2014/main" id="{7A713B10-A4EA-6A90-7288-F7A9D291B34B}"/>
              </a:ext>
            </a:extLst>
          </p:cNvPr>
          <p:cNvPicPr>
            <a:picLocks noChangeAspect="1"/>
          </p:cNvPicPr>
          <p:nvPr/>
        </p:nvPicPr>
        <p:blipFill>
          <a:blip r:embed="rId5"/>
          <a:stretch>
            <a:fillRect/>
          </a:stretch>
        </p:blipFill>
        <p:spPr>
          <a:xfrm>
            <a:off x="0" y="3993638"/>
            <a:ext cx="3663953" cy="2747965"/>
          </a:xfrm>
          <a:prstGeom prst="rect">
            <a:avLst/>
          </a:prstGeom>
        </p:spPr>
      </p:pic>
      <p:pic>
        <p:nvPicPr>
          <p:cNvPr id="13" name="Picture 12" descr="A graph with orange dots&#10;&#10;Description automatically generated">
            <a:extLst>
              <a:ext uri="{FF2B5EF4-FFF2-40B4-BE49-F238E27FC236}">
                <a16:creationId xmlns:a16="http://schemas.microsoft.com/office/drawing/2014/main" id="{92FFD266-D302-84B7-87B8-CD435D059DE8}"/>
              </a:ext>
            </a:extLst>
          </p:cNvPr>
          <p:cNvPicPr>
            <a:picLocks noChangeAspect="1"/>
          </p:cNvPicPr>
          <p:nvPr/>
        </p:nvPicPr>
        <p:blipFill>
          <a:blip r:embed="rId6"/>
          <a:stretch>
            <a:fillRect/>
          </a:stretch>
        </p:blipFill>
        <p:spPr>
          <a:xfrm>
            <a:off x="0" y="455610"/>
            <a:ext cx="3693604" cy="2770203"/>
          </a:xfrm>
          <a:prstGeom prst="rect">
            <a:avLst/>
          </a:prstGeom>
        </p:spPr>
      </p:pic>
    </p:spTree>
    <p:extLst>
      <p:ext uri="{BB962C8B-B14F-4D97-AF65-F5344CB8AC3E}">
        <p14:creationId xmlns:p14="http://schemas.microsoft.com/office/powerpoint/2010/main" val="404004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8C175C-2CAF-9593-E0A9-84C2D11190CB}"/>
              </a:ext>
            </a:extLst>
          </p:cNvPr>
          <p:cNvSpPr txBox="1"/>
          <p:nvPr/>
        </p:nvSpPr>
        <p:spPr>
          <a:xfrm>
            <a:off x="1109019" y="1138535"/>
            <a:ext cx="6098058" cy="1477328"/>
          </a:xfrm>
          <a:prstGeom prst="rect">
            <a:avLst/>
          </a:prstGeom>
          <a:noFill/>
        </p:spPr>
        <p:txBody>
          <a:bodyPr wrap="square">
            <a:spAutoFit/>
          </a:bodyPr>
          <a:lstStyle/>
          <a:p>
            <a:r>
              <a:rPr lang="en-US" sz="1000" dirty="0">
                <a:solidFill>
                  <a:srgbClr val="000000"/>
                </a:solidFill>
                <a:effectLst/>
                <a:latin typeface="Helvetica Neue" panose="02000503000000020004" pitchFamily="2" charset="0"/>
              </a:rPr>
              <a:t>The government of Lebanon has issued a warning discouraging the use of bitcoin and other similar systems.[71]</a:t>
            </a:r>
          </a:p>
          <a:p>
            <a:endParaRPr lang="en-US" sz="1000" dirty="0">
              <a:solidFill>
                <a:srgbClr val="000000"/>
              </a:solidFill>
              <a:latin typeface="Helvetica Neue" panose="02000503000000020004" pitchFamily="2" charset="0"/>
            </a:endParaRPr>
          </a:p>
          <a:p>
            <a:r>
              <a:rPr lang="en-US" sz="1000" dirty="0">
                <a:solidFill>
                  <a:srgbClr val="000000"/>
                </a:solidFill>
                <a:effectLst/>
                <a:latin typeface="Helvetica Neue" panose="02000503000000020004" pitchFamily="2" charset="0"/>
              </a:rPr>
              <a:t>The government of Jordan has issued a warning discouraging the use of bitcoin and other similar systems.[71] The Central Bank of Jordan prohibits banks, currency exchanges, financial companies, and payment service companies from dealing in bitcoins or other digital currencies.[72] While it warned the public of risks of bitcoins, and that they are not legal tender</a:t>
            </a:r>
            <a:r>
              <a:rPr lang="en-US" sz="1000" b="1" dirty="0">
                <a:solidFill>
                  <a:srgbClr val="000000"/>
                </a:solidFill>
                <a:effectLst/>
                <a:latin typeface="Helvetica Neue" panose="02000503000000020004" pitchFamily="2" charset="0"/>
              </a:rPr>
              <a:t>, bitcoins are still accepted by small businesses and merchants.[72]</a:t>
            </a:r>
          </a:p>
          <a:p>
            <a:endParaRPr lang="en-US" sz="1000" dirty="0">
              <a:solidFill>
                <a:srgbClr val="000000"/>
              </a:solidFill>
              <a:effectLst/>
              <a:latin typeface="Helvetica Neue" panose="02000503000000020004" pitchFamily="2" charset="0"/>
            </a:endParaRPr>
          </a:p>
        </p:txBody>
      </p:sp>
      <p:sp>
        <p:nvSpPr>
          <p:cNvPr id="6" name="TextBox 5">
            <a:extLst>
              <a:ext uri="{FF2B5EF4-FFF2-40B4-BE49-F238E27FC236}">
                <a16:creationId xmlns:a16="http://schemas.microsoft.com/office/drawing/2014/main" id="{8C11E67D-D183-235E-F1D5-24BF3C806D67}"/>
              </a:ext>
            </a:extLst>
          </p:cNvPr>
          <p:cNvSpPr txBox="1"/>
          <p:nvPr/>
        </p:nvSpPr>
        <p:spPr>
          <a:xfrm>
            <a:off x="1000897" y="580768"/>
            <a:ext cx="1144865" cy="369332"/>
          </a:xfrm>
          <a:prstGeom prst="rect">
            <a:avLst/>
          </a:prstGeom>
          <a:noFill/>
        </p:spPr>
        <p:txBody>
          <a:bodyPr wrap="none" rtlCol="0">
            <a:spAutoFit/>
          </a:bodyPr>
          <a:lstStyle/>
          <a:p>
            <a:r>
              <a:rPr lang="en-CN" dirty="0"/>
              <a:t>2014-2-24</a:t>
            </a:r>
          </a:p>
        </p:txBody>
      </p:sp>
    </p:spTree>
    <p:extLst>
      <p:ext uri="{BB962C8B-B14F-4D97-AF65-F5344CB8AC3E}">
        <p14:creationId xmlns:p14="http://schemas.microsoft.com/office/powerpoint/2010/main" val="169724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graph with orange dots and numbers&#10;&#10;Description automatically generated">
            <a:extLst>
              <a:ext uri="{FF2B5EF4-FFF2-40B4-BE49-F238E27FC236}">
                <a16:creationId xmlns:a16="http://schemas.microsoft.com/office/drawing/2014/main" id="{907C3D15-AEED-99D4-A420-AEC9D19EBDBE}"/>
              </a:ext>
            </a:extLst>
          </p:cNvPr>
          <p:cNvPicPr>
            <a:picLocks noChangeAspect="1"/>
          </p:cNvPicPr>
          <p:nvPr/>
        </p:nvPicPr>
        <p:blipFill>
          <a:blip r:embed="rId2"/>
          <a:stretch>
            <a:fillRect/>
          </a:stretch>
        </p:blipFill>
        <p:spPr>
          <a:xfrm>
            <a:off x="8356009" y="3668054"/>
            <a:ext cx="3278292" cy="2458718"/>
          </a:xfrm>
          <a:prstGeom prst="rect">
            <a:avLst/>
          </a:prstGeom>
        </p:spPr>
      </p:pic>
      <p:pic>
        <p:nvPicPr>
          <p:cNvPr id="15" name="Picture 14" descr="A graph with orange dots and numbers&#10;&#10;Description automatically generated">
            <a:extLst>
              <a:ext uri="{FF2B5EF4-FFF2-40B4-BE49-F238E27FC236}">
                <a16:creationId xmlns:a16="http://schemas.microsoft.com/office/drawing/2014/main" id="{9307F7B2-9F3F-4D03-56BF-90299F24CA80}"/>
              </a:ext>
            </a:extLst>
          </p:cNvPr>
          <p:cNvPicPr>
            <a:picLocks noChangeAspect="1"/>
          </p:cNvPicPr>
          <p:nvPr/>
        </p:nvPicPr>
        <p:blipFill>
          <a:blip r:embed="rId3"/>
          <a:stretch>
            <a:fillRect/>
          </a:stretch>
        </p:blipFill>
        <p:spPr>
          <a:xfrm>
            <a:off x="4365487" y="643466"/>
            <a:ext cx="3499549" cy="2624662"/>
          </a:xfrm>
          <a:prstGeom prst="rect">
            <a:avLst/>
          </a:prstGeom>
        </p:spPr>
      </p:pic>
      <p:pic>
        <p:nvPicPr>
          <p:cNvPr id="5" name="Content Placeholder 4" descr="A graph with orange dots and blue line&#10;&#10;Description automatically generated">
            <a:extLst>
              <a:ext uri="{FF2B5EF4-FFF2-40B4-BE49-F238E27FC236}">
                <a16:creationId xmlns:a16="http://schemas.microsoft.com/office/drawing/2014/main" id="{F4FF4EDC-0345-C010-16E8-804F30447338}"/>
              </a:ext>
            </a:extLst>
          </p:cNvPr>
          <p:cNvPicPr>
            <a:picLocks noGrp="1" noChangeAspect="1"/>
          </p:cNvPicPr>
          <p:nvPr>
            <p:ph idx="1"/>
          </p:nvPr>
        </p:nvPicPr>
        <p:blipFill>
          <a:blip r:embed="rId4"/>
          <a:stretch>
            <a:fillRect/>
          </a:stretch>
        </p:blipFill>
        <p:spPr>
          <a:xfrm>
            <a:off x="643467" y="3672836"/>
            <a:ext cx="3278292" cy="2458718"/>
          </a:xfrm>
          <a:prstGeom prst="rect">
            <a:avLst/>
          </a:prstGeom>
        </p:spPr>
      </p:pic>
      <p:pic>
        <p:nvPicPr>
          <p:cNvPr id="11" name="Picture 10" descr="A graph with numbers and dots&#10;&#10;Description automatically generated">
            <a:extLst>
              <a:ext uri="{FF2B5EF4-FFF2-40B4-BE49-F238E27FC236}">
                <a16:creationId xmlns:a16="http://schemas.microsoft.com/office/drawing/2014/main" id="{885BC838-7F98-4E80-98EC-8F139EBA1AC0}"/>
              </a:ext>
            </a:extLst>
          </p:cNvPr>
          <p:cNvPicPr>
            <a:picLocks noChangeAspect="1"/>
          </p:cNvPicPr>
          <p:nvPr/>
        </p:nvPicPr>
        <p:blipFill>
          <a:blip r:embed="rId5"/>
          <a:stretch>
            <a:fillRect/>
          </a:stretch>
        </p:blipFill>
        <p:spPr>
          <a:xfrm>
            <a:off x="4641226" y="3594635"/>
            <a:ext cx="3525324" cy="2643993"/>
          </a:xfrm>
          <a:prstGeom prst="rect">
            <a:avLst/>
          </a:prstGeom>
        </p:spPr>
      </p:pic>
      <p:pic>
        <p:nvPicPr>
          <p:cNvPr id="13" name="Picture 12" descr="A graph with orange dots and blue lines&#10;&#10;Description automatically generated">
            <a:extLst>
              <a:ext uri="{FF2B5EF4-FFF2-40B4-BE49-F238E27FC236}">
                <a16:creationId xmlns:a16="http://schemas.microsoft.com/office/drawing/2014/main" id="{A65F7D22-3D8E-1A68-744D-E15412DB11E4}"/>
              </a:ext>
            </a:extLst>
          </p:cNvPr>
          <p:cNvPicPr>
            <a:picLocks noChangeAspect="1"/>
          </p:cNvPicPr>
          <p:nvPr/>
        </p:nvPicPr>
        <p:blipFill>
          <a:blip r:embed="rId6"/>
          <a:stretch>
            <a:fillRect/>
          </a:stretch>
        </p:blipFill>
        <p:spPr>
          <a:xfrm>
            <a:off x="643467" y="726446"/>
            <a:ext cx="3239769" cy="2429826"/>
          </a:xfrm>
          <a:prstGeom prst="rect">
            <a:avLst/>
          </a:prstGeom>
        </p:spPr>
      </p:pic>
      <p:sp>
        <p:nvSpPr>
          <p:cNvPr id="18" name="TextBox 17">
            <a:extLst>
              <a:ext uri="{FF2B5EF4-FFF2-40B4-BE49-F238E27FC236}">
                <a16:creationId xmlns:a16="http://schemas.microsoft.com/office/drawing/2014/main" id="{9F42CD07-A659-99D1-6C8B-E1B2A990A81B}"/>
              </a:ext>
            </a:extLst>
          </p:cNvPr>
          <p:cNvSpPr txBox="1"/>
          <p:nvPr/>
        </p:nvSpPr>
        <p:spPr>
          <a:xfrm>
            <a:off x="7969572" y="784499"/>
            <a:ext cx="4426808" cy="2400657"/>
          </a:xfrm>
          <a:prstGeom prst="rect">
            <a:avLst/>
          </a:prstGeom>
          <a:noFill/>
        </p:spPr>
        <p:txBody>
          <a:bodyPr wrap="square">
            <a:spAutoFit/>
          </a:bodyPr>
          <a:lstStyle/>
          <a:p>
            <a:r>
              <a:rPr lang="en-US" sz="1000" dirty="0">
                <a:solidFill>
                  <a:srgbClr val="000000"/>
                </a:solidFill>
                <a:effectLst/>
                <a:latin typeface="Helvetica Neue" panose="02000503000000020004" pitchFamily="2" charset="0"/>
              </a:rPr>
              <a:t>Date Not mentione</a:t>
            </a:r>
            <a:r>
              <a:rPr lang="en-US" sz="1000" dirty="0">
                <a:solidFill>
                  <a:srgbClr val="000000"/>
                </a:solidFill>
                <a:latin typeface="Helvetica Neue" panose="02000503000000020004" pitchFamily="2" charset="0"/>
              </a:rPr>
              <a:t>d in text: </a:t>
            </a:r>
          </a:p>
          <a:p>
            <a:r>
              <a:rPr lang="en-US" sz="1000" dirty="0">
                <a:solidFill>
                  <a:srgbClr val="000000"/>
                </a:solidFill>
                <a:effectLst/>
                <a:latin typeface="Helvetica Neue" panose="02000503000000020004" pitchFamily="2" charset="0"/>
              </a:rPr>
              <a:t>Financial institutions are not allowed to facilitate bitcoin transactions.[14] Regulation prohibits financial firms holding or trading cryptocurrencies.[8]: China  On 5 December 2013, People's Bank of China (PBOC) made its first step in regulating bitcoin by prohibiting financial institutions from handling bitcoin transactions.[98] On 1 April 2014 PBOC ordered commercial banks and payment companies to close bitcoin trading accounts in two weeks.[99] Cryptocurrency exchanges or trading platforms were effectively banned by regulation in September 2017 with 173 platforms closed down by July 2018.[100] In early 2018 the People's Bank of China announced the State Administration of Foreign Exchange led by Pan </a:t>
            </a:r>
            <a:r>
              <a:rPr lang="en-US" sz="1000" dirty="0" err="1">
                <a:solidFill>
                  <a:srgbClr val="000000"/>
                </a:solidFill>
                <a:effectLst/>
                <a:latin typeface="Helvetica Neue" panose="02000503000000020004" pitchFamily="2" charset="0"/>
              </a:rPr>
              <a:t>Gongsheng</a:t>
            </a:r>
            <a:r>
              <a:rPr lang="en-US" sz="1000" dirty="0">
                <a:solidFill>
                  <a:srgbClr val="000000"/>
                </a:solidFill>
                <a:effectLst/>
                <a:latin typeface="Helvetica Neue" panose="02000503000000020004" pitchFamily="2" charset="0"/>
              </a:rPr>
              <a:t> would crack down on bitcoin mining.[101][102] Many bitcoin mining operations in China had stopped operating by January 2018.[100] A complete ban on cryptocurrency trading and mining was put into effect on 24 September 2021.[103]</a:t>
            </a:r>
          </a:p>
        </p:txBody>
      </p:sp>
      <p:sp>
        <p:nvSpPr>
          <p:cNvPr id="21" name="TextBox 20">
            <a:extLst>
              <a:ext uri="{FF2B5EF4-FFF2-40B4-BE49-F238E27FC236}">
                <a16:creationId xmlns:a16="http://schemas.microsoft.com/office/drawing/2014/main" id="{24395FEB-F0EE-7F4D-1B40-36E74E8D8FA8}"/>
              </a:ext>
            </a:extLst>
          </p:cNvPr>
          <p:cNvSpPr txBox="1"/>
          <p:nvPr/>
        </p:nvSpPr>
        <p:spPr>
          <a:xfrm>
            <a:off x="95765" y="6126772"/>
            <a:ext cx="6196912" cy="707886"/>
          </a:xfrm>
          <a:prstGeom prst="rect">
            <a:avLst/>
          </a:prstGeom>
          <a:noFill/>
        </p:spPr>
        <p:txBody>
          <a:bodyPr wrap="square">
            <a:spAutoFit/>
          </a:bodyPr>
          <a:lstStyle/>
          <a:p>
            <a:r>
              <a:rPr lang="en-US" sz="1000" dirty="0">
                <a:solidFill>
                  <a:srgbClr val="000000"/>
                </a:solidFill>
                <a:effectLst/>
                <a:latin typeface="Helvetica Neue" panose="02000503000000020004" pitchFamily="2" charset="0"/>
              </a:rPr>
              <a:t>Financial institutions are not allowed to facilitate bitcoin transactions.[14]  In September 2014, Bangladesh Bank said that "anybody caught using the virtual currency could be jailed under the country's strict anti-money laundering laws".[78] In 2021 the Bangladesh Bank said that cryptocurrency transactions or trade should be deemed as crimes if they involve money laundering or terror financing.[79]</a:t>
            </a:r>
          </a:p>
        </p:txBody>
      </p:sp>
    </p:spTree>
    <p:extLst>
      <p:ext uri="{BB962C8B-B14F-4D97-AF65-F5344CB8AC3E}">
        <p14:creationId xmlns:p14="http://schemas.microsoft.com/office/powerpoint/2010/main" val="290869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orange dots and numbers&#10;&#10;Description automatically generated">
            <a:extLst>
              <a:ext uri="{FF2B5EF4-FFF2-40B4-BE49-F238E27FC236}">
                <a16:creationId xmlns:a16="http://schemas.microsoft.com/office/drawing/2014/main" id="{0173592C-C095-2AAE-32A9-857DDF6580F9}"/>
              </a:ext>
            </a:extLst>
          </p:cNvPr>
          <p:cNvPicPr>
            <a:picLocks noGrp="1" noChangeAspect="1"/>
          </p:cNvPicPr>
          <p:nvPr>
            <p:ph idx="1"/>
          </p:nvPr>
        </p:nvPicPr>
        <p:blipFill>
          <a:blip r:embed="rId3"/>
          <a:stretch>
            <a:fillRect/>
          </a:stretch>
        </p:blipFill>
        <p:spPr>
          <a:xfrm>
            <a:off x="3410765" y="234290"/>
            <a:ext cx="4373548" cy="3280161"/>
          </a:xfrm>
        </p:spPr>
      </p:pic>
      <p:pic>
        <p:nvPicPr>
          <p:cNvPr id="7" name="Picture 6" descr="A graph with orange dots&#10;&#10;Description automatically generated">
            <a:extLst>
              <a:ext uri="{FF2B5EF4-FFF2-40B4-BE49-F238E27FC236}">
                <a16:creationId xmlns:a16="http://schemas.microsoft.com/office/drawing/2014/main" id="{3F8B8DB2-83AF-9E0F-810B-20698F029757}"/>
              </a:ext>
            </a:extLst>
          </p:cNvPr>
          <p:cNvPicPr>
            <a:picLocks noChangeAspect="1"/>
          </p:cNvPicPr>
          <p:nvPr/>
        </p:nvPicPr>
        <p:blipFill>
          <a:blip r:embed="rId4"/>
          <a:stretch>
            <a:fillRect/>
          </a:stretch>
        </p:blipFill>
        <p:spPr>
          <a:xfrm>
            <a:off x="0" y="884418"/>
            <a:ext cx="3506710" cy="2630033"/>
          </a:xfrm>
          <a:prstGeom prst="rect">
            <a:avLst/>
          </a:prstGeom>
        </p:spPr>
      </p:pic>
      <p:pic>
        <p:nvPicPr>
          <p:cNvPr id="9" name="Picture 8" descr="A graph with orange dots and numbers&#10;&#10;Description automatically generated">
            <a:extLst>
              <a:ext uri="{FF2B5EF4-FFF2-40B4-BE49-F238E27FC236}">
                <a16:creationId xmlns:a16="http://schemas.microsoft.com/office/drawing/2014/main" id="{8950623A-399D-047B-8DC8-1BB27CF74933}"/>
              </a:ext>
            </a:extLst>
          </p:cNvPr>
          <p:cNvPicPr>
            <a:picLocks noChangeAspect="1"/>
          </p:cNvPicPr>
          <p:nvPr/>
        </p:nvPicPr>
        <p:blipFill>
          <a:blip r:embed="rId5"/>
          <a:stretch>
            <a:fillRect/>
          </a:stretch>
        </p:blipFill>
        <p:spPr>
          <a:xfrm>
            <a:off x="3699205" y="3615642"/>
            <a:ext cx="3842741" cy="2882056"/>
          </a:xfrm>
          <a:prstGeom prst="rect">
            <a:avLst/>
          </a:prstGeom>
        </p:spPr>
      </p:pic>
      <p:pic>
        <p:nvPicPr>
          <p:cNvPr id="11" name="Picture 10" descr="A graph with orange dots and numbers&#10;&#10;Description automatically generated">
            <a:extLst>
              <a:ext uri="{FF2B5EF4-FFF2-40B4-BE49-F238E27FC236}">
                <a16:creationId xmlns:a16="http://schemas.microsoft.com/office/drawing/2014/main" id="{6B48ECAC-BE9F-2D06-DFC4-C3CE7AFFD7B7}"/>
              </a:ext>
            </a:extLst>
          </p:cNvPr>
          <p:cNvPicPr>
            <a:picLocks noChangeAspect="1"/>
          </p:cNvPicPr>
          <p:nvPr/>
        </p:nvPicPr>
        <p:blipFill>
          <a:blip r:embed="rId6"/>
          <a:stretch>
            <a:fillRect/>
          </a:stretch>
        </p:blipFill>
        <p:spPr>
          <a:xfrm>
            <a:off x="192496" y="3867666"/>
            <a:ext cx="3506709" cy="2630032"/>
          </a:xfrm>
          <a:prstGeom prst="rect">
            <a:avLst/>
          </a:prstGeom>
        </p:spPr>
      </p:pic>
      <p:sp>
        <p:nvSpPr>
          <p:cNvPr id="13" name="TextBox 12">
            <a:extLst>
              <a:ext uri="{FF2B5EF4-FFF2-40B4-BE49-F238E27FC236}">
                <a16:creationId xmlns:a16="http://schemas.microsoft.com/office/drawing/2014/main" id="{9F68D6A3-9293-9ABA-3793-5CAA384A5B05}"/>
              </a:ext>
            </a:extLst>
          </p:cNvPr>
          <p:cNvSpPr txBox="1"/>
          <p:nvPr/>
        </p:nvSpPr>
        <p:spPr>
          <a:xfrm>
            <a:off x="7661189" y="0"/>
            <a:ext cx="4530811" cy="7171194"/>
          </a:xfrm>
          <a:prstGeom prst="rect">
            <a:avLst/>
          </a:prstGeom>
          <a:noFill/>
        </p:spPr>
        <p:txBody>
          <a:bodyPr wrap="square">
            <a:spAutoFit/>
          </a:bodyPr>
          <a:lstStyle/>
          <a:p>
            <a:r>
              <a:rPr lang="en-US" sz="1000" dirty="0">
                <a:solidFill>
                  <a:srgbClr val="000000"/>
                </a:solidFill>
                <a:effectLst/>
                <a:latin typeface="Helvetica Neue" panose="02000503000000020004" pitchFamily="2" charset="0"/>
              </a:rPr>
              <a:t>In December 2013, the Monetary Authority of Singapore reportedly stated that "[w]</a:t>
            </a:r>
            <a:r>
              <a:rPr lang="en-US" sz="1000" dirty="0" err="1">
                <a:solidFill>
                  <a:srgbClr val="000000"/>
                </a:solidFill>
                <a:effectLst/>
                <a:latin typeface="Helvetica Neue" panose="02000503000000020004" pitchFamily="2" charset="0"/>
              </a:rPr>
              <a:t>hether</a:t>
            </a:r>
            <a:r>
              <a:rPr lang="en-US" sz="1000" dirty="0">
                <a:solidFill>
                  <a:srgbClr val="000000"/>
                </a:solidFill>
                <a:effectLst/>
                <a:latin typeface="Helvetica Neue" panose="02000503000000020004" pitchFamily="2" charset="0"/>
              </a:rPr>
              <a:t> or not businesses accept bitcoins in exchange for their goods and services is a commercial decision in which MAS does not intervene."[3]: Singapore  On 22 September 2013, the Monetary Authority of Singapore (MAS</a:t>
            </a:r>
            <a:r>
              <a:rPr lang="en-US" sz="1000" b="1" dirty="0">
                <a:solidFill>
                  <a:srgbClr val="000000"/>
                </a:solidFill>
                <a:effectLst/>
                <a:latin typeface="Helvetica Neue" panose="02000503000000020004" pitchFamily="2" charset="0"/>
              </a:rPr>
              <a:t>) warned users of the risks associated with using bitcoin</a:t>
            </a:r>
            <a:r>
              <a:rPr lang="en-US" sz="1000" dirty="0">
                <a:solidFill>
                  <a:srgbClr val="000000"/>
                </a:solidFill>
                <a:effectLst/>
                <a:latin typeface="Helvetica Neue" panose="02000503000000020004" pitchFamily="2" charset="0"/>
              </a:rPr>
              <a:t> stating "If bitcoin ceases to operate, there may not be an identifiable party responsible for refunding their monies or for them to seek recourse"[119] and in December 2013 stated "Whether or not businesses accept bitcoins in exchange for their goods and services is a commercial decision in which MAS does not intervene"[120] In January 2014, the Inland Revenue Authority of Singapore issued a series of tax guidelines according to which bitcoin transactions may be treated as a barter exchange if it is used as a payment method for real goods and services. Businesses that deal with bitcoin currency exchanges </a:t>
            </a:r>
            <a:r>
              <a:rPr lang="en-US" sz="1000" b="1" dirty="0">
                <a:solidFill>
                  <a:srgbClr val="000000"/>
                </a:solidFill>
                <a:effectLst/>
                <a:latin typeface="Helvetica Neue" panose="02000503000000020004" pitchFamily="2" charset="0"/>
              </a:rPr>
              <a:t>will be taxed based on their bitcoin sales</a:t>
            </a:r>
            <a:r>
              <a:rPr lang="en-US" sz="1000" dirty="0">
                <a:solidFill>
                  <a:srgbClr val="000000"/>
                </a:solidFill>
                <a:effectLst/>
                <a:latin typeface="Helvetica Neue" panose="02000503000000020004" pitchFamily="2" charset="0"/>
              </a:rPr>
              <a:t>.[121] In April 2019, the MAS referred to bitcoin as a digital payment token for purposes of the Payment Services Act.[122]</a:t>
            </a:r>
          </a:p>
          <a:p>
            <a:endParaRPr lang="en-US" sz="1000" dirty="0">
              <a:solidFill>
                <a:srgbClr val="000000"/>
              </a:solidFill>
              <a:latin typeface="Helvetica Neue" panose="02000503000000020004" pitchFamily="2" charset="0"/>
            </a:endParaRPr>
          </a:p>
          <a:p>
            <a:r>
              <a:rPr lang="en-US" sz="1000" dirty="0">
                <a:solidFill>
                  <a:srgbClr val="000000"/>
                </a:solidFill>
                <a:effectLst/>
                <a:latin typeface="Helvetica Neue" panose="02000503000000020004" pitchFamily="2" charset="0"/>
              </a:rPr>
              <a:t>On 23 December 2013 the Slovenian Ministry of Finance made an announcement[144] stating that bitcoin is neither a currency nor an asset. There is no capital gains tax chargeable on bitcoin, </a:t>
            </a:r>
            <a:r>
              <a:rPr lang="en-US" sz="1000" b="1" dirty="0">
                <a:solidFill>
                  <a:srgbClr val="000000"/>
                </a:solidFill>
                <a:effectLst/>
                <a:latin typeface="Helvetica Neue" panose="02000503000000020004" pitchFamily="2" charset="0"/>
              </a:rPr>
              <a:t>however bitcoin mining is taxed and businesses selling goods/services in bitcoin are also taxed.</a:t>
            </a:r>
          </a:p>
          <a:p>
            <a:endParaRPr lang="en-US" sz="1000" dirty="0">
              <a:solidFill>
                <a:srgbClr val="000000"/>
              </a:solidFill>
              <a:effectLst/>
              <a:latin typeface="Helvetica Neue" panose="02000503000000020004" pitchFamily="2" charset="0"/>
            </a:endParaRPr>
          </a:p>
          <a:p>
            <a:r>
              <a:rPr lang="en-US" sz="1000" b="1" dirty="0">
                <a:solidFill>
                  <a:srgbClr val="000000"/>
                </a:solidFill>
                <a:effectLst/>
                <a:latin typeface="Helvetica Neue" panose="02000503000000020004" pitchFamily="2" charset="0"/>
              </a:rPr>
              <a:t>Bitcoin businesses in Switzerland are subject to anti-money laundering regulations and in some instances may need to obtain a banking license</a:t>
            </a:r>
            <a:r>
              <a:rPr lang="en-US" sz="1000" dirty="0">
                <a:solidFill>
                  <a:srgbClr val="000000"/>
                </a:solidFill>
                <a:effectLst/>
                <a:latin typeface="Helvetica Neue" panose="02000503000000020004" pitchFamily="2" charset="0"/>
              </a:rPr>
              <a:t>.[145] On 5 December 2013, a proposal was put forth by 45 members of the Swiss Parliament for digital sustainability (</a:t>
            </a:r>
            <a:r>
              <a:rPr lang="en-US" sz="1000" dirty="0" err="1">
                <a:solidFill>
                  <a:srgbClr val="000000"/>
                </a:solidFill>
                <a:effectLst/>
                <a:latin typeface="Helvetica Neue" panose="02000503000000020004" pitchFamily="2" charset="0"/>
              </a:rPr>
              <a:t>Pardigli</a:t>
            </a:r>
            <a:r>
              <a:rPr lang="en-US" sz="1000" dirty="0">
                <a:solidFill>
                  <a:srgbClr val="000000"/>
                </a:solidFill>
                <a:effectLst/>
                <a:latin typeface="Helvetica Neue" panose="02000503000000020004" pitchFamily="2" charset="0"/>
              </a:rPr>
              <a:t>), that calls on the Swiss government to evaluate the opportunities for utilization of bitcoin by the country's financial sector.[146] It also seeks clarification on bitcoin's legal standing with respect to VAT, securities and anti-money laundering laws.[147] In response to the parliament postulates, the Swiss Federal Council issued a report on virtual currencies in June 2014.[148] The report states that since virtual currencies are not in a legal vacuum, the Federal Council has concluded that there is no need for legislative measures to be taken at the moment. In 2016, Zug added bitcoin as a means of paying city fees, in a test and an attempt to advance Zug as a region that is advancing future technologies.[149] Swiss Federal Railways, government-owned railway company of Switzerland, sells bitcoins at its ticket machines.[150] In 2018, FINMA stated that it would take a "balanced approach" towards the cryptocurrency industry and allow "legitimate innovators to navigate the regulatory landscape". By June 2021, a record number of 100 Exchange Traded Products (ETP) and crypto structured products were offered on the SIX Swiss Exchange with a total trading value of CHF 4.6 billion.[151]</a:t>
            </a:r>
          </a:p>
          <a:p>
            <a:endParaRPr lang="en-US" sz="1000" dirty="0">
              <a:solidFill>
                <a:srgbClr val="000000"/>
              </a:solidFill>
              <a:effectLst/>
              <a:latin typeface="Helvetica Neue" panose="02000503000000020004" pitchFamily="2" charset="0"/>
            </a:endParaRPr>
          </a:p>
          <a:p>
            <a:endParaRPr lang="en-US" sz="100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394259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E4F4-4401-93D5-D6DD-121E1CEBE036}"/>
              </a:ext>
            </a:extLst>
          </p:cNvPr>
          <p:cNvSpPr>
            <a:spLocks noGrp="1"/>
          </p:cNvSpPr>
          <p:nvPr>
            <p:ph type="title"/>
          </p:nvPr>
        </p:nvSpPr>
        <p:spPr>
          <a:xfrm>
            <a:off x="548846" y="0"/>
            <a:ext cx="10515600" cy="1325563"/>
          </a:xfrm>
        </p:spPr>
        <p:txBody>
          <a:bodyPr/>
          <a:lstStyle/>
          <a:p>
            <a:r>
              <a:rPr lang="en-CN" dirty="0"/>
              <a:t>9/15</a:t>
            </a:r>
          </a:p>
        </p:txBody>
      </p:sp>
      <p:sp>
        <p:nvSpPr>
          <p:cNvPr id="5" name="TextBox 4">
            <a:extLst>
              <a:ext uri="{FF2B5EF4-FFF2-40B4-BE49-F238E27FC236}">
                <a16:creationId xmlns:a16="http://schemas.microsoft.com/office/drawing/2014/main" id="{D02F43BC-7B90-CD30-C407-BA880C25472A}"/>
              </a:ext>
            </a:extLst>
          </p:cNvPr>
          <p:cNvSpPr txBox="1"/>
          <p:nvPr/>
        </p:nvSpPr>
        <p:spPr>
          <a:xfrm>
            <a:off x="548846" y="1037968"/>
            <a:ext cx="10109886" cy="1015663"/>
          </a:xfrm>
          <a:prstGeom prst="rect">
            <a:avLst/>
          </a:prstGeom>
          <a:noFill/>
        </p:spPr>
        <p:txBody>
          <a:bodyPr wrap="square">
            <a:spAutoFit/>
          </a:bodyPr>
          <a:lstStyle/>
          <a:p>
            <a:pPr rtl="0" fontAlgn="ctr">
              <a:spcBef>
                <a:spcPts val="0"/>
              </a:spcBef>
              <a:spcAft>
                <a:spcPts val="0"/>
              </a:spcAft>
            </a:pPr>
            <a:r>
              <a:rPr lang="en-US" sz="2000" dirty="0">
                <a:effectLst/>
                <a:latin typeface="Calibri" panose="020F0502020204030204" pitchFamily="34" charset="0"/>
              </a:rPr>
              <a:t>regression analysis</a:t>
            </a:r>
          </a:p>
          <a:p>
            <a:pPr marL="742950" lvl="1" indent="-285750" rtl="0"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y = change in price ( 5 days before and after)</a:t>
            </a:r>
          </a:p>
          <a:p>
            <a:pPr marL="742950" lvl="1" indent="-285750" rtl="0"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x = binary (legal vs illegal), log GDP of that country in that time period</a:t>
            </a:r>
          </a:p>
        </p:txBody>
      </p:sp>
      <p:pic>
        <p:nvPicPr>
          <p:cNvPr id="1026" name="Picture 2" descr="OLS Regression Results &#10;Dep. Variable: &#10;Model : &#10;Method : &#10;Date: &#10;T ime : &#10;No. Observations: &#10;Df Residuals: &#10;Df Model: &#10;Covariance Type: &#10;-5.392 &#10;-1.311 &#10;-ø .346 &#10;84.292 &#10;1896.039 &#10;18.569 &#10;Percent Change &#10;OLS &#10;Least Squares &#10;Thu, 14 sep 2023 &#10;184 &#10;181 &#10;2 &#10;nonrobust &#10;std &#10;err &#10;3.685 &#10;1.029 &#10;ø. 140 &#10;ø. øøø &#10;1. 108 &#10;R—squa red : &#10;Adj. R—squared: &#10;F-statistic : &#10;Prob (F-statistic) : &#10;Log—Likelihood : &#10;coef &#10;1.8789 &#10;ø. 7199 &#10;-ø .0699 &#10;AIC: &#10;BIC: &#10;0.510 &#10;ø. 699 &#10;—ø .499 &#10;[0.025 &#10;const &#10;Legal &#10;Log GDP &#10;Omnibus : &#10;Prob(Omnibus) : &#10;Skew: &#10;Ku rtosis : &#10;0.611 &#10;ø. 485 &#10;0.619 &#10;Du rbin—Watson: &#10;Jarque—Bera (JB) : &#10;Prob(JB) : &#10;Cond. No. &#10;ø. 004 &#10;-ø .007 &#10;ø. 3220 &#10;ø. 725 &#10;-498. 12 &#10;1002. &#10;1012. &#10;ø. 975] &#10;9. 150 &#10;2.751 &#10;ø. 207 &#10;1.945 &#10;ø.øø &#10;363. ">
            <a:extLst>
              <a:ext uri="{FF2B5EF4-FFF2-40B4-BE49-F238E27FC236}">
                <a16:creationId xmlns:a16="http://schemas.microsoft.com/office/drawing/2014/main" id="{EE7EE694-6070-231C-C3AE-1EEC8A084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741" y="2187146"/>
            <a:ext cx="7619810" cy="441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242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77738-441A-0866-5698-D2647FA76E1B}"/>
              </a:ext>
            </a:extLst>
          </p:cNvPr>
          <p:cNvSpPr>
            <a:spLocks noGrp="1"/>
          </p:cNvSpPr>
          <p:nvPr>
            <p:ph type="title"/>
          </p:nvPr>
        </p:nvSpPr>
        <p:spPr>
          <a:xfrm>
            <a:off x="333632" y="0"/>
            <a:ext cx="10515600" cy="1325563"/>
          </a:xfrm>
        </p:spPr>
        <p:txBody>
          <a:bodyPr/>
          <a:lstStyle/>
          <a:p>
            <a:r>
              <a:rPr lang="en-CN" dirty="0"/>
              <a:t>9/2</a:t>
            </a:r>
            <a:r>
              <a:rPr lang="en-US" altLang="zh-CN" dirty="0"/>
              <a:t>2</a:t>
            </a:r>
            <a:endParaRPr lang="en-CN" dirty="0"/>
          </a:p>
        </p:txBody>
      </p:sp>
      <p:sp>
        <p:nvSpPr>
          <p:cNvPr id="5" name="TextBox 4">
            <a:extLst>
              <a:ext uri="{FF2B5EF4-FFF2-40B4-BE49-F238E27FC236}">
                <a16:creationId xmlns:a16="http://schemas.microsoft.com/office/drawing/2014/main" id="{302CF1A4-CF52-55F0-39BF-5C793E561B9B}"/>
              </a:ext>
            </a:extLst>
          </p:cNvPr>
          <p:cNvSpPr txBox="1"/>
          <p:nvPr/>
        </p:nvSpPr>
        <p:spPr>
          <a:xfrm>
            <a:off x="2023419" y="79394"/>
            <a:ext cx="6098058" cy="1323439"/>
          </a:xfrm>
          <a:prstGeom prst="rect">
            <a:avLst/>
          </a:prstGeom>
          <a:noFill/>
        </p:spPr>
        <p:txBody>
          <a:bodyPr wrap="square">
            <a:spAutoFit/>
          </a:bodyPr>
          <a:lstStyle/>
          <a:p>
            <a:pPr rtl="0" fontAlgn="ctr">
              <a:spcBef>
                <a:spcPts val="0"/>
              </a:spcBef>
              <a:spcAft>
                <a:spcPts val="0"/>
              </a:spcAft>
            </a:pPr>
            <a:r>
              <a:rPr lang="en-US" sz="2000" dirty="0">
                <a:effectLst/>
                <a:latin typeface="Calibri" panose="020F0502020204030204" pitchFamily="34" charset="0"/>
              </a:rPr>
              <a:t>regression analysis</a:t>
            </a:r>
          </a:p>
          <a:p>
            <a:pPr marL="742950" lvl="1" indent="-285750" rtl="0"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y = change in </a:t>
            </a:r>
            <a:r>
              <a:rPr lang="en-US" sz="2000" dirty="0">
                <a:latin typeface="Calibri" panose="020F0502020204030204" pitchFamily="34" charset="0"/>
              </a:rPr>
              <a:t>log </a:t>
            </a:r>
            <a:r>
              <a:rPr lang="en-US" sz="2000" dirty="0">
                <a:effectLst/>
                <a:latin typeface="Calibri" panose="020F0502020204030204" pitchFamily="34" charset="0"/>
              </a:rPr>
              <a:t>price/volume</a:t>
            </a:r>
          </a:p>
          <a:p>
            <a:pPr marL="742950" lvl="1" indent="-285750" rtl="0"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x = binary (legal vs illegal), log GDP of that country in that time period</a:t>
            </a:r>
          </a:p>
        </p:txBody>
      </p:sp>
      <p:graphicFrame>
        <p:nvGraphicFramePr>
          <p:cNvPr id="13" name="Table 12">
            <a:extLst>
              <a:ext uri="{FF2B5EF4-FFF2-40B4-BE49-F238E27FC236}">
                <a16:creationId xmlns:a16="http://schemas.microsoft.com/office/drawing/2014/main" id="{8D216B1D-2460-2786-0C9F-B31C85588E74}"/>
              </a:ext>
            </a:extLst>
          </p:cNvPr>
          <p:cNvGraphicFramePr>
            <a:graphicFrameLocks noGrp="1"/>
          </p:cNvGraphicFramePr>
          <p:nvPr>
            <p:extLst>
              <p:ext uri="{D42A27DB-BD31-4B8C-83A1-F6EECF244321}">
                <p14:modId xmlns:p14="http://schemas.microsoft.com/office/powerpoint/2010/main" val="4232344941"/>
              </p:ext>
            </p:extLst>
          </p:nvPr>
        </p:nvGraphicFramePr>
        <p:xfrm>
          <a:off x="249" y="1480103"/>
          <a:ext cx="12191750" cy="5021181"/>
        </p:xfrm>
        <a:graphic>
          <a:graphicData uri="http://schemas.openxmlformats.org/drawingml/2006/table">
            <a:tbl>
              <a:tblPr/>
              <a:tblGrid>
                <a:gridCol w="601731">
                  <a:extLst>
                    <a:ext uri="{9D8B030D-6E8A-4147-A177-3AD203B41FA5}">
                      <a16:colId xmlns:a16="http://schemas.microsoft.com/office/drawing/2014/main" val="1634319607"/>
                    </a:ext>
                  </a:extLst>
                </a:gridCol>
                <a:gridCol w="3009639">
                  <a:extLst>
                    <a:ext uri="{9D8B030D-6E8A-4147-A177-3AD203B41FA5}">
                      <a16:colId xmlns:a16="http://schemas.microsoft.com/office/drawing/2014/main" val="1227591933"/>
                    </a:ext>
                  </a:extLst>
                </a:gridCol>
                <a:gridCol w="2755277">
                  <a:extLst>
                    <a:ext uri="{9D8B030D-6E8A-4147-A177-3AD203B41FA5}">
                      <a16:colId xmlns:a16="http://schemas.microsoft.com/office/drawing/2014/main" val="1975470023"/>
                    </a:ext>
                  </a:extLst>
                </a:gridCol>
                <a:gridCol w="2755277">
                  <a:extLst>
                    <a:ext uri="{9D8B030D-6E8A-4147-A177-3AD203B41FA5}">
                      <a16:colId xmlns:a16="http://schemas.microsoft.com/office/drawing/2014/main" val="4185211547"/>
                    </a:ext>
                  </a:extLst>
                </a:gridCol>
                <a:gridCol w="3069826">
                  <a:extLst>
                    <a:ext uri="{9D8B030D-6E8A-4147-A177-3AD203B41FA5}">
                      <a16:colId xmlns:a16="http://schemas.microsoft.com/office/drawing/2014/main" val="3744355694"/>
                    </a:ext>
                  </a:extLst>
                </a:gridCol>
              </a:tblGrid>
              <a:tr h="866285">
                <a:tc>
                  <a:txBody>
                    <a:bodyPr/>
                    <a:lstStyle/>
                    <a:p>
                      <a:pPr marL="0" marR="0" fontAlgn="t">
                        <a:spcBef>
                          <a:spcPts val="0"/>
                        </a:spcBef>
                        <a:spcAft>
                          <a:spcPts val="0"/>
                        </a:spcAft>
                      </a:pPr>
                      <a:r>
                        <a:rPr lang="en-US" sz="110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t0=-30, t1=5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t0=-20, t1=5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t0=-10, t1=5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t0=-5, t1=5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6656485"/>
                  </a:ext>
                </a:extLst>
              </a:tr>
              <a:tr h="1359850">
                <a:tc>
                  <a:txBody>
                    <a:bodyPr/>
                    <a:lstStyle/>
                    <a:p>
                      <a:pPr marL="0" marR="0" fontAlgn="t">
                        <a:spcBef>
                          <a:spcPts val="0"/>
                        </a:spcBef>
                        <a:spcAft>
                          <a:spcPts val="0"/>
                        </a:spcAft>
                      </a:pPr>
                      <a:r>
                        <a:rPr lang="en-US" sz="1100" dirty="0">
                          <a:effectLst/>
                          <a:latin typeface="Calibri" panose="020F0502020204030204" pitchFamily="34" charset="0"/>
                        </a:rPr>
                        <a:t>Log price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p&gt;0.1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p&gt;0.1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p&gt;0.1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p&gt;0.1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91975448"/>
                  </a:ext>
                </a:extLst>
              </a:tr>
              <a:tr h="2795046">
                <a:tc>
                  <a:txBody>
                    <a:bodyPr/>
                    <a:lstStyle/>
                    <a:p>
                      <a:pPr marL="0" marR="0" fontAlgn="t">
                        <a:spcBef>
                          <a:spcPts val="0"/>
                        </a:spcBef>
                        <a:spcAft>
                          <a:spcPts val="0"/>
                        </a:spcAft>
                      </a:pPr>
                      <a:r>
                        <a:rPr lang="en-US" sz="1100">
                          <a:effectLst/>
                          <a:latin typeface="Calibri" panose="020F0502020204030204" pitchFamily="34" charset="0"/>
                        </a:rPr>
                        <a:t>Log volume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endParaRPr lang="en-US" dirty="0">
                        <a:effectLst/>
                      </a:endParaRPr>
                    </a:p>
                    <a:p>
                      <a:pPr marL="0" marR="0" fontAlgn="t">
                        <a:spcBef>
                          <a:spcPts val="0"/>
                        </a:spcBef>
                        <a:spcAft>
                          <a:spcPts val="0"/>
                        </a:spcAft>
                      </a:pPr>
                      <a:r>
                        <a:rPr lang="en-US" sz="11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endParaRPr lang="en-US" dirty="0">
                        <a:effectLst/>
                      </a:endParaRPr>
                    </a:p>
                    <a:p>
                      <a:pPr marL="0" marR="0" fontAlgn="t">
                        <a:spcBef>
                          <a:spcPts val="0"/>
                        </a:spcBef>
                        <a:spcAft>
                          <a:spcPts val="0"/>
                        </a:spcAft>
                      </a:pPr>
                      <a:r>
                        <a:rPr lang="en-US" sz="11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endParaRPr lang="en-US" dirty="0">
                        <a:effectLst/>
                      </a:endParaRPr>
                    </a:p>
                    <a:p>
                      <a:pPr marL="0" marR="0" fontAlgn="t">
                        <a:spcBef>
                          <a:spcPts val="0"/>
                        </a:spcBef>
                        <a:spcAft>
                          <a:spcPts val="0"/>
                        </a:spcAft>
                      </a:pPr>
                      <a:r>
                        <a:rPr lang="en-US" sz="11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endParaRPr lang="en-US" dirty="0">
                        <a:effectLst/>
                      </a:endParaRPr>
                    </a:p>
                    <a:p>
                      <a:pPr marL="0" marR="0" fontAlgn="t">
                        <a:spcBef>
                          <a:spcPts val="0"/>
                        </a:spcBef>
                        <a:spcAft>
                          <a:spcPts val="0"/>
                        </a:spcAft>
                      </a:pPr>
                      <a:r>
                        <a:rPr lang="en-US" sz="11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1254838"/>
                  </a:ext>
                </a:extLst>
              </a:tr>
            </a:tbl>
          </a:graphicData>
        </a:graphic>
      </p:graphicFrame>
      <p:pic>
        <p:nvPicPr>
          <p:cNvPr id="1026" name="Picture 2">
            <a:extLst>
              <a:ext uri="{FF2B5EF4-FFF2-40B4-BE49-F238E27FC236}">
                <a16:creationId xmlns:a16="http://schemas.microsoft.com/office/drawing/2014/main" id="{9F3D3611-B2C6-6C3E-2FEE-29154231F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633" y="3832220"/>
            <a:ext cx="3729319" cy="1063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5A11BDD-83C4-92B9-A271-21053C50F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5245988"/>
            <a:ext cx="3759313" cy="10717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CE5D48-E607-82EA-AD38-C66F481E7D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560" y="3982142"/>
            <a:ext cx="3730191" cy="107173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
            <a:extLst>
              <a:ext uri="{FF2B5EF4-FFF2-40B4-BE49-F238E27FC236}">
                <a16:creationId xmlns:a16="http://schemas.microsoft.com/office/drawing/2014/main" id="{62F6507D-E647-30C1-0BEF-DFF00C87B4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632" y="5237437"/>
            <a:ext cx="3729319" cy="1063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72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A5A4-D2B5-2D55-048A-BDAE58284C2A}"/>
              </a:ext>
            </a:extLst>
          </p:cNvPr>
          <p:cNvSpPr>
            <a:spLocks noGrp="1"/>
          </p:cNvSpPr>
          <p:nvPr>
            <p:ph type="title"/>
          </p:nvPr>
        </p:nvSpPr>
        <p:spPr>
          <a:xfrm>
            <a:off x="838200" y="0"/>
            <a:ext cx="10515600" cy="1325563"/>
          </a:xfrm>
        </p:spPr>
        <p:txBody>
          <a:bodyPr/>
          <a:lstStyle/>
          <a:p>
            <a:r>
              <a:rPr lang="en-US" altLang="zh-CN" dirty="0"/>
              <a:t>6/8</a:t>
            </a:r>
            <a:r>
              <a:rPr lang="zh-CN" altLang="en-US" dirty="0"/>
              <a:t> </a:t>
            </a:r>
            <a:r>
              <a:rPr lang="en-US" altLang="zh-CN" dirty="0"/>
              <a:t>updates</a:t>
            </a:r>
            <a:endParaRPr lang="en-CN" dirty="0"/>
          </a:p>
        </p:txBody>
      </p:sp>
      <p:sp>
        <p:nvSpPr>
          <p:cNvPr id="3" name="Content Placeholder 2">
            <a:extLst>
              <a:ext uri="{FF2B5EF4-FFF2-40B4-BE49-F238E27FC236}">
                <a16:creationId xmlns:a16="http://schemas.microsoft.com/office/drawing/2014/main" id="{ABB4A853-1B2B-F8F0-4AF8-377F0A3FEB70}"/>
              </a:ext>
            </a:extLst>
          </p:cNvPr>
          <p:cNvSpPr>
            <a:spLocks noGrp="1"/>
          </p:cNvSpPr>
          <p:nvPr>
            <p:ph idx="1"/>
          </p:nvPr>
        </p:nvSpPr>
        <p:spPr>
          <a:xfrm>
            <a:off x="838200" y="946852"/>
            <a:ext cx="10515600" cy="4351338"/>
          </a:xfrm>
        </p:spPr>
        <p:txBody>
          <a:bodyPr>
            <a:noAutofit/>
          </a:bodyPr>
          <a:lstStyle/>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price and volume for the two cryptos</a:t>
            </a:r>
          </a:p>
          <a:p>
            <a:pPr lvl="1" fontAlgn="ctr">
              <a:spcBef>
                <a:spcPts val="0"/>
              </a:spcBef>
            </a:pPr>
            <a:r>
              <a:rPr lang="en-US" sz="1800" dirty="0">
                <a:effectLst/>
                <a:latin typeface="Calibri" panose="020F0502020204030204" pitchFamily="34" charset="0"/>
              </a:rPr>
              <a:t>Petro(PTR) -- Venezuela</a:t>
            </a:r>
          </a:p>
          <a:p>
            <a:pPr marL="1143000" lvl="2" indent="-228600"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volume</a:t>
            </a:r>
          </a:p>
          <a:p>
            <a:pPr marL="1600200" lvl="3" indent="-228600"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The </a:t>
            </a:r>
            <a:r>
              <a:rPr lang="en-US" dirty="0" err="1">
                <a:effectLst/>
                <a:latin typeface="Calibri" panose="020F0502020204030204" pitchFamily="34" charset="0"/>
              </a:rPr>
              <a:t>petro's</a:t>
            </a:r>
            <a:r>
              <a:rPr lang="en-US" dirty="0">
                <a:effectLst/>
                <a:latin typeface="Calibri" panose="020F0502020204030204" pitchFamily="34" charset="0"/>
              </a:rPr>
              <a:t> pre-sale started on 20 February 2018 and ended on 19 March 2018 where 38.4 million tokens were made available</a:t>
            </a:r>
          </a:p>
          <a:p>
            <a:pPr marL="2057400" lvl="4" indent="-228600" rtl="0" fontAlgn="ctr">
              <a:spcBef>
                <a:spcPts val="0"/>
              </a:spcBef>
              <a:spcAft>
                <a:spcPts val="0"/>
              </a:spcAft>
              <a:buFont typeface="Arial" panose="020B0604020202020204" pitchFamily="34" charset="0"/>
              <a:buChar char="•"/>
            </a:pPr>
            <a:r>
              <a:rPr lang="en-US" dirty="0">
                <a:solidFill>
                  <a:srgbClr val="202122"/>
                </a:solidFill>
                <a:effectLst/>
                <a:latin typeface="Calibri" panose="020F0502020204030204" pitchFamily="34" charset="0"/>
              </a:rPr>
              <a:t>The government stated the pre-sale raised US$3.3 billion,</a:t>
            </a:r>
            <a:r>
              <a:rPr lang="zh-CN" baseline="30000" dirty="0">
                <a:effectLst/>
                <a:latin typeface="Calibri" panose="020F0502020204030204" pitchFamily="34" charset="0"/>
                <a:hlinkClick r:id="rId2"/>
              </a:rPr>
              <a:t>[15]</a:t>
            </a:r>
            <a:r>
              <a:rPr lang="zh-CN" dirty="0">
                <a:solidFill>
                  <a:srgbClr val="202122"/>
                </a:solidFill>
                <a:effectLst/>
                <a:latin typeface="Calibri" panose="020F0502020204030204" pitchFamily="34" charset="0"/>
              </a:rPr>
              <a:t> </a:t>
            </a:r>
            <a:r>
              <a:rPr lang="en-US" dirty="0">
                <a:solidFill>
                  <a:srgbClr val="202122"/>
                </a:solidFill>
                <a:effectLst/>
                <a:latin typeface="Calibri" panose="020F0502020204030204" pitchFamily="34" charset="0"/>
              </a:rPr>
              <a:t>though according to</a:t>
            </a:r>
            <a:r>
              <a:rPr lang="zh-CN" dirty="0">
                <a:solidFill>
                  <a:srgbClr val="202122"/>
                </a:solidFill>
                <a:effectLst/>
                <a:latin typeface="Calibri" panose="020F0502020204030204" pitchFamily="34" charset="0"/>
              </a:rPr>
              <a:t> </a:t>
            </a:r>
            <a:r>
              <a:rPr lang="en-US" dirty="0">
                <a:effectLst/>
                <a:latin typeface="Calibri" panose="020F0502020204030204" pitchFamily="34" charset="0"/>
                <a:hlinkClick r:id="rId3"/>
              </a:rPr>
              <a:t>Steve Hanke</a:t>
            </a:r>
            <a:r>
              <a:rPr lang="zh-CN" dirty="0">
                <a:solidFill>
                  <a:srgbClr val="202122"/>
                </a:solidFill>
                <a:effectLst/>
                <a:latin typeface="Calibri" panose="020F0502020204030204" pitchFamily="34" charset="0"/>
              </a:rPr>
              <a:t> </a:t>
            </a:r>
            <a:r>
              <a:rPr lang="en-US" dirty="0">
                <a:solidFill>
                  <a:srgbClr val="202122"/>
                </a:solidFill>
                <a:effectLst/>
                <a:latin typeface="Calibri" panose="020F0502020204030204" pitchFamily="34" charset="0"/>
              </a:rPr>
              <a:t>no independent audits were made to verify this claim.</a:t>
            </a:r>
            <a:r>
              <a:rPr lang="zh-CN" baseline="30000" dirty="0">
                <a:effectLst/>
                <a:latin typeface="Calibri" panose="020F0502020204030204" pitchFamily="34" charset="0"/>
                <a:hlinkClick r:id="rId4"/>
              </a:rPr>
              <a:t>[16]</a:t>
            </a:r>
            <a:endParaRPr lang="en-US" dirty="0">
              <a:effectLst/>
              <a:latin typeface="Calibri" panose="020F0502020204030204" pitchFamily="34" charset="0"/>
            </a:endParaRPr>
          </a:p>
          <a:p>
            <a:pPr marL="2057400" lvl="4" indent="-228600" rtl="0" fontAlgn="ctr">
              <a:spcBef>
                <a:spcPts val="0"/>
              </a:spcBef>
              <a:spcAft>
                <a:spcPts val="0"/>
              </a:spcAft>
              <a:buFont typeface="Arial" panose="020B0604020202020204" pitchFamily="34" charset="0"/>
              <a:buChar char="•"/>
            </a:pPr>
            <a:r>
              <a:rPr lang="en-US" u="sng" dirty="0">
                <a:effectLst/>
                <a:latin typeface="Calibri" panose="020F0502020204030204" pitchFamily="34" charset="0"/>
              </a:rPr>
              <a:t>85.94 dollar/token</a:t>
            </a:r>
          </a:p>
          <a:p>
            <a:pPr marL="1600200" lvl="3" indent="-228600"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The second phase of the Petro launch involves a public sale of 44 million tokens.</a:t>
            </a:r>
          </a:p>
          <a:p>
            <a:pPr marL="2057400" lvl="4" indent="-228600"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44 million Petros will be sold to bring in an estimated additional $2.4 billion</a:t>
            </a:r>
          </a:p>
          <a:p>
            <a:pPr marL="2057400" lvl="4" indent="-228600" rtl="0" fontAlgn="ctr">
              <a:spcBef>
                <a:spcPts val="0"/>
              </a:spcBef>
              <a:spcAft>
                <a:spcPts val="0"/>
              </a:spcAft>
              <a:buFont typeface="Arial" panose="020B0604020202020204" pitchFamily="34" charset="0"/>
              <a:buChar char="•"/>
            </a:pPr>
            <a:r>
              <a:rPr lang="en-US" u="sng" dirty="0">
                <a:effectLst/>
                <a:latin typeface="Calibri" panose="020F0502020204030204" pitchFamily="34" charset="0"/>
              </a:rPr>
              <a:t>54.55 dollar/token</a:t>
            </a:r>
          </a:p>
          <a:p>
            <a:pPr lvl="2" fontAlgn="ctr">
              <a:spcBef>
                <a:spcPts val="0"/>
              </a:spcBef>
            </a:pPr>
            <a:r>
              <a:rPr lang="en-US" sz="1800" dirty="0">
                <a:effectLst/>
                <a:latin typeface="Calibri" panose="020F0502020204030204" pitchFamily="34" charset="0"/>
              </a:rPr>
              <a:t>price -- only available for price after 6/11/2021</a:t>
            </a:r>
          </a:p>
          <a:p>
            <a:pPr marL="1600200" lvl="3" indent="-228600" rtl="0" fontAlgn="ctr">
              <a:spcBef>
                <a:spcPts val="0"/>
              </a:spcBef>
              <a:spcAft>
                <a:spcPts val="0"/>
              </a:spcAft>
              <a:buFont typeface="Arial" panose="020B0604020202020204" pitchFamily="34" charset="0"/>
              <a:buChar char="•"/>
            </a:pPr>
            <a:r>
              <a:rPr lang="en-US" dirty="0">
                <a:effectLst/>
                <a:latin typeface="Calibri" panose="020F0502020204030204" pitchFamily="34" charset="0"/>
                <a:hlinkClick r:id="rId5"/>
              </a:rPr>
              <a:t>https://www.coinbase.com/price/petro</a:t>
            </a:r>
            <a:endParaRPr lang="en-US" dirty="0">
              <a:effectLst/>
              <a:latin typeface="Calibri" panose="020F0502020204030204" pitchFamily="34" charset="0"/>
            </a:endParaRPr>
          </a:p>
          <a:p>
            <a:pPr marL="1143000" marR="0" indent="0">
              <a:spcBef>
                <a:spcPts val="0"/>
              </a:spcBef>
              <a:spcAft>
                <a:spcPts val="0"/>
              </a:spcAft>
              <a:buNone/>
            </a:pPr>
            <a:endParaRPr lang="en-US" sz="1800" dirty="0">
              <a:effectLst/>
              <a:latin typeface="Calibri" panose="020F0502020204030204" pitchFamily="34" charset="0"/>
            </a:endParaRPr>
          </a:p>
          <a:p>
            <a:pPr lvl="1" fontAlgn="ctr">
              <a:spcBef>
                <a:spcPts val="0"/>
              </a:spcBef>
            </a:pPr>
            <a:r>
              <a:rPr lang="en-US" sz="1800" dirty="0">
                <a:latin typeface="Calibri" panose="020F0502020204030204" pitchFamily="34" charset="0"/>
              </a:rPr>
              <a:t>A</a:t>
            </a:r>
            <a:r>
              <a:rPr lang="en-US" sz="1800" dirty="0">
                <a:effectLst/>
                <a:latin typeface="Calibri" panose="020F0502020204030204" pitchFamily="34" charset="0"/>
              </a:rPr>
              <a:t>uroracoin -- Iceland</a:t>
            </a:r>
          </a:p>
          <a:p>
            <a:pPr marL="1200150" lvl="2" indent="-285750" fontAlgn="ctr">
              <a:spcBef>
                <a:spcPts val="0"/>
              </a:spcBef>
            </a:pPr>
            <a:r>
              <a:rPr lang="en-US" sz="1800" dirty="0">
                <a:effectLst/>
                <a:latin typeface="Calibri" panose="020F0502020204030204" pitchFamily="34" charset="0"/>
              </a:rPr>
              <a:t>price &amp; volume </a:t>
            </a:r>
          </a:p>
          <a:p>
            <a:pPr lvl="3" fontAlgn="ctr">
              <a:spcBef>
                <a:spcPts val="0"/>
              </a:spcBef>
            </a:pPr>
            <a:r>
              <a:rPr lang="en-US" dirty="0">
                <a:effectLst/>
                <a:latin typeface="Calibri" panose="020F0502020204030204" pitchFamily="34" charset="0"/>
                <a:hlinkClick r:id="rId6"/>
              </a:rPr>
              <a:t>https://coinmarketcap.com/currencies/auroracoin/</a:t>
            </a:r>
            <a:endParaRPr lang="en-US" dirty="0">
              <a:effectLst/>
              <a:latin typeface="Calibri" panose="020F0502020204030204" pitchFamily="34" charset="0"/>
            </a:endParaRPr>
          </a:p>
          <a:p>
            <a:pPr marL="1371600" lvl="3" indent="0" fontAlgn="ctr">
              <a:spcBef>
                <a:spcPts val="0"/>
              </a:spcBef>
              <a:buNone/>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all CBDC and their timelines</a:t>
            </a:r>
          </a:p>
          <a:p>
            <a:pPr marL="742950" lvl="1" indent="-285750"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hlinkClick r:id="rId7"/>
              </a:rPr>
              <a:t>https://cbdctracker.org/</a:t>
            </a:r>
            <a:endParaRPr lang="en-US" sz="1800" dirty="0">
              <a:effectLst/>
              <a:latin typeface="Calibri" panose="020F0502020204030204" pitchFamily="34" charset="0"/>
            </a:endParaRPr>
          </a:p>
          <a:p>
            <a:pPr marL="742950" lvl="1" indent="-285750"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hlinkClick r:id="rId8"/>
              </a:rPr>
              <a:t>https://github.com/liquifi-org/cbdc-tracker</a:t>
            </a:r>
            <a:endParaRPr lang="en-US" sz="1800" dirty="0">
              <a:effectLst/>
              <a:latin typeface="Calibri" panose="020F0502020204030204" pitchFamily="34" charset="0"/>
            </a:endParaRPr>
          </a:p>
          <a:p>
            <a:pPr marL="742950" lvl="1" indent="-285750" rtl="0" fontAlgn="ctr">
              <a:spcBef>
                <a:spcPts val="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rPr>
              <a:t>found the data in telegram chat</a:t>
            </a:r>
          </a:p>
          <a:p>
            <a:endParaRPr lang="en-CN" sz="1800" dirty="0"/>
          </a:p>
        </p:txBody>
      </p:sp>
      <p:pic>
        <p:nvPicPr>
          <p:cNvPr id="5" name="Picture 4" descr="A picture containing text, screenshot, font, number&#10;&#10;Description automatically generated">
            <a:extLst>
              <a:ext uri="{FF2B5EF4-FFF2-40B4-BE49-F238E27FC236}">
                <a16:creationId xmlns:a16="http://schemas.microsoft.com/office/drawing/2014/main" id="{38F1764B-27BC-0D7A-0EEA-89BB5EB2F11B}"/>
              </a:ext>
            </a:extLst>
          </p:cNvPr>
          <p:cNvPicPr>
            <a:picLocks noChangeAspect="1"/>
          </p:cNvPicPr>
          <p:nvPr/>
        </p:nvPicPr>
        <p:blipFill>
          <a:blip r:embed="rId9"/>
          <a:stretch>
            <a:fillRect/>
          </a:stretch>
        </p:blipFill>
        <p:spPr>
          <a:xfrm>
            <a:off x="7582285" y="4227615"/>
            <a:ext cx="4429957" cy="975572"/>
          </a:xfrm>
          <a:prstGeom prst="rect">
            <a:avLst/>
          </a:prstGeom>
        </p:spPr>
      </p:pic>
      <p:pic>
        <p:nvPicPr>
          <p:cNvPr id="7" name="Picture 6" descr="A picture containing text, receipt, screenshot, font&#10;&#10;Description automatically generated">
            <a:extLst>
              <a:ext uri="{FF2B5EF4-FFF2-40B4-BE49-F238E27FC236}">
                <a16:creationId xmlns:a16="http://schemas.microsoft.com/office/drawing/2014/main" id="{5902AF07-1E68-B2F7-8193-25AB0B9E6FB1}"/>
              </a:ext>
            </a:extLst>
          </p:cNvPr>
          <p:cNvPicPr>
            <a:picLocks noChangeAspect="1"/>
          </p:cNvPicPr>
          <p:nvPr/>
        </p:nvPicPr>
        <p:blipFill>
          <a:blip r:embed="rId10"/>
          <a:stretch>
            <a:fillRect/>
          </a:stretch>
        </p:blipFill>
        <p:spPr>
          <a:xfrm>
            <a:off x="6745183" y="5303641"/>
            <a:ext cx="5150307" cy="1215013"/>
          </a:xfrm>
          <a:prstGeom prst="rect">
            <a:avLst/>
          </a:prstGeom>
        </p:spPr>
      </p:pic>
    </p:spTree>
    <p:extLst>
      <p:ext uri="{BB962C8B-B14F-4D97-AF65-F5344CB8AC3E}">
        <p14:creationId xmlns:p14="http://schemas.microsoft.com/office/powerpoint/2010/main" val="1982982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8E10-A2C5-D53D-93C9-16B6BEDBB7F5}"/>
              </a:ext>
            </a:extLst>
          </p:cNvPr>
          <p:cNvSpPr>
            <a:spLocks noGrp="1"/>
          </p:cNvSpPr>
          <p:nvPr>
            <p:ph type="title"/>
          </p:nvPr>
        </p:nvSpPr>
        <p:spPr>
          <a:xfrm>
            <a:off x="306859" y="213678"/>
            <a:ext cx="10515600" cy="1325563"/>
          </a:xfrm>
        </p:spPr>
        <p:txBody>
          <a:bodyPr>
            <a:normAutofit fontScale="90000"/>
          </a:bodyPr>
          <a:lstStyle/>
          <a:p>
            <a:r>
              <a:rPr lang="en-CN" sz="3000" dirty="0"/>
              <a:t>10/3 distribution of crypto legality policy dataset </a:t>
            </a:r>
            <a:r>
              <a:rPr lang="en-US" sz="3000" dirty="0">
                <a:hlinkClick r:id="rId2"/>
              </a:rPr>
              <a:t>https://www.dropbox.com/scl/fi/vv6k0c28py28uque1z9ua/Research_result_3.14.csv?rlkey=7e3y4ob4g46a985z6n5gt240v&amp;dl=0</a:t>
            </a:r>
            <a:br>
              <a:rPr lang="en-US" sz="3000" dirty="0"/>
            </a:br>
            <a:endParaRPr lang="en-CN" sz="3000" dirty="0"/>
          </a:p>
        </p:txBody>
      </p:sp>
      <p:pic>
        <p:nvPicPr>
          <p:cNvPr id="4" name="Picture 3">
            <a:extLst>
              <a:ext uri="{FF2B5EF4-FFF2-40B4-BE49-F238E27FC236}">
                <a16:creationId xmlns:a16="http://schemas.microsoft.com/office/drawing/2014/main" id="{5EA35E56-3CB5-A1B4-5755-BAE5F9350F35}"/>
              </a:ext>
            </a:extLst>
          </p:cNvPr>
          <p:cNvPicPr>
            <a:picLocks noChangeAspect="1"/>
          </p:cNvPicPr>
          <p:nvPr/>
        </p:nvPicPr>
        <p:blipFill>
          <a:blip r:embed="rId3"/>
          <a:stretch>
            <a:fillRect/>
          </a:stretch>
        </p:blipFill>
        <p:spPr>
          <a:xfrm>
            <a:off x="0" y="1539241"/>
            <a:ext cx="12194876" cy="5318760"/>
          </a:xfrm>
          <a:prstGeom prst="rect">
            <a:avLst/>
          </a:prstGeom>
        </p:spPr>
      </p:pic>
    </p:spTree>
    <p:extLst>
      <p:ext uri="{BB962C8B-B14F-4D97-AF65-F5344CB8AC3E}">
        <p14:creationId xmlns:p14="http://schemas.microsoft.com/office/powerpoint/2010/main" val="348667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8097-D928-1549-47DA-F249D0AEE5BE}"/>
              </a:ext>
            </a:extLst>
          </p:cNvPr>
          <p:cNvSpPr>
            <a:spLocks noGrp="1"/>
          </p:cNvSpPr>
          <p:nvPr>
            <p:ph type="title"/>
          </p:nvPr>
        </p:nvSpPr>
        <p:spPr>
          <a:xfrm>
            <a:off x="838200" y="151369"/>
            <a:ext cx="10515600" cy="1325563"/>
          </a:xfrm>
        </p:spPr>
        <p:txBody>
          <a:bodyPr/>
          <a:lstStyle/>
          <a:p>
            <a:r>
              <a:rPr lang="en-CN" dirty="0"/>
              <a:t>6/15</a:t>
            </a:r>
          </a:p>
        </p:txBody>
      </p:sp>
      <p:sp>
        <p:nvSpPr>
          <p:cNvPr id="3" name="Content Placeholder 2">
            <a:extLst>
              <a:ext uri="{FF2B5EF4-FFF2-40B4-BE49-F238E27FC236}">
                <a16:creationId xmlns:a16="http://schemas.microsoft.com/office/drawing/2014/main" id="{C3B1BA49-40E3-1E81-766F-61618EC056CB}"/>
              </a:ext>
            </a:extLst>
          </p:cNvPr>
          <p:cNvSpPr>
            <a:spLocks noGrp="1"/>
          </p:cNvSpPr>
          <p:nvPr>
            <p:ph idx="1"/>
          </p:nvPr>
        </p:nvSpPr>
        <p:spPr>
          <a:xfrm>
            <a:off x="527174" y="1387524"/>
            <a:ext cx="8733311" cy="5227031"/>
          </a:xfrm>
        </p:spPr>
        <p:txBody>
          <a:bodyPr>
            <a:normAutofit/>
          </a:bodyPr>
          <a:lstStyle/>
          <a:p>
            <a:pPr rtl="0" fontAlgn="ctr">
              <a:spcBef>
                <a:spcPts val="0"/>
              </a:spcBef>
              <a:spcAft>
                <a:spcPts val="0"/>
              </a:spcAft>
              <a:buFont typeface="Arial" panose="020B0604020202020204" pitchFamily="34" charset="0"/>
              <a:buChar char="•"/>
            </a:pPr>
            <a:r>
              <a:rPr lang="en-US" sz="1500" dirty="0">
                <a:latin typeface="Calibri" panose="020F0502020204030204" pitchFamily="34" charset="0"/>
              </a:rPr>
              <a:t>Auroracoin &amp; </a:t>
            </a:r>
            <a:r>
              <a:rPr lang="en-US" sz="1500" dirty="0">
                <a:effectLst/>
                <a:latin typeface="Calibri" panose="020F0502020204030204" pitchFamily="34" charset="0"/>
              </a:rPr>
              <a:t>Iceland crypto policy</a:t>
            </a:r>
          </a:p>
          <a:p>
            <a:pPr marL="742950" lvl="1" indent="-285750" rtl="0" fontAlgn="ctr">
              <a:spcBef>
                <a:spcPts val="0"/>
              </a:spcBef>
              <a:spcAft>
                <a:spcPts val="0"/>
              </a:spcAft>
              <a:buFont typeface="Arial" panose="020B0604020202020204" pitchFamily="34" charset="0"/>
              <a:buChar char="•"/>
            </a:pPr>
            <a:r>
              <a:rPr lang="en-US" sz="1500" dirty="0">
                <a:effectLst/>
                <a:latin typeface="Calibri" panose="020F0502020204030204" pitchFamily="34" charset="0"/>
              </a:rPr>
              <a:t>According to a 2014 opinion, from the </a:t>
            </a:r>
            <a:r>
              <a:rPr lang="en-US" sz="1500" dirty="0">
                <a:effectLst/>
                <a:latin typeface="Calibri" panose="020F0502020204030204" pitchFamily="34" charset="0"/>
                <a:hlinkClick r:id="rId2"/>
              </a:rPr>
              <a:t>Central Bank of Iceland</a:t>
            </a:r>
            <a:r>
              <a:rPr lang="en-US" sz="1500" dirty="0">
                <a:effectLst/>
                <a:latin typeface="Calibri" panose="020F0502020204030204" pitchFamily="34" charset="0"/>
              </a:rPr>
              <a:t> "there is no authorization to purchase foreign currency from financial institutions in Iceland or to transfer foreign currency across borders on the basis of transactions with virtual currency. For this reason alone, transactions with virtual currency are subject to restrictions in Iceland."</a:t>
            </a:r>
            <a:r>
              <a:rPr lang="en-US" sz="1500" baseline="30000" dirty="0">
                <a:effectLst/>
                <a:latin typeface="Calibri" panose="020F0502020204030204" pitchFamily="34" charset="0"/>
                <a:hlinkClick r:id="rId3"/>
              </a:rPr>
              <a:t>[173]</a:t>
            </a:r>
            <a:r>
              <a:rPr lang="en-US" sz="1500" dirty="0">
                <a:effectLst/>
                <a:latin typeface="Calibri" panose="020F0502020204030204" pitchFamily="34" charset="0"/>
              </a:rPr>
              <a:t> </a:t>
            </a:r>
          </a:p>
          <a:p>
            <a:pPr marL="742950" lvl="1" indent="-285750" rtl="0" fontAlgn="ctr">
              <a:spcBef>
                <a:spcPts val="0"/>
              </a:spcBef>
              <a:spcAft>
                <a:spcPts val="0"/>
              </a:spcAft>
              <a:buFont typeface="Arial" panose="020B0604020202020204" pitchFamily="34" charset="0"/>
              <a:buChar char="•"/>
            </a:pPr>
            <a:r>
              <a:rPr lang="en-US" sz="1500" dirty="0">
                <a:solidFill>
                  <a:srgbClr val="202122"/>
                </a:solidFill>
                <a:effectLst/>
                <a:latin typeface="Calibri" panose="020F0502020204030204" pitchFamily="34" charset="0"/>
              </a:rPr>
              <a:t>On 12 March 2017, the Central Bank amended its rules. With the new rules, wide and general exemptions have been granted from the restrictions of the Foreign Exchange Act</a:t>
            </a:r>
            <a:r>
              <a:rPr lang="en-US" sz="1500" dirty="0">
                <a:effectLst/>
                <a:latin typeface="Calibri" panose="020F0502020204030204" pitchFamily="34" charset="0"/>
              </a:rPr>
              <a:t> </a:t>
            </a:r>
          </a:p>
          <a:p>
            <a:pPr marL="457200" lvl="1" indent="0" rtl="0" fontAlgn="ctr">
              <a:spcBef>
                <a:spcPts val="0"/>
              </a:spcBef>
              <a:spcAft>
                <a:spcPts val="0"/>
              </a:spcAft>
              <a:buNone/>
            </a:pPr>
            <a:endParaRPr lang="en-US" sz="1500" dirty="0">
              <a:effectLst/>
              <a:latin typeface="Calibri" panose="020F0502020204030204" pitchFamily="34" charset="0"/>
            </a:endParaRPr>
          </a:p>
          <a:p>
            <a:pPr lvl="1" fontAlgn="ctr">
              <a:spcBef>
                <a:spcPts val="0"/>
              </a:spcBef>
            </a:pPr>
            <a:r>
              <a:rPr lang="en-US" sz="1500" dirty="0">
                <a:effectLst/>
                <a:latin typeface="Calibri" panose="020F0502020204030204" pitchFamily="34" charset="0"/>
              </a:rPr>
              <a:t>There was an increase in price for </a:t>
            </a:r>
            <a:r>
              <a:rPr lang="en-US" sz="1500" dirty="0">
                <a:latin typeface="Calibri" panose="020F0502020204030204" pitchFamily="34" charset="0"/>
              </a:rPr>
              <a:t>A</a:t>
            </a:r>
            <a:r>
              <a:rPr lang="en-US" sz="1500" dirty="0">
                <a:effectLst/>
                <a:latin typeface="Calibri" panose="020F0502020204030204" pitchFamily="34" charset="0"/>
              </a:rPr>
              <a:t>uroracoin starting in 05/2017 ($0.2), reaching highest point in 3/2018 ($2), and decreased to $0.01 in 12/2018.</a:t>
            </a:r>
          </a:p>
          <a:p>
            <a:pPr marL="457200" lvl="1" indent="0" fontAlgn="ctr">
              <a:spcBef>
                <a:spcPts val="0"/>
              </a:spcBef>
              <a:buNone/>
            </a:pPr>
            <a:endParaRPr lang="en-US" sz="1500" dirty="0">
              <a:latin typeface="Calibri" panose="020F0502020204030204" pitchFamily="34" charset="0"/>
            </a:endParaRPr>
          </a:p>
          <a:p>
            <a:pPr marL="285750" indent="-285750" fontAlgn="ctr">
              <a:spcBef>
                <a:spcPts val="0"/>
              </a:spcBef>
            </a:pPr>
            <a:endParaRPr lang="en-US" sz="1500" dirty="0">
              <a:latin typeface="Calibri" panose="020F0502020204030204" pitchFamily="34" charset="0"/>
            </a:endParaRPr>
          </a:p>
          <a:p>
            <a:pPr marL="285750" indent="-285750" fontAlgn="ctr">
              <a:spcBef>
                <a:spcPts val="0"/>
              </a:spcBef>
            </a:pPr>
            <a:r>
              <a:rPr lang="en-US" sz="1500" dirty="0">
                <a:latin typeface="Calibri" panose="020F0502020204030204" pitchFamily="34" charset="0"/>
              </a:rPr>
              <a:t>CBDC's status vs Crypto Price </a:t>
            </a:r>
          </a:p>
          <a:p>
            <a:pPr marL="742950" lvl="1" indent="-285750" rtl="0" fontAlgn="ctr">
              <a:spcBef>
                <a:spcPts val="0"/>
              </a:spcBef>
              <a:spcAft>
                <a:spcPts val="0"/>
              </a:spcAft>
              <a:buFont typeface="Arial" panose="020B0604020202020204" pitchFamily="34" charset="0"/>
              <a:buChar char="•"/>
            </a:pPr>
            <a:r>
              <a:rPr lang="en-US" sz="1500" dirty="0">
                <a:latin typeface="Calibri" panose="020F0502020204030204" pitchFamily="34" charset="0"/>
              </a:rPr>
              <a:t>examined the dataset </a:t>
            </a:r>
          </a:p>
          <a:p>
            <a:pPr marL="1200150" lvl="2" indent="-285750" fontAlgn="ctr">
              <a:spcBef>
                <a:spcPts val="0"/>
              </a:spcBef>
            </a:pPr>
            <a:r>
              <a:rPr lang="en-US" sz="1500" dirty="0">
                <a:latin typeface="Calibri" panose="020F0502020204030204" pitchFamily="34" charset="0"/>
              </a:rPr>
              <a:t>Government released news on CBDC, 328 news in 107 countries</a:t>
            </a:r>
          </a:p>
          <a:p>
            <a:pPr marL="1143000" lvl="2" indent="-228600" rtl="0" fontAlgn="ctr">
              <a:spcBef>
                <a:spcPts val="0"/>
              </a:spcBef>
              <a:spcAft>
                <a:spcPts val="0"/>
              </a:spcAft>
              <a:buFont typeface="Arial" panose="020B0604020202020204" pitchFamily="34" charset="0"/>
              <a:buChar char="•"/>
            </a:pPr>
            <a:r>
              <a:rPr lang="en-US" sz="1500" dirty="0">
                <a:effectLst/>
                <a:latin typeface="Calibri" panose="020F0502020204030204" pitchFamily="34" charset="0"/>
              </a:rPr>
              <a:t>8</a:t>
            </a:r>
            <a:r>
              <a:rPr lang="en-US" sz="1500" dirty="0">
                <a:latin typeface="Calibri" panose="020F0502020204030204" pitchFamily="34" charset="0"/>
              </a:rPr>
              <a:t> </a:t>
            </a:r>
            <a:r>
              <a:rPr lang="en-US" sz="1500" dirty="0">
                <a:effectLst/>
                <a:latin typeface="Calibri" panose="020F0502020204030204" pitchFamily="34" charset="0"/>
              </a:rPr>
              <a:t>launches, 187 researches, 44 pilots, 77 proof of concept, 12 cancelled</a:t>
            </a:r>
          </a:p>
          <a:p>
            <a:pPr marL="742950" lvl="1" indent="-285750" rtl="0" fontAlgn="ctr">
              <a:spcBef>
                <a:spcPts val="0"/>
              </a:spcBef>
              <a:spcAft>
                <a:spcPts val="0"/>
              </a:spcAft>
              <a:buFont typeface="Arial" panose="020B0604020202020204" pitchFamily="34" charset="0"/>
              <a:buChar char="•"/>
            </a:pPr>
            <a:r>
              <a:rPr lang="en-US" sz="1500" dirty="0">
                <a:effectLst/>
                <a:latin typeface="Calibri" panose="020F0502020204030204" pitchFamily="34" charset="0"/>
              </a:rPr>
              <a:t>ideas</a:t>
            </a:r>
          </a:p>
          <a:p>
            <a:pPr marL="1143000" lvl="2" indent="-228600" rtl="0" fontAlgn="ctr">
              <a:spcBef>
                <a:spcPts val="0"/>
              </a:spcBef>
              <a:spcAft>
                <a:spcPts val="0"/>
              </a:spcAft>
              <a:buFont typeface="Arial" panose="020B0604020202020204" pitchFamily="34" charset="0"/>
              <a:buChar char="•"/>
            </a:pPr>
            <a:r>
              <a:rPr lang="en-US" sz="1500" dirty="0">
                <a:effectLst/>
                <a:latin typeface="Calibri" panose="020F0502020204030204" pitchFamily="34" charset="0"/>
              </a:rPr>
              <a:t>group by year and month, examine relationship between the number of official CBDC news from government for each month vs. crypto price change in that month</a:t>
            </a:r>
          </a:p>
          <a:p>
            <a:pPr lvl="2" fontAlgn="ctr">
              <a:spcBef>
                <a:spcPts val="0"/>
              </a:spcBef>
            </a:pPr>
            <a:endParaRPr lang="en-US" sz="1300" dirty="0">
              <a:solidFill>
                <a:schemeClr val="bg1">
                  <a:lumMod val="50000"/>
                </a:schemeClr>
              </a:solidFill>
              <a:effectLst/>
              <a:latin typeface="Calibri" panose="020F0502020204030204" pitchFamily="34" charset="0"/>
            </a:endParaRPr>
          </a:p>
          <a:p>
            <a:pPr lvl="2" fontAlgn="ctr">
              <a:spcBef>
                <a:spcPts val="0"/>
              </a:spcBef>
            </a:pPr>
            <a:r>
              <a:rPr lang="en-US" sz="1300" dirty="0">
                <a:solidFill>
                  <a:schemeClr val="bg1">
                    <a:lumMod val="50000"/>
                  </a:schemeClr>
                </a:solidFill>
                <a:effectLst/>
                <a:latin typeface="Calibri" panose="020F0502020204030204" pitchFamily="34" charset="0"/>
              </a:rPr>
              <a:t>[1, 1, 1, 1, 2, 1, 1, 1, 3, 2, 2, 1, 2, 2, 1, 1, 1, 1, 2, 2, 2, 1, 1, 4, 2, 1, 2, 1, 2, 5, 3, 2, 1, 2, 2, 4, 1, 1, 1, 2, 4, 5, 2, 6, 5, 9, 1, 4, 9, 1, 10, 1, 4, 1, 8, 9, 1, 5, 5, 1, 9, 15, 7, 16, 3, 9, 11, 8, 1, 2, 9, 19, 10, 16, 10, 14, 9]</a:t>
            </a:r>
          </a:p>
          <a:p>
            <a:endParaRPr lang="en-CN" sz="1500" dirty="0"/>
          </a:p>
        </p:txBody>
      </p:sp>
      <p:pic>
        <p:nvPicPr>
          <p:cNvPr id="2052" name="Picture 4" descr="2017 &#10;2018 &#10;2019 ">
            <a:extLst>
              <a:ext uri="{FF2B5EF4-FFF2-40B4-BE49-F238E27FC236}">
                <a16:creationId xmlns:a16="http://schemas.microsoft.com/office/drawing/2014/main" id="{A5C7E254-F7BA-E086-C887-FB2FC34667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5257" y="1387525"/>
            <a:ext cx="2386941" cy="22161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59FEDBD-1FEC-7CFB-04D8-35DF92B5C336}"/>
              </a:ext>
            </a:extLst>
          </p:cNvPr>
          <p:cNvPicPr>
            <a:picLocks noChangeAspect="1"/>
          </p:cNvPicPr>
          <p:nvPr/>
        </p:nvPicPr>
        <p:blipFill>
          <a:blip r:embed="rId5"/>
          <a:stretch>
            <a:fillRect/>
          </a:stretch>
        </p:blipFill>
        <p:spPr>
          <a:xfrm>
            <a:off x="9743311" y="4132612"/>
            <a:ext cx="1710831" cy="1952171"/>
          </a:xfrm>
          <a:prstGeom prst="rect">
            <a:avLst/>
          </a:prstGeom>
        </p:spPr>
      </p:pic>
    </p:spTree>
    <p:extLst>
      <p:ext uri="{BB962C8B-B14F-4D97-AF65-F5344CB8AC3E}">
        <p14:creationId xmlns:p14="http://schemas.microsoft.com/office/powerpoint/2010/main" val="80422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AD76-4F33-738F-7F6D-14642DC39231}"/>
              </a:ext>
            </a:extLst>
          </p:cNvPr>
          <p:cNvSpPr>
            <a:spLocks noGrp="1"/>
          </p:cNvSpPr>
          <p:nvPr>
            <p:ph type="title"/>
          </p:nvPr>
        </p:nvSpPr>
        <p:spPr/>
        <p:txBody>
          <a:bodyPr/>
          <a:lstStyle/>
          <a:p>
            <a:r>
              <a:rPr lang="en-CN" dirty="0"/>
              <a:t>7/</a:t>
            </a:r>
            <a:r>
              <a:rPr lang="en-US" altLang="zh-CN" dirty="0"/>
              <a:t>2</a:t>
            </a:r>
            <a:r>
              <a:rPr lang="en-CN" altLang="zh-CN" dirty="0"/>
              <a:t>7</a:t>
            </a:r>
            <a:endParaRPr lang="en-CN" dirty="0"/>
          </a:p>
        </p:txBody>
      </p:sp>
      <p:pic>
        <p:nvPicPr>
          <p:cNvPr id="5" name="Content Placeholder 4" descr="A graph of blue bars&#10;&#10;Description automatically generated">
            <a:extLst>
              <a:ext uri="{FF2B5EF4-FFF2-40B4-BE49-F238E27FC236}">
                <a16:creationId xmlns:a16="http://schemas.microsoft.com/office/drawing/2014/main" id="{DB9EE53D-7E9D-863D-D596-ECD3FFBD1C27}"/>
              </a:ext>
            </a:extLst>
          </p:cNvPr>
          <p:cNvPicPr>
            <a:picLocks noGrp="1" noChangeAspect="1"/>
          </p:cNvPicPr>
          <p:nvPr>
            <p:ph idx="1"/>
          </p:nvPr>
        </p:nvPicPr>
        <p:blipFill>
          <a:blip r:embed="rId2"/>
          <a:stretch>
            <a:fillRect/>
          </a:stretch>
        </p:blipFill>
        <p:spPr>
          <a:xfrm>
            <a:off x="6774422" y="1690688"/>
            <a:ext cx="5220814" cy="3178802"/>
          </a:xfrm>
        </p:spPr>
      </p:pic>
      <p:sp>
        <p:nvSpPr>
          <p:cNvPr id="3" name="TextBox 2">
            <a:extLst>
              <a:ext uri="{FF2B5EF4-FFF2-40B4-BE49-F238E27FC236}">
                <a16:creationId xmlns:a16="http://schemas.microsoft.com/office/drawing/2014/main" id="{3578A5C1-05B3-1280-E67A-127D63EA8A5A}"/>
              </a:ext>
            </a:extLst>
          </p:cNvPr>
          <p:cNvSpPr txBox="1"/>
          <p:nvPr/>
        </p:nvSpPr>
        <p:spPr>
          <a:xfrm>
            <a:off x="605641" y="1472540"/>
            <a:ext cx="4968348" cy="1200329"/>
          </a:xfrm>
          <a:prstGeom prst="rect">
            <a:avLst/>
          </a:prstGeom>
          <a:noFill/>
        </p:spPr>
        <p:txBody>
          <a:bodyPr wrap="none" rtlCol="0">
            <a:spAutoFit/>
          </a:bodyPr>
          <a:lstStyle/>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 Central </a:t>
            </a:r>
            <a:r>
              <a:rPr lang="en-US" dirty="0">
                <a:latin typeface="Calibri" panose="020F0502020204030204" pitchFamily="34" charset="0"/>
              </a:rPr>
              <a:t>Backed Digital Currency Data</a:t>
            </a:r>
            <a:endParaRPr lang="en-US" sz="1800" dirty="0">
              <a:effectLst/>
              <a:latin typeface="Calibri" panose="020F0502020204030204" pitchFamily="34" charset="0"/>
            </a:endParaRPr>
          </a:p>
          <a:p>
            <a:pPr marL="742950" lvl="1" indent="-285750"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hlinkClick r:id="rId3"/>
              </a:rPr>
              <a:t>https://cbdctracker.org/</a:t>
            </a:r>
            <a:endParaRPr lang="en-US" sz="1800" dirty="0">
              <a:effectLst/>
              <a:latin typeface="Calibri" panose="020F0502020204030204" pitchFamily="34" charset="0"/>
            </a:endParaRPr>
          </a:p>
          <a:p>
            <a:pPr marL="742950" lvl="1" indent="-285750"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hlinkClick r:id="rId4"/>
              </a:rPr>
              <a:t>https://github.com/liquifi-org/cbdc-tracker</a:t>
            </a:r>
            <a:endParaRPr lang="en-US" sz="1800" dirty="0">
              <a:effectLst/>
              <a:latin typeface="Calibri" panose="020F0502020204030204" pitchFamily="34" charset="0"/>
            </a:endParaRPr>
          </a:p>
          <a:p>
            <a:endParaRPr lang="en-CN" dirty="0"/>
          </a:p>
        </p:txBody>
      </p:sp>
      <p:pic>
        <p:nvPicPr>
          <p:cNvPr id="7" name="Picture 6" descr="A picture containing text, receipt, screenshot, font&#10;&#10;Description automatically generated">
            <a:extLst>
              <a:ext uri="{FF2B5EF4-FFF2-40B4-BE49-F238E27FC236}">
                <a16:creationId xmlns:a16="http://schemas.microsoft.com/office/drawing/2014/main" id="{6AEC52E1-0B77-2D1A-DB46-77011260ACBC}"/>
              </a:ext>
            </a:extLst>
          </p:cNvPr>
          <p:cNvPicPr>
            <a:picLocks noChangeAspect="1"/>
          </p:cNvPicPr>
          <p:nvPr/>
        </p:nvPicPr>
        <p:blipFill>
          <a:blip r:embed="rId5"/>
          <a:stretch>
            <a:fillRect/>
          </a:stretch>
        </p:blipFill>
        <p:spPr>
          <a:xfrm>
            <a:off x="196764" y="2619070"/>
            <a:ext cx="6421249" cy="1514842"/>
          </a:xfrm>
          <a:prstGeom prst="rect">
            <a:avLst/>
          </a:prstGeom>
        </p:spPr>
      </p:pic>
      <p:sp>
        <p:nvSpPr>
          <p:cNvPr id="8" name="TextBox 7">
            <a:extLst>
              <a:ext uri="{FF2B5EF4-FFF2-40B4-BE49-F238E27FC236}">
                <a16:creationId xmlns:a16="http://schemas.microsoft.com/office/drawing/2014/main" id="{982634DD-F804-2D80-61F3-DBD8AFD09B74}"/>
              </a:ext>
            </a:extLst>
          </p:cNvPr>
          <p:cNvSpPr txBox="1"/>
          <p:nvPr/>
        </p:nvSpPr>
        <p:spPr>
          <a:xfrm>
            <a:off x="738434" y="5062294"/>
            <a:ext cx="5478872" cy="646331"/>
          </a:xfrm>
          <a:prstGeom prst="rect">
            <a:avLst/>
          </a:prstGeom>
          <a:noFill/>
        </p:spPr>
        <p:txBody>
          <a:bodyPr wrap="none" rtlCol="0">
            <a:spAutoFit/>
          </a:bodyPr>
          <a:lstStyle/>
          <a:p>
            <a:r>
              <a:rPr lang="en-CN" dirty="0"/>
              <a:t>Will work on Crytpo data, see how CBDC in each country</a:t>
            </a:r>
          </a:p>
          <a:p>
            <a:r>
              <a:rPr lang="en-CN" dirty="0"/>
              <a:t>affects crypto price</a:t>
            </a:r>
          </a:p>
        </p:txBody>
      </p:sp>
    </p:spTree>
    <p:extLst>
      <p:ext uri="{BB962C8B-B14F-4D97-AF65-F5344CB8AC3E}">
        <p14:creationId xmlns:p14="http://schemas.microsoft.com/office/powerpoint/2010/main" val="217871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205D-C435-2454-77C4-D348271826E3}"/>
              </a:ext>
            </a:extLst>
          </p:cNvPr>
          <p:cNvSpPr>
            <a:spLocks noGrp="1"/>
          </p:cNvSpPr>
          <p:nvPr>
            <p:ph type="title"/>
          </p:nvPr>
        </p:nvSpPr>
        <p:spPr/>
        <p:txBody>
          <a:bodyPr/>
          <a:lstStyle/>
          <a:p>
            <a:r>
              <a:rPr lang="en-CN" dirty="0"/>
              <a:t>8/9</a:t>
            </a:r>
          </a:p>
        </p:txBody>
      </p:sp>
      <p:pic>
        <p:nvPicPr>
          <p:cNvPr id="5" name="Content Placeholder 4" descr="A graph with different colored lines and numbers&#10;&#10;Description automatically generated">
            <a:extLst>
              <a:ext uri="{FF2B5EF4-FFF2-40B4-BE49-F238E27FC236}">
                <a16:creationId xmlns:a16="http://schemas.microsoft.com/office/drawing/2014/main" id="{59A2C187-DF2F-8960-FE9B-B0983EBA785B}"/>
              </a:ext>
            </a:extLst>
          </p:cNvPr>
          <p:cNvPicPr>
            <a:picLocks noGrp="1" noChangeAspect="1"/>
          </p:cNvPicPr>
          <p:nvPr>
            <p:ph idx="1"/>
          </p:nvPr>
        </p:nvPicPr>
        <p:blipFill>
          <a:blip r:embed="rId2"/>
          <a:stretch>
            <a:fillRect/>
          </a:stretch>
        </p:blipFill>
        <p:spPr>
          <a:xfrm>
            <a:off x="6341104" y="3386916"/>
            <a:ext cx="5176598" cy="3105959"/>
          </a:xfrm>
        </p:spPr>
      </p:pic>
      <p:pic>
        <p:nvPicPr>
          <p:cNvPr id="7" name="Picture 6" descr="A graph of a graph with different colored lines&#10;&#10;Description automatically generated with medium confidence">
            <a:extLst>
              <a:ext uri="{FF2B5EF4-FFF2-40B4-BE49-F238E27FC236}">
                <a16:creationId xmlns:a16="http://schemas.microsoft.com/office/drawing/2014/main" id="{D7158AC6-906C-36A1-DB11-6E1C4CC83E34}"/>
              </a:ext>
            </a:extLst>
          </p:cNvPr>
          <p:cNvPicPr>
            <a:picLocks noChangeAspect="1"/>
          </p:cNvPicPr>
          <p:nvPr/>
        </p:nvPicPr>
        <p:blipFill>
          <a:blip r:embed="rId3"/>
          <a:stretch>
            <a:fillRect/>
          </a:stretch>
        </p:blipFill>
        <p:spPr>
          <a:xfrm>
            <a:off x="362309" y="3563120"/>
            <a:ext cx="5176598" cy="3105959"/>
          </a:xfrm>
          <a:prstGeom prst="rect">
            <a:avLst/>
          </a:prstGeom>
        </p:spPr>
      </p:pic>
      <p:sp>
        <p:nvSpPr>
          <p:cNvPr id="8" name="TextBox 7">
            <a:extLst>
              <a:ext uri="{FF2B5EF4-FFF2-40B4-BE49-F238E27FC236}">
                <a16:creationId xmlns:a16="http://schemas.microsoft.com/office/drawing/2014/main" id="{714FD7B4-E6A7-6330-5AF7-558DEC3BAEBE}"/>
              </a:ext>
            </a:extLst>
          </p:cNvPr>
          <p:cNvSpPr txBox="1"/>
          <p:nvPr/>
        </p:nvSpPr>
        <p:spPr>
          <a:xfrm>
            <a:off x="362309" y="1431000"/>
            <a:ext cx="11662913" cy="2308324"/>
          </a:xfrm>
          <a:prstGeom prst="rect">
            <a:avLst/>
          </a:prstGeom>
          <a:noFill/>
        </p:spPr>
        <p:txBody>
          <a:bodyPr wrap="square" rtlCol="0">
            <a:spAutoFit/>
          </a:bodyPr>
          <a:lstStyle/>
          <a:p>
            <a:pPr algn="l" fontAlgn="base"/>
            <a:r>
              <a:rPr lang="en-US" sz="1800" b="0" i="0" dirty="0">
                <a:solidFill>
                  <a:srgbClr val="000000"/>
                </a:solidFill>
                <a:effectLst/>
                <a:latin typeface="Calibri" panose="020F0502020204030204" pitchFamily="34" charset="0"/>
              </a:rPr>
              <a:t>I examined the crypto price and volume 2 months, 1 month, the month of, 1 month after, and 2 months after the launches of Central Backed Digital Currencies. I have attached the visualization to the email. </a:t>
            </a:r>
            <a:br>
              <a:rPr lang="en-US" sz="1800" b="0" i="0" dirty="0">
                <a:solidFill>
                  <a:srgbClr val="000000"/>
                </a:solidFill>
                <a:effectLst/>
                <a:latin typeface="Calibri" panose="020F0502020204030204" pitchFamily="34" charset="0"/>
              </a:rPr>
            </a:br>
            <a:endParaRPr lang="en-US" sz="1800" b="0" i="0" dirty="0">
              <a:solidFill>
                <a:srgbClr val="000000"/>
              </a:solidFill>
              <a:effectLst/>
              <a:latin typeface="Calibri" panose="020F0502020204030204" pitchFamily="34" charset="0"/>
            </a:endParaRPr>
          </a:p>
          <a:p>
            <a:pPr algn="l" fontAlgn="base"/>
            <a:r>
              <a:rPr lang="en-US" sz="1800" b="0" i="0" dirty="0">
                <a:solidFill>
                  <a:srgbClr val="000000"/>
                </a:solidFill>
                <a:effectLst/>
                <a:latin typeface="Calibri" panose="020F0502020204030204" pitchFamily="34" charset="0"/>
              </a:rPr>
              <a:t>There are in total 8 CBDC launches according to this dataset, and I am very sad to see that there is no obvious trend or pattern that is shared among all the 8 CBDC launches. However, the trading volume of crypto seems to decrease around 3 CBDC launches. This might indicate that people are switching to CBDC, therefore, trading less crypto. However, I think the sample size is relatively small to draw a significant conclusion.</a:t>
            </a:r>
          </a:p>
          <a:p>
            <a:endParaRPr lang="en-CN" dirty="0"/>
          </a:p>
        </p:txBody>
      </p:sp>
    </p:spTree>
    <p:extLst>
      <p:ext uri="{BB962C8B-B14F-4D97-AF65-F5344CB8AC3E}">
        <p14:creationId xmlns:p14="http://schemas.microsoft.com/office/powerpoint/2010/main" val="105185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D8B0-6D62-8578-FF1C-400BD0B2606B}"/>
              </a:ext>
            </a:extLst>
          </p:cNvPr>
          <p:cNvSpPr>
            <a:spLocks noGrp="1"/>
          </p:cNvSpPr>
          <p:nvPr>
            <p:ph type="title"/>
          </p:nvPr>
        </p:nvSpPr>
        <p:spPr/>
        <p:txBody>
          <a:bodyPr/>
          <a:lstStyle/>
          <a:p>
            <a:r>
              <a:rPr lang="en-US" altLang="zh-CN" dirty="0"/>
              <a:t>8/17</a:t>
            </a:r>
            <a:endParaRPr lang="en-CN" dirty="0"/>
          </a:p>
        </p:txBody>
      </p:sp>
      <p:pic>
        <p:nvPicPr>
          <p:cNvPr id="1026" name="Picture 2">
            <a:extLst>
              <a:ext uri="{FF2B5EF4-FFF2-40B4-BE49-F238E27FC236}">
                <a16:creationId xmlns:a16="http://schemas.microsoft.com/office/drawing/2014/main" id="{6B8A113A-7BDD-30F2-9A64-23B20BC2C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87" y="3366663"/>
            <a:ext cx="5679057" cy="340743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231EF2E7-5F2D-DA3D-1CE9-45E52CA6A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8873" y="0"/>
            <a:ext cx="6012872" cy="36077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24C64F-D0F8-04AF-435F-8229640C7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4360" y="3555375"/>
            <a:ext cx="5563206" cy="33379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E2AFF1-DE55-D9E2-9448-5A9D70FDC1BA}"/>
              </a:ext>
            </a:extLst>
          </p:cNvPr>
          <p:cNvSpPr txBox="1"/>
          <p:nvPr/>
        </p:nvSpPr>
        <p:spPr>
          <a:xfrm>
            <a:off x="671554" y="1524050"/>
            <a:ext cx="3069173" cy="1754326"/>
          </a:xfrm>
          <a:prstGeom prst="rect">
            <a:avLst/>
          </a:prstGeom>
          <a:noFill/>
        </p:spPr>
        <p:txBody>
          <a:bodyPr wrap="square" rtlCol="0">
            <a:spAutoFit/>
          </a:bodyPr>
          <a:lstStyle/>
          <a:p>
            <a:r>
              <a:rPr lang="en-US" sz="1800" dirty="0">
                <a:solidFill>
                  <a:srgbClr val="000000"/>
                </a:solidFill>
                <a:effectLst/>
                <a:latin typeface="Calibri" panose="020F0502020204030204" pitchFamily="34" charset="0"/>
              </a:rPr>
              <a:t>examined the relationship between number of </a:t>
            </a:r>
            <a:r>
              <a:rPr lang="en-US" sz="1800" dirty="0" err="1">
                <a:solidFill>
                  <a:srgbClr val="000000"/>
                </a:solidFill>
                <a:effectLst/>
                <a:latin typeface="Calibri" panose="020F0502020204030204" pitchFamily="34" charset="0"/>
              </a:rPr>
              <a:t>cbdc</a:t>
            </a:r>
            <a:r>
              <a:rPr lang="en-US" sz="1800" dirty="0">
                <a:solidFill>
                  <a:srgbClr val="000000"/>
                </a:solidFill>
                <a:effectLst/>
                <a:latin typeface="Calibri" panose="020F0502020204030204" pitchFamily="34" charset="0"/>
              </a:rPr>
              <a:t> news vs log price, log volume, and percentage price change -- no obvious correlation</a:t>
            </a:r>
          </a:p>
          <a:p>
            <a:endParaRPr lang="en-CN" dirty="0"/>
          </a:p>
        </p:txBody>
      </p:sp>
    </p:spTree>
    <p:extLst>
      <p:ext uri="{BB962C8B-B14F-4D97-AF65-F5344CB8AC3E}">
        <p14:creationId xmlns:p14="http://schemas.microsoft.com/office/powerpoint/2010/main" val="157782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CECA-00FF-0595-9511-79AB65084CA5}"/>
              </a:ext>
            </a:extLst>
          </p:cNvPr>
          <p:cNvSpPr>
            <a:spLocks noGrp="1"/>
          </p:cNvSpPr>
          <p:nvPr>
            <p:ph type="title"/>
          </p:nvPr>
        </p:nvSpPr>
        <p:spPr/>
        <p:txBody>
          <a:bodyPr/>
          <a:lstStyle/>
          <a:p>
            <a:r>
              <a:rPr lang="en-CN" dirty="0"/>
              <a:t>8/25</a:t>
            </a:r>
          </a:p>
        </p:txBody>
      </p:sp>
      <p:sp>
        <p:nvSpPr>
          <p:cNvPr id="3" name="Content Placeholder 2">
            <a:extLst>
              <a:ext uri="{FF2B5EF4-FFF2-40B4-BE49-F238E27FC236}">
                <a16:creationId xmlns:a16="http://schemas.microsoft.com/office/drawing/2014/main" id="{2679F89E-3A85-7592-B85F-87F4E04E3526}"/>
              </a:ext>
            </a:extLst>
          </p:cNvPr>
          <p:cNvSpPr>
            <a:spLocks noGrp="1"/>
          </p:cNvSpPr>
          <p:nvPr>
            <p:ph idx="1"/>
          </p:nvPr>
        </p:nvSpPr>
        <p:spPr>
          <a:xfrm>
            <a:off x="713510" y="1493115"/>
            <a:ext cx="10515600" cy="5184776"/>
          </a:xfrm>
        </p:spPr>
        <p:txBody>
          <a:bodyPr>
            <a:normAutofit/>
          </a:bodyPr>
          <a:lstStyle/>
          <a:p>
            <a:pPr marL="0" indent="0">
              <a:buNone/>
            </a:pPr>
            <a:endParaRPr lang="en-US" sz="2000" dirty="0"/>
          </a:p>
          <a:p>
            <a:pPr marL="0" indent="0">
              <a:buNone/>
            </a:pPr>
            <a:endParaRPr lang="en-US" sz="2000" dirty="0"/>
          </a:p>
          <a:p>
            <a:pPr marL="0" indent="0">
              <a:buNone/>
            </a:pPr>
            <a:r>
              <a:rPr lang="en-US" sz="2000" dirty="0"/>
              <a:t>Crypto Legality Policy</a:t>
            </a:r>
          </a:p>
          <a:p>
            <a:r>
              <a:rPr lang="en-US" sz="2000" dirty="0"/>
              <a:t>Average Slope for Log Price (Legal Status: Legal): 0.002469692150133813</a:t>
            </a:r>
          </a:p>
          <a:p>
            <a:r>
              <a:rPr lang="en-US" sz="2000" dirty="0"/>
              <a:t>Average Slope for Log Price (Legal Status: Illegal): -0.002455981990060988</a:t>
            </a:r>
          </a:p>
          <a:p>
            <a:r>
              <a:rPr lang="en-US" sz="2000" dirty="0"/>
              <a:t>Average Slope for Log Volume (Legal Status: Legal): 0.01260757503698833</a:t>
            </a:r>
          </a:p>
          <a:p>
            <a:r>
              <a:rPr lang="en-US" sz="2000" dirty="0"/>
              <a:t>Average Slope for Log Volume (Legal Status: Illegal): 0.06501841553720902</a:t>
            </a:r>
          </a:p>
          <a:p>
            <a:endParaRPr lang="en-CN" sz="2000" dirty="0"/>
          </a:p>
          <a:p>
            <a:endParaRPr lang="en-CN" sz="2000" dirty="0"/>
          </a:p>
          <a:p>
            <a:pPr marL="0" indent="0">
              <a:buNone/>
            </a:pPr>
            <a:r>
              <a:rPr lang="en-CN" sz="2000" dirty="0"/>
              <a:t>The following slides are crypto prices around each legal status change. </a:t>
            </a:r>
          </a:p>
        </p:txBody>
      </p:sp>
    </p:spTree>
    <p:extLst>
      <p:ext uri="{BB962C8B-B14F-4D97-AF65-F5344CB8AC3E}">
        <p14:creationId xmlns:p14="http://schemas.microsoft.com/office/powerpoint/2010/main" val="277524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dots&#10;&#10;Description automatically generated">
            <a:extLst>
              <a:ext uri="{FF2B5EF4-FFF2-40B4-BE49-F238E27FC236}">
                <a16:creationId xmlns:a16="http://schemas.microsoft.com/office/drawing/2014/main" id="{C2641D21-B24A-A512-9E10-11ACAE673BF1}"/>
              </a:ext>
            </a:extLst>
          </p:cNvPr>
          <p:cNvPicPr>
            <a:picLocks noGrp="1" noChangeAspect="1"/>
          </p:cNvPicPr>
          <p:nvPr>
            <p:ph idx="1"/>
          </p:nvPr>
        </p:nvPicPr>
        <p:blipFill>
          <a:blip r:embed="rId2"/>
          <a:stretch>
            <a:fillRect/>
          </a:stretch>
        </p:blipFill>
        <p:spPr>
          <a:xfrm>
            <a:off x="197333" y="3836406"/>
            <a:ext cx="3809125" cy="2856843"/>
          </a:xfrm>
        </p:spPr>
      </p:pic>
      <p:pic>
        <p:nvPicPr>
          <p:cNvPr id="7" name="Picture 6" descr="A graph with blue dots&#10;&#10;Description automatically generated">
            <a:extLst>
              <a:ext uri="{FF2B5EF4-FFF2-40B4-BE49-F238E27FC236}">
                <a16:creationId xmlns:a16="http://schemas.microsoft.com/office/drawing/2014/main" id="{95C3DAAE-B59B-3AAB-FB44-5CDA768F0255}"/>
              </a:ext>
            </a:extLst>
          </p:cNvPr>
          <p:cNvPicPr>
            <a:picLocks noChangeAspect="1"/>
          </p:cNvPicPr>
          <p:nvPr/>
        </p:nvPicPr>
        <p:blipFill>
          <a:blip r:embed="rId3"/>
          <a:stretch>
            <a:fillRect/>
          </a:stretch>
        </p:blipFill>
        <p:spPr>
          <a:xfrm>
            <a:off x="4225119" y="164750"/>
            <a:ext cx="4046657" cy="3034993"/>
          </a:xfrm>
          <a:prstGeom prst="rect">
            <a:avLst/>
          </a:prstGeom>
        </p:spPr>
      </p:pic>
      <p:pic>
        <p:nvPicPr>
          <p:cNvPr id="9" name="Picture 8" descr="A graph with blue dots&#10;&#10;Description automatically generated">
            <a:extLst>
              <a:ext uri="{FF2B5EF4-FFF2-40B4-BE49-F238E27FC236}">
                <a16:creationId xmlns:a16="http://schemas.microsoft.com/office/drawing/2014/main" id="{4B7220AA-BAAA-53AB-2874-6D17151D65C9}"/>
              </a:ext>
            </a:extLst>
          </p:cNvPr>
          <p:cNvPicPr>
            <a:picLocks noChangeAspect="1"/>
          </p:cNvPicPr>
          <p:nvPr/>
        </p:nvPicPr>
        <p:blipFill>
          <a:blip r:embed="rId4"/>
          <a:stretch>
            <a:fillRect/>
          </a:stretch>
        </p:blipFill>
        <p:spPr>
          <a:xfrm>
            <a:off x="4207429" y="3747330"/>
            <a:ext cx="4046657" cy="3034993"/>
          </a:xfrm>
          <a:prstGeom prst="rect">
            <a:avLst/>
          </a:prstGeom>
        </p:spPr>
      </p:pic>
      <p:pic>
        <p:nvPicPr>
          <p:cNvPr id="11" name="Picture 10" descr="A graph with blue dots&#10;&#10;Description automatically generated">
            <a:extLst>
              <a:ext uri="{FF2B5EF4-FFF2-40B4-BE49-F238E27FC236}">
                <a16:creationId xmlns:a16="http://schemas.microsoft.com/office/drawing/2014/main" id="{A467094F-B386-E8F6-6F87-681A67B305B0}"/>
              </a:ext>
            </a:extLst>
          </p:cNvPr>
          <p:cNvPicPr>
            <a:picLocks noChangeAspect="1"/>
          </p:cNvPicPr>
          <p:nvPr/>
        </p:nvPicPr>
        <p:blipFill>
          <a:blip r:embed="rId5"/>
          <a:stretch>
            <a:fillRect/>
          </a:stretch>
        </p:blipFill>
        <p:spPr>
          <a:xfrm>
            <a:off x="8271776" y="1911503"/>
            <a:ext cx="4046657" cy="3034993"/>
          </a:xfrm>
          <a:prstGeom prst="rect">
            <a:avLst/>
          </a:prstGeom>
        </p:spPr>
      </p:pic>
      <p:pic>
        <p:nvPicPr>
          <p:cNvPr id="13" name="Picture 12" descr="A graph with blue dots&#10;&#10;Description automatically generated">
            <a:extLst>
              <a:ext uri="{FF2B5EF4-FFF2-40B4-BE49-F238E27FC236}">
                <a16:creationId xmlns:a16="http://schemas.microsoft.com/office/drawing/2014/main" id="{4F9AF1FD-3A95-4AC2-2364-873B7F52285E}"/>
              </a:ext>
            </a:extLst>
          </p:cNvPr>
          <p:cNvPicPr>
            <a:picLocks noChangeAspect="1"/>
          </p:cNvPicPr>
          <p:nvPr/>
        </p:nvPicPr>
        <p:blipFill>
          <a:blip r:embed="rId6"/>
          <a:stretch>
            <a:fillRect/>
          </a:stretch>
        </p:blipFill>
        <p:spPr>
          <a:xfrm>
            <a:off x="161953" y="289830"/>
            <a:ext cx="3879884" cy="2909913"/>
          </a:xfrm>
          <a:prstGeom prst="rect">
            <a:avLst/>
          </a:prstGeom>
        </p:spPr>
      </p:pic>
      <p:sp>
        <p:nvSpPr>
          <p:cNvPr id="3" name="TextBox 2">
            <a:extLst>
              <a:ext uri="{FF2B5EF4-FFF2-40B4-BE49-F238E27FC236}">
                <a16:creationId xmlns:a16="http://schemas.microsoft.com/office/drawing/2014/main" id="{13DA91B8-DBFA-81BE-40F1-1DDEE1D4389F}"/>
              </a:ext>
            </a:extLst>
          </p:cNvPr>
          <p:cNvSpPr txBox="1"/>
          <p:nvPr/>
        </p:nvSpPr>
        <p:spPr>
          <a:xfrm>
            <a:off x="8958649" y="284205"/>
            <a:ext cx="2409567" cy="646331"/>
          </a:xfrm>
          <a:prstGeom prst="rect">
            <a:avLst/>
          </a:prstGeom>
          <a:noFill/>
        </p:spPr>
        <p:txBody>
          <a:bodyPr wrap="square" rtlCol="0">
            <a:spAutoFit/>
          </a:bodyPr>
          <a:lstStyle/>
          <a:p>
            <a:r>
              <a:rPr lang="en-CN" dirty="0"/>
              <a:t>price change when country declared illegal</a:t>
            </a:r>
          </a:p>
        </p:txBody>
      </p:sp>
    </p:spTree>
    <p:extLst>
      <p:ext uri="{BB962C8B-B14F-4D97-AF65-F5344CB8AC3E}">
        <p14:creationId xmlns:p14="http://schemas.microsoft.com/office/powerpoint/2010/main" val="101172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AA7E49-AF95-382F-8548-A6AD10F1D0F4}"/>
              </a:ext>
            </a:extLst>
          </p:cNvPr>
          <p:cNvSpPr txBox="1"/>
          <p:nvPr/>
        </p:nvSpPr>
        <p:spPr>
          <a:xfrm>
            <a:off x="480429" y="412790"/>
            <a:ext cx="3517314" cy="3016210"/>
          </a:xfrm>
          <a:prstGeom prst="rect">
            <a:avLst/>
          </a:prstGeom>
          <a:noFill/>
        </p:spPr>
        <p:txBody>
          <a:bodyPr wrap="square" rtlCol="0">
            <a:spAutoFit/>
          </a:bodyPr>
          <a:lstStyle/>
          <a:p>
            <a:r>
              <a:rPr lang="en-US" sz="1000" dirty="0">
                <a:solidFill>
                  <a:srgbClr val="000000"/>
                </a:solidFill>
                <a:effectLst/>
                <a:latin typeface="Helvetica Neue" panose="02000503000000020004" pitchFamily="2" charset="0"/>
              </a:rPr>
              <a:t>Financial institutions are not allowed to facilitate bitcoin transactions.[14] Regulation prohibits financial firms holding or trading cryptocurrencies.[8]: China  On 5 December 2013, People's Bank of China (PBOC) made its first step in regulating bitcoin by prohibiting financial institutions from handling bitcoin transactions.[98] On 1 April 2014 PBOC ordered commercial banks and payment companies to close bitcoin trading accounts in two weeks.[99] Cryptocurrency exchanges or trading platforms were effectively banned by regulation in September 2017 with 173 platforms closed down by July 2018.[100] In early 2018 the People's Bank of China announced the State Administration of Foreign Exchange led by Pan </a:t>
            </a:r>
            <a:r>
              <a:rPr lang="en-US" sz="1000" dirty="0" err="1">
                <a:solidFill>
                  <a:srgbClr val="000000"/>
                </a:solidFill>
                <a:effectLst/>
                <a:latin typeface="Helvetica Neue" panose="02000503000000020004" pitchFamily="2" charset="0"/>
              </a:rPr>
              <a:t>Gongsheng</a:t>
            </a:r>
            <a:r>
              <a:rPr lang="en-US" sz="1000" dirty="0">
                <a:solidFill>
                  <a:srgbClr val="000000"/>
                </a:solidFill>
                <a:effectLst/>
                <a:latin typeface="Helvetica Neue" panose="02000503000000020004" pitchFamily="2" charset="0"/>
              </a:rPr>
              <a:t> would crack down on bitcoin mining.[101][102] Many bitcoin mining operations in China had stopped operating by January 2018.[100] A complete ban on cryptocurrency trading and mining was put into effect on 24 September 2021.[103]</a:t>
            </a:r>
          </a:p>
          <a:p>
            <a:endParaRPr lang="en-CN" sz="1000" dirty="0"/>
          </a:p>
        </p:txBody>
      </p:sp>
      <p:sp>
        <p:nvSpPr>
          <p:cNvPr id="8" name="TextBox 7">
            <a:extLst>
              <a:ext uri="{FF2B5EF4-FFF2-40B4-BE49-F238E27FC236}">
                <a16:creationId xmlns:a16="http://schemas.microsoft.com/office/drawing/2014/main" id="{E826417B-0B51-179E-E32B-63EE8E5AFDE0}"/>
              </a:ext>
            </a:extLst>
          </p:cNvPr>
          <p:cNvSpPr txBox="1"/>
          <p:nvPr/>
        </p:nvSpPr>
        <p:spPr>
          <a:xfrm>
            <a:off x="4397626" y="27530"/>
            <a:ext cx="4056104" cy="3785652"/>
          </a:xfrm>
          <a:prstGeom prst="rect">
            <a:avLst/>
          </a:prstGeom>
          <a:noFill/>
        </p:spPr>
        <p:txBody>
          <a:bodyPr wrap="square">
            <a:spAutoFit/>
          </a:bodyPr>
          <a:lstStyle/>
          <a:p>
            <a:r>
              <a:rPr lang="en-US" sz="1000" dirty="0">
                <a:solidFill>
                  <a:srgbClr val="000000"/>
                </a:solidFill>
                <a:effectLst/>
                <a:latin typeface="Helvetica Neue" panose="02000503000000020004" pitchFamily="2" charset="0"/>
              </a:rPr>
              <a:t>On 5 December 2013, a proposal was put forth by 45 members of the Swiss Parliament for digital sustainability (</a:t>
            </a:r>
            <a:r>
              <a:rPr lang="en-US" sz="1000" dirty="0" err="1">
                <a:solidFill>
                  <a:srgbClr val="000000"/>
                </a:solidFill>
                <a:effectLst/>
                <a:latin typeface="Helvetica Neue" panose="02000503000000020004" pitchFamily="2" charset="0"/>
              </a:rPr>
              <a:t>Pardigli</a:t>
            </a:r>
            <a:r>
              <a:rPr lang="en-US" sz="1000" dirty="0">
                <a:solidFill>
                  <a:srgbClr val="000000"/>
                </a:solidFill>
                <a:effectLst/>
                <a:latin typeface="Helvetica Neue" panose="02000503000000020004" pitchFamily="2" charset="0"/>
              </a:rPr>
              <a:t>), that calls on the Swiss government to evaluate the opportunities for utilization of bitcoin by the country's financial sector.[146] It also seeks clarification on bitcoin's legal standing with respect to VAT, securities and anti-money laundering laws.</a:t>
            </a:r>
          </a:p>
          <a:p>
            <a:endParaRPr lang="en-US" sz="1000" dirty="0">
              <a:solidFill>
                <a:srgbClr val="000000"/>
              </a:solidFill>
              <a:latin typeface="Helvetica Neue" panose="02000503000000020004" pitchFamily="2" charset="0"/>
            </a:endParaRPr>
          </a:p>
          <a:p>
            <a:r>
              <a:rPr lang="en-US" sz="1000" dirty="0">
                <a:solidFill>
                  <a:srgbClr val="000000"/>
                </a:solidFill>
                <a:effectLst/>
                <a:latin typeface="Helvetica Neue" panose="02000503000000020004" pitchFamily="2" charset="0"/>
              </a:rPr>
              <a:t>Financial institutions are not allowed to facilitate bitcoin transactions.[14] Regulation prohibits financial firms holding or trading cryptocurrencies.[8]: China  On 5 December 2013, People's Bank of China (PBOC) made its first step in regulating bitcoin by prohibiting financial institutions from handling bitcoin transactions.[98] On 1 April 2014 PBOC ordered commercial banks and payment companies to close bitcoin trading accounts in two weeks.[99] Cryptocurrency exchanges or trading platforms were effectively banned by regulation in September 2017 with 173 platforms closed down by July 2018.[100] In early 2018 the People's Bank of China announced the State Administration of Foreign Exchange led by Pan </a:t>
            </a:r>
            <a:r>
              <a:rPr lang="en-US" sz="1000" dirty="0" err="1">
                <a:solidFill>
                  <a:srgbClr val="000000"/>
                </a:solidFill>
                <a:effectLst/>
                <a:latin typeface="Helvetica Neue" panose="02000503000000020004" pitchFamily="2" charset="0"/>
              </a:rPr>
              <a:t>Gongsheng</a:t>
            </a:r>
            <a:r>
              <a:rPr lang="en-US" sz="1000" dirty="0">
                <a:solidFill>
                  <a:srgbClr val="000000"/>
                </a:solidFill>
                <a:effectLst/>
                <a:latin typeface="Helvetica Neue" panose="02000503000000020004" pitchFamily="2" charset="0"/>
              </a:rPr>
              <a:t> would crack down on bitcoin mining.[101][102] Many bitcoin mining operations in China had stopped operating by January 2018.[100] A complete ban on cryptocurrency trading and mining was put into effect on 24 September 2021.[103]</a:t>
            </a:r>
          </a:p>
          <a:p>
            <a:endParaRPr lang="en-US" sz="1000" dirty="0">
              <a:solidFill>
                <a:srgbClr val="000000"/>
              </a:solidFill>
              <a:effectLst/>
              <a:latin typeface="Helvetica Neue" panose="02000503000000020004" pitchFamily="2" charset="0"/>
            </a:endParaRPr>
          </a:p>
        </p:txBody>
      </p:sp>
      <p:sp>
        <p:nvSpPr>
          <p:cNvPr id="10" name="TextBox 9">
            <a:extLst>
              <a:ext uri="{FF2B5EF4-FFF2-40B4-BE49-F238E27FC236}">
                <a16:creationId xmlns:a16="http://schemas.microsoft.com/office/drawing/2014/main" id="{03F914A1-95E6-528A-DDC8-E53B9951714A}"/>
              </a:ext>
            </a:extLst>
          </p:cNvPr>
          <p:cNvSpPr txBox="1"/>
          <p:nvPr/>
        </p:nvSpPr>
        <p:spPr>
          <a:xfrm>
            <a:off x="4458555" y="4169377"/>
            <a:ext cx="4195117" cy="2400657"/>
          </a:xfrm>
          <a:prstGeom prst="rect">
            <a:avLst/>
          </a:prstGeom>
          <a:noFill/>
        </p:spPr>
        <p:txBody>
          <a:bodyPr wrap="square">
            <a:spAutoFit/>
          </a:bodyPr>
          <a:lstStyle/>
          <a:p>
            <a:r>
              <a:rPr lang="en-US" sz="1000" dirty="0">
                <a:solidFill>
                  <a:srgbClr val="000000"/>
                </a:solidFill>
                <a:effectLst/>
                <a:latin typeface="Helvetica Neue" panose="02000503000000020004" pitchFamily="2" charset="0"/>
              </a:rPr>
              <a:t>Financial institutions are not allowed to facilitate bitcoin transactions.[14] Regulation prohibits financial firms holding or trading cryptocurrencies.[8]: China  On 5 December 2013, People's Bank of China (PBOC) made its first step in regulating bitcoin by prohibiting financial institutions from handling bitcoin transactions.[98] On 1 April 2014 PBOC ordered commercial banks and payment companies to close bitcoin trading accounts in two weeks.[99] Cryptocurrency exchanges or trading platforms were effectively banned by regulation in September 2017 with 173 platforms closed down by July 2018.[100] In early 2018 the People's Bank of China announced the State Administration of Foreign Exchange led by Pan </a:t>
            </a:r>
            <a:r>
              <a:rPr lang="en-US" sz="1000" dirty="0" err="1">
                <a:solidFill>
                  <a:srgbClr val="000000"/>
                </a:solidFill>
                <a:effectLst/>
                <a:latin typeface="Helvetica Neue" panose="02000503000000020004" pitchFamily="2" charset="0"/>
              </a:rPr>
              <a:t>Gongsheng</a:t>
            </a:r>
            <a:r>
              <a:rPr lang="en-US" sz="1000" dirty="0">
                <a:solidFill>
                  <a:srgbClr val="000000"/>
                </a:solidFill>
                <a:effectLst/>
                <a:latin typeface="Helvetica Neue" panose="02000503000000020004" pitchFamily="2" charset="0"/>
              </a:rPr>
              <a:t> would crack down on bitcoin mining.[101][102] Many bitcoin mining operations in China had stopped operating by January 2018.[100] A complete ban on cryptocurrency trading and mining was put into effect on 24 September 2021.[103]</a:t>
            </a:r>
          </a:p>
        </p:txBody>
      </p:sp>
      <p:sp>
        <p:nvSpPr>
          <p:cNvPr id="11" name="TextBox 10">
            <a:extLst>
              <a:ext uri="{FF2B5EF4-FFF2-40B4-BE49-F238E27FC236}">
                <a16:creationId xmlns:a16="http://schemas.microsoft.com/office/drawing/2014/main" id="{D0F436BD-FF55-F64B-6298-B747154AA61A}"/>
              </a:ext>
            </a:extLst>
          </p:cNvPr>
          <p:cNvSpPr txBox="1"/>
          <p:nvPr/>
        </p:nvSpPr>
        <p:spPr>
          <a:xfrm>
            <a:off x="234778" y="92884"/>
            <a:ext cx="2105256" cy="369332"/>
          </a:xfrm>
          <a:prstGeom prst="rect">
            <a:avLst/>
          </a:prstGeom>
          <a:noFill/>
        </p:spPr>
        <p:txBody>
          <a:bodyPr wrap="none" rtlCol="0">
            <a:spAutoFit/>
          </a:bodyPr>
          <a:lstStyle/>
          <a:p>
            <a:r>
              <a:rPr lang="en-CN" dirty="0"/>
              <a:t>Corresponding news</a:t>
            </a:r>
          </a:p>
        </p:txBody>
      </p:sp>
      <p:sp>
        <p:nvSpPr>
          <p:cNvPr id="12" name="TextBox 11">
            <a:extLst>
              <a:ext uri="{FF2B5EF4-FFF2-40B4-BE49-F238E27FC236}">
                <a16:creationId xmlns:a16="http://schemas.microsoft.com/office/drawing/2014/main" id="{41CF4A02-D716-B6E9-710D-56790CF4D0A6}"/>
              </a:ext>
            </a:extLst>
          </p:cNvPr>
          <p:cNvSpPr txBox="1"/>
          <p:nvPr/>
        </p:nvSpPr>
        <p:spPr>
          <a:xfrm>
            <a:off x="326302" y="4169377"/>
            <a:ext cx="3671441" cy="1477328"/>
          </a:xfrm>
          <a:prstGeom prst="rect">
            <a:avLst/>
          </a:prstGeom>
          <a:noFill/>
        </p:spPr>
        <p:txBody>
          <a:bodyPr wrap="square" rtlCol="0">
            <a:spAutoFit/>
          </a:bodyPr>
          <a:lstStyle/>
          <a:p>
            <a:r>
              <a:rPr lang="en-US" sz="1000" dirty="0">
                <a:solidFill>
                  <a:srgbClr val="000000"/>
                </a:solidFill>
                <a:effectLst/>
                <a:latin typeface="Helvetica Neue" panose="02000503000000020004" pitchFamily="2" charset="0"/>
              </a:rPr>
              <a:t>Financial institutions are not allowed to facilitate bitcoin transactions.[14]  In September 2014, Bangladesh Bank said that "anybody caught using the virtual currency could be jailed under the country's strict anti-money laundering laws".[78] In 2021 the Bangladesh Bank said that cryptocurrency transactions or trade should be deemed as crimes if they involve money laundering or terror financing.[79]</a:t>
            </a:r>
          </a:p>
          <a:p>
            <a:endParaRPr lang="en-CN" sz="1000" dirty="0"/>
          </a:p>
        </p:txBody>
      </p:sp>
      <p:sp>
        <p:nvSpPr>
          <p:cNvPr id="14" name="TextBox 13">
            <a:extLst>
              <a:ext uri="{FF2B5EF4-FFF2-40B4-BE49-F238E27FC236}">
                <a16:creationId xmlns:a16="http://schemas.microsoft.com/office/drawing/2014/main" id="{31414A7B-F0D5-80AB-DB97-0C91C251603F}"/>
              </a:ext>
            </a:extLst>
          </p:cNvPr>
          <p:cNvSpPr txBox="1"/>
          <p:nvPr/>
        </p:nvSpPr>
        <p:spPr>
          <a:xfrm>
            <a:off x="8853614" y="1720369"/>
            <a:ext cx="3240505" cy="3016210"/>
          </a:xfrm>
          <a:prstGeom prst="rect">
            <a:avLst/>
          </a:prstGeom>
          <a:noFill/>
        </p:spPr>
        <p:txBody>
          <a:bodyPr wrap="square">
            <a:spAutoFit/>
          </a:bodyPr>
          <a:lstStyle/>
          <a:p>
            <a:r>
              <a:rPr lang="en-US" sz="1000" dirty="0">
                <a:solidFill>
                  <a:srgbClr val="000000"/>
                </a:solidFill>
                <a:effectLst/>
                <a:latin typeface="Helvetica Neue" panose="02000503000000020004" pitchFamily="2" charset="0"/>
              </a:rPr>
              <a:t>Financial institutions are not allowed to facilitate bitcoin transactions.[14] Regulation prohibits financial firms holding or trading cryptocurrencies.[8]: China  On 5 December 2013, People's Bank of China (PBOC) made its first step in regulating bitcoin by prohibiting financial institutions from handling bitcoin transactions.[98] On 1 April 2014 PBOC ordered commercial banks and payment companies to close bitcoin trading accounts in two weeks.[99] Cryptocurrency exchanges or trading platforms were effectively banned by regulation in September 2017 with 173 platforms closed down by July 2018.[100] In early 2018 the People's Bank of China announced the State Administration of Foreign Exchange led by Pan </a:t>
            </a:r>
            <a:r>
              <a:rPr lang="en-US" sz="1000" dirty="0" err="1">
                <a:solidFill>
                  <a:srgbClr val="000000"/>
                </a:solidFill>
                <a:effectLst/>
                <a:latin typeface="Helvetica Neue" panose="02000503000000020004" pitchFamily="2" charset="0"/>
              </a:rPr>
              <a:t>Gongsheng</a:t>
            </a:r>
            <a:r>
              <a:rPr lang="en-US" sz="1000" dirty="0">
                <a:solidFill>
                  <a:srgbClr val="000000"/>
                </a:solidFill>
                <a:effectLst/>
                <a:latin typeface="Helvetica Neue" panose="02000503000000020004" pitchFamily="2" charset="0"/>
              </a:rPr>
              <a:t> would crack down on bitcoin mining.[101][102] Many bitcoin mining operations in China had stopped operating by January 2018.[100] A complete ban on cryptocurrency trading and mining was put into effect on 24 September 2021.[103]</a:t>
            </a:r>
          </a:p>
        </p:txBody>
      </p:sp>
      <p:sp>
        <p:nvSpPr>
          <p:cNvPr id="17" name="TextBox 16">
            <a:extLst>
              <a:ext uri="{FF2B5EF4-FFF2-40B4-BE49-F238E27FC236}">
                <a16:creationId xmlns:a16="http://schemas.microsoft.com/office/drawing/2014/main" id="{24E7B8E2-658D-8700-2CA5-FA822C715439}"/>
              </a:ext>
            </a:extLst>
          </p:cNvPr>
          <p:cNvSpPr txBox="1"/>
          <p:nvPr/>
        </p:nvSpPr>
        <p:spPr>
          <a:xfrm>
            <a:off x="8942613" y="1074038"/>
            <a:ext cx="3062505" cy="646331"/>
          </a:xfrm>
          <a:prstGeom prst="rect">
            <a:avLst/>
          </a:prstGeom>
          <a:noFill/>
        </p:spPr>
        <p:txBody>
          <a:bodyPr wrap="none" rtlCol="0">
            <a:spAutoFit/>
          </a:bodyPr>
          <a:lstStyle/>
          <a:p>
            <a:r>
              <a:rPr lang="en-CN" dirty="0"/>
              <a:t>Text doesn’t mention the date </a:t>
            </a:r>
          </a:p>
          <a:p>
            <a:r>
              <a:rPr lang="en-CN" dirty="0"/>
              <a:t>2014-11-08 – Date entry error</a:t>
            </a:r>
          </a:p>
        </p:txBody>
      </p:sp>
      <p:sp>
        <p:nvSpPr>
          <p:cNvPr id="18" name="TextBox 17">
            <a:extLst>
              <a:ext uri="{FF2B5EF4-FFF2-40B4-BE49-F238E27FC236}">
                <a16:creationId xmlns:a16="http://schemas.microsoft.com/office/drawing/2014/main" id="{6A6FA352-C05B-28D0-B689-522891199B4B}"/>
              </a:ext>
            </a:extLst>
          </p:cNvPr>
          <p:cNvSpPr txBox="1"/>
          <p:nvPr/>
        </p:nvSpPr>
        <p:spPr>
          <a:xfrm>
            <a:off x="326302" y="5463752"/>
            <a:ext cx="3433010" cy="1200329"/>
          </a:xfrm>
          <a:prstGeom prst="rect">
            <a:avLst/>
          </a:prstGeom>
          <a:noFill/>
        </p:spPr>
        <p:txBody>
          <a:bodyPr wrap="square" rtlCol="0">
            <a:spAutoFit/>
          </a:bodyPr>
          <a:lstStyle/>
          <a:p>
            <a:r>
              <a:rPr lang="en-US" altLang="zh-CN" dirty="0"/>
              <a:t>“If</a:t>
            </a:r>
            <a:r>
              <a:rPr lang="zh-CN" altLang="en-US" dirty="0"/>
              <a:t> </a:t>
            </a:r>
            <a:r>
              <a:rPr lang="en-US" altLang="zh-CN" dirty="0"/>
              <a:t>they</a:t>
            </a:r>
            <a:r>
              <a:rPr lang="zh-CN" altLang="en-US" dirty="0"/>
              <a:t> </a:t>
            </a:r>
            <a:r>
              <a:rPr lang="en-US" altLang="zh-CN" dirty="0"/>
              <a:t>involve</a:t>
            </a:r>
            <a:r>
              <a:rPr lang="zh-CN" altLang="en-US" dirty="0"/>
              <a:t> </a:t>
            </a:r>
            <a:r>
              <a:rPr lang="en-US" altLang="zh-CN" dirty="0"/>
              <a:t>money</a:t>
            </a:r>
            <a:r>
              <a:rPr lang="zh-CN" altLang="en-US" dirty="0"/>
              <a:t> </a:t>
            </a:r>
            <a:r>
              <a:rPr lang="en-US" altLang="zh-CN" dirty="0"/>
              <a:t>laundering</a:t>
            </a:r>
            <a:r>
              <a:rPr lang="zh-CN" altLang="en-US" dirty="0"/>
              <a:t> </a:t>
            </a:r>
            <a:r>
              <a:rPr lang="en-US" altLang="zh-CN" dirty="0"/>
              <a:t>or</a:t>
            </a:r>
            <a:r>
              <a:rPr lang="zh-CN" altLang="en-US" dirty="0"/>
              <a:t> </a:t>
            </a:r>
            <a:r>
              <a:rPr lang="en-US" altLang="zh-CN" dirty="0"/>
              <a:t>terror</a:t>
            </a:r>
            <a:r>
              <a:rPr lang="zh-CN" altLang="en-US" dirty="0"/>
              <a:t> </a:t>
            </a:r>
            <a:r>
              <a:rPr lang="en-US" altLang="zh-CN" dirty="0"/>
              <a:t>financing”</a:t>
            </a:r>
            <a:r>
              <a:rPr lang="zh-CN" altLang="en-US" dirty="0"/>
              <a:t> </a:t>
            </a:r>
            <a:r>
              <a:rPr lang="en-US" altLang="zh-CN" dirty="0"/>
              <a:t>--</a:t>
            </a:r>
            <a:r>
              <a:rPr lang="zh-CN" altLang="en-US" dirty="0"/>
              <a:t> </a:t>
            </a:r>
            <a:r>
              <a:rPr lang="en-US" altLang="zh-CN" dirty="0"/>
              <a:t>not</a:t>
            </a:r>
            <a:r>
              <a:rPr lang="zh-CN" altLang="en-US" dirty="0"/>
              <a:t> </a:t>
            </a:r>
            <a:r>
              <a:rPr lang="en-US" altLang="zh-CN" dirty="0"/>
              <a:t>banning</a:t>
            </a:r>
            <a:r>
              <a:rPr lang="zh-CN" altLang="en-US" dirty="0"/>
              <a:t> </a:t>
            </a:r>
            <a:r>
              <a:rPr lang="en-US" altLang="zh-CN" dirty="0"/>
              <a:t>the</a:t>
            </a:r>
            <a:r>
              <a:rPr lang="zh-CN" altLang="en-US" dirty="0"/>
              <a:t> </a:t>
            </a:r>
            <a:r>
              <a:rPr lang="en-US" altLang="zh-CN" dirty="0"/>
              <a:t>public</a:t>
            </a:r>
            <a:r>
              <a:rPr lang="zh-CN" altLang="en-US" dirty="0"/>
              <a:t> </a:t>
            </a:r>
            <a:r>
              <a:rPr lang="en-US" altLang="zh-CN" dirty="0"/>
              <a:t>use, banking ban (wrong label)</a:t>
            </a:r>
            <a:endParaRPr lang="en-CN" dirty="0"/>
          </a:p>
        </p:txBody>
      </p:sp>
    </p:spTree>
    <p:extLst>
      <p:ext uri="{BB962C8B-B14F-4D97-AF65-F5344CB8AC3E}">
        <p14:creationId xmlns:p14="http://schemas.microsoft.com/office/powerpoint/2010/main" val="2058291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5544</Words>
  <Application>Microsoft Macintosh PowerPoint</Application>
  <PresentationFormat>Widescreen</PresentationFormat>
  <Paragraphs>206</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Söhne</vt:lpstr>
      <vt:lpstr>Arial</vt:lpstr>
      <vt:lpstr>Calibri</vt:lpstr>
      <vt:lpstr>Calibri Light</vt:lpstr>
      <vt:lpstr>Helvetica Neue</vt:lpstr>
      <vt:lpstr>Office Theme</vt:lpstr>
      <vt:lpstr>6/1 updates: Finding country exclusive crypto</vt:lpstr>
      <vt:lpstr>6/8 updates</vt:lpstr>
      <vt:lpstr>6/15</vt:lpstr>
      <vt:lpstr>7/27</vt:lpstr>
      <vt:lpstr>8/9</vt:lpstr>
      <vt:lpstr>8/17</vt:lpstr>
      <vt:lpstr>8/25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9/15</vt:lpstr>
      <vt:lpstr>9/22</vt:lpstr>
      <vt:lpstr>10/3 distribution of crypto legality policy dataset https://www.dropbox.com/scl/fi/vv6k0c28py28uque1z9ua/Research_result_3.14.csv?rlkey=7e3y4ob4g46a985z6n5gt240v&amp;dl=0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 Jason</dc:creator>
  <cp:lastModifiedBy>Ji, Jason</cp:lastModifiedBy>
  <cp:revision>59</cp:revision>
  <dcterms:created xsi:type="dcterms:W3CDTF">2023-06-01T08:30:56Z</dcterms:created>
  <dcterms:modified xsi:type="dcterms:W3CDTF">2023-10-06T16:43:52Z</dcterms:modified>
</cp:coreProperties>
</file>