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57" r:id="rId4"/>
    <p:sldId id="258" r:id="rId5"/>
    <p:sldId id="259" r:id="rId6"/>
    <p:sldId id="260" r:id="rId7"/>
    <p:sldId id="261" r:id="rId8"/>
    <p:sldId id="263" r:id="rId9"/>
    <p:sldId id="262" r:id="rId10"/>
    <p:sldId id="264" r:id="rId11"/>
    <p:sldId id="266" r:id="rId12"/>
    <p:sldId id="265" r:id="rId13"/>
    <p:sldId id="273" r:id="rId14"/>
    <p:sldId id="267" r:id="rId15"/>
    <p:sldId id="268" r:id="rId16"/>
    <p:sldId id="269" r:id="rId17"/>
    <p:sldId id="270" r:id="rId18"/>
    <p:sldId id="271"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2BF41-99FF-4C20-9235-0973B4D02579}" v="1" dt="2023-03-25T08:41:4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Sai" userId="3dd74abc152157bc" providerId="LiveId" clId="{FCD2BF41-99FF-4C20-9235-0973B4D02579}"/>
    <pc:docChg chg="custSel addSld modSld">
      <pc:chgData name="Pavan Sai" userId="3dd74abc152157bc" providerId="LiveId" clId="{FCD2BF41-99FF-4C20-9235-0973B4D02579}" dt="2023-03-25T08:45:44.428" v="202" actId="27636"/>
      <pc:docMkLst>
        <pc:docMk/>
      </pc:docMkLst>
      <pc:sldChg chg="modSp mod">
        <pc:chgData name="Pavan Sai" userId="3dd74abc152157bc" providerId="LiveId" clId="{FCD2BF41-99FF-4C20-9235-0973B4D02579}" dt="2023-03-25T08:45:44.428" v="202" actId="27636"/>
        <pc:sldMkLst>
          <pc:docMk/>
          <pc:sldMk cId="1051036857" sldId="256"/>
        </pc:sldMkLst>
        <pc:spChg chg="mod">
          <ac:chgData name="Pavan Sai" userId="3dd74abc152157bc" providerId="LiveId" clId="{FCD2BF41-99FF-4C20-9235-0973B4D02579}" dt="2023-03-25T08:45:44.428" v="202" actId="27636"/>
          <ac:spMkLst>
            <pc:docMk/>
            <pc:sldMk cId="1051036857" sldId="256"/>
            <ac:spMk id="3" creationId="{3ECB05DA-29AB-4536-9DBA-23D353C61A7C}"/>
          </ac:spMkLst>
        </pc:spChg>
      </pc:sldChg>
      <pc:sldChg chg="modSp mod">
        <pc:chgData name="Pavan Sai" userId="3dd74abc152157bc" providerId="LiveId" clId="{FCD2BF41-99FF-4C20-9235-0973B4D02579}" dt="2023-03-25T08:41:24.634" v="135" actId="20577"/>
        <pc:sldMkLst>
          <pc:docMk/>
          <pc:sldMk cId="4044648002" sldId="257"/>
        </pc:sldMkLst>
        <pc:spChg chg="mod">
          <ac:chgData name="Pavan Sai" userId="3dd74abc152157bc" providerId="LiveId" clId="{FCD2BF41-99FF-4C20-9235-0973B4D02579}" dt="2023-03-25T08:41:24.634" v="135" actId="20577"/>
          <ac:spMkLst>
            <pc:docMk/>
            <pc:sldMk cId="4044648002" sldId="257"/>
            <ac:spMk id="3" creationId="{FE13A49B-3FD1-4513-84B6-DC8CE74044B7}"/>
          </ac:spMkLst>
        </pc:spChg>
      </pc:sldChg>
      <pc:sldChg chg="addSp delSp modSp new mod">
        <pc:chgData name="Pavan Sai" userId="3dd74abc152157bc" providerId="LiveId" clId="{FCD2BF41-99FF-4C20-9235-0973B4D02579}" dt="2023-03-25T08:43:03.503" v="156" actId="14100"/>
        <pc:sldMkLst>
          <pc:docMk/>
          <pc:sldMk cId="3524789581" sldId="275"/>
        </pc:sldMkLst>
        <pc:spChg chg="mod">
          <ac:chgData name="Pavan Sai" userId="3dd74abc152157bc" providerId="LiveId" clId="{FCD2BF41-99FF-4C20-9235-0973B4D02579}" dt="2023-03-25T08:43:03.503" v="156" actId="14100"/>
          <ac:spMkLst>
            <pc:docMk/>
            <pc:sldMk cId="3524789581" sldId="275"/>
            <ac:spMk id="2" creationId="{2EE9CB51-FD4A-458B-909A-6EA397A94C36}"/>
          </ac:spMkLst>
        </pc:spChg>
        <pc:spChg chg="del">
          <ac:chgData name="Pavan Sai" userId="3dd74abc152157bc" providerId="LiveId" clId="{FCD2BF41-99FF-4C20-9235-0973B4D02579}" dt="2023-03-25T08:41:48.018" v="137" actId="931"/>
          <ac:spMkLst>
            <pc:docMk/>
            <pc:sldMk cId="3524789581" sldId="275"/>
            <ac:spMk id="3" creationId="{F4501982-FE59-4134-A2E9-D2C993EA40B3}"/>
          </ac:spMkLst>
        </pc:spChg>
        <pc:picChg chg="add mod">
          <ac:chgData name="Pavan Sai" userId="3dd74abc152157bc" providerId="LiveId" clId="{FCD2BF41-99FF-4C20-9235-0973B4D02579}" dt="2023-03-25T08:42:40.824" v="153" actId="1076"/>
          <ac:picMkLst>
            <pc:docMk/>
            <pc:sldMk cId="3524789581" sldId="275"/>
            <ac:picMk id="5" creationId="{1AD54313-A19E-4F63-8CE7-3CBE25405B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23446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36B41-A8DD-437E-A0AF-19453D03A23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6152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1344794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277477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54581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67785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1674993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1012191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28565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278152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36B41-A8DD-437E-A0AF-19453D03A233}"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14483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36B41-A8DD-437E-A0AF-19453D03A23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75325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36B41-A8DD-437E-A0AF-19453D03A233}"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12532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36B41-A8DD-437E-A0AF-19453D03A233}"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80829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36B41-A8DD-437E-A0AF-19453D03A233}"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6159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36B41-A8DD-437E-A0AF-19453D03A23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374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36B41-A8DD-437E-A0AF-19453D03A233}"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21645-5176-431B-95A8-945AB0168FFD}" type="slidenum">
              <a:rPr lang="en-US" smtClean="0"/>
              <a:t>‹#›</a:t>
            </a:fld>
            <a:endParaRPr lang="en-US"/>
          </a:p>
        </p:txBody>
      </p:sp>
    </p:spTree>
    <p:extLst>
      <p:ext uri="{BB962C8B-B14F-4D97-AF65-F5344CB8AC3E}">
        <p14:creationId xmlns:p14="http://schemas.microsoft.com/office/powerpoint/2010/main" val="299688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836B41-A8DD-437E-A0AF-19453D03A233}" type="datetimeFigureOut">
              <a:rPr lang="en-US" smtClean="0"/>
              <a:t>3/25/2023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F21645-5176-431B-95A8-945AB0168FFD}" type="slidenum">
              <a:rPr lang="en-US" smtClean="0"/>
              <a:t>‹#›</a:t>
            </a:fld>
            <a:endParaRPr lang="en-US"/>
          </a:p>
        </p:txBody>
      </p:sp>
    </p:spTree>
    <p:extLst>
      <p:ext uri="{BB962C8B-B14F-4D97-AF65-F5344CB8AC3E}">
        <p14:creationId xmlns:p14="http://schemas.microsoft.com/office/powerpoint/2010/main" val="29025996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11.jfif"/><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27D9-97D0-4D2B-A91A-862CEF316E23}"/>
              </a:ext>
            </a:extLst>
          </p:cNvPr>
          <p:cNvSpPr>
            <a:spLocks noGrp="1"/>
          </p:cNvSpPr>
          <p:nvPr>
            <p:ph type="ctrTitle"/>
          </p:nvPr>
        </p:nvSpPr>
        <p:spPr/>
        <p:txBody>
          <a:bodyPr>
            <a:normAutofit fontScale="90000"/>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MACHINE LEARNING</a:t>
            </a:r>
            <a:br>
              <a:rPr lang="en-US" dirty="0">
                <a:solidFill>
                  <a:schemeClr val="accent6">
                    <a:lumMod val="75000"/>
                  </a:schemeClr>
                </a:solidFill>
                <a:latin typeface="Times New Roman" panose="02020603050405020304" pitchFamily="18" charset="0"/>
                <a:cs typeface="Times New Roman" panose="02020603050405020304" pitchFamily="18" charset="0"/>
              </a:rPr>
            </a:br>
            <a:r>
              <a:rPr lang="en-US" dirty="0">
                <a:solidFill>
                  <a:schemeClr val="accent6">
                    <a:lumMod val="75000"/>
                  </a:schemeClr>
                </a:solidFill>
                <a:latin typeface="Times New Roman" panose="02020603050405020304" pitchFamily="18" charset="0"/>
                <a:cs typeface="Times New Roman" panose="02020603050405020304" pitchFamily="18" charset="0"/>
              </a:rPr>
              <a:t>AND</a:t>
            </a:r>
            <a:br>
              <a:rPr lang="en-US" dirty="0">
                <a:solidFill>
                  <a:schemeClr val="accent6">
                    <a:lumMod val="75000"/>
                  </a:schemeClr>
                </a:solidFill>
                <a:latin typeface="Times New Roman" panose="02020603050405020304" pitchFamily="18" charset="0"/>
                <a:cs typeface="Times New Roman" panose="02020603050405020304" pitchFamily="18" charset="0"/>
              </a:rPr>
            </a:br>
            <a:r>
              <a:rPr lang="en-US" dirty="0">
                <a:solidFill>
                  <a:schemeClr val="accent6">
                    <a:lumMod val="75000"/>
                  </a:schemeClr>
                </a:solidFill>
                <a:latin typeface="Times New Roman" panose="02020603050405020304" pitchFamily="18" charset="0"/>
                <a:cs typeface="Times New Roman" panose="02020603050405020304" pitchFamily="18" charset="0"/>
              </a:rPr>
              <a:t>DEEP LEARNING</a:t>
            </a:r>
          </a:p>
        </p:txBody>
      </p:sp>
      <p:sp>
        <p:nvSpPr>
          <p:cNvPr id="3" name="Subtitle 2">
            <a:extLst>
              <a:ext uri="{FF2B5EF4-FFF2-40B4-BE49-F238E27FC236}">
                <a16:creationId xmlns:a16="http://schemas.microsoft.com/office/drawing/2014/main" id="{3ECB05DA-29AB-4536-9DBA-23D353C61A7C}"/>
              </a:ext>
            </a:extLst>
          </p:cNvPr>
          <p:cNvSpPr>
            <a:spLocks noGrp="1"/>
          </p:cNvSpPr>
          <p:nvPr>
            <p:ph type="subTitle" idx="1"/>
          </p:nvPr>
        </p:nvSpPr>
        <p:spPr>
          <a:xfrm>
            <a:off x="5765533" y="5091764"/>
            <a:ext cx="2243666" cy="1357161"/>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K.PAVANSAI</a:t>
            </a:r>
          </a:p>
        </p:txBody>
      </p:sp>
      <p:pic>
        <p:nvPicPr>
          <p:cNvPr id="7" name="Graphic 6" descr="Brain in head with solid fill">
            <a:extLst>
              <a:ext uri="{FF2B5EF4-FFF2-40B4-BE49-F238E27FC236}">
                <a16:creationId xmlns:a16="http://schemas.microsoft.com/office/drawing/2014/main" id="{64B20674-ED5B-41A6-9BE6-3B17793321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40265" y="2311402"/>
            <a:ext cx="914400" cy="914400"/>
          </a:xfrm>
          <a:prstGeom prst="rect">
            <a:avLst/>
          </a:prstGeom>
        </p:spPr>
      </p:pic>
      <p:pic>
        <p:nvPicPr>
          <p:cNvPr id="10" name="Picture 9">
            <a:extLst>
              <a:ext uri="{FF2B5EF4-FFF2-40B4-BE49-F238E27FC236}">
                <a16:creationId xmlns:a16="http://schemas.microsoft.com/office/drawing/2014/main" id="{4B6F53A4-DD07-40AE-9F86-1695AFC7E8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199" y="3996267"/>
            <a:ext cx="3909940" cy="2616199"/>
          </a:xfrm>
          <a:prstGeom prst="rect">
            <a:avLst/>
          </a:prstGeom>
          <a:effectLst>
            <a:outerShdw blurRad="50800" dist="38100" dir="16200000" rotWithShape="0">
              <a:prstClr val="black">
                <a:alpha val="40000"/>
              </a:prstClr>
            </a:outerShdw>
          </a:effectLst>
          <a:scene3d>
            <a:camera prst="isometricOffAxis1Right"/>
            <a:lightRig rig="threePt" dir="t"/>
          </a:scene3d>
          <a:sp3d>
            <a:bevelB prst="convex"/>
          </a:sp3d>
        </p:spPr>
      </p:pic>
    </p:spTree>
    <p:extLst>
      <p:ext uri="{BB962C8B-B14F-4D97-AF65-F5344CB8AC3E}">
        <p14:creationId xmlns:p14="http://schemas.microsoft.com/office/powerpoint/2010/main" val="105103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5861-DC4E-43EF-B9A7-F2C3FCA1B9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 OF DEEP LEARNING</a:t>
            </a:r>
          </a:p>
        </p:txBody>
      </p:sp>
      <p:sp>
        <p:nvSpPr>
          <p:cNvPr id="3" name="Content Placeholder 2">
            <a:extLst>
              <a:ext uri="{FF2B5EF4-FFF2-40B4-BE49-F238E27FC236}">
                <a16:creationId xmlns:a16="http://schemas.microsoft.com/office/drawing/2014/main" id="{64FCBAD9-8D7F-4051-B059-39EF2F7F4C9D}"/>
              </a:ext>
            </a:extLst>
          </p:cNvPr>
          <p:cNvSpPr>
            <a:spLocks noGrp="1"/>
          </p:cNvSpPr>
          <p:nvPr>
            <p:ph idx="1"/>
          </p:nvPr>
        </p:nvSpPr>
        <p:spPr>
          <a:xfrm>
            <a:off x="1484310" y="2117558"/>
            <a:ext cx="5840515" cy="4740442"/>
          </a:xfrm>
        </p:spPr>
        <p:txBody>
          <a:bodyPr>
            <a:normAutofit lnSpcReduction="10000"/>
          </a:bodyPr>
          <a:lstStyle/>
          <a:p>
            <a:pPr algn="just"/>
            <a:r>
              <a:rPr lang="en-US" b="0" i="0" dirty="0">
                <a:solidFill>
                  <a:srgbClr val="374151"/>
                </a:solidFill>
                <a:effectLst/>
                <a:latin typeface="Sitka Banner" pitchFamily="2" charset="0"/>
              </a:rPr>
              <a:t>Deep learning is a subset of machine learning that involves building artificial neural networks with multiple layers that can learn to recognize and classify complex patterns in data. These neural networks are inspired by the structure and function of the human brain, and can be trained on large amounts of data to improve their accuracy and predictive capabilities. Deep learning has shown remarkable success in a wide range of applications, including image and speech recognition, natural language processing, and self-driving cars.</a:t>
            </a:r>
            <a:endParaRPr lang="en-US" dirty="0">
              <a:latin typeface="Sitka Banner" pitchFamily="2" charset="0"/>
            </a:endParaRPr>
          </a:p>
        </p:txBody>
      </p:sp>
      <p:pic>
        <p:nvPicPr>
          <p:cNvPr id="5" name="Picture 4">
            <a:extLst>
              <a:ext uri="{FF2B5EF4-FFF2-40B4-BE49-F238E27FC236}">
                <a16:creationId xmlns:a16="http://schemas.microsoft.com/office/drawing/2014/main" id="{38FBDEF1-CA1B-4931-9624-E8CC27E72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104" y="2316482"/>
            <a:ext cx="3711091" cy="4206240"/>
          </a:xfrm>
          <a:prstGeom prst="rect">
            <a:avLst/>
          </a:prstGeom>
          <a:ln>
            <a:noFill/>
          </a:ln>
          <a:effectLst>
            <a:innerShdw blurRad="63500" dist="50800" dir="18900000">
              <a:prstClr val="black">
                <a:alpha val="50000"/>
              </a:prstClr>
            </a:innerShdw>
            <a:softEdge rad="112500"/>
          </a:effectLst>
        </p:spPr>
      </p:pic>
    </p:spTree>
    <p:extLst>
      <p:ext uri="{BB962C8B-B14F-4D97-AF65-F5344CB8AC3E}">
        <p14:creationId xmlns:p14="http://schemas.microsoft.com/office/powerpoint/2010/main" val="1322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6060C-6CD1-48B0-AB7B-2AF6E90CAF44}"/>
              </a:ext>
            </a:extLst>
          </p:cNvPr>
          <p:cNvSpPr>
            <a:spLocks noGrp="1"/>
          </p:cNvSpPr>
          <p:nvPr>
            <p:ph type="title"/>
          </p:nvPr>
        </p:nvSpPr>
        <p:spPr>
          <a:xfrm>
            <a:off x="1349558" y="608798"/>
            <a:ext cx="10018713" cy="1752599"/>
          </a:xfrm>
        </p:spPr>
        <p:txBody>
          <a:bodyPr/>
          <a:lstStyle/>
          <a:p>
            <a:r>
              <a:rPr lang="en-US" b="0" i="0" dirty="0">
                <a:solidFill>
                  <a:srgbClr val="343541"/>
                </a:solidFill>
                <a:effectLst/>
                <a:latin typeface="Times New Roman" panose="02020603050405020304" pitchFamily="18" charset="0"/>
                <a:cs typeface="Times New Roman" panose="02020603050405020304" pitchFamily="18" charset="0"/>
              </a:rPr>
              <a:t>Neural Networks and their components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218F69-9CFE-453A-BF17-A315E8243728}"/>
              </a:ext>
            </a:extLst>
          </p:cNvPr>
          <p:cNvSpPr>
            <a:spLocks noGrp="1"/>
          </p:cNvSpPr>
          <p:nvPr>
            <p:ph idx="1"/>
          </p:nvPr>
        </p:nvSpPr>
        <p:spPr/>
        <p:txBody>
          <a:bodyPr/>
          <a:lstStyle/>
          <a:p>
            <a:pPr algn="l"/>
            <a:r>
              <a:rPr lang="en-US" b="0" i="0" dirty="0">
                <a:solidFill>
                  <a:srgbClr val="374151"/>
                </a:solidFill>
                <a:effectLst/>
                <a:latin typeface="Sitka Banner" pitchFamily="2" charset="0"/>
              </a:rPr>
              <a:t>Neural Networks are a subset of machine learning algorithms that are modeled after the structure and function of the human brain. The components of a neural network include layers, neurons, and activations.</a:t>
            </a:r>
          </a:p>
          <a:p>
            <a:pPr algn="l"/>
            <a:r>
              <a:rPr lang="en-US" b="0" i="0" dirty="0">
                <a:solidFill>
                  <a:srgbClr val="374151"/>
                </a:solidFill>
                <a:effectLst/>
                <a:latin typeface="Sitka Banner" pitchFamily="2" charset="0"/>
              </a:rPr>
              <a:t>Layers are the building blocks of a neural network and are composed of a set of neurons. Neurons are individual processing units that receive inputs and produce outputs. Activations are functions that are applied to the output of each neuron to introduce non-linearity into the network.</a:t>
            </a:r>
          </a:p>
          <a:p>
            <a:endParaRPr lang="en-US" dirty="0"/>
          </a:p>
        </p:txBody>
      </p:sp>
    </p:spTree>
    <p:extLst>
      <p:ext uri="{BB962C8B-B14F-4D97-AF65-F5344CB8AC3E}">
        <p14:creationId xmlns:p14="http://schemas.microsoft.com/office/powerpoint/2010/main" val="120848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4167-6871-431A-9406-27EB22D51AE8}"/>
              </a:ext>
            </a:extLst>
          </p:cNvPr>
          <p:cNvSpPr>
            <a:spLocks noGrp="1"/>
          </p:cNvSpPr>
          <p:nvPr>
            <p:ph type="title"/>
          </p:nvPr>
        </p:nvSpPr>
        <p:spPr/>
        <p:txBody>
          <a:bodyPr/>
          <a:lstStyle/>
          <a:p>
            <a:r>
              <a:rPr lang="en-US" b="0" i="0" dirty="0">
                <a:solidFill>
                  <a:srgbClr val="343541"/>
                </a:solidFill>
                <a:effectLst/>
                <a:latin typeface="Sitka Banner" pitchFamily="2" charset="0"/>
              </a:rPr>
              <a:t>Types of Neural Networks</a:t>
            </a:r>
            <a:endParaRPr lang="en-US" dirty="0">
              <a:latin typeface="Sitka Banner" pitchFamily="2" charset="0"/>
            </a:endParaRPr>
          </a:p>
        </p:txBody>
      </p:sp>
      <p:sp>
        <p:nvSpPr>
          <p:cNvPr id="3" name="Content Placeholder 2">
            <a:extLst>
              <a:ext uri="{FF2B5EF4-FFF2-40B4-BE49-F238E27FC236}">
                <a16:creationId xmlns:a16="http://schemas.microsoft.com/office/drawing/2014/main" id="{99C678D2-1904-4760-A19C-E77195CDF958}"/>
              </a:ext>
            </a:extLst>
          </p:cNvPr>
          <p:cNvSpPr>
            <a:spLocks noGrp="1"/>
          </p:cNvSpPr>
          <p:nvPr>
            <p:ph idx="1"/>
          </p:nvPr>
        </p:nvSpPr>
        <p:spPr/>
        <p:txBody>
          <a:bodyPr>
            <a:normAutofit lnSpcReduction="10000"/>
          </a:bodyPr>
          <a:lstStyle/>
          <a:p>
            <a:pPr algn="just">
              <a:buFont typeface="+mj-lt"/>
              <a:buAutoNum type="arabicPeriod"/>
            </a:pPr>
            <a:r>
              <a:rPr lang="en-US" b="0" i="0" dirty="0">
                <a:solidFill>
                  <a:srgbClr val="00B0F0"/>
                </a:solidFill>
                <a:effectLst/>
                <a:latin typeface="Sitka Banner" pitchFamily="2" charset="0"/>
              </a:rPr>
              <a:t>Feedforward Neural Networks</a:t>
            </a:r>
            <a:r>
              <a:rPr lang="en-US" b="0" i="0" dirty="0">
                <a:solidFill>
                  <a:srgbClr val="374151"/>
                </a:solidFill>
                <a:effectLst/>
                <a:latin typeface="Sitka Banner" pitchFamily="2" charset="0"/>
              </a:rPr>
              <a:t>: These are the simplest type of neural network and consist of an input layer, one or more hidden layers, and an output layer.</a:t>
            </a:r>
          </a:p>
          <a:p>
            <a:pPr algn="just">
              <a:buFont typeface="+mj-lt"/>
              <a:buAutoNum type="arabicPeriod"/>
            </a:pPr>
            <a:r>
              <a:rPr lang="en-US" b="0" i="0" dirty="0">
                <a:solidFill>
                  <a:srgbClr val="00B0F0"/>
                </a:solidFill>
                <a:effectLst/>
                <a:latin typeface="Sitka Banner" pitchFamily="2" charset="0"/>
              </a:rPr>
              <a:t>Convolutional Neural Networks: </a:t>
            </a:r>
            <a:r>
              <a:rPr lang="en-US" b="0" i="0" dirty="0">
                <a:solidFill>
                  <a:srgbClr val="374151"/>
                </a:solidFill>
                <a:effectLst/>
                <a:latin typeface="Sitka Banner" pitchFamily="2" charset="0"/>
              </a:rPr>
              <a:t>These are commonly used in image and video recognition tasks and have convolutional layers that can identify spatial patterns in the input data.</a:t>
            </a:r>
          </a:p>
          <a:p>
            <a:pPr algn="just">
              <a:buFont typeface="+mj-lt"/>
              <a:buAutoNum type="arabicPeriod"/>
            </a:pPr>
            <a:r>
              <a:rPr lang="en-US" b="0" i="0" dirty="0">
                <a:solidFill>
                  <a:srgbClr val="00B0F0"/>
                </a:solidFill>
                <a:effectLst/>
                <a:latin typeface="Sitka Banner" pitchFamily="2" charset="0"/>
              </a:rPr>
              <a:t>Recurrent Neural Networks</a:t>
            </a:r>
            <a:r>
              <a:rPr lang="en-US" b="0" i="0" dirty="0">
                <a:solidFill>
                  <a:srgbClr val="374151"/>
                </a:solidFill>
                <a:effectLst/>
                <a:latin typeface="Sitka Banner" pitchFamily="2" charset="0"/>
              </a:rPr>
              <a:t>: These are useful for processing sequences of data and have recurrent connections between neurons that allow them to remember previous inputs.</a:t>
            </a:r>
          </a:p>
          <a:p>
            <a:endParaRPr lang="en-US" dirty="0"/>
          </a:p>
        </p:txBody>
      </p:sp>
    </p:spTree>
    <p:extLst>
      <p:ext uri="{BB962C8B-B14F-4D97-AF65-F5344CB8AC3E}">
        <p14:creationId xmlns:p14="http://schemas.microsoft.com/office/powerpoint/2010/main" val="19237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7820-BE57-4C97-AEB2-AF8B73B36187}"/>
              </a:ext>
            </a:extLst>
          </p:cNvPr>
          <p:cNvSpPr>
            <a:spLocks noGrp="1"/>
          </p:cNvSpPr>
          <p:nvPr>
            <p:ph type="title"/>
          </p:nvPr>
        </p:nvSpPr>
        <p:spPr>
          <a:xfrm>
            <a:off x="1484311" y="685800"/>
            <a:ext cx="10018713" cy="2743200"/>
          </a:xfrm>
        </p:spPr>
        <p:txBody>
          <a:bodyPr/>
          <a:lstStyle/>
          <a:p>
            <a:r>
              <a:rPr lang="en-US" dirty="0">
                <a:latin typeface="Times New Roman" panose="02020603050405020304" pitchFamily="18" charset="0"/>
                <a:cs typeface="Times New Roman" panose="02020603050405020304" pitchFamily="18" charset="0"/>
              </a:rPr>
              <a:t>APPLICATIONS OF DEEP LEARNING</a:t>
            </a:r>
          </a:p>
        </p:txBody>
      </p:sp>
      <p:sp>
        <p:nvSpPr>
          <p:cNvPr id="3" name="Content Placeholder 2">
            <a:extLst>
              <a:ext uri="{FF2B5EF4-FFF2-40B4-BE49-F238E27FC236}">
                <a16:creationId xmlns:a16="http://schemas.microsoft.com/office/drawing/2014/main" id="{A4712749-ED97-4E13-8A99-4DF72C8E0BE6}"/>
              </a:ext>
            </a:extLst>
          </p:cNvPr>
          <p:cNvSpPr>
            <a:spLocks noGrp="1"/>
          </p:cNvSpPr>
          <p:nvPr>
            <p:ph idx="1"/>
          </p:nvPr>
        </p:nvSpPr>
        <p:spPr/>
        <p:txBody>
          <a:bodyPr>
            <a:normAutofit lnSpcReduction="10000"/>
          </a:bodyPr>
          <a:lstStyle/>
          <a:p>
            <a:pPr algn="just">
              <a:buFont typeface="+mj-lt"/>
              <a:buAutoNum type="arabicPeriod"/>
            </a:pPr>
            <a:r>
              <a:rPr lang="en-US" b="0" i="0" dirty="0">
                <a:solidFill>
                  <a:srgbClr val="00B0F0"/>
                </a:solidFill>
                <a:effectLst/>
                <a:latin typeface="Sitka Banner" pitchFamily="2" charset="0"/>
              </a:rPr>
              <a:t>Image Recognition: </a:t>
            </a:r>
            <a:r>
              <a:rPr lang="en-US" b="0" i="0" dirty="0">
                <a:solidFill>
                  <a:srgbClr val="374151"/>
                </a:solidFill>
                <a:effectLst/>
                <a:latin typeface="Sitka Banner" pitchFamily="2" charset="0"/>
              </a:rPr>
              <a:t>Deep learning models can be trained to identify objects in images, such as people, animals, and buildings.</a:t>
            </a:r>
          </a:p>
          <a:p>
            <a:pPr algn="just">
              <a:buFont typeface="+mj-lt"/>
              <a:buAutoNum type="arabicPeriod"/>
            </a:pPr>
            <a:r>
              <a:rPr lang="en-US" b="0" i="0" dirty="0">
                <a:solidFill>
                  <a:srgbClr val="00B0F0"/>
                </a:solidFill>
                <a:effectLst/>
                <a:latin typeface="Sitka Banner" pitchFamily="2" charset="0"/>
              </a:rPr>
              <a:t>Natural Language Processing: </a:t>
            </a:r>
            <a:r>
              <a:rPr lang="en-US" b="0" i="0" dirty="0">
                <a:solidFill>
                  <a:srgbClr val="374151"/>
                </a:solidFill>
                <a:effectLst/>
                <a:latin typeface="Sitka Banner" pitchFamily="2" charset="0"/>
              </a:rPr>
              <a:t>Deep learning models can be used to analyze and understand natural language, including speech recognition and language translation.</a:t>
            </a:r>
          </a:p>
          <a:p>
            <a:pPr algn="just">
              <a:buFont typeface="+mj-lt"/>
              <a:buAutoNum type="arabicPeriod"/>
            </a:pPr>
            <a:r>
              <a:rPr lang="en-US" b="0" i="0" dirty="0">
                <a:solidFill>
                  <a:srgbClr val="00B0F0"/>
                </a:solidFill>
                <a:effectLst/>
                <a:latin typeface="Sitka Banner" pitchFamily="2" charset="0"/>
              </a:rPr>
              <a:t>Self-Driving Cars: </a:t>
            </a:r>
            <a:r>
              <a:rPr lang="en-US" b="0" i="0" dirty="0">
                <a:solidFill>
                  <a:srgbClr val="374151"/>
                </a:solidFill>
                <a:effectLst/>
                <a:latin typeface="Sitka Banner" pitchFamily="2" charset="0"/>
              </a:rPr>
              <a:t>Deep learning is being used to develop self-driving cars, which use a combination of computer vision and machine learning techniques to navigate roads and avoid obstacles.</a:t>
            </a:r>
          </a:p>
          <a:p>
            <a:endParaRPr lang="en-US" dirty="0"/>
          </a:p>
        </p:txBody>
      </p:sp>
      <p:pic>
        <p:nvPicPr>
          <p:cNvPr id="5" name="Picture 4">
            <a:extLst>
              <a:ext uri="{FF2B5EF4-FFF2-40B4-BE49-F238E27FC236}">
                <a16:creationId xmlns:a16="http://schemas.microsoft.com/office/drawing/2014/main" id="{AD1D9971-2C40-4875-9713-DBD6B77F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865" y="295283"/>
            <a:ext cx="5471864" cy="1543033"/>
          </a:xfrm>
          <a:prstGeom prst="rect">
            <a:avLst/>
          </a:prstGeom>
        </p:spPr>
      </p:pic>
      <p:pic>
        <p:nvPicPr>
          <p:cNvPr id="7" name="Picture 6">
            <a:extLst>
              <a:ext uri="{FF2B5EF4-FFF2-40B4-BE49-F238E27FC236}">
                <a16:creationId xmlns:a16="http://schemas.microsoft.com/office/drawing/2014/main" id="{EA24603E-8D7B-4769-A4E8-ECF669B5B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5985" y="716578"/>
            <a:ext cx="1323336" cy="1671619"/>
          </a:xfrm>
          <a:prstGeom prst="rect">
            <a:avLst/>
          </a:prstGeom>
          <a:scene3d>
            <a:camera prst="perspectiveHeroicExtremeLeftFacing"/>
            <a:lightRig rig="threePt" dir="t"/>
          </a:scene3d>
        </p:spPr>
      </p:pic>
      <p:pic>
        <p:nvPicPr>
          <p:cNvPr id="9" name="Picture 8">
            <a:extLst>
              <a:ext uri="{FF2B5EF4-FFF2-40B4-BE49-F238E27FC236}">
                <a16:creationId xmlns:a16="http://schemas.microsoft.com/office/drawing/2014/main" id="{FEC637C4-882E-4A1C-B9DE-401298AC0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014" y="636243"/>
            <a:ext cx="1244442" cy="1735912"/>
          </a:xfrm>
          <a:prstGeom prst="rect">
            <a:avLst/>
          </a:prstGeom>
          <a:scene3d>
            <a:camera prst="perspectiveContrastingRightFacing"/>
            <a:lightRig rig="threePt" dir="t"/>
          </a:scene3d>
        </p:spPr>
      </p:pic>
    </p:spTree>
    <p:extLst>
      <p:ext uri="{BB962C8B-B14F-4D97-AF65-F5344CB8AC3E}">
        <p14:creationId xmlns:p14="http://schemas.microsoft.com/office/powerpoint/2010/main" val="91885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E4E6-C66C-4BBE-8D98-A2A41B3253FF}"/>
              </a:ext>
            </a:extLst>
          </p:cNvPr>
          <p:cNvSpPr>
            <a:spLocks noGrp="1"/>
          </p:cNvSpPr>
          <p:nvPr>
            <p:ph type="title"/>
          </p:nvPr>
        </p:nvSpPr>
        <p:spPr/>
        <p:txBody>
          <a:bodyPr>
            <a:normAutofit/>
          </a:bodyPr>
          <a:lstStyle/>
          <a:p>
            <a:r>
              <a:rPr lang="en-US" sz="3600" b="0" i="0" dirty="0">
                <a:solidFill>
                  <a:schemeClr val="accent6">
                    <a:lumMod val="75000"/>
                  </a:schemeClr>
                </a:solidFill>
                <a:effectLst/>
                <a:latin typeface="Times New Roman" panose="02020603050405020304" pitchFamily="18" charset="0"/>
                <a:cs typeface="Times New Roman" panose="02020603050405020304" pitchFamily="18" charset="0"/>
              </a:rPr>
              <a:t>EXAMPLES OF DEEP LEARNING FRAMEWORKS AND LIBRARIES TRAINING AND EVALUATION </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75F923-E220-4EB3-97C6-C9EF079BFFD6}"/>
              </a:ext>
            </a:extLst>
          </p:cNvPr>
          <p:cNvSpPr>
            <a:spLocks noGrp="1"/>
          </p:cNvSpPr>
          <p:nvPr>
            <p:ph idx="1"/>
          </p:nvPr>
        </p:nvSpPr>
        <p:spPr/>
        <p:txBody>
          <a:bodyPr/>
          <a:lstStyle/>
          <a:p>
            <a:pPr algn="l">
              <a:buFont typeface="+mj-lt"/>
              <a:buAutoNum type="arabicPeriod"/>
            </a:pPr>
            <a:r>
              <a:rPr lang="en-US" b="0" i="0" dirty="0">
                <a:solidFill>
                  <a:srgbClr val="00B0F0"/>
                </a:solidFill>
                <a:effectLst/>
                <a:latin typeface="Sitka Banner" pitchFamily="2" charset="0"/>
              </a:rPr>
              <a:t>TensorFlow: </a:t>
            </a:r>
            <a:r>
              <a:rPr lang="en-US" b="0" i="0" dirty="0">
                <a:solidFill>
                  <a:srgbClr val="374151"/>
                </a:solidFill>
                <a:effectLst/>
                <a:latin typeface="Sitka Banner" pitchFamily="2" charset="0"/>
              </a:rPr>
              <a:t>Developed by Google, TensorFlow is a popular deep learning framework used for building and training neural networks.</a:t>
            </a:r>
          </a:p>
          <a:p>
            <a:pPr algn="l">
              <a:buFont typeface="+mj-lt"/>
              <a:buAutoNum type="arabicPeriod"/>
            </a:pPr>
            <a:r>
              <a:rPr lang="en-US" b="0" i="0" dirty="0" err="1">
                <a:solidFill>
                  <a:srgbClr val="00B0F0"/>
                </a:solidFill>
                <a:effectLst/>
                <a:latin typeface="Sitka Banner" pitchFamily="2" charset="0"/>
              </a:rPr>
              <a:t>PyTorch</a:t>
            </a:r>
            <a:r>
              <a:rPr lang="en-US" b="0" i="0" dirty="0">
                <a:solidFill>
                  <a:srgbClr val="00B0F0"/>
                </a:solidFill>
                <a:effectLst/>
                <a:latin typeface="Sitka Banner" pitchFamily="2" charset="0"/>
              </a:rPr>
              <a:t>: </a:t>
            </a:r>
            <a:r>
              <a:rPr lang="en-US" b="0" i="0" dirty="0">
                <a:solidFill>
                  <a:srgbClr val="374151"/>
                </a:solidFill>
                <a:effectLst/>
                <a:latin typeface="Sitka Banner" pitchFamily="2" charset="0"/>
              </a:rPr>
              <a:t>Developed by Facebook, </a:t>
            </a:r>
            <a:r>
              <a:rPr lang="en-US" b="0" i="0" dirty="0" err="1">
                <a:solidFill>
                  <a:srgbClr val="374151"/>
                </a:solidFill>
                <a:effectLst/>
                <a:latin typeface="Sitka Banner" pitchFamily="2" charset="0"/>
              </a:rPr>
              <a:t>PyTorch</a:t>
            </a:r>
            <a:r>
              <a:rPr lang="en-US" b="0" i="0" dirty="0">
                <a:solidFill>
                  <a:srgbClr val="374151"/>
                </a:solidFill>
                <a:effectLst/>
                <a:latin typeface="Sitka Banner" pitchFamily="2" charset="0"/>
              </a:rPr>
              <a:t> is a deep learning library that is known for its ease of use and flexibility.</a:t>
            </a:r>
          </a:p>
          <a:p>
            <a:pPr>
              <a:buFont typeface="+mj-lt"/>
              <a:buAutoNum type="arabicPeriod"/>
            </a:pPr>
            <a:r>
              <a:rPr lang="en-US" dirty="0" err="1">
                <a:solidFill>
                  <a:srgbClr val="00B0F0"/>
                </a:solidFill>
                <a:latin typeface="Sitka Banner" pitchFamily="2" charset="0"/>
              </a:rPr>
              <a:t>Keras</a:t>
            </a:r>
            <a:r>
              <a:rPr lang="en-US" dirty="0">
                <a:solidFill>
                  <a:srgbClr val="00B0F0"/>
                </a:solidFill>
                <a:latin typeface="Sitka Banner" pitchFamily="2" charset="0"/>
              </a:rPr>
              <a:t>:</a:t>
            </a:r>
            <a:r>
              <a:rPr lang="en-US" b="0" i="0" dirty="0">
                <a:solidFill>
                  <a:srgbClr val="374151"/>
                </a:solidFill>
                <a:effectLst/>
                <a:latin typeface="Sitka Banner" pitchFamily="2" charset="0"/>
              </a:rPr>
              <a:t> </a:t>
            </a:r>
            <a:r>
              <a:rPr lang="en-US" b="0" i="0" dirty="0" err="1">
                <a:solidFill>
                  <a:srgbClr val="374151"/>
                </a:solidFill>
                <a:effectLst/>
                <a:latin typeface="Sitka Banner" pitchFamily="2" charset="0"/>
              </a:rPr>
              <a:t>Keras</a:t>
            </a:r>
            <a:r>
              <a:rPr lang="en-US" b="0" i="0" dirty="0">
                <a:solidFill>
                  <a:srgbClr val="374151"/>
                </a:solidFill>
                <a:effectLst/>
                <a:latin typeface="Sitka Banner" pitchFamily="2" charset="0"/>
              </a:rPr>
              <a:t> is a high-level neural network library that provides a simple and intuitive interface for building and training deep learning models.</a:t>
            </a:r>
          </a:p>
          <a:p>
            <a:endParaRPr lang="en-US" dirty="0"/>
          </a:p>
        </p:txBody>
      </p:sp>
    </p:spTree>
    <p:extLst>
      <p:ext uri="{BB962C8B-B14F-4D97-AF65-F5344CB8AC3E}">
        <p14:creationId xmlns:p14="http://schemas.microsoft.com/office/powerpoint/2010/main" val="217331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C065-4843-4CA0-B0B7-4E87BA2FDBBF}"/>
              </a:ext>
            </a:extLst>
          </p:cNvPr>
          <p:cNvSpPr>
            <a:spLocks noGrp="1"/>
          </p:cNvSpPr>
          <p:nvPr>
            <p:ph type="title"/>
          </p:nvPr>
        </p:nvSpPr>
        <p:spPr/>
        <p:txBody>
          <a:bodyPr>
            <a:normAutofit fontScale="90000"/>
          </a:bodyPr>
          <a:lstStyle/>
          <a:p>
            <a:r>
              <a:rPr lang="en-US" b="0" i="0" dirty="0">
                <a:solidFill>
                  <a:schemeClr val="accent6">
                    <a:lumMod val="75000"/>
                  </a:schemeClr>
                </a:solidFill>
                <a:effectLst/>
                <a:latin typeface="Times New Roman" panose="02020603050405020304" pitchFamily="18" charset="0"/>
                <a:cs typeface="Times New Roman" panose="02020603050405020304" pitchFamily="18" charset="0"/>
              </a:rPr>
              <a:t>DIFFERENCES BETWEEN MACHINE LEARNING AND DEEP LEARNING:</a:t>
            </a:r>
            <a:br>
              <a:rPr lang="en-US" b="0" i="0" dirty="0">
                <a:solidFill>
                  <a:schemeClr val="accent6">
                    <a:lumMod val="75000"/>
                  </a:schemeClr>
                </a:solidFill>
                <a:effectLst/>
                <a:latin typeface="Times New Roman" panose="02020603050405020304" pitchFamily="18" charset="0"/>
                <a:cs typeface="Times New Roman" panose="02020603050405020304" pitchFamily="18" charset="0"/>
              </a:rPr>
            </a:b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BBFF6-0583-4A54-82DA-2F7FBF213F31}"/>
              </a:ext>
            </a:extLst>
          </p:cNvPr>
          <p:cNvSpPr>
            <a:spLocks noGrp="1"/>
          </p:cNvSpPr>
          <p:nvPr>
            <p:ph idx="1"/>
          </p:nvPr>
        </p:nvSpPr>
        <p:spPr/>
        <p:txBody>
          <a:bodyPr>
            <a:normAutofit/>
          </a:bodyPr>
          <a:lstStyle/>
          <a:p>
            <a:pPr algn="l"/>
            <a:r>
              <a:rPr lang="en-US" b="0" i="0" dirty="0">
                <a:solidFill>
                  <a:srgbClr val="374151"/>
                </a:solidFill>
                <a:effectLst/>
                <a:latin typeface="Sitka Banner" pitchFamily="2" charset="0"/>
              </a:rPr>
              <a:t>Machine learning and deep learning are both subfields of artificial intelligence (AI) that are used to teach computers to perform tasks without being explicitly programmed. The main difference between the two is the complexity of the algorithms used.</a:t>
            </a:r>
          </a:p>
          <a:p>
            <a:pPr algn="l"/>
            <a:r>
              <a:rPr lang="en-US" b="0" i="0" dirty="0">
                <a:solidFill>
                  <a:srgbClr val="374151"/>
                </a:solidFill>
                <a:effectLst/>
                <a:latin typeface="Sitka Banner" pitchFamily="2" charset="0"/>
              </a:rPr>
              <a:t>Machine learning uses simpler algorithms to process and learn from data, whereas deep learning uses more complex neural networks that are inspired by the structure of the human brain.</a:t>
            </a:r>
          </a:p>
          <a:p>
            <a:endParaRPr lang="en-US" dirty="0"/>
          </a:p>
        </p:txBody>
      </p:sp>
    </p:spTree>
    <p:extLst>
      <p:ext uri="{BB962C8B-B14F-4D97-AF65-F5344CB8AC3E}">
        <p14:creationId xmlns:p14="http://schemas.microsoft.com/office/powerpoint/2010/main" val="392218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389A-3EEA-4E96-A715-F2BB5C14EB12}"/>
              </a:ext>
            </a:extLst>
          </p:cNvPr>
          <p:cNvSpPr>
            <a:spLocks noGrp="1"/>
          </p:cNvSpPr>
          <p:nvPr>
            <p:ph type="title"/>
          </p:nvPr>
        </p:nvSpPr>
        <p:spPr/>
        <p:txBody>
          <a:bodyPr>
            <a:normAutofit fontScale="90000"/>
          </a:bodyPr>
          <a:lstStyle/>
          <a:p>
            <a:r>
              <a:rPr lang="en-US" b="0" i="0" dirty="0">
                <a:solidFill>
                  <a:schemeClr val="accent6">
                    <a:lumMod val="50000"/>
                  </a:schemeClr>
                </a:solidFill>
                <a:effectLst/>
                <a:latin typeface="Söhne"/>
              </a:rPr>
              <a:t>WHEN TO USE MACHINE LEARNING VS. DEEP LEARNING:</a:t>
            </a:r>
            <a:br>
              <a:rPr lang="en-US" b="0" i="0" dirty="0">
                <a:solidFill>
                  <a:schemeClr val="accent6">
                    <a:lumMod val="50000"/>
                  </a:schemeClr>
                </a:solidFill>
                <a:effectLst/>
                <a:latin typeface="Söhne"/>
              </a:rPr>
            </a:br>
            <a:endParaRPr lang="en-US" dirty="0">
              <a:solidFill>
                <a:schemeClr val="accent6">
                  <a:lumMod val="50000"/>
                </a:schemeClr>
              </a:solidFill>
            </a:endParaRPr>
          </a:p>
        </p:txBody>
      </p:sp>
      <p:sp>
        <p:nvSpPr>
          <p:cNvPr id="3" name="Content Placeholder 2">
            <a:extLst>
              <a:ext uri="{FF2B5EF4-FFF2-40B4-BE49-F238E27FC236}">
                <a16:creationId xmlns:a16="http://schemas.microsoft.com/office/drawing/2014/main" id="{E249AF33-927C-447D-89AC-9B06A4E32C04}"/>
              </a:ext>
            </a:extLst>
          </p:cNvPr>
          <p:cNvSpPr>
            <a:spLocks noGrp="1"/>
          </p:cNvSpPr>
          <p:nvPr>
            <p:ph idx="1"/>
          </p:nvPr>
        </p:nvSpPr>
        <p:spPr/>
        <p:txBody>
          <a:bodyPr/>
          <a:lstStyle/>
          <a:p>
            <a:pPr algn="just"/>
            <a:r>
              <a:rPr lang="en-US" b="0" i="0" dirty="0">
                <a:solidFill>
                  <a:srgbClr val="374151"/>
                </a:solidFill>
                <a:effectLst/>
                <a:latin typeface="Sitka Banner" pitchFamily="2" charset="0"/>
              </a:rPr>
              <a:t>The choice between machine learning and deep learning depends on the specific task and the complexity of the data. Machine learning is well-suited for simpler tasks such as image classification or spam filtering, while deep learning is better for more complex tasks such as natural language processing or object recognition.</a:t>
            </a:r>
          </a:p>
          <a:p>
            <a:endParaRPr lang="en-US" dirty="0"/>
          </a:p>
        </p:txBody>
      </p:sp>
    </p:spTree>
    <p:extLst>
      <p:ext uri="{BB962C8B-B14F-4D97-AF65-F5344CB8AC3E}">
        <p14:creationId xmlns:p14="http://schemas.microsoft.com/office/powerpoint/2010/main" val="423784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CEA-0D45-417C-855A-7BA675C57F43}"/>
              </a:ext>
            </a:extLst>
          </p:cNvPr>
          <p:cNvSpPr>
            <a:spLocks noGrp="1"/>
          </p:cNvSpPr>
          <p:nvPr>
            <p:ph type="title"/>
          </p:nvPr>
        </p:nvSpPr>
        <p:spPr>
          <a:xfrm>
            <a:off x="1484311" y="1790298"/>
            <a:ext cx="10018713" cy="1638701"/>
          </a:xfrm>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CONCLUSION:</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4396B09F-0D6B-43CA-A867-8290493A049B}"/>
              </a:ext>
            </a:extLst>
          </p:cNvPr>
          <p:cNvSpPr>
            <a:spLocks noGrp="1"/>
          </p:cNvSpPr>
          <p:nvPr>
            <p:ph idx="1"/>
          </p:nvPr>
        </p:nvSpPr>
        <p:spPr>
          <a:xfrm>
            <a:off x="1484310" y="2396691"/>
            <a:ext cx="10018713" cy="3394509"/>
          </a:xfrm>
        </p:spPr>
        <p:txBody>
          <a:bodyPr/>
          <a:lstStyle/>
          <a:p>
            <a:pPr algn="l"/>
            <a:r>
              <a:rPr lang="en-US" b="0" i="0" dirty="0">
                <a:solidFill>
                  <a:srgbClr val="374151"/>
                </a:solidFill>
                <a:effectLst/>
                <a:latin typeface="Sitka Banner" pitchFamily="2" charset="0"/>
              </a:rPr>
              <a:t>In conclusion, both machine learning and deep learning are powerful tools for developing intelligent systems. The choice between the two depends on the specific task and the complexity of the data.</a:t>
            </a:r>
          </a:p>
          <a:p>
            <a:endParaRPr lang="en-US" dirty="0"/>
          </a:p>
        </p:txBody>
      </p:sp>
    </p:spTree>
    <p:extLst>
      <p:ext uri="{BB962C8B-B14F-4D97-AF65-F5344CB8AC3E}">
        <p14:creationId xmlns:p14="http://schemas.microsoft.com/office/powerpoint/2010/main" val="255684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3C25-E3CF-4315-8D97-A0C3AA7E058E}"/>
              </a:ext>
            </a:extLst>
          </p:cNvPr>
          <p:cNvSpPr>
            <a:spLocks noGrp="1"/>
          </p:cNvSpPr>
          <p:nvPr>
            <p:ph type="title"/>
          </p:nvPr>
        </p:nvSpPr>
        <p:spPr/>
        <p:txBody>
          <a:bodyPr/>
          <a:lstStyle/>
          <a:p>
            <a:r>
              <a:rPr lang="en-US" sz="4000" b="0" i="0" dirty="0">
                <a:solidFill>
                  <a:schemeClr val="accent6">
                    <a:lumMod val="50000"/>
                  </a:schemeClr>
                </a:solidFill>
                <a:effectLst/>
                <a:latin typeface="Sitka Banner" pitchFamily="2" charset="0"/>
              </a:rPr>
              <a:t>RECAP OF MAIN POINTS:</a:t>
            </a:r>
            <a:br>
              <a:rPr lang="en-US" sz="4000" b="0" i="0" dirty="0">
                <a:solidFill>
                  <a:schemeClr val="accent6">
                    <a:lumMod val="50000"/>
                  </a:schemeClr>
                </a:solidFill>
                <a:effectLst/>
                <a:latin typeface="Sitka Banner" pitchFamily="2" charset="0"/>
              </a:rPr>
            </a:br>
            <a:endParaRPr lang="en-US" dirty="0">
              <a:solidFill>
                <a:schemeClr val="accent6">
                  <a:lumMod val="50000"/>
                </a:schemeClr>
              </a:solidFill>
            </a:endParaRPr>
          </a:p>
        </p:txBody>
      </p:sp>
      <p:sp>
        <p:nvSpPr>
          <p:cNvPr id="3" name="Content Placeholder 2">
            <a:extLst>
              <a:ext uri="{FF2B5EF4-FFF2-40B4-BE49-F238E27FC236}">
                <a16:creationId xmlns:a16="http://schemas.microsoft.com/office/drawing/2014/main" id="{B2C66358-E234-42DE-93FF-06E3C5CC4172}"/>
              </a:ext>
            </a:extLst>
          </p:cNvPr>
          <p:cNvSpPr>
            <a:spLocks noGrp="1"/>
          </p:cNvSpPr>
          <p:nvPr>
            <p:ph idx="1"/>
          </p:nvPr>
        </p:nvSpPr>
        <p:spPr>
          <a:xfrm>
            <a:off x="1484310" y="1963554"/>
            <a:ext cx="9324861" cy="4208645"/>
          </a:xfrm>
        </p:spPr>
        <p:txBody>
          <a:bodyPr>
            <a:normAutofit/>
          </a:bodyPr>
          <a:lstStyle/>
          <a:p>
            <a:pPr marL="0" indent="0" algn="l">
              <a:buNone/>
            </a:pPr>
            <a:endParaRPr lang="en-US" b="0" i="0" dirty="0">
              <a:solidFill>
                <a:schemeClr val="accent1">
                  <a:lumMod val="75000"/>
                </a:schemeClr>
              </a:solidFill>
              <a:effectLst/>
              <a:latin typeface="Sitka Banner" pitchFamily="2" charset="0"/>
            </a:endParaRPr>
          </a:p>
          <a:p>
            <a:pPr algn="l">
              <a:buFont typeface="Arial" panose="020B0604020202020204" pitchFamily="34" charset="0"/>
              <a:buChar char="•"/>
            </a:pPr>
            <a:r>
              <a:rPr lang="en-US" b="0" i="0" dirty="0">
                <a:solidFill>
                  <a:srgbClr val="374151"/>
                </a:solidFill>
                <a:effectLst/>
                <a:latin typeface="Sitka Banner" pitchFamily="2" charset="0"/>
              </a:rPr>
              <a:t>Machine learning uses simpler algorithms, while deep learning uses more complex neural networks.</a:t>
            </a:r>
          </a:p>
          <a:p>
            <a:pPr algn="l">
              <a:buFont typeface="Arial" panose="020B0604020202020204" pitchFamily="34" charset="0"/>
              <a:buChar char="•"/>
            </a:pPr>
            <a:r>
              <a:rPr lang="en-US" b="0" i="0" dirty="0">
                <a:solidFill>
                  <a:srgbClr val="374151"/>
                </a:solidFill>
                <a:effectLst/>
                <a:latin typeface="Sitka Banner" pitchFamily="2" charset="0"/>
              </a:rPr>
              <a:t>Machine learning is better for simpler tasks, while deep learning is better for more complex tasks.</a:t>
            </a:r>
          </a:p>
          <a:p>
            <a:pPr algn="l">
              <a:buFont typeface="Arial" panose="020B0604020202020204" pitchFamily="34" charset="0"/>
              <a:buChar char="•"/>
            </a:pPr>
            <a:r>
              <a:rPr lang="en-US" b="0" i="0" dirty="0">
                <a:solidFill>
                  <a:srgbClr val="374151"/>
                </a:solidFill>
                <a:effectLst/>
                <a:latin typeface="Sitka Banner" pitchFamily="2" charset="0"/>
              </a:rPr>
              <a:t>The choice between machine learning and deep learning depends on the specific task and the complexity of the data.</a:t>
            </a:r>
          </a:p>
          <a:p>
            <a:endParaRPr lang="en-US" dirty="0">
              <a:latin typeface="Sitka Banner" pitchFamily="2" charset="0"/>
            </a:endParaRPr>
          </a:p>
        </p:txBody>
      </p:sp>
    </p:spTree>
    <p:extLst>
      <p:ext uri="{BB962C8B-B14F-4D97-AF65-F5344CB8AC3E}">
        <p14:creationId xmlns:p14="http://schemas.microsoft.com/office/powerpoint/2010/main" val="323731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8A78-56C0-41BE-BCBF-A942BC2FB69B}"/>
              </a:ext>
            </a:extLst>
          </p:cNvPr>
          <p:cNvSpPr>
            <a:spLocks noGrp="1"/>
          </p:cNvSpPr>
          <p:nvPr>
            <p:ph type="title"/>
          </p:nvPr>
        </p:nvSpPr>
        <p:spPr/>
        <p:txBody>
          <a:bodyPr>
            <a:normAutofit fontScale="90000"/>
          </a:bodyPr>
          <a:lstStyle/>
          <a:p>
            <a:r>
              <a:rPr lang="en-US" sz="4000" b="0" i="0" dirty="0">
                <a:solidFill>
                  <a:schemeClr val="accent6">
                    <a:lumMod val="50000"/>
                  </a:schemeClr>
                </a:solidFill>
                <a:effectLst/>
                <a:latin typeface="Times New Roman" panose="02020603050405020304" pitchFamily="18" charset="0"/>
                <a:cs typeface="Times New Roman" panose="02020603050405020304" pitchFamily="18" charset="0"/>
              </a:rPr>
              <a:t>FUTURE OF MACHINE LEARNING AND DEEP LEARNING:</a:t>
            </a:r>
            <a:br>
              <a:rPr lang="en-US" sz="4000" b="0" i="0" dirty="0">
                <a:solidFill>
                  <a:schemeClr val="accent1">
                    <a:lumMod val="75000"/>
                  </a:schemeClr>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CC4BF6-F60F-4827-9B09-CF498B7FC3DC}"/>
              </a:ext>
            </a:extLst>
          </p:cNvPr>
          <p:cNvSpPr>
            <a:spLocks noGrp="1"/>
          </p:cNvSpPr>
          <p:nvPr>
            <p:ph idx="1"/>
          </p:nvPr>
        </p:nvSpPr>
        <p:spPr>
          <a:xfrm>
            <a:off x="1484310" y="1857677"/>
            <a:ext cx="6552785" cy="3933524"/>
          </a:xfrm>
        </p:spPr>
        <p:txBody>
          <a:bodyPr/>
          <a:lstStyle/>
          <a:p>
            <a:pPr marL="0" indent="0">
              <a:buNone/>
            </a:pPr>
            <a:endParaRPr lang="en-US" sz="2400" b="0" i="0" dirty="0">
              <a:solidFill>
                <a:schemeClr val="accent1">
                  <a:lumMod val="75000"/>
                </a:schemeClr>
              </a:solidFill>
              <a:effectLst/>
              <a:latin typeface="Sitka Banner" pitchFamily="2" charset="0"/>
            </a:endParaRPr>
          </a:p>
          <a:p>
            <a:pPr algn="just"/>
            <a:r>
              <a:rPr lang="en-US" sz="2400" b="0" i="0" dirty="0">
                <a:solidFill>
                  <a:srgbClr val="374151"/>
                </a:solidFill>
                <a:effectLst/>
                <a:latin typeface="Sitka Banner" pitchFamily="2" charset="0"/>
              </a:rPr>
              <a:t>The future of machine learning and deep learning is bright, with continued advancements in hardware and software driving progress in these fields. As more data becomes available, and more powerful algorithms are developed, the potential applications for these technologies are virtually limitless.</a:t>
            </a:r>
          </a:p>
          <a:p>
            <a:endParaRPr lang="en-US" dirty="0"/>
          </a:p>
        </p:txBody>
      </p:sp>
      <p:pic>
        <p:nvPicPr>
          <p:cNvPr id="5" name="Picture 4">
            <a:extLst>
              <a:ext uri="{FF2B5EF4-FFF2-40B4-BE49-F238E27FC236}">
                <a16:creationId xmlns:a16="http://schemas.microsoft.com/office/drawing/2014/main" id="{82C55F53-D37D-44DA-A20A-D20CF8472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474" y="2438399"/>
            <a:ext cx="3436219" cy="3600951"/>
          </a:xfrm>
          <a:prstGeom prst="rect">
            <a:avLst/>
          </a:prstGeom>
          <a:ln>
            <a:noFill/>
          </a:ln>
          <a:effectLst>
            <a:softEdge rad="112500"/>
          </a:effectLst>
        </p:spPr>
      </p:pic>
    </p:spTree>
    <p:extLst>
      <p:ext uri="{BB962C8B-B14F-4D97-AF65-F5344CB8AC3E}">
        <p14:creationId xmlns:p14="http://schemas.microsoft.com/office/powerpoint/2010/main" val="169335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CB51-FD4A-458B-909A-6EA397A94C36}"/>
              </a:ext>
            </a:extLst>
          </p:cNvPr>
          <p:cNvSpPr>
            <a:spLocks noGrp="1"/>
          </p:cNvSpPr>
          <p:nvPr>
            <p:ph type="title"/>
          </p:nvPr>
        </p:nvSpPr>
        <p:spPr>
          <a:xfrm flipH="1">
            <a:off x="471638" y="685800"/>
            <a:ext cx="1012673" cy="1701265"/>
          </a:xfrm>
        </p:spPr>
        <p:txBody>
          <a:bodyPr/>
          <a:lstStyle/>
          <a:p>
            <a:endParaRPr lang="en-US" dirty="0"/>
          </a:p>
        </p:txBody>
      </p:sp>
      <p:pic>
        <p:nvPicPr>
          <p:cNvPr id="5" name="Content Placeholder 4">
            <a:extLst>
              <a:ext uri="{FF2B5EF4-FFF2-40B4-BE49-F238E27FC236}">
                <a16:creationId xmlns:a16="http://schemas.microsoft.com/office/drawing/2014/main" id="{1AD54313-A19E-4F63-8CE7-3CBE25405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101" y="685800"/>
            <a:ext cx="9423132" cy="5938787"/>
          </a:xfrm>
        </p:spPr>
      </p:pic>
    </p:spTree>
    <p:extLst>
      <p:ext uri="{BB962C8B-B14F-4D97-AF65-F5344CB8AC3E}">
        <p14:creationId xmlns:p14="http://schemas.microsoft.com/office/powerpoint/2010/main" val="3524789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B3BF-DC91-4C59-9112-935F57A2F358}"/>
              </a:ext>
            </a:extLst>
          </p:cNvPr>
          <p:cNvSpPr>
            <a:spLocks noGrp="1"/>
          </p:cNvSpPr>
          <p:nvPr>
            <p:ph type="title"/>
          </p:nvPr>
        </p:nvSpPr>
        <p:spPr/>
        <p:txBody>
          <a:bodyPr/>
          <a:lstStyle/>
          <a:p>
            <a:r>
              <a:rPr lang="en-US" sz="4400" dirty="0">
                <a:solidFill>
                  <a:schemeClr val="accent6">
                    <a:lumMod val="75000"/>
                  </a:schemeClr>
                </a:solidFill>
                <a:latin typeface="Times New Roman" panose="02020603050405020304" pitchFamily="18" charset="0"/>
                <a:cs typeface="Times New Roman" panose="02020603050405020304" pitchFamily="18" charset="0"/>
              </a:rPr>
              <a:t>THANK</a:t>
            </a:r>
            <a:r>
              <a:rPr lang="en-US" dirty="0">
                <a:solidFill>
                  <a:schemeClr val="accent6">
                    <a:lumMod val="75000"/>
                  </a:schemeClr>
                </a:solidFill>
                <a:latin typeface="Times New Roman" panose="02020603050405020304" pitchFamily="18" charset="0"/>
                <a:cs typeface="Times New Roman" panose="02020603050405020304" pitchFamily="18" charset="0"/>
              </a:rPr>
              <a:t> YOU</a:t>
            </a:r>
          </a:p>
        </p:txBody>
      </p:sp>
      <p:pic>
        <p:nvPicPr>
          <p:cNvPr id="5" name="Content Placeholder 4">
            <a:extLst>
              <a:ext uri="{FF2B5EF4-FFF2-40B4-BE49-F238E27FC236}">
                <a16:creationId xmlns:a16="http://schemas.microsoft.com/office/drawing/2014/main" id="{CDB2DAAF-3509-4CF2-A304-5AC88F296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053" y="2646947"/>
            <a:ext cx="8373979" cy="3619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75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3E04-A205-499A-9869-0FAA92B328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FE13A49B-3FD1-4513-84B6-DC8CE74044B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MACHINE LEARNING</a:t>
            </a:r>
          </a:p>
          <a:p>
            <a:r>
              <a:rPr lang="en-US" dirty="0">
                <a:latin typeface="Times New Roman" panose="02020603050405020304" pitchFamily="18" charset="0"/>
                <a:cs typeface="Times New Roman" panose="02020603050405020304" pitchFamily="18" charset="0"/>
              </a:rPr>
              <a:t>DEEP LEARNING</a:t>
            </a:r>
          </a:p>
          <a:p>
            <a:r>
              <a:rPr lang="en-US" dirty="0">
                <a:latin typeface="Times New Roman" panose="02020603050405020304" pitchFamily="18" charset="0"/>
                <a:cs typeface="Times New Roman" panose="02020603050405020304" pitchFamily="18" charset="0"/>
              </a:rPr>
              <a:t>DIFFERENCE BETWEEN MACHINE LEARNING AND DEEP LEARNING</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04464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8FD3-4DD4-4A7A-B970-87A9B957459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E2D2CA-2A54-4A51-9F61-F4AAD5C3A058}"/>
              </a:ext>
            </a:extLst>
          </p:cNvPr>
          <p:cNvSpPr>
            <a:spLocks noGrp="1"/>
          </p:cNvSpPr>
          <p:nvPr>
            <p:ph idx="1"/>
          </p:nvPr>
        </p:nvSpPr>
        <p:spPr>
          <a:xfrm>
            <a:off x="1484310" y="2438398"/>
            <a:ext cx="10018713" cy="4419601"/>
          </a:xfrm>
        </p:spPr>
        <p:txBody>
          <a:bodyPr>
            <a:normAutofit fontScale="92500" lnSpcReduction="10000"/>
          </a:bodyPr>
          <a:lstStyle/>
          <a:p>
            <a:pPr algn="just">
              <a:buFont typeface="Arial" panose="020B0604020202020204" pitchFamily="34" charset="0"/>
              <a:buChar char="•"/>
            </a:pPr>
            <a:r>
              <a:rPr lang="en-US" b="0" i="0" dirty="0">
                <a:solidFill>
                  <a:schemeClr val="accent1">
                    <a:lumMod val="75000"/>
                  </a:schemeClr>
                </a:solidFill>
                <a:effectLst/>
                <a:latin typeface="Sitka Banner Semibold" pitchFamily="2" charset="0"/>
              </a:rPr>
              <a:t>A brief history of AI: </a:t>
            </a:r>
            <a:r>
              <a:rPr lang="en-US" b="0" i="0" dirty="0">
                <a:solidFill>
                  <a:srgbClr val="374151"/>
                </a:solidFill>
                <a:effectLst/>
                <a:latin typeface="Sitka Banner Semibold" pitchFamily="2" charset="0"/>
              </a:rPr>
              <a:t>"People have been working on AI since the 1950s, but progress has been slow until recently."</a:t>
            </a:r>
          </a:p>
          <a:p>
            <a:pPr algn="just">
              <a:buFont typeface="Arial" panose="020B0604020202020204" pitchFamily="34" charset="0"/>
              <a:buChar char="•"/>
            </a:pPr>
            <a:r>
              <a:rPr lang="en-US" b="0" i="0" dirty="0">
                <a:solidFill>
                  <a:srgbClr val="374151"/>
                </a:solidFill>
                <a:effectLst/>
                <a:latin typeface="Sitka Banner Semibold" pitchFamily="2" charset="0"/>
              </a:rPr>
              <a:t> </a:t>
            </a:r>
            <a:r>
              <a:rPr lang="en-US" dirty="0">
                <a:solidFill>
                  <a:schemeClr val="accent1">
                    <a:lumMod val="75000"/>
                  </a:schemeClr>
                </a:solidFill>
                <a:latin typeface="Sitka Banner Semibold" pitchFamily="2" charset="0"/>
              </a:rPr>
              <a:t>w</a:t>
            </a:r>
            <a:r>
              <a:rPr lang="en-US" b="0" i="0" dirty="0">
                <a:solidFill>
                  <a:schemeClr val="accent1">
                    <a:lumMod val="75000"/>
                  </a:schemeClr>
                </a:solidFill>
                <a:effectLst/>
                <a:latin typeface="Sitka Banner Semibold" pitchFamily="2" charset="0"/>
              </a:rPr>
              <a:t>hat Machine Learning : </a:t>
            </a:r>
            <a:r>
              <a:rPr lang="en-US" b="0" i="0" dirty="0">
                <a:solidFill>
                  <a:srgbClr val="374151"/>
                </a:solidFill>
                <a:effectLst/>
                <a:latin typeface="Sitka Banner Semibold" pitchFamily="2" charset="0"/>
              </a:rPr>
              <a:t>"Machine learning is a type of AI that lets computers learn from data and make decisions based on that learning."</a:t>
            </a:r>
          </a:p>
          <a:p>
            <a:pPr algn="just">
              <a:buFont typeface="Arial" panose="020B0604020202020204" pitchFamily="34" charset="0"/>
              <a:buChar char="•"/>
            </a:pPr>
            <a:r>
              <a:rPr lang="en-US" b="0" i="0" dirty="0">
                <a:solidFill>
                  <a:schemeClr val="accent1">
                    <a:lumMod val="75000"/>
                  </a:schemeClr>
                </a:solidFill>
                <a:effectLst/>
                <a:latin typeface="Sitka Banner Semibold" pitchFamily="2" charset="0"/>
              </a:rPr>
              <a:t>Importance of Machine Learning: </a:t>
            </a:r>
            <a:r>
              <a:rPr lang="en-US" b="0" i="0" dirty="0">
                <a:solidFill>
                  <a:srgbClr val="374151"/>
                </a:solidFill>
                <a:effectLst/>
                <a:latin typeface="Sitka Banner Semibold" pitchFamily="2" charset="0"/>
              </a:rPr>
              <a:t>"Machine learning is used in many areas to automate tasks and discover patterns in data, which can help improve efficiency and accuracy."</a:t>
            </a:r>
          </a:p>
          <a:p>
            <a:pPr algn="just">
              <a:buFont typeface="Arial" panose="020B0604020202020204" pitchFamily="34" charset="0"/>
              <a:buChar char="•"/>
            </a:pPr>
            <a:r>
              <a:rPr lang="en-US" b="0" i="0" dirty="0">
                <a:solidFill>
                  <a:srgbClr val="374151"/>
                </a:solidFill>
                <a:effectLst/>
                <a:latin typeface="Sitka Banner Semibold" pitchFamily="2" charset="0"/>
              </a:rPr>
              <a:t> </a:t>
            </a:r>
            <a:r>
              <a:rPr lang="en-US" b="0" i="0" dirty="0">
                <a:solidFill>
                  <a:schemeClr val="accent1">
                    <a:lumMod val="75000"/>
                  </a:schemeClr>
                </a:solidFill>
                <a:effectLst/>
                <a:latin typeface="Sitka Banner Semibold" pitchFamily="2" charset="0"/>
              </a:rPr>
              <a:t>what Deep Learning : </a:t>
            </a:r>
            <a:r>
              <a:rPr lang="en-US" b="0" i="0" dirty="0">
                <a:solidFill>
                  <a:srgbClr val="374151"/>
                </a:solidFill>
                <a:effectLst/>
                <a:latin typeface="Sitka Banner Semibold" pitchFamily="2" charset="0"/>
              </a:rPr>
              <a:t>"Deep learning is a type of machine learning that uses special algorithms called neural networks to learn complex patterns in data."</a:t>
            </a:r>
          </a:p>
          <a:p>
            <a:pPr algn="just">
              <a:buFont typeface="Arial" panose="020B0604020202020204" pitchFamily="34" charset="0"/>
              <a:buChar char="•"/>
            </a:pPr>
            <a:r>
              <a:rPr lang="en-US" b="0" i="0" dirty="0">
                <a:solidFill>
                  <a:schemeClr val="accent1">
                    <a:lumMod val="75000"/>
                  </a:schemeClr>
                </a:solidFill>
                <a:effectLst/>
                <a:latin typeface="Sitka Banner Semibold" pitchFamily="2" charset="0"/>
              </a:rPr>
              <a:t>Importance of Deep Learning: </a:t>
            </a:r>
            <a:r>
              <a:rPr lang="en-US" b="0" i="0" dirty="0">
                <a:solidFill>
                  <a:srgbClr val="374151"/>
                </a:solidFill>
                <a:effectLst/>
                <a:latin typeface="Sitka Banner Semibold" pitchFamily="2" charset="0"/>
              </a:rPr>
              <a:t>"Deep learning has helped achieve impressive results in many fields, like speech recognition, image recognition, and self-driving cars."</a:t>
            </a:r>
          </a:p>
          <a:p>
            <a:endParaRPr lang="en-US" dirty="0"/>
          </a:p>
        </p:txBody>
      </p:sp>
    </p:spTree>
    <p:extLst>
      <p:ext uri="{BB962C8B-B14F-4D97-AF65-F5344CB8AC3E}">
        <p14:creationId xmlns:p14="http://schemas.microsoft.com/office/powerpoint/2010/main" val="356445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6A8B-92CB-4F9C-B980-1E7C85B8AC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LEARNIG</a:t>
            </a:r>
          </a:p>
        </p:txBody>
      </p:sp>
      <p:sp>
        <p:nvSpPr>
          <p:cNvPr id="3" name="Content Placeholder 2">
            <a:extLst>
              <a:ext uri="{FF2B5EF4-FFF2-40B4-BE49-F238E27FC236}">
                <a16:creationId xmlns:a16="http://schemas.microsoft.com/office/drawing/2014/main" id="{0C75DA88-54B2-421F-B60B-8D347E782BFA}"/>
              </a:ext>
            </a:extLst>
          </p:cNvPr>
          <p:cNvSpPr>
            <a:spLocks noGrp="1"/>
          </p:cNvSpPr>
          <p:nvPr>
            <p:ph idx="1"/>
          </p:nvPr>
        </p:nvSpPr>
        <p:spPr>
          <a:xfrm>
            <a:off x="1484310" y="2666999"/>
            <a:ext cx="5744263" cy="3124201"/>
          </a:xfrm>
        </p:spPr>
        <p:txBody>
          <a:bodyPr/>
          <a:lstStyle/>
          <a:p>
            <a:pPr algn="just"/>
            <a:r>
              <a:rPr lang="en-US" b="0" i="0" dirty="0">
                <a:solidFill>
                  <a:schemeClr val="accent1">
                    <a:lumMod val="75000"/>
                  </a:schemeClr>
                </a:solidFill>
                <a:effectLst/>
                <a:latin typeface="Sitka Banner" pitchFamily="2" charset="0"/>
              </a:rPr>
              <a:t>Definition of Machine Learning: </a:t>
            </a:r>
            <a:r>
              <a:rPr lang="en-US" b="0" i="0" dirty="0">
                <a:solidFill>
                  <a:srgbClr val="374151"/>
                </a:solidFill>
                <a:effectLst/>
                <a:latin typeface="Söhne"/>
              </a:rPr>
              <a:t>"Machine learning is a subfield of AI that focuses on developing algorithms that can learn from data and make predictions or decisions based on that learning, without being explicitly programmed.“</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1D31E3-3444-4A44-9E38-C02A6E81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974" y="3157887"/>
            <a:ext cx="2415940" cy="2020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1979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D24B-2886-4B9E-B0F8-88998C975F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MACHINE LEARNING</a:t>
            </a:r>
          </a:p>
        </p:txBody>
      </p:sp>
      <p:sp>
        <p:nvSpPr>
          <p:cNvPr id="3" name="Content Placeholder 2">
            <a:extLst>
              <a:ext uri="{FF2B5EF4-FFF2-40B4-BE49-F238E27FC236}">
                <a16:creationId xmlns:a16="http://schemas.microsoft.com/office/drawing/2014/main" id="{D41EC6D1-62E3-4D32-869A-C7E2646F10C7}"/>
              </a:ext>
            </a:extLst>
          </p:cNvPr>
          <p:cNvSpPr>
            <a:spLocks noGrp="1"/>
          </p:cNvSpPr>
          <p:nvPr>
            <p:ph idx="1"/>
          </p:nvPr>
        </p:nvSpPr>
        <p:spPr/>
        <p:txBody>
          <a:bodyPr/>
          <a:lstStyle/>
          <a:p>
            <a:pPr algn="just">
              <a:buFont typeface="+mj-lt"/>
              <a:buAutoNum type="arabicPeriod"/>
            </a:pPr>
            <a:r>
              <a:rPr lang="en-US" b="0" i="0" dirty="0">
                <a:solidFill>
                  <a:schemeClr val="accent1">
                    <a:lumMod val="75000"/>
                  </a:schemeClr>
                </a:solidFill>
                <a:effectLst/>
                <a:latin typeface="Söhne"/>
              </a:rPr>
              <a:t>Supervised Learning: </a:t>
            </a:r>
            <a:r>
              <a:rPr lang="en-US" b="0" i="0" dirty="0">
                <a:solidFill>
                  <a:srgbClr val="374151"/>
                </a:solidFill>
                <a:effectLst/>
                <a:latin typeface="Söhne"/>
              </a:rPr>
              <a:t>Learn from labeled examples to make predictions.</a:t>
            </a:r>
          </a:p>
          <a:p>
            <a:pPr algn="just">
              <a:buFont typeface="+mj-lt"/>
              <a:buAutoNum type="arabicPeriod"/>
            </a:pPr>
            <a:r>
              <a:rPr lang="en-US" b="0" i="0" dirty="0">
                <a:solidFill>
                  <a:schemeClr val="accent1">
                    <a:lumMod val="75000"/>
                  </a:schemeClr>
                </a:solidFill>
                <a:effectLst/>
                <a:latin typeface="Söhne"/>
              </a:rPr>
              <a:t>Unsupervised Learning: </a:t>
            </a:r>
            <a:r>
              <a:rPr lang="en-US" b="0" i="0" dirty="0">
                <a:solidFill>
                  <a:srgbClr val="374151"/>
                </a:solidFill>
                <a:effectLst/>
                <a:latin typeface="Söhne"/>
              </a:rPr>
              <a:t>Find patterns in unlabeled data.</a:t>
            </a:r>
          </a:p>
          <a:p>
            <a:pPr algn="just">
              <a:buFont typeface="+mj-lt"/>
              <a:buAutoNum type="arabicPeriod"/>
            </a:pPr>
            <a:r>
              <a:rPr lang="en-US" b="0" i="0" dirty="0">
                <a:solidFill>
                  <a:schemeClr val="accent1">
                    <a:lumMod val="75000"/>
                  </a:schemeClr>
                </a:solidFill>
                <a:effectLst/>
                <a:latin typeface="Söhne"/>
              </a:rPr>
              <a:t>Reinforcement Learning: </a:t>
            </a:r>
            <a:r>
              <a:rPr lang="en-US" b="0" i="0" dirty="0">
                <a:solidFill>
                  <a:srgbClr val="374151"/>
                </a:solidFill>
                <a:effectLst/>
                <a:latin typeface="Söhne"/>
              </a:rPr>
              <a:t>Learn by trial and error through interactions with an environment.</a:t>
            </a:r>
          </a:p>
          <a:p>
            <a:endParaRPr lang="en-US" dirty="0">
              <a:latin typeface="Sitka Banner" pitchFamily="2" charset="0"/>
            </a:endParaRPr>
          </a:p>
        </p:txBody>
      </p:sp>
    </p:spTree>
    <p:extLst>
      <p:ext uri="{BB962C8B-B14F-4D97-AF65-F5344CB8AC3E}">
        <p14:creationId xmlns:p14="http://schemas.microsoft.com/office/powerpoint/2010/main" val="359973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4C5BD-AB9B-4B07-BE22-7CB886D1D3CF}"/>
              </a:ext>
            </a:extLst>
          </p:cNvPr>
          <p:cNvSpPr>
            <a:spLocks noGrp="1"/>
          </p:cNvSpPr>
          <p:nvPr>
            <p:ph type="title"/>
          </p:nvPr>
        </p:nvSpPr>
        <p:spPr>
          <a:xfrm>
            <a:off x="1484311" y="56654"/>
            <a:ext cx="10018713" cy="2381745"/>
          </a:xfrm>
        </p:spPr>
        <p:txBody>
          <a:bodyPr/>
          <a:lstStyle/>
          <a:p>
            <a:r>
              <a:rPr lang="en-US" dirty="0">
                <a:latin typeface="Times New Roman" panose="02020603050405020304" pitchFamily="18" charset="0"/>
                <a:cs typeface="Times New Roman" panose="02020603050405020304" pitchFamily="18" charset="0"/>
              </a:rPr>
              <a:t>APPLICATIONS AND EXAMPLES OF MACHINE LEARINING</a:t>
            </a:r>
          </a:p>
        </p:txBody>
      </p:sp>
      <p:sp>
        <p:nvSpPr>
          <p:cNvPr id="4" name="Rectangle 1">
            <a:extLst>
              <a:ext uri="{FF2B5EF4-FFF2-40B4-BE49-F238E27FC236}">
                <a16:creationId xmlns:a16="http://schemas.microsoft.com/office/drawing/2014/main" id="{F273AC2F-B00D-4673-9BC4-EBDE622A6504}"/>
              </a:ext>
            </a:extLst>
          </p:cNvPr>
          <p:cNvSpPr>
            <a:spLocks noGrp="1" noChangeArrowheads="1"/>
          </p:cNvSpPr>
          <p:nvPr>
            <p:ph idx="1"/>
          </p:nvPr>
        </p:nvSpPr>
        <p:spPr bwMode="auto">
          <a:xfrm>
            <a:off x="1281376" y="599390"/>
            <a:ext cx="6207079" cy="580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accent1">
                    <a:lumMod val="75000"/>
                  </a:schemeClr>
                </a:solidFill>
                <a:effectLst/>
                <a:latin typeface="Sitka Banner" pitchFamily="2" charset="0"/>
              </a:rPr>
              <a:t> </a:t>
            </a:r>
            <a:r>
              <a:rPr lang="en-US" altLang="en-US" sz="2800" dirty="0">
                <a:solidFill>
                  <a:schemeClr val="accent1">
                    <a:lumMod val="75000"/>
                  </a:schemeClr>
                </a:solidFill>
                <a:latin typeface="Sitka Banner" pitchFamily="2" charset="0"/>
              </a:rPr>
              <a:t>I</a:t>
            </a:r>
            <a:r>
              <a:rPr kumimoji="0" lang="en-US" altLang="en-US" sz="2800" b="0" i="0" u="none" strike="noStrike" cap="none" normalizeH="0" baseline="0" dirty="0">
                <a:ln>
                  <a:noFill/>
                </a:ln>
                <a:solidFill>
                  <a:schemeClr val="accent1">
                    <a:lumMod val="75000"/>
                  </a:schemeClr>
                </a:solidFill>
                <a:effectLst/>
                <a:latin typeface="Sitka Banner" pitchFamily="2" charset="0"/>
              </a:rPr>
              <a:t>mage and Video Recognition</a:t>
            </a:r>
            <a:r>
              <a:rPr lang="en-US" altLang="en-US" sz="2800" dirty="0">
                <a:solidFill>
                  <a:schemeClr val="accent1">
                    <a:lumMod val="75000"/>
                  </a:schemeClr>
                </a:solidFill>
                <a:latin typeface="Sitka Banner" pitchFamily="2" charset="0"/>
              </a:rPr>
              <a:t>:</a:t>
            </a:r>
            <a:endParaRPr kumimoji="0" lang="en-US" altLang="en-US" b="0" i="0" u="none" strike="noStrike" cap="none" normalizeH="0" baseline="0" dirty="0">
              <a:ln>
                <a:noFill/>
              </a:ln>
              <a:solidFill>
                <a:schemeClr val="accent1">
                  <a:lumMod val="75000"/>
                </a:schemeClr>
              </a:solidFill>
              <a:effectLst/>
              <a:latin typeface="Sitka Banner" pitchFamily="2"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itka Banner" pitchFamily="2" charset="0"/>
              </a:rPr>
              <a:t>Image and video recognition is the process of using machine learning algorithms to identify and classify objects, people, or other features within images or videos.</a:t>
            </a:r>
          </a:p>
          <a:p>
            <a:pPr algn="just">
              <a:buFont typeface="Arial" panose="020B0604020202020204" pitchFamily="34" charset="0"/>
              <a:buChar char="•"/>
            </a:pPr>
            <a:r>
              <a:rPr lang="en-US" b="1" i="0" dirty="0">
                <a:solidFill>
                  <a:schemeClr val="accent1">
                    <a:lumMod val="75000"/>
                  </a:schemeClr>
                </a:solidFill>
                <a:effectLst/>
                <a:latin typeface="Sitka Banner Semibold" pitchFamily="2" charset="0"/>
              </a:rPr>
              <a:t>Examples:</a:t>
            </a:r>
            <a:r>
              <a:rPr lang="en-US" b="0" i="0" dirty="0">
                <a:solidFill>
                  <a:schemeClr val="accent1">
                    <a:lumMod val="75000"/>
                  </a:schemeClr>
                </a:solidFill>
                <a:effectLst/>
                <a:latin typeface="Sitka Banner Semibold" pitchFamily="2" charset="0"/>
              </a:rPr>
              <a:t> </a:t>
            </a:r>
            <a:r>
              <a:rPr lang="en-US" b="0" i="0" dirty="0">
                <a:solidFill>
                  <a:srgbClr val="374151"/>
                </a:solidFill>
                <a:effectLst/>
                <a:latin typeface="Sitka Banner" pitchFamily="2" charset="0"/>
              </a:rPr>
              <a:t>facial recognition, object detection, and image classification.</a:t>
            </a:r>
          </a:p>
          <a:p>
            <a:pPr algn="just">
              <a:buFont typeface="Arial" panose="020B0604020202020204" pitchFamily="34" charset="0"/>
              <a:buChar char="•"/>
            </a:pPr>
            <a:r>
              <a:rPr lang="en-US" b="0" i="0" dirty="0">
                <a:solidFill>
                  <a:schemeClr val="accent1">
                    <a:lumMod val="75000"/>
                  </a:schemeClr>
                </a:solidFill>
                <a:effectLst/>
                <a:latin typeface="Sitka Banner" pitchFamily="2" charset="0"/>
              </a:rPr>
              <a:t>Applications: </a:t>
            </a:r>
            <a:r>
              <a:rPr lang="en-US" b="0" i="0" dirty="0">
                <a:solidFill>
                  <a:srgbClr val="374151"/>
                </a:solidFill>
                <a:effectLst/>
                <a:latin typeface="Sitka Banner" pitchFamily="2" charset="0"/>
              </a:rPr>
              <a:t>security systems, self-driving cars, and healthcare diagnostics.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000000"/>
              </a:solidFill>
              <a:effectLst/>
              <a:latin typeface="Sitka Bann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4F783C82-A398-4671-93D6-176AA9F6D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219" y="2088683"/>
            <a:ext cx="3359217" cy="4312554"/>
          </a:xfrm>
          <a:prstGeom prst="rect">
            <a:avLst/>
          </a:prstGeom>
        </p:spPr>
      </p:pic>
    </p:spTree>
    <p:extLst>
      <p:ext uri="{BB962C8B-B14F-4D97-AF65-F5344CB8AC3E}">
        <p14:creationId xmlns:p14="http://schemas.microsoft.com/office/powerpoint/2010/main" val="426399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FA5C-D900-45AD-8D8A-ABD1B74999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 AND EXAMPLES OF MACHINE LEARINING</a:t>
            </a:r>
            <a:endParaRPr lang="en-US" dirty="0"/>
          </a:p>
        </p:txBody>
      </p:sp>
      <p:sp>
        <p:nvSpPr>
          <p:cNvPr id="3" name="Content Placeholder 2">
            <a:extLst>
              <a:ext uri="{FF2B5EF4-FFF2-40B4-BE49-F238E27FC236}">
                <a16:creationId xmlns:a16="http://schemas.microsoft.com/office/drawing/2014/main" id="{378FF0F4-E074-4CBA-8B71-85F55B428BA5}"/>
              </a:ext>
            </a:extLst>
          </p:cNvPr>
          <p:cNvSpPr>
            <a:spLocks noGrp="1"/>
          </p:cNvSpPr>
          <p:nvPr>
            <p:ph idx="1"/>
          </p:nvPr>
        </p:nvSpPr>
        <p:spPr>
          <a:xfrm>
            <a:off x="1484310" y="2156059"/>
            <a:ext cx="6754915" cy="4581625"/>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accent1">
                    <a:lumMod val="75000"/>
                  </a:schemeClr>
                </a:solidFill>
                <a:effectLst/>
                <a:latin typeface="Sitka Banner" pitchFamily="2" charset="0"/>
              </a:rPr>
              <a:t>Natural Language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itka Banner" pitchFamily="2" charset="0"/>
              </a:rPr>
              <a:t>Natural Language Processing (NLP) is a branch of machine learning that focuses on the interaction between computers and human language, with the goal of enabling computers to understand, interpret, and generate human language.</a:t>
            </a:r>
          </a:p>
          <a:p>
            <a:pPr algn="just">
              <a:buFont typeface="Arial" panose="020B0604020202020204" pitchFamily="34" charset="0"/>
              <a:buChar char="•"/>
            </a:pPr>
            <a:r>
              <a:rPr lang="en-US" b="0" i="0" dirty="0">
                <a:solidFill>
                  <a:schemeClr val="accent1">
                    <a:lumMod val="75000"/>
                  </a:schemeClr>
                </a:solidFill>
                <a:effectLst/>
                <a:latin typeface="Sitka Banner" pitchFamily="2" charset="0"/>
              </a:rPr>
              <a:t>Examples: </a:t>
            </a:r>
            <a:r>
              <a:rPr lang="en-US" b="0" i="0" dirty="0">
                <a:solidFill>
                  <a:srgbClr val="374151"/>
                </a:solidFill>
                <a:effectLst/>
                <a:latin typeface="Sitka Banner" pitchFamily="2" charset="0"/>
              </a:rPr>
              <a:t>sentiment analysis, speech recognition, and language translation.</a:t>
            </a:r>
          </a:p>
          <a:p>
            <a:pPr algn="just">
              <a:buFont typeface="Arial" panose="020B0604020202020204" pitchFamily="34" charset="0"/>
              <a:buChar char="•"/>
            </a:pPr>
            <a:r>
              <a:rPr lang="en-US" b="0" i="0" dirty="0">
                <a:solidFill>
                  <a:schemeClr val="accent1">
                    <a:lumMod val="75000"/>
                  </a:schemeClr>
                </a:solidFill>
                <a:effectLst/>
                <a:latin typeface="Sitka Banner" pitchFamily="2" charset="0"/>
              </a:rPr>
              <a:t>Applications: </a:t>
            </a:r>
            <a:r>
              <a:rPr lang="en-US" b="0" i="0" dirty="0">
                <a:solidFill>
                  <a:srgbClr val="374151"/>
                </a:solidFill>
                <a:effectLst/>
                <a:latin typeface="Sitka Banner" pitchFamily="2" charset="0"/>
              </a:rPr>
              <a:t>chatbots, virtual assistants, and search engines.</a:t>
            </a:r>
          </a:p>
          <a:p>
            <a:endParaRPr lang="en-US" dirty="0"/>
          </a:p>
        </p:txBody>
      </p:sp>
      <p:pic>
        <p:nvPicPr>
          <p:cNvPr id="5" name="Picture 4">
            <a:extLst>
              <a:ext uri="{FF2B5EF4-FFF2-40B4-BE49-F238E27FC236}">
                <a16:creationId xmlns:a16="http://schemas.microsoft.com/office/drawing/2014/main" id="{9F2E53FA-AFDC-425E-B5F4-4FE78167E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49" y="2589196"/>
            <a:ext cx="2647950" cy="3583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038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29AB-6BC0-448C-AEDD-FA83AEE1CF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APPLICATIONS AND EXAMPLES OF MACHINE LEARINING</a:t>
            </a:r>
            <a:endParaRPr lang="en-US" dirty="0"/>
          </a:p>
        </p:txBody>
      </p:sp>
      <p:sp>
        <p:nvSpPr>
          <p:cNvPr id="3" name="Content Placeholder 2">
            <a:extLst>
              <a:ext uri="{FF2B5EF4-FFF2-40B4-BE49-F238E27FC236}">
                <a16:creationId xmlns:a16="http://schemas.microsoft.com/office/drawing/2014/main" id="{0257E537-B4F3-46A2-8927-BAB27F04715B}"/>
              </a:ext>
            </a:extLst>
          </p:cNvPr>
          <p:cNvSpPr>
            <a:spLocks noGrp="1"/>
          </p:cNvSpPr>
          <p:nvPr>
            <p:ph idx="1"/>
          </p:nvPr>
        </p:nvSpPr>
        <p:spPr>
          <a:xfrm>
            <a:off x="1484311" y="2438399"/>
            <a:ext cx="6880044" cy="4135656"/>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accent1">
                    <a:lumMod val="75000"/>
                  </a:schemeClr>
                </a:solidFill>
                <a:effectLst/>
                <a:latin typeface="Sitka Banner" pitchFamily="2" charset="0"/>
              </a:rPr>
              <a:t>Fraud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Sitka Banner" pitchFamily="2" charset="0"/>
              </a:rPr>
              <a:t>Fraud detection is the process of using machine learning algorithms to identify and prevent fraudulent activities or transactions.</a:t>
            </a:r>
          </a:p>
          <a:p>
            <a:pPr algn="just">
              <a:buFont typeface="Arial" panose="020B0604020202020204" pitchFamily="34" charset="0"/>
              <a:buChar char="•"/>
            </a:pPr>
            <a:r>
              <a:rPr lang="en-US" b="0" i="0" dirty="0">
                <a:solidFill>
                  <a:schemeClr val="accent1">
                    <a:lumMod val="75000"/>
                  </a:schemeClr>
                </a:solidFill>
                <a:effectLst/>
                <a:latin typeface="Sitka Banner" pitchFamily="2" charset="0"/>
              </a:rPr>
              <a:t>Examples: </a:t>
            </a:r>
            <a:r>
              <a:rPr lang="en-US" b="0" i="0" dirty="0">
                <a:solidFill>
                  <a:srgbClr val="374151"/>
                </a:solidFill>
                <a:effectLst/>
                <a:latin typeface="Sitka Banner" pitchFamily="2" charset="0"/>
              </a:rPr>
              <a:t>credit card fraud detection, anti-money laundering, and identity theft prevention.</a:t>
            </a:r>
          </a:p>
          <a:p>
            <a:pPr algn="just">
              <a:buFont typeface="Arial" panose="020B0604020202020204" pitchFamily="34" charset="0"/>
              <a:buChar char="•"/>
            </a:pPr>
            <a:r>
              <a:rPr lang="en-US" b="0" i="0" dirty="0">
                <a:solidFill>
                  <a:schemeClr val="accent1">
                    <a:lumMod val="75000"/>
                  </a:schemeClr>
                </a:solidFill>
                <a:effectLst/>
                <a:latin typeface="Sitka Banner" pitchFamily="2" charset="0"/>
              </a:rPr>
              <a:t>Applications: </a:t>
            </a:r>
            <a:r>
              <a:rPr lang="en-US" b="0" i="0" dirty="0">
                <a:solidFill>
                  <a:srgbClr val="374151"/>
                </a:solidFill>
                <a:effectLst/>
                <a:latin typeface="Sitka Banner" pitchFamily="2" charset="0"/>
              </a:rPr>
              <a:t>banking and finance, healthcare insurance, and e-commerce.</a:t>
            </a:r>
          </a:p>
          <a:p>
            <a:endParaRPr lang="en-US" dirty="0"/>
          </a:p>
        </p:txBody>
      </p:sp>
      <p:pic>
        <p:nvPicPr>
          <p:cNvPr id="5" name="Picture 4">
            <a:extLst>
              <a:ext uri="{FF2B5EF4-FFF2-40B4-BE49-F238E27FC236}">
                <a16:creationId xmlns:a16="http://schemas.microsoft.com/office/drawing/2014/main" id="{BFC0DD4E-4112-4E22-B07A-73EE8A5D6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4488" y="3139339"/>
            <a:ext cx="2762250" cy="23855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5287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142</TotalTime>
  <Words>1165</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Corbel</vt:lpstr>
      <vt:lpstr>Sitka Banner</vt:lpstr>
      <vt:lpstr>Sitka Banner Semibold</vt:lpstr>
      <vt:lpstr>Söhne</vt:lpstr>
      <vt:lpstr>Times New Roman</vt:lpstr>
      <vt:lpstr>Parallax</vt:lpstr>
      <vt:lpstr>MACHINE LEARNING AND DEEP LEARNING</vt:lpstr>
      <vt:lpstr>PowerPoint Presentation</vt:lpstr>
      <vt:lpstr>CONTENTS</vt:lpstr>
      <vt:lpstr>INTRODUCTION</vt:lpstr>
      <vt:lpstr>MACHINE LEARNIG</vt:lpstr>
      <vt:lpstr>TYPES OF MACHINE LEARNING</vt:lpstr>
      <vt:lpstr>APPLICATIONS AND EXAMPLES OF MACHINE LEARINING</vt:lpstr>
      <vt:lpstr>APPLICATIONS AND EXAMPLES OF MACHINE LEARINING</vt:lpstr>
      <vt:lpstr>APPLICATIONS AND EXAMPLES OF MACHINE LEARINING</vt:lpstr>
      <vt:lpstr>DEFINITION OF DEEP LEARNING</vt:lpstr>
      <vt:lpstr>Neural Networks and their components</vt:lpstr>
      <vt:lpstr>Types of Neural Networks</vt:lpstr>
      <vt:lpstr>APPLICATIONS OF DEEP LEARNING</vt:lpstr>
      <vt:lpstr>EXAMPLES OF DEEP LEARNING FRAMEWORKS AND LIBRARIES TRAINING AND EVALUATION </vt:lpstr>
      <vt:lpstr>DIFFERENCES BETWEEN MACHINE LEARNING AND DEEP LEARNING: </vt:lpstr>
      <vt:lpstr>WHEN TO USE MACHINE LEARNING VS. DEEP LEARNING: </vt:lpstr>
      <vt:lpstr>CONCLUSION: </vt:lpstr>
      <vt:lpstr>RECAP OF MAIN POINTS: </vt:lpstr>
      <vt:lpstr>FUTURE OF MACHINE LEARNING AND DEEP LEARNING: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DEEP LEARNING</dc:title>
  <dc:creator>Pavan Sai</dc:creator>
  <cp:lastModifiedBy>Pavan Sai</cp:lastModifiedBy>
  <cp:revision>1</cp:revision>
  <dcterms:created xsi:type="dcterms:W3CDTF">2023-03-25T06:28:18Z</dcterms:created>
  <dcterms:modified xsi:type="dcterms:W3CDTF">2023-03-25T08:50:39Z</dcterms:modified>
</cp:coreProperties>
</file>