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62" r:id="rId5"/>
    <p:sldId id="259" r:id="rId6"/>
    <p:sldId id="260"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ABB7DC-DFEB-4D47-BB65-48894FED48C6}">
          <p14:sldIdLst>
            <p14:sldId id="256"/>
            <p14:sldId id="257"/>
            <p14:sldId id="263"/>
            <p14:sldId id="262"/>
            <p14:sldId id="259"/>
            <p14:sldId id="260"/>
            <p14:sldId id="264"/>
            <p14:sldId id="26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335294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802714-F469-492E-9ADF-D59B4750600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83152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356186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73692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85531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4131049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529235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1313867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40059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8213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802714-F469-492E-9ADF-D59B4750600A}"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73987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02714-F469-492E-9ADF-D59B4750600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344980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02714-F469-492E-9ADF-D59B4750600A}"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335287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02714-F469-492E-9ADF-D59B4750600A}"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316183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02714-F469-492E-9ADF-D59B4750600A}"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71482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802714-F469-492E-9ADF-D59B4750600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203738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802714-F469-492E-9ADF-D59B4750600A}"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06002-A017-4B46-98AB-E7D51E093EDC}" type="slidenum">
              <a:rPr lang="en-US" smtClean="0"/>
              <a:t>‹#›</a:t>
            </a:fld>
            <a:endParaRPr lang="en-US"/>
          </a:p>
        </p:txBody>
      </p:sp>
    </p:spTree>
    <p:extLst>
      <p:ext uri="{BB962C8B-B14F-4D97-AF65-F5344CB8AC3E}">
        <p14:creationId xmlns:p14="http://schemas.microsoft.com/office/powerpoint/2010/main" val="191567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802714-F469-492E-9ADF-D59B4750600A}" type="datetimeFigureOut">
              <a:rPr lang="en-US" smtClean="0"/>
              <a:t>6/27/2021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906002-A017-4B46-98AB-E7D51E093EDC}" type="slidenum">
              <a:rPr lang="en-US" smtClean="0"/>
              <a:t>‹#›</a:t>
            </a:fld>
            <a:endParaRPr lang="en-US"/>
          </a:p>
        </p:txBody>
      </p:sp>
    </p:spTree>
    <p:extLst>
      <p:ext uri="{BB962C8B-B14F-4D97-AF65-F5344CB8AC3E}">
        <p14:creationId xmlns:p14="http://schemas.microsoft.com/office/powerpoint/2010/main" val="257664399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javi.ramirez/viz/Exercise3_10RockbusterGeographicRevenue/BubbleMap" TargetMode="External"/><Relationship Id="rId2" Type="http://schemas.openxmlformats.org/officeDocument/2006/relationships/hyperlink" Target="https://public.tableau.com/app/profile/javi.ramirez/viz/Top10CountriesbyTotalCustomerCount/MapChart"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6E1A-9337-48E3-81A1-C3B73D6E9741}"/>
              </a:ext>
            </a:extLst>
          </p:cNvPr>
          <p:cNvSpPr>
            <a:spLocks noGrp="1"/>
          </p:cNvSpPr>
          <p:nvPr>
            <p:ph type="ctrTitle"/>
          </p:nvPr>
        </p:nvSpPr>
        <p:spPr>
          <a:xfrm>
            <a:off x="2248250" y="1380068"/>
            <a:ext cx="9254773" cy="2616199"/>
          </a:xfrm>
        </p:spPr>
        <p:txBody>
          <a:bodyPr/>
          <a:lstStyle/>
          <a:p>
            <a:r>
              <a:rPr lang="en-US" dirty="0" err="1"/>
              <a:t>Rockbuster</a:t>
            </a:r>
            <a:r>
              <a:rPr lang="en-US" dirty="0"/>
              <a:t> Informative Data</a:t>
            </a:r>
          </a:p>
        </p:txBody>
      </p:sp>
      <p:sp>
        <p:nvSpPr>
          <p:cNvPr id="3" name="Subtitle 2">
            <a:extLst>
              <a:ext uri="{FF2B5EF4-FFF2-40B4-BE49-F238E27FC236}">
                <a16:creationId xmlns:a16="http://schemas.microsoft.com/office/drawing/2014/main" id="{2A6C69DD-A0E2-4B25-B3F0-DBE13FDA5381}"/>
              </a:ext>
            </a:extLst>
          </p:cNvPr>
          <p:cNvSpPr>
            <a:spLocks noGrp="1"/>
          </p:cNvSpPr>
          <p:nvPr>
            <p:ph type="subTitle" idx="1"/>
          </p:nvPr>
        </p:nvSpPr>
        <p:spPr/>
        <p:txBody>
          <a:bodyPr/>
          <a:lstStyle/>
          <a:p>
            <a:r>
              <a:rPr lang="en-US" dirty="0"/>
              <a:t>By Javi Ramirez</a:t>
            </a:r>
          </a:p>
        </p:txBody>
      </p:sp>
    </p:spTree>
    <p:extLst>
      <p:ext uri="{BB962C8B-B14F-4D97-AF65-F5344CB8AC3E}">
        <p14:creationId xmlns:p14="http://schemas.microsoft.com/office/powerpoint/2010/main" val="90699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2028F7-40B4-4088-8CEC-6B7C224EC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2" cy="6858001"/>
          </a:xfrm>
        </p:spPr>
      </p:pic>
    </p:spTree>
    <p:extLst>
      <p:ext uri="{BB962C8B-B14F-4D97-AF65-F5344CB8AC3E}">
        <p14:creationId xmlns:p14="http://schemas.microsoft.com/office/powerpoint/2010/main" val="145924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2FBD1-6E6D-4A18-8C09-4BC0FBC32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176271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EB375DA-D646-4524-B449-79FA9D538A3D}"/>
              </a:ext>
            </a:extLst>
          </p:cNvPr>
          <p:cNvSpPr>
            <a:spLocks noGrp="1"/>
          </p:cNvSpPr>
          <p:nvPr>
            <p:ph type="title"/>
          </p:nvPr>
        </p:nvSpPr>
        <p:spPr>
          <a:xfrm>
            <a:off x="1484310" y="0"/>
            <a:ext cx="10018713" cy="1752599"/>
          </a:xfrm>
        </p:spPr>
        <p:txBody>
          <a:bodyPr/>
          <a:lstStyle/>
          <a:p>
            <a:r>
              <a:rPr lang="en-US" b="1" dirty="0"/>
              <a:t>Notable findings</a:t>
            </a:r>
          </a:p>
        </p:txBody>
      </p:sp>
      <p:pic>
        <p:nvPicPr>
          <p:cNvPr id="5" name="Content Placeholder 4">
            <a:extLst>
              <a:ext uri="{FF2B5EF4-FFF2-40B4-BE49-F238E27FC236}">
                <a16:creationId xmlns:a16="http://schemas.microsoft.com/office/drawing/2014/main" id="{6C7D4061-80AB-4BEE-9FBA-BC73E1907E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09" y="1752153"/>
            <a:ext cx="4894262" cy="2753022"/>
          </a:xfrm>
        </p:spPr>
      </p:pic>
      <p:pic>
        <p:nvPicPr>
          <p:cNvPr id="18" name="Content Placeholder 17">
            <a:extLst>
              <a:ext uri="{FF2B5EF4-FFF2-40B4-BE49-F238E27FC236}">
                <a16:creationId xmlns:a16="http://schemas.microsoft.com/office/drawing/2014/main" id="{B540BF4E-2C9B-4E7A-A889-9F6FFE8972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0817" y="1751260"/>
            <a:ext cx="4895850" cy="2753915"/>
          </a:xfrm>
        </p:spPr>
      </p:pic>
      <p:sp>
        <p:nvSpPr>
          <p:cNvPr id="14" name="TextBox 13">
            <a:extLst>
              <a:ext uri="{FF2B5EF4-FFF2-40B4-BE49-F238E27FC236}">
                <a16:creationId xmlns:a16="http://schemas.microsoft.com/office/drawing/2014/main" id="{DC09A9D4-55E1-4FBC-A9C2-5542C41DBC9F}"/>
              </a:ext>
            </a:extLst>
          </p:cNvPr>
          <p:cNvSpPr txBox="1"/>
          <p:nvPr/>
        </p:nvSpPr>
        <p:spPr>
          <a:xfrm>
            <a:off x="1426365" y="4451348"/>
            <a:ext cx="9904412"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a:t>Most common film type is PG-13 films, going more in depth can give us an insight on how we can market our most common film type to get more rentals.</a:t>
            </a:r>
          </a:p>
          <a:p>
            <a:pPr marL="285750" indent="-285750">
              <a:buFont typeface="Arial" panose="020B0604020202020204" pitchFamily="34" charset="0"/>
              <a:buChar char="•"/>
            </a:pPr>
            <a:r>
              <a:rPr lang="en-US" sz="2400" b="1" dirty="0"/>
              <a:t>February had our most common date for customer creations, looking into events going on we can see about how we can capitalize on the events to acquire more signups.</a:t>
            </a:r>
          </a:p>
        </p:txBody>
      </p:sp>
    </p:spTree>
    <p:extLst>
      <p:ext uri="{BB962C8B-B14F-4D97-AF65-F5344CB8AC3E}">
        <p14:creationId xmlns:p14="http://schemas.microsoft.com/office/powerpoint/2010/main" val="222016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291C7B-7073-4744-9BFD-860C104B9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99322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70C43-4B0C-4099-B449-0EB6B002D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26144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3B9DC3-6195-42CA-893C-CDE5E38D7553}"/>
              </a:ext>
            </a:extLst>
          </p:cNvPr>
          <p:cNvSpPr>
            <a:spLocks noGrp="1"/>
          </p:cNvSpPr>
          <p:nvPr>
            <p:ph type="body" sz="half" idx="2"/>
          </p:nvPr>
        </p:nvSpPr>
        <p:spPr>
          <a:xfrm>
            <a:off x="1086643" y="4813042"/>
            <a:ext cx="10018711" cy="1201864"/>
          </a:xfrm>
        </p:spPr>
        <p:txBody>
          <a:bodyPr>
            <a:normAutofit fontScale="92500" lnSpcReduction="10000"/>
          </a:bodyPr>
          <a:lstStyle/>
          <a:p>
            <a:pPr marL="285750" indent="-285750" algn="l">
              <a:buFont typeface="Arial" panose="020B0604020202020204" pitchFamily="34" charset="0"/>
              <a:buChar char="•"/>
            </a:pPr>
            <a:r>
              <a:rPr lang="en-US" sz="1800" dirty="0"/>
              <a:t>This chart shows the Top 10 Cities within the Top 10 Countries, then we looked for the Top 5 customers within those 10 Cities by amount spent.</a:t>
            </a:r>
          </a:p>
          <a:p>
            <a:pPr marL="285750" indent="-285750" algn="l">
              <a:buFont typeface="Arial" panose="020B0604020202020204" pitchFamily="34" charset="0"/>
              <a:buChar char="•"/>
            </a:pPr>
            <a:r>
              <a:rPr lang="en-US" sz="1800" dirty="0"/>
              <a:t>With this information, we can provide rewards to our most dedicated members to keep loyalty, and if proven effective, we can look into loyalty programs to keep customers.</a:t>
            </a:r>
          </a:p>
        </p:txBody>
      </p:sp>
      <p:pic>
        <p:nvPicPr>
          <p:cNvPr id="10" name="Picture 9">
            <a:extLst>
              <a:ext uri="{FF2B5EF4-FFF2-40B4-BE49-F238E27FC236}">
                <a16:creationId xmlns:a16="http://schemas.microsoft.com/office/drawing/2014/main" id="{507CF300-0CDD-4A23-B5CD-439C18B94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07" y="58723"/>
            <a:ext cx="8199381" cy="4612152"/>
          </a:xfrm>
          <a:prstGeom prst="rect">
            <a:avLst/>
          </a:prstGeom>
        </p:spPr>
      </p:pic>
    </p:spTree>
    <p:extLst>
      <p:ext uri="{BB962C8B-B14F-4D97-AF65-F5344CB8AC3E}">
        <p14:creationId xmlns:p14="http://schemas.microsoft.com/office/powerpoint/2010/main" val="227254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BB673D-C81C-4C66-A7AE-30FA45FF1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093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6FD7F1-5218-44D4-9056-10F6501208C1}"/>
              </a:ext>
            </a:extLst>
          </p:cNvPr>
          <p:cNvSpPr>
            <a:spLocks noGrp="1"/>
          </p:cNvSpPr>
          <p:nvPr>
            <p:ph type="body" sz="half" idx="2"/>
          </p:nvPr>
        </p:nvSpPr>
        <p:spPr>
          <a:xfrm>
            <a:off x="1086644" y="5005989"/>
            <a:ext cx="10018711" cy="1772316"/>
          </a:xfrm>
        </p:spPr>
        <p:txBody>
          <a:bodyPr>
            <a:normAutofit fontScale="92500" lnSpcReduction="20000"/>
          </a:bodyPr>
          <a:lstStyle/>
          <a:p>
            <a:pPr marL="285750" indent="-285750" algn="l">
              <a:buFont typeface="Arial" panose="020B0604020202020204" pitchFamily="34" charset="0"/>
              <a:buChar char="•"/>
            </a:pPr>
            <a:r>
              <a:rPr lang="en-US" sz="1800" dirty="0">
                <a:effectLst>
                  <a:outerShdw blurRad="38100" dist="38100" dir="2700000" algn="tl">
                    <a:srgbClr val="000000">
                      <a:alpha val="43137"/>
                    </a:srgbClr>
                  </a:outerShdw>
                </a:effectLst>
              </a:rPr>
              <a:t>This chart shows us which areas have been the most profitable, it is represented by the darkness of the red. </a:t>
            </a:r>
            <a:r>
              <a:rPr lang="en-US" sz="1800" b="1" dirty="0">
                <a:effectLst>
                  <a:outerShdw blurRad="38100" dist="38100" dir="2700000" algn="tl">
                    <a:srgbClr val="000000">
                      <a:alpha val="43137"/>
                    </a:srgbClr>
                  </a:outerShdw>
                </a:effectLst>
              </a:rPr>
              <a:t>India</a:t>
            </a:r>
            <a:r>
              <a:rPr lang="en-US" sz="1800" dirty="0">
                <a:effectLst>
                  <a:outerShdw blurRad="38100" dist="38100" dir="2700000" algn="tl">
                    <a:srgbClr val="000000">
                      <a:alpha val="43137"/>
                    </a:srgbClr>
                  </a:outerShdw>
                </a:effectLst>
              </a:rPr>
              <a:t>, </a:t>
            </a:r>
            <a:r>
              <a:rPr lang="en-US" sz="1800" b="1" dirty="0">
                <a:effectLst>
                  <a:outerShdw blurRad="38100" dist="38100" dir="2700000" algn="tl">
                    <a:srgbClr val="000000">
                      <a:alpha val="43137"/>
                    </a:srgbClr>
                  </a:outerShdw>
                </a:effectLst>
              </a:rPr>
              <a:t>China</a:t>
            </a:r>
            <a:r>
              <a:rPr lang="en-US" sz="1800" dirty="0">
                <a:effectLst>
                  <a:outerShdw blurRad="38100" dist="38100" dir="2700000" algn="tl">
                    <a:srgbClr val="000000">
                      <a:alpha val="43137"/>
                    </a:srgbClr>
                  </a:outerShdw>
                </a:effectLst>
              </a:rPr>
              <a:t>, and the </a:t>
            </a:r>
            <a:r>
              <a:rPr lang="en-US" sz="1800" b="1" dirty="0">
                <a:effectLst>
                  <a:outerShdw blurRad="38100" dist="38100" dir="2700000" algn="tl">
                    <a:srgbClr val="000000">
                      <a:alpha val="43137"/>
                    </a:srgbClr>
                  </a:outerShdw>
                </a:effectLst>
              </a:rPr>
              <a:t>U.S </a:t>
            </a:r>
            <a:r>
              <a:rPr lang="en-US" sz="1800" dirty="0">
                <a:effectLst>
                  <a:outerShdw blurRad="38100" dist="38100" dir="2700000" algn="tl">
                    <a:srgbClr val="000000">
                      <a:alpha val="43137"/>
                    </a:srgbClr>
                  </a:outerShdw>
                </a:effectLst>
              </a:rPr>
              <a:t>have brought the most </a:t>
            </a:r>
            <a:r>
              <a:rPr lang="en-US" sz="1800" b="1" dirty="0">
                <a:effectLst>
                  <a:outerShdw blurRad="38100" dist="38100" dir="2700000" algn="tl">
                    <a:srgbClr val="000000">
                      <a:alpha val="43137"/>
                    </a:srgbClr>
                  </a:outerShdw>
                </a:effectLst>
              </a:rPr>
              <a:t>revenue</a:t>
            </a:r>
            <a:r>
              <a:rPr lang="en-US" sz="1800" dirty="0">
                <a:effectLst>
                  <a:outerShdw blurRad="38100" dist="38100" dir="2700000" algn="tl">
                    <a:srgbClr val="000000">
                      <a:alpha val="43137"/>
                    </a:srgbClr>
                  </a:outerShdw>
                </a:effectLst>
              </a:rPr>
              <a:t>.</a:t>
            </a:r>
          </a:p>
          <a:p>
            <a:pPr marL="285750" indent="-285750" algn="l">
              <a:buFont typeface="Arial" panose="020B0604020202020204" pitchFamily="34" charset="0"/>
              <a:buChar char="•"/>
            </a:pPr>
            <a:r>
              <a:rPr lang="en-US" sz="1800" dirty="0">
                <a:effectLst>
                  <a:outerShdw blurRad="38100" dist="38100" dir="2700000" algn="tl">
                    <a:srgbClr val="000000">
                      <a:alpha val="43137"/>
                    </a:srgbClr>
                  </a:outerShdw>
                </a:effectLst>
              </a:rPr>
              <a:t>The size of the bubble shows customer size, our overall customer base is low, and our size of the bubbles reflect on that, we should find solutions to gather more customers to expand business.</a:t>
            </a:r>
          </a:p>
          <a:p>
            <a:pPr marL="285750" indent="-285750" algn="l">
              <a:buFont typeface="Arial" panose="020B0604020202020204" pitchFamily="34" charset="0"/>
              <a:buChar char="•"/>
            </a:pPr>
            <a:r>
              <a:rPr lang="en-US" sz="1500" b="1" dirty="0">
                <a:effectLst>
                  <a:outerShdw blurRad="38100" dist="38100" dir="2700000" algn="tl">
                    <a:srgbClr val="000000">
                      <a:alpha val="43137"/>
                    </a:srgbClr>
                  </a:outerShdw>
                </a:effectLst>
                <a:hlinkClick r:id="rId2"/>
              </a:rPr>
              <a:t>https://public.tableau.com/app/profile/javi.ramirez/viz/Top10CountriesbyTotalCustomerCount/MapChart</a:t>
            </a:r>
            <a:endParaRPr lang="en-US" sz="1500" b="1" dirty="0">
              <a:effectLst>
                <a:outerShdw blurRad="38100" dist="38100" dir="2700000" algn="tl">
                  <a:srgbClr val="000000">
                    <a:alpha val="43137"/>
                  </a:srgbClr>
                </a:outerShdw>
              </a:effectLst>
            </a:endParaRPr>
          </a:p>
          <a:p>
            <a:pPr marL="285750" indent="-285750" algn="l">
              <a:buFont typeface="Arial" panose="020B0604020202020204" pitchFamily="34" charset="0"/>
              <a:buChar char="•"/>
            </a:pPr>
            <a:r>
              <a:rPr lang="en-US" sz="1500" b="1" dirty="0">
                <a:effectLst>
                  <a:outerShdw blurRad="38100" dist="38100" dir="2700000" algn="tl">
                    <a:srgbClr val="000000">
                      <a:alpha val="43137"/>
                    </a:srgbClr>
                  </a:outerShdw>
                </a:effectLst>
                <a:hlinkClick r:id="rId3"/>
              </a:rPr>
              <a:t>https://public.tableau.com/app/profile/javi.ramirez/viz/Exercise3_10RockbusterGeographicRevenue/BubbleMap</a:t>
            </a:r>
            <a:endParaRPr lang="en-US" sz="15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B64F573-9F68-40D6-8D0D-DFC21016D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344" y="0"/>
            <a:ext cx="8525312" cy="4795488"/>
          </a:xfrm>
          <a:prstGeom prst="rect">
            <a:avLst/>
          </a:prstGeom>
        </p:spPr>
      </p:pic>
    </p:spTree>
    <p:extLst>
      <p:ext uri="{BB962C8B-B14F-4D97-AF65-F5344CB8AC3E}">
        <p14:creationId xmlns:p14="http://schemas.microsoft.com/office/powerpoint/2010/main" val="1626933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175</TotalTime>
  <Words>249</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Rockbuster Informative Data</vt:lpstr>
      <vt:lpstr>PowerPoint Presentation</vt:lpstr>
      <vt:lpstr>PowerPoint Presentation</vt:lpstr>
      <vt:lpstr>Notable findings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dc:title>
  <dc:creator>Javi Ramirez</dc:creator>
  <cp:lastModifiedBy>Javi Ramirez</cp:lastModifiedBy>
  <cp:revision>8</cp:revision>
  <dcterms:created xsi:type="dcterms:W3CDTF">2021-06-27T19:52:08Z</dcterms:created>
  <dcterms:modified xsi:type="dcterms:W3CDTF">2021-06-27T23:16:25Z</dcterms:modified>
</cp:coreProperties>
</file>