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2" r:id="rId6"/>
    <p:sldId id="260" r:id="rId7"/>
    <p:sldId id="263" r:id="rId8"/>
    <p:sldId id="259" r:id="rId9"/>
    <p:sldId id="264" r:id="rId10"/>
    <p:sldId id="265" r:id="rId11"/>
    <p:sldId id="266" r:id="rId12"/>
    <p:sldId id="267" r:id="rId13"/>
    <p:sldId id="268" r:id="rId14"/>
    <p:sldId id="269" r:id="rId15"/>
    <p:sldId id="270" r:id="rId16"/>
    <p:sldId id="271" r:id="rId17"/>
    <p:sldId id="282" r:id="rId18"/>
    <p:sldId id="283" r:id="rId19"/>
    <p:sldId id="285" r:id="rId20"/>
    <p:sldId id="272" r:id="rId21"/>
    <p:sldId id="309" r:id="rId22"/>
    <p:sldId id="273" r:id="rId23"/>
    <p:sldId id="274" r:id="rId24"/>
    <p:sldId id="275" r:id="rId25"/>
    <p:sldId id="276" r:id="rId26"/>
    <p:sldId id="277" r:id="rId27"/>
    <p:sldId id="278" r:id="rId28"/>
    <p:sldId id="279" r:id="rId29"/>
    <p:sldId id="280" r:id="rId30"/>
    <p:sldId id="281" r:id="rId31"/>
    <p:sldId id="286" r:id="rId32"/>
    <p:sldId id="287" r:id="rId33"/>
    <p:sldId id="291" r:id="rId34"/>
    <p:sldId id="288" r:id="rId35"/>
    <p:sldId id="289" r:id="rId36"/>
    <p:sldId id="290" r:id="rId37"/>
    <p:sldId id="294" r:id="rId38"/>
    <p:sldId id="310" r:id="rId39"/>
    <p:sldId id="311" r:id="rId40"/>
    <p:sldId id="292" r:id="rId41"/>
    <p:sldId id="293" r:id="rId42"/>
    <p:sldId id="295" r:id="rId43"/>
    <p:sldId id="296" r:id="rId44"/>
    <p:sldId id="297" r:id="rId45"/>
    <p:sldId id="312" r:id="rId46"/>
    <p:sldId id="298" r:id="rId47"/>
    <p:sldId id="299" r:id="rId48"/>
    <p:sldId id="300" r:id="rId49"/>
    <p:sldId id="301" r:id="rId50"/>
    <p:sldId id="302" r:id="rId51"/>
    <p:sldId id="303" r:id="rId52"/>
    <p:sldId id="304" r:id="rId53"/>
    <p:sldId id="305" r:id="rId54"/>
    <p:sldId id="306" r:id="rId55"/>
    <p:sldId id="307"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7" autoAdjust="0"/>
  </p:normalViewPr>
  <p:slideViewPr>
    <p:cSldViewPr snapToGrid="0">
      <p:cViewPr varScale="1">
        <p:scale>
          <a:sx n="84" d="100"/>
          <a:sy n="84" d="100"/>
        </p:scale>
        <p:origin x="595" y="58"/>
      </p:cViewPr>
      <p:guideLst/>
    </p:cSldViewPr>
  </p:slideViewPr>
  <p:outlineViewPr>
    <p:cViewPr>
      <p:scale>
        <a:sx n="33" d="100"/>
        <a:sy n="33" d="100"/>
      </p:scale>
      <p:origin x="0" y="-255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53212D-D17F-4027-987F-0560726D1633}"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8F84A-2A7B-46CE-BE7A-BCE6E57D5B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66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53212D-D17F-4027-987F-0560726D1633}"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8F84A-2A7B-46CE-BE7A-BCE6E57D5BA9}" type="slidenum">
              <a:rPr lang="en-US" smtClean="0"/>
              <a:t>‹#›</a:t>
            </a:fld>
            <a:endParaRPr lang="en-US"/>
          </a:p>
        </p:txBody>
      </p:sp>
    </p:spTree>
    <p:extLst>
      <p:ext uri="{BB962C8B-B14F-4D97-AF65-F5344CB8AC3E}">
        <p14:creationId xmlns:p14="http://schemas.microsoft.com/office/powerpoint/2010/main" val="122035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53212D-D17F-4027-987F-0560726D1633}"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8F84A-2A7B-46CE-BE7A-BCE6E57D5BA9}" type="slidenum">
              <a:rPr lang="en-US" smtClean="0"/>
              <a:t>‹#›</a:t>
            </a:fld>
            <a:endParaRPr lang="en-US"/>
          </a:p>
        </p:txBody>
      </p:sp>
    </p:spTree>
    <p:extLst>
      <p:ext uri="{BB962C8B-B14F-4D97-AF65-F5344CB8AC3E}">
        <p14:creationId xmlns:p14="http://schemas.microsoft.com/office/powerpoint/2010/main" val="244713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53212D-D17F-4027-987F-0560726D1633}"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8F84A-2A7B-46CE-BE7A-BCE6E57D5BA9}" type="slidenum">
              <a:rPr lang="en-US" smtClean="0"/>
              <a:t>‹#›</a:t>
            </a:fld>
            <a:endParaRPr lang="en-US"/>
          </a:p>
        </p:txBody>
      </p:sp>
    </p:spTree>
    <p:extLst>
      <p:ext uri="{BB962C8B-B14F-4D97-AF65-F5344CB8AC3E}">
        <p14:creationId xmlns:p14="http://schemas.microsoft.com/office/powerpoint/2010/main" val="175682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3212D-D17F-4027-987F-0560726D1633}"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8F84A-2A7B-46CE-BE7A-BCE6E57D5B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59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53212D-D17F-4027-987F-0560726D1633}"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8F84A-2A7B-46CE-BE7A-BCE6E57D5BA9}" type="slidenum">
              <a:rPr lang="en-US" smtClean="0"/>
              <a:t>‹#›</a:t>
            </a:fld>
            <a:endParaRPr lang="en-US"/>
          </a:p>
        </p:txBody>
      </p:sp>
    </p:spTree>
    <p:extLst>
      <p:ext uri="{BB962C8B-B14F-4D97-AF65-F5344CB8AC3E}">
        <p14:creationId xmlns:p14="http://schemas.microsoft.com/office/powerpoint/2010/main" val="270597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53212D-D17F-4027-987F-0560726D1633}"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18F84A-2A7B-46CE-BE7A-BCE6E57D5BA9}" type="slidenum">
              <a:rPr lang="en-US" smtClean="0"/>
              <a:t>‹#›</a:t>
            </a:fld>
            <a:endParaRPr lang="en-US"/>
          </a:p>
        </p:txBody>
      </p:sp>
    </p:spTree>
    <p:extLst>
      <p:ext uri="{BB962C8B-B14F-4D97-AF65-F5344CB8AC3E}">
        <p14:creationId xmlns:p14="http://schemas.microsoft.com/office/powerpoint/2010/main" val="85440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53212D-D17F-4027-987F-0560726D1633}"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18F84A-2A7B-46CE-BE7A-BCE6E57D5BA9}" type="slidenum">
              <a:rPr lang="en-US" smtClean="0"/>
              <a:t>‹#›</a:t>
            </a:fld>
            <a:endParaRPr lang="en-US"/>
          </a:p>
        </p:txBody>
      </p:sp>
    </p:spTree>
    <p:extLst>
      <p:ext uri="{BB962C8B-B14F-4D97-AF65-F5344CB8AC3E}">
        <p14:creationId xmlns:p14="http://schemas.microsoft.com/office/powerpoint/2010/main" val="205279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53212D-D17F-4027-987F-0560726D1633}" type="datetimeFigureOut">
              <a:rPr lang="en-US" smtClean="0"/>
              <a:t>3/9/2020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18F84A-2A7B-46CE-BE7A-BCE6E57D5BA9}" type="slidenum">
              <a:rPr lang="en-US" smtClean="0"/>
              <a:t>‹#›</a:t>
            </a:fld>
            <a:endParaRPr lang="en-US"/>
          </a:p>
        </p:txBody>
      </p:sp>
    </p:spTree>
    <p:extLst>
      <p:ext uri="{BB962C8B-B14F-4D97-AF65-F5344CB8AC3E}">
        <p14:creationId xmlns:p14="http://schemas.microsoft.com/office/powerpoint/2010/main" val="413311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53212D-D17F-4027-987F-0560726D1633}" type="datetimeFigureOut">
              <a:rPr lang="en-US" smtClean="0"/>
              <a:t>3/9/2020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18F84A-2A7B-46CE-BE7A-BCE6E57D5BA9}" type="slidenum">
              <a:rPr lang="en-US" smtClean="0"/>
              <a:t>‹#›</a:t>
            </a:fld>
            <a:endParaRPr lang="en-US"/>
          </a:p>
        </p:txBody>
      </p:sp>
    </p:spTree>
    <p:extLst>
      <p:ext uri="{BB962C8B-B14F-4D97-AF65-F5344CB8AC3E}">
        <p14:creationId xmlns:p14="http://schemas.microsoft.com/office/powerpoint/2010/main" val="59995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53212D-D17F-4027-987F-0560726D1633}"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8F84A-2A7B-46CE-BE7A-BCE6E57D5BA9}" type="slidenum">
              <a:rPr lang="en-US" smtClean="0"/>
              <a:t>‹#›</a:t>
            </a:fld>
            <a:endParaRPr lang="en-US"/>
          </a:p>
        </p:txBody>
      </p:sp>
    </p:spTree>
    <p:extLst>
      <p:ext uri="{BB962C8B-B14F-4D97-AF65-F5344CB8AC3E}">
        <p14:creationId xmlns:p14="http://schemas.microsoft.com/office/powerpoint/2010/main" val="424835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53212D-D17F-4027-987F-0560726D1633}" type="datetimeFigureOut">
              <a:rPr lang="en-US" smtClean="0"/>
              <a:t>3/9/2020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18F84A-2A7B-46CE-BE7A-BCE6E57D5B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590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homas-cokelaer.info/tutorials/python/boolean.html" TargetMode="External"/><Relationship Id="rId2" Type="http://schemas.openxmlformats.org/officeDocument/2006/relationships/hyperlink" Target="https://allaravel.com/blog/kieu-du-lieu-boolean-va-cac-toan-tu-and-or-not-trong-python"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xmath.com/python-phan-biet-mutable-vs-immutable-va-cach-copy-du-lieu-an-toan/#1Mutable_vaImmutable_la_gi" TargetMode="External"/><Relationship Id="rId2" Type="http://schemas.openxmlformats.org/officeDocument/2006/relationships/hyperlink" Target="https://medium.com/@meghamohan/mutable-and-immutable-side-of-python-c2145cf7274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codefun.vn/problems/CHD2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Variable</a:t>
            </a:r>
            <a:endParaRPr lang="en-US"/>
          </a:p>
        </p:txBody>
      </p:sp>
      <p:sp>
        <p:nvSpPr>
          <p:cNvPr id="6" name="TextBox 5"/>
          <p:cNvSpPr txBox="1"/>
          <p:nvPr/>
        </p:nvSpPr>
        <p:spPr>
          <a:xfrm>
            <a:off x="1097280" y="4325112"/>
            <a:ext cx="4191755" cy="615553"/>
          </a:xfrm>
          <a:prstGeom prst="rect">
            <a:avLst/>
          </a:prstGeom>
          <a:noFill/>
        </p:spPr>
        <p:txBody>
          <a:bodyPr wrap="square" rtlCol="0">
            <a:spAutoFit/>
          </a:bodyPr>
          <a:lstStyle/>
          <a:p>
            <a:r>
              <a:rPr lang="en-US" sz="3400" smtClean="0">
                <a:latin typeface="Segoe UI Light" panose="020B0502040204020203" pitchFamily="34" charset="0"/>
                <a:cs typeface="Segoe UI Light" panose="020B0502040204020203" pitchFamily="34" charset="0"/>
              </a:rPr>
              <a:t>Biến trong Python</a:t>
            </a:r>
            <a:endParaRPr lang="en-US" sz="3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0021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9629"/>
            <a:ext cx="10058400" cy="1450757"/>
          </a:xfrm>
        </p:spPr>
        <p:txBody>
          <a:bodyPr/>
          <a:lstStyle/>
          <a:p>
            <a:r>
              <a:rPr lang="en-US" smtClean="0"/>
              <a:t>Kiểu số học</a:t>
            </a:r>
            <a:endParaRPr lang="en-US"/>
          </a:p>
        </p:txBody>
      </p:sp>
      <p:sp>
        <p:nvSpPr>
          <p:cNvPr id="3" name="Content Placeholder 2"/>
          <p:cNvSpPr>
            <a:spLocks noGrp="1"/>
          </p:cNvSpPr>
          <p:nvPr>
            <p:ph idx="1"/>
          </p:nvPr>
        </p:nvSpPr>
        <p:spPr/>
        <p:txBody>
          <a:bodyPr>
            <a:normAutofit/>
          </a:bodyPr>
          <a:lstStyle/>
          <a:p>
            <a:r>
              <a:rPr lang="en-US" smtClean="0"/>
              <a:t>Một số phép toán thực hiện trên kiểu số học:</a:t>
            </a:r>
          </a:p>
          <a:p>
            <a:pPr lvl="1"/>
            <a:r>
              <a:rPr lang="en-US" smtClean="0"/>
              <a:t>Phép cộng, trừ, nhân và chia tương ứng với các toán tử </a:t>
            </a:r>
            <a:r>
              <a:rPr lang="en-US" b="1" smtClean="0"/>
              <a:t>+ - * /</a:t>
            </a:r>
          </a:p>
          <a:p>
            <a:pPr lvl="1"/>
            <a:r>
              <a:rPr lang="en-US" smtClean="0"/>
              <a:t>Phép mũ tương ứng với toán tử </a:t>
            </a:r>
            <a:r>
              <a:rPr lang="en-US" b="1" smtClean="0"/>
              <a:t>** </a:t>
            </a:r>
            <a:endParaRPr lang="en-US" smtClean="0"/>
          </a:p>
          <a:p>
            <a:pPr lvl="1"/>
            <a:r>
              <a:rPr lang="en-US" smtClean="0"/>
              <a:t>Đối với kiểu số nguyên (</a:t>
            </a:r>
            <a:r>
              <a:rPr lang="en-US" b="1" smtClean="0"/>
              <a:t>int</a:t>
            </a:r>
            <a:r>
              <a:rPr lang="en-US" smtClean="0"/>
              <a:t>) có thêm phép chia lấy dư ( </a:t>
            </a:r>
            <a:r>
              <a:rPr lang="en-US" b="1" smtClean="0"/>
              <a:t>%</a:t>
            </a:r>
            <a:r>
              <a:rPr lang="en-US" smtClean="0"/>
              <a:t> ) và phép chia lấy phần nguyên ( </a:t>
            </a:r>
            <a:r>
              <a:rPr lang="en-US" b="1" smtClean="0"/>
              <a:t>//</a:t>
            </a:r>
            <a:r>
              <a:rPr lang="en-US" smtClean="0"/>
              <a:t> )</a:t>
            </a:r>
          </a:p>
        </p:txBody>
      </p:sp>
      <p:pic>
        <p:nvPicPr>
          <p:cNvPr id="6" name="Picture 5"/>
          <p:cNvPicPr>
            <a:picLocks noChangeAspect="1"/>
          </p:cNvPicPr>
          <p:nvPr/>
        </p:nvPicPr>
        <p:blipFill>
          <a:blip r:embed="rId2"/>
          <a:stretch>
            <a:fillRect/>
          </a:stretch>
        </p:blipFill>
        <p:spPr>
          <a:xfrm>
            <a:off x="1097281" y="3260604"/>
            <a:ext cx="10058400" cy="2466930"/>
          </a:xfrm>
          <a:prstGeom prst="rect">
            <a:avLst/>
          </a:prstGeom>
        </p:spPr>
      </p:pic>
    </p:spTree>
    <p:extLst>
      <p:ext uri="{BB962C8B-B14F-4D97-AF65-F5344CB8AC3E}">
        <p14:creationId xmlns:p14="http://schemas.microsoft.com/office/powerpoint/2010/main" val="1439746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xâu kí tự</a:t>
            </a:r>
            <a:endParaRPr lang="en-US"/>
          </a:p>
        </p:txBody>
      </p:sp>
      <p:sp>
        <p:nvSpPr>
          <p:cNvPr id="3" name="Content Placeholder 2"/>
          <p:cNvSpPr>
            <a:spLocks noGrp="1"/>
          </p:cNvSpPr>
          <p:nvPr>
            <p:ph idx="1"/>
          </p:nvPr>
        </p:nvSpPr>
        <p:spPr/>
        <p:txBody>
          <a:bodyPr/>
          <a:lstStyle/>
          <a:p>
            <a:r>
              <a:rPr lang="en-US" smtClean="0"/>
              <a:t>Trong Python, </a:t>
            </a:r>
            <a:r>
              <a:rPr lang="en-US" b="1" i="1" smtClean="0"/>
              <a:t>str</a:t>
            </a:r>
            <a:r>
              <a:rPr lang="en-US" smtClean="0"/>
              <a:t> là kiểu dữ liệu chứa một hay nhiều kí tự</a:t>
            </a:r>
          </a:p>
          <a:p>
            <a:r>
              <a:rPr lang="en-US" smtClean="0"/>
              <a:t>Quay lại với ví dụ trong phần trước (Greeting.py):</a:t>
            </a:r>
          </a:p>
          <a:p>
            <a:endParaRPr lang="en-US"/>
          </a:p>
          <a:p>
            <a:endParaRPr lang="en-US" smtClean="0"/>
          </a:p>
          <a:p>
            <a:endParaRPr lang="en-US" smtClean="0"/>
          </a:p>
          <a:p>
            <a:r>
              <a:rPr lang="en-US" smtClean="0"/>
              <a:t>Ở đây, hai biến </a:t>
            </a:r>
            <a:r>
              <a:rPr lang="en-US" b="1" smtClean="0"/>
              <a:t>name </a:t>
            </a:r>
            <a:r>
              <a:rPr lang="en-US" smtClean="0"/>
              <a:t>và </a:t>
            </a:r>
            <a:r>
              <a:rPr lang="en-US" b="1" smtClean="0"/>
              <a:t>greeting</a:t>
            </a:r>
            <a:r>
              <a:rPr lang="en-US" smtClean="0"/>
              <a:t> mang kiểu dữ liệu </a:t>
            </a:r>
            <a:r>
              <a:rPr lang="en-US" b="1" i="1" smtClean="0"/>
              <a:t>str</a:t>
            </a:r>
            <a:r>
              <a:rPr lang="en-US" smtClean="0"/>
              <a:t>.</a:t>
            </a:r>
            <a:endParaRPr lang="en-US"/>
          </a:p>
        </p:txBody>
      </p:sp>
      <p:pic>
        <p:nvPicPr>
          <p:cNvPr id="6" name="Picture 5"/>
          <p:cNvPicPr>
            <a:picLocks noChangeAspect="1"/>
          </p:cNvPicPr>
          <p:nvPr/>
        </p:nvPicPr>
        <p:blipFill>
          <a:blip r:embed="rId2"/>
          <a:stretch>
            <a:fillRect/>
          </a:stretch>
        </p:blipFill>
        <p:spPr>
          <a:xfrm>
            <a:off x="1097280" y="2676574"/>
            <a:ext cx="10058400" cy="1406600"/>
          </a:xfrm>
          <a:prstGeom prst="rect">
            <a:avLst/>
          </a:prstGeom>
        </p:spPr>
      </p:pic>
    </p:spTree>
    <p:extLst>
      <p:ext uri="{BB962C8B-B14F-4D97-AF65-F5344CB8AC3E}">
        <p14:creationId xmlns:p14="http://schemas.microsoft.com/office/powerpoint/2010/main" val="2925486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xâu kí tự</a:t>
            </a:r>
            <a:endParaRPr lang="en-US"/>
          </a:p>
        </p:txBody>
      </p:sp>
      <p:sp>
        <p:nvSpPr>
          <p:cNvPr id="3" name="Content Placeholder 2"/>
          <p:cNvSpPr>
            <a:spLocks noGrp="1"/>
          </p:cNvSpPr>
          <p:nvPr>
            <p:ph idx="1"/>
          </p:nvPr>
        </p:nvSpPr>
        <p:spPr/>
        <p:txBody>
          <a:bodyPr/>
          <a:lstStyle/>
          <a:p>
            <a:r>
              <a:rPr lang="en-US" smtClean="0"/>
              <a:t>Khi xử lý xâu kí tự, toán tử cơ bản nhất là cộng hai xâu kí tự lại với nhau</a:t>
            </a:r>
          </a:p>
          <a:p>
            <a:endParaRPr lang="en-US"/>
          </a:p>
          <a:p>
            <a:endParaRPr lang="en-US" smtClean="0"/>
          </a:p>
          <a:p>
            <a:endParaRPr lang="en-US"/>
          </a:p>
          <a:p>
            <a:endParaRPr lang="en-US" smtClean="0"/>
          </a:p>
          <a:p>
            <a:endParaRPr lang="en-US"/>
          </a:p>
          <a:p>
            <a:endParaRPr lang="en-US" smtClean="0"/>
          </a:p>
          <a:p>
            <a:endParaRPr lang="en-US"/>
          </a:p>
        </p:txBody>
      </p:sp>
      <p:pic>
        <p:nvPicPr>
          <p:cNvPr id="6" name="Picture 5"/>
          <p:cNvPicPr>
            <a:picLocks noChangeAspect="1"/>
          </p:cNvPicPr>
          <p:nvPr/>
        </p:nvPicPr>
        <p:blipFill>
          <a:blip r:embed="rId2"/>
          <a:stretch>
            <a:fillRect/>
          </a:stretch>
        </p:blipFill>
        <p:spPr>
          <a:xfrm>
            <a:off x="1097280" y="2168866"/>
            <a:ext cx="10058400" cy="2884922"/>
          </a:xfrm>
          <a:prstGeom prst="rect">
            <a:avLst/>
          </a:prstGeom>
        </p:spPr>
      </p:pic>
    </p:spTree>
    <p:extLst>
      <p:ext uri="{BB962C8B-B14F-4D97-AF65-F5344CB8AC3E}">
        <p14:creationId xmlns:p14="http://schemas.microsoft.com/office/powerpoint/2010/main" val="809755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xâu kí tự</a:t>
            </a:r>
            <a:endParaRPr lang="en-US"/>
          </a:p>
        </p:txBody>
      </p:sp>
      <p:sp>
        <p:nvSpPr>
          <p:cNvPr id="3" name="Content Placeholder 2"/>
          <p:cNvSpPr>
            <a:spLocks noGrp="1"/>
          </p:cNvSpPr>
          <p:nvPr>
            <p:ph idx="1"/>
          </p:nvPr>
        </p:nvSpPr>
        <p:spPr/>
        <p:txBody>
          <a:bodyPr/>
          <a:lstStyle/>
          <a:p>
            <a:r>
              <a:rPr lang="en-US" smtClean="0"/>
              <a:t>Lưu chương trình với tên Xau.py và chạy thử:</a:t>
            </a:r>
          </a:p>
          <a:p>
            <a:endParaRPr lang="en-US"/>
          </a:p>
          <a:p>
            <a:endParaRPr lang="en-US" smtClean="0"/>
          </a:p>
          <a:p>
            <a:r>
              <a:rPr lang="en-US" smtClean="0"/>
              <a:t>Giá trị của st4 được in ra màn hình là “HelloWorld!” ( = st1 + st2 + st3 = “Hello” + “World” + “!” )</a:t>
            </a:r>
          </a:p>
          <a:p>
            <a:r>
              <a:rPr lang="en-US" smtClean="0"/>
              <a:t>Python cung cấp nhiều hàm liên quan đến xử lý xâu. Một trong những nội dung cơ bản của xử lý xâu là string slicing (cắt xâu) sẽ được đề cập tới sau trong khi ta tìm hiểu về </a:t>
            </a:r>
            <a:r>
              <a:rPr lang="en-US" b="1" i="1" smtClean="0"/>
              <a:t>list</a:t>
            </a:r>
            <a:endParaRPr lang="en-US" b="1" i="1"/>
          </a:p>
        </p:txBody>
      </p:sp>
      <p:pic>
        <p:nvPicPr>
          <p:cNvPr id="4" name="Picture 3"/>
          <p:cNvPicPr>
            <a:picLocks noChangeAspect="1"/>
          </p:cNvPicPr>
          <p:nvPr/>
        </p:nvPicPr>
        <p:blipFill>
          <a:blip r:embed="rId2"/>
          <a:stretch>
            <a:fillRect/>
          </a:stretch>
        </p:blipFill>
        <p:spPr>
          <a:xfrm>
            <a:off x="1097280" y="2325903"/>
            <a:ext cx="4067175" cy="762000"/>
          </a:xfrm>
          <a:prstGeom prst="rect">
            <a:avLst/>
          </a:prstGeom>
        </p:spPr>
      </p:pic>
    </p:spTree>
    <p:extLst>
      <p:ext uri="{BB962C8B-B14F-4D97-AF65-F5344CB8AC3E}">
        <p14:creationId xmlns:p14="http://schemas.microsoft.com/office/powerpoint/2010/main" val="3710525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Boolean</a:t>
            </a:r>
            <a:endParaRPr lang="en-US"/>
          </a:p>
        </p:txBody>
      </p:sp>
      <p:sp>
        <p:nvSpPr>
          <p:cNvPr id="3" name="Content Placeholder 2"/>
          <p:cNvSpPr>
            <a:spLocks noGrp="1"/>
          </p:cNvSpPr>
          <p:nvPr>
            <p:ph idx="1"/>
          </p:nvPr>
        </p:nvSpPr>
        <p:spPr/>
        <p:txBody>
          <a:bodyPr/>
          <a:lstStyle/>
          <a:p>
            <a:r>
              <a:rPr lang="en-US" smtClean="0"/>
              <a:t>Biến thuộc kiểu dữ liệu </a:t>
            </a:r>
            <a:r>
              <a:rPr lang="en-US" b="1" i="1" smtClean="0"/>
              <a:t>bool</a:t>
            </a:r>
            <a:r>
              <a:rPr lang="en-US" b="1" smtClean="0"/>
              <a:t> </a:t>
            </a:r>
            <a:r>
              <a:rPr lang="en-US" smtClean="0"/>
              <a:t>có giá trị </a:t>
            </a:r>
            <a:r>
              <a:rPr lang="en-US" i="1" smtClean="0">
                <a:solidFill>
                  <a:srgbClr val="C00000"/>
                </a:solidFill>
                <a:latin typeface="Consolas" panose="020B0609020204030204" pitchFamily="49" charset="0"/>
              </a:rPr>
              <a:t>True</a:t>
            </a:r>
            <a:r>
              <a:rPr lang="en-US" i="1" smtClean="0">
                <a:solidFill>
                  <a:srgbClr val="C00000"/>
                </a:solidFill>
              </a:rPr>
              <a:t> </a:t>
            </a:r>
            <a:r>
              <a:rPr lang="en-US" smtClean="0">
                <a:solidFill>
                  <a:schemeClr val="tx1"/>
                </a:solidFill>
              </a:rPr>
              <a:t>hoặc</a:t>
            </a:r>
            <a:r>
              <a:rPr lang="en-US" i="1" smtClean="0">
                <a:solidFill>
                  <a:srgbClr val="C00000"/>
                </a:solidFill>
              </a:rPr>
              <a:t> </a:t>
            </a:r>
            <a:r>
              <a:rPr lang="en-US" i="1" smtClean="0">
                <a:solidFill>
                  <a:srgbClr val="C00000"/>
                </a:solidFill>
                <a:latin typeface="Consolas" panose="020B0609020204030204" pitchFamily="49" charset="0"/>
              </a:rPr>
              <a:t>False</a:t>
            </a:r>
          </a:p>
          <a:p>
            <a:r>
              <a:rPr lang="en-US" smtClean="0"/>
              <a:t>Biểu diễn dưới dạng số nguyên của chúng là 1 và 0</a:t>
            </a:r>
          </a:p>
          <a:p>
            <a:endParaRPr lang="en-US"/>
          </a:p>
          <a:p>
            <a:endParaRPr lang="en-US" smtClean="0"/>
          </a:p>
          <a:p>
            <a:endParaRPr lang="en-US"/>
          </a:p>
          <a:p>
            <a:r>
              <a:rPr lang="en-US" smtClean="0"/>
              <a:t>Các biến kiểu </a:t>
            </a:r>
            <a:r>
              <a:rPr lang="en-US" b="1" i="1" smtClean="0"/>
              <a:t>bool</a:t>
            </a:r>
            <a:r>
              <a:rPr lang="en-US" smtClean="0"/>
              <a:t> và các biểu thức Boolean rất quan trọng khi xử lý những bài toán liên quan đến </a:t>
            </a:r>
            <a:r>
              <a:rPr lang="en-US" b="1" smtClean="0"/>
              <a:t>điều kiện</a:t>
            </a:r>
            <a:r>
              <a:rPr lang="en-US" smtClean="0"/>
              <a:t>.</a:t>
            </a:r>
            <a:r>
              <a:rPr lang="en-US" smtClean="0">
                <a:solidFill>
                  <a:schemeClr val="tx1"/>
                </a:solidFill>
              </a:rPr>
              <a:t> Ở chương trình trên:</a:t>
            </a:r>
          </a:p>
          <a:p>
            <a:pPr marL="749808" lvl="1" indent="-457200">
              <a:buFont typeface="+mj-lt"/>
              <a:buAutoNum type="arabicPeriod"/>
            </a:pPr>
            <a:r>
              <a:rPr lang="en-US" smtClean="0">
                <a:solidFill>
                  <a:schemeClr val="tx1"/>
                </a:solidFill>
              </a:rPr>
              <a:t>Biến </a:t>
            </a:r>
            <a:r>
              <a:rPr lang="en-US" b="1" smtClean="0">
                <a:solidFill>
                  <a:schemeClr val="tx1"/>
                </a:solidFill>
              </a:rPr>
              <a:t>goodWeather</a:t>
            </a:r>
            <a:r>
              <a:rPr lang="en-US" smtClean="0">
                <a:solidFill>
                  <a:schemeClr val="tx1"/>
                </a:solidFill>
              </a:rPr>
              <a:t> được gán bằng </a:t>
            </a:r>
            <a:r>
              <a:rPr lang="en-US" i="1" smtClean="0">
                <a:solidFill>
                  <a:srgbClr val="C00000"/>
                </a:solidFill>
                <a:latin typeface="Consolas" panose="020B0609020204030204" pitchFamily="49" charset="0"/>
              </a:rPr>
              <a:t>True </a:t>
            </a:r>
            <a:r>
              <a:rPr lang="en-US" smtClean="0">
                <a:sym typeface="Wingdings" panose="05000000000000000000" pitchFamily="2" charset="2"/>
              </a:rPr>
              <a:t></a:t>
            </a:r>
            <a:r>
              <a:rPr lang="en-US" b="1" smtClean="0">
                <a:sym typeface="Wingdings" panose="05000000000000000000" pitchFamily="2" charset="2"/>
              </a:rPr>
              <a:t> goodWeather </a:t>
            </a:r>
            <a:r>
              <a:rPr lang="en-US" smtClean="0">
                <a:sym typeface="Wingdings" panose="05000000000000000000" pitchFamily="2" charset="2"/>
              </a:rPr>
              <a:t>có </a:t>
            </a:r>
            <a:r>
              <a:rPr lang="en-US" smtClean="0"/>
              <a:t>kiểu </a:t>
            </a:r>
            <a:r>
              <a:rPr lang="en-US" b="1" i="1" smtClean="0"/>
              <a:t>bool</a:t>
            </a:r>
            <a:endParaRPr lang="en-US" i="1" smtClean="0">
              <a:solidFill>
                <a:srgbClr val="C00000"/>
              </a:solidFill>
            </a:endParaRPr>
          </a:p>
          <a:p>
            <a:pPr marL="749808" lvl="1" indent="-457200">
              <a:buFont typeface="+mj-lt"/>
              <a:buAutoNum type="arabicPeriod"/>
            </a:pPr>
            <a:r>
              <a:rPr lang="en-US" smtClean="0"/>
              <a:t>Câu lệnh ở dưới mang ý nghĩa: nếu goodWeather là </a:t>
            </a:r>
            <a:r>
              <a:rPr lang="en-US" i="1">
                <a:solidFill>
                  <a:srgbClr val="C00000"/>
                </a:solidFill>
                <a:latin typeface="Consolas" panose="020B0609020204030204" pitchFamily="49" charset="0"/>
              </a:rPr>
              <a:t>True</a:t>
            </a:r>
            <a:r>
              <a:rPr lang="en-US" smtClean="0"/>
              <a:t> thì in ra màn hình “Thời tiết hôm nay... uwu”</a:t>
            </a:r>
          </a:p>
        </p:txBody>
      </p:sp>
      <p:pic>
        <p:nvPicPr>
          <p:cNvPr id="4" name="Picture 3"/>
          <p:cNvPicPr>
            <a:picLocks noChangeAspect="1"/>
          </p:cNvPicPr>
          <p:nvPr/>
        </p:nvPicPr>
        <p:blipFill>
          <a:blip r:embed="rId2"/>
          <a:stretch>
            <a:fillRect/>
          </a:stretch>
        </p:blipFill>
        <p:spPr>
          <a:xfrm>
            <a:off x="1097280" y="2733659"/>
            <a:ext cx="10058400" cy="1360734"/>
          </a:xfrm>
          <a:prstGeom prst="rect">
            <a:avLst/>
          </a:prstGeom>
        </p:spPr>
      </p:pic>
    </p:spTree>
    <p:extLst>
      <p:ext uri="{BB962C8B-B14F-4D97-AF65-F5344CB8AC3E}">
        <p14:creationId xmlns:p14="http://schemas.microsoft.com/office/powerpoint/2010/main" val="2934587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Boolean</a:t>
            </a:r>
            <a:endParaRPr lang="en-US"/>
          </a:p>
        </p:txBody>
      </p:sp>
      <p:sp>
        <p:nvSpPr>
          <p:cNvPr id="3" name="Content Placeholder 2"/>
          <p:cNvSpPr>
            <a:spLocks noGrp="1"/>
          </p:cNvSpPr>
          <p:nvPr>
            <p:ph idx="1"/>
          </p:nvPr>
        </p:nvSpPr>
        <p:spPr/>
        <p:txBody>
          <a:bodyPr/>
          <a:lstStyle/>
          <a:p>
            <a:r>
              <a:rPr lang="en-US" smtClean="0"/>
              <a:t>Ta cũng có thể gán giá trị của biến kiểu </a:t>
            </a:r>
            <a:r>
              <a:rPr lang="en-US" b="1" i="1" smtClean="0"/>
              <a:t>bool</a:t>
            </a:r>
            <a:r>
              <a:rPr lang="en-US" smtClean="0"/>
              <a:t> bằng một biểu thức Boolean</a:t>
            </a:r>
          </a:p>
          <a:p>
            <a:pPr marL="0" indent="0">
              <a:buNone/>
            </a:pPr>
            <a:endParaRPr lang="en-US" smtClean="0"/>
          </a:p>
          <a:p>
            <a:pPr marL="0" indent="0">
              <a:buNone/>
            </a:pPr>
            <a:endParaRPr lang="en-US" smtClean="0"/>
          </a:p>
          <a:p>
            <a:r>
              <a:rPr lang="en-US" smtClean="0"/>
              <a:t>Lưu chương trình với tên BooleanExpression.py và chạy thử:</a:t>
            </a:r>
          </a:p>
          <a:p>
            <a:endParaRPr lang="en-US"/>
          </a:p>
          <a:p>
            <a:endParaRPr lang="en-US" smtClean="0"/>
          </a:p>
          <a:p>
            <a:r>
              <a:rPr lang="en-US" smtClean="0"/>
              <a:t>Giải thích: </a:t>
            </a:r>
            <a:r>
              <a:rPr lang="en-US" smtClean="0">
                <a:latin typeface="Consolas" panose="020B0609020204030204" pitchFamily="49" charset="0"/>
              </a:rPr>
              <a:t>(1 + 1 == 2) </a:t>
            </a:r>
            <a:r>
              <a:rPr lang="en-US" smtClean="0"/>
              <a:t>là một biểu thức Boolean, giá trị của nó sẽ tương ứng với đáp án cho câu hỏi   “</a:t>
            </a:r>
            <a:r>
              <a:rPr lang="en-US">
                <a:latin typeface="Consolas" panose="020B0609020204030204" pitchFamily="49" charset="0"/>
              </a:rPr>
              <a:t>1 + 1 </a:t>
            </a:r>
            <a:r>
              <a:rPr lang="en-US" smtClean="0">
                <a:latin typeface="Consolas" panose="020B0609020204030204" pitchFamily="49" charset="0"/>
              </a:rPr>
              <a:t>= 2, đúng hay sai?” </a:t>
            </a:r>
            <a:r>
              <a:rPr lang="en-US" smtClean="0"/>
              <a:t>1 + 1 = 2 ai cũng biết là đúng nên biến </a:t>
            </a:r>
            <a:r>
              <a:rPr lang="en-US" b="1" smtClean="0"/>
              <a:t>a</a:t>
            </a:r>
            <a:r>
              <a:rPr lang="en-US" smtClean="0"/>
              <a:t> sẽ nhận giá trị </a:t>
            </a:r>
            <a:r>
              <a:rPr lang="en-US" i="1" smtClean="0">
                <a:solidFill>
                  <a:srgbClr val="C00000"/>
                </a:solidFill>
                <a:latin typeface="Consolas" panose="020B0609020204030204" pitchFamily="49" charset="0"/>
              </a:rPr>
              <a:t>True</a:t>
            </a:r>
            <a:r>
              <a:rPr lang="en-US" smtClean="0"/>
              <a:t>. Khi in </a:t>
            </a:r>
            <a:r>
              <a:rPr lang="en-US" b="1" smtClean="0"/>
              <a:t>a </a:t>
            </a:r>
            <a:r>
              <a:rPr lang="en-US" smtClean="0"/>
              <a:t>ra màn hình ta được kết quả là </a:t>
            </a:r>
            <a:r>
              <a:rPr lang="en-US" i="1">
                <a:solidFill>
                  <a:srgbClr val="C00000"/>
                </a:solidFill>
                <a:latin typeface="Consolas" panose="020B0609020204030204" pitchFamily="49" charset="0"/>
              </a:rPr>
              <a:t>True</a:t>
            </a:r>
            <a:endParaRPr lang="en-US" smtClean="0"/>
          </a:p>
        </p:txBody>
      </p:sp>
      <p:pic>
        <p:nvPicPr>
          <p:cNvPr id="6" name="Picture 5"/>
          <p:cNvPicPr>
            <a:picLocks noChangeAspect="1"/>
          </p:cNvPicPr>
          <p:nvPr/>
        </p:nvPicPr>
        <p:blipFill>
          <a:blip r:embed="rId2"/>
          <a:stretch>
            <a:fillRect/>
          </a:stretch>
        </p:blipFill>
        <p:spPr>
          <a:xfrm>
            <a:off x="1097281" y="2314627"/>
            <a:ext cx="10058400" cy="644075"/>
          </a:xfrm>
          <a:prstGeom prst="rect">
            <a:avLst/>
          </a:prstGeom>
        </p:spPr>
      </p:pic>
      <p:pic>
        <p:nvPicPr>
          <p:cNvPr id="7" name="Picture 6"/>
          <p:cNvPicPr>
            <a:picLocks noChangeAspect="1"/>
          </p:cNvPicPr>
          <p:nvPr/>
        </p:nvPicPr>
        <p:blipFill>
          <a:blip r:embed="rId3"/>
          <a:stretch>
            <a:fillRect/>
          </a:stretch>
        </p:blipFill>
        <p:spPr>
          <a:xfrm>
            <a:off x="1097279" y="3693672"/>
            <a:ext cx="5867400" cy="828675"/>
          </a:xfrm>
          <a:prstGeom prst="rect">
            <a:avLst/>
          </a:prstGeom>
        </p:spPr>
      </p:pic>
    </p:spTree>
    <p:extLst>
      <p:ext uri="{BB962C8B-B14F-4D97-AF65-F5344CB8AC3E}">
        <p14:creationId xmlns:p14="http://schemas.microsoft.com/office/powerpoint/2010/main" val="1871432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Boolean</a:t>
            </a:r>
            <a:endParaRPr lang="en-US"/>
          </a:p>
        </p:txBody>
      </p:sp>
      <p:sp>
        <p:nvSpPr>
          <p:cNvPr id="3" name="Content Placeholder 2"/>
          <p:cNvSpPr>
            <a:spLocks noGrp="1"/>
          </p:cNvSpPr>
          <p:nvPr>
            <p:ph idx="1"/>
          </p:nvPr>
        </p:nvSpPr>
        <p:spPr>
          <a:xfrm>
            <a:off x="1097280" y="1845733"/>
            <a:ext cx="10058400" cy="4772350"/>
          </a:xfrm>
        </p:spPr>
        <p:txBody>
          <a:bodyPr>
            <a:normAutofit/>
          </a:bodyPr>
          <a:lstStyle/>
          <a:p>
            <a:r>
              <a:rPr lang="en-US" smtClean="0"/>
              <a:t>Dưới đây là một số ví dụ về kiểu </a:t>
            </a:r>
            <a:r>
              <a:rPr lang="en-US" b="1" i="1" smtClean="0"/>
              <a:t>bool</a:t>
            </a:r>
            <a:r>
              <a:rPr lang="en-US" smtClean="0"/>
              <a:t> và biểu thức Boolean</a:t>
            </a:r>
          </a:p>
          <a:p>
            <a:endParaRPr lang="en-US"/>
          </a:p>
          <a:p>
            <a:endParaRPr lang="en-US" smtClean="0"/>
          </a:p>
          <a:p>
            <a:endParaRPr lang="en-US"/>
          </a:p>
          <a:p>
            <a:endParaRPr lang="en-US" smtClean="0"/>
          </a:p>
          <a:p>
            <a:endParaRPr lang="en-US"/>
          </a:p>
          <a:p>
            <a:pPr marL="0" indent="0">
              <a:buNone/>
            </a:pPr>
            <a:endParaRPr lang="en-US" sz="1000"/>
          </a:p>
          <a:p>
            <a:pPr marL="0" indent="0">
              <a:buNone/>
            </a:pPr>
            <a:endParaRPr lang="en-US" sz="1000" smtClean="0"/>
          </a:p>
          <a:p>
            <a:r>
              <a:rPr lang="en-US" sz="1400" smtClean="0"/>
              <a:t>Link tham khảo về biểu thức Boolean và các toán tử Boolean trong Python: </a:t>
            </a:r>
          </a:p>
          <a:p>
            <a:r>
              <a:rPr lang="en-US" sz="1400" smtClean="0">
                <a:hlinkClick r:id="rId2"/>
              </a:rPr>
              <a:t>https</a:t>
            </a:r>
            <a:r>
              <a:rPr lang="en-US" sz="1400">
                <a:hlinkClick r:id="rId2"/>
              </a:rPr>
              <a:t>://</a:t>
            </a:r>
            <a:r>
              <a:rPr lang="en-US" sz="1400" smtClean="0">
                <a:hlinkClick r:id="rId2"/>
              </a:rPr>
              <a:t>allaravel.com/blog/kieu-du-lieu-boolean-va-cac-toan-tu-and-or-not-trong-python</a:t>
            </a:r>
            <a:endParaRPr lang="en-US" sz="1400" smtClean="0"/>
          </a:p>
          <a:p>
            <a:r>
              <a:rPr lang="en-US" sz="1400">
                <a:hlinkClick r:id="rId3"/>
              </a:rPr>
              <a:t>https://thomas-cokelaer.info/tutorials/python/boolean.html</a:t>
            </a:r>
            <a:endParaRPr lang="en-US" sz="1400" smtClean="0"/>
          </a:p>
          <a:p>
            <a:endParaRPr lang="en-US"/>
          </a:p>
          <a:p>
            <a:endParaRPr lang="en-US" smtClean="0"/>
          </a:p>
          <a:p>
            <a:endParaRPr lang="en-US"/>
          </a:p>
          <a:p>
            <a:endParaRPr lang="en-US" smtClean="0"/>
          </a:p>
        </p:txBody>
      </p:sp>
      <p:pic>
        <p:nvPicPr>
          <p:cNvPr id="5" name="Picture 4"/>
          <p:cNvPicPr>
            <a:picLocks noChangeAspect="1"/>
          </p:cNvPicPr>
          <p:nvPr/>
        </p:nvPicPr>
        <p:blipFill>
          <a:blip r:embed="rId4"/>
          <a:stretch>
            <a:fillRect/>
          </a:stretch>
        </p:blipFill>
        <p:spPr>
          <a:xfrm>
            <a:off x="1097280" y="2243967"/>
            <a:ext cx="8553714" cy="2925208"/>
          </a:xfrm>
          <a:prstGeom prst="rect">
            <a:avLst/>
          </a:prstGeom>
        </p:spPr>
      </p:pic>
    </p:spTree>
    <p:extLst>
      <p:ext uri="{BB962C8B-B14F-4D97-AF65-F5344CB8AC3E}">
        <p14:creationId xmlns:p14="http://schemas.microsoft.com/office/powerpoint/2010/main" val="1695274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Ép kiểu (Casting)</a:t>
            </a:r>
            <a:endParaRPr lang="en-US"/>
          </a:p>
        </p:txBody>
      </p:sp>
      <p:sp>
        <p:nvSpPr>
          <p:cNvPr id="3" name="Content Placeholder 2"/>
          <p:cNvSpPr>
            <a:spLocks noGrp="1"/>
          </p:cNvSpPr>
          <p:nvPr>
            <p:ph idx="1"/>
          </p:nvPr>
        </p:nvSpPr>
        <p:spPr/>
        <p:txBody>
          <a:bodyPr/>
          <a:lstStyle/>
          <a:p>
            <a:r>
              <a:rPr lang="en-US" smtClean="0"/>
              <a:t>Trong nhiều trường hợp ta muốn chuyển đổi một biến từ kiểu dữ liệu này sang kiểu dữ liệu khác. Quá trình chuyển đổi gọi là ép kiểu</a:t>
            </a:r>
          </a:p>
          <a:p>
            <a:r>
              <a:rPr lang="en-US" smtClean="0"/>
              <a:t>Cú pháp sử dụng để ép kiểu: </a:t>
            </a:r>
            <a:r>
              <a:rPr lang="en-US" b="1" smtClean="0"/>
              <a:t>kiểu_dữ_liệu</a:t>
            </a:r>
            <a:r>
              <a:rPr lang="en-US" smtClean="0"/>
              <a:t>(biểu_thức)</a:t>
            </a:r>
          </a:p>
          <a:p>
            <a:r>
              <a:rPr lang="en-US" smtClean="0"/>
              <a:t>Một ứng dụng thực tế và thường thấy của ép kiểu</a:t>
            </a:r>
          </a:p>
          <a:p>
            <a:endParaRPr lang="en-US"/>
          </a:p>
          <a:p>
            <a:endParaRPr lang="en-US" smtClean="0"/>
          </a:p>
          <a:p>
            <a:r>
              <a:rPr lang="en-US" smtClean="0"/>
              <a:t>Sau khi người dùng nhập số tự nhiên N nào đó, chương trình sẽ lỗi và thoát, </a:t>
            </a:r>
            <a:r>
              <a:rPr lang="en-US" i="1" smtClean="0"/>
              <a:t>nhưng tại sao?</a:t>
            </a:r>
            <a:endParaRPr lang="en-US" smtClean="0"/>
          </a:p>
          <a:p>
            <a:r>
              <a:rPr lang="en-US" smtClean="0">
                <a:latin typeface="Consolas" panose="020B0609020204030204" pitchFamily="49" charset="0"/>
              </a:rPr>
              <a:t>N = input()</a:t>
            </a:r>
            <a:r>
              <a:rPr lang="en-US" smtClean="0"/>
              <a:t> gán giá trị cho N bằng dữ liệu mà nguời dùng nhập vào. Dữ liệu đó sẽ được lưu dưới dạng xâu kí tự (kiểu </a:t>
            </a:r>
            <a:r>
              <a:rPr lang="en-US" b="1" i="1" smtClean="0"/>
              <a:t>str</a:t>
            </a:r>
            <a:r>
              <a:rPr lang="en-US" smtClean="0"/>
              <a:t>). Vì thế ở dòng tiếp theo biểu thức </a:t>
            </a:r>
            <a:r>
              <a:rPr lang="en-US" smtClean="0">
                <a:latin typeface="Consolas" panose="020B0609020204030204" pitchFamily="49" charset="0"/>
              </a:rPr>
              <a:t>N + 1</a:t>
            </a:r>
            <a:r>
              <a:rPr lang="en-US" smtClean="0"/>
              <a:t> sẽ không có nghĩa (phép cộng giữa một xâu kí tự và một số là vô nghĩa)</a:t>
            </a:r>
          </a:p>
        </p:txBody>
      </p:sp>
      <p:pic>
        <p:nvPicPr>
          <p:cNvPr id="4" name="Picture 3"/>
          <p:cNvPicPr>
            <a:picLocks noChangeAspect="1"/>
          </p:cNvPicPr>
          <p:nvPr/>
        </p:nvPicPr>
        <p:blipFill rotWithShape="1">
          <a:blip r:embed="rId2"/>
          <a:srcRect b="22352"/>
          <a:stretch/>
        </p:blipFill>
        <p:spPr>
          <a:xfrm>
            <a:off x="1097281" y="3390332"/>
            <a:ext cx="10058400" cy="919118"/>
          </a:xfrm>
          <a:prstGeom prst="rect">
            <a:avLst/>
          </a:prstGeom>
        </p:spPr>
      </p:pic>
    </p:spTree>
    <p:extLst>
      <p:ext uri="{BB962C8B-B14F-4D97-AF65-F5344CB8AC3E}">
        <p14:creationId xmlns:p14="http://schemas.microsoft.com/office/powerpoint/2010/main" val="1977117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Ép kiểu (Casting)</a:t>
            </a:r>
            <a:endParaRPr lang="en-US"/>
          </a:p>
        </p:txBody>
      </p:sp>
      <p:sp>
        <p:nvSpPr>
          <p:cNvPr id="3" name="Content Placeholder 2"/>
          <p:cNvSpPr>
            <a:spLocks noGrp="1"/>
          </p:cNvSpPr>
          <p:nvPr>
            <p:ph idx="1"/>
          </p:nvPr>
        </p:nvSpPr>
        <p:spPr/>
        <p:txBody>
          <a:bodyPr/>
          <a:lstStyle/>
          <a:p>
            <a:r>
              <a:rPr lang="en-US" smtClean="0"/>
              <a:t>Giải pháp là chuyển N từ kiểu dữ liệu </a:t>
            </a:r>
            <a:r>
              <a:rPr lang="en-US" b="1" i="1" smtClean="0"/>
              <a:t>str</a:t>
            </a:r>
            <a:r>
              <a:rPr lang="en-US" b="1" smtClean="0"/>
              <a:t> </a:t>
            </a:r>
            <a:r>
              <a:rPr lang="en-US" smtClean="0"/>
              <a:t>sang kiểu số nguyên </a:t>
            </a:r>
            <a:r>
              <a:rPr lang="en-US" b="1" i="1" smtClean="0"/>
              <a:t>int</a:t>
            </a:r>
            <a:r>
              <a:rPr lang="en-US" smtClean="0"/>
              <a:t> bằng cách thêm dòng lệnh:</a:t>
            </a:r>
          </a:p>
          <a:p>
            <a:endParaRPr lang="en-US"/>
          </a:p>
          <a:p>
            <a:endParaRPr lang="en-US" smtClean="0"/>
          </a:p>
          <a:p>
            <a:endParaRPr lang="en-US"/>
          </a:p>
          <a:p>
            <a:r>
              <a:rPr lang="en-US" smtClean="0"/>
              <a:t>Biểu thức </a:t>
            </a:r>
            <a:r>
              <a:rPr lang="en-US" smtClean="0">
                <a:latin typeface="Consolas" panose="020B0609020204030204" pitchFamily="49" charset="0"/>
              </a:rPr>
              <a:t>int(N)</a:t>
            </a:r>
            <a:r>
              <a:rPr lang="en-US" smtClean="0"/>
              <a:t> sẽ cho giá trị của </a:t>
            </a:r>
            <a:r>
              <a:rPr lang="en-US" b="1" smtClean="0"/>
              <a:t>N</a:t>
            </a:r>
            <a:r>
              <a:rPr lang="en-US" smtClean="0"/>
              <a:t> dưới dạng số nguyên. Lệnh </a:t>
            </a:r>
            <a:r>
              <a:rPr lang="en-US" smtClean="0">
                <a:latin typeface="Consolas" panose="020B0609020204030204" pitchFamily="49" charset="0"/>
              </a:rPr>
              <a:t>N = int(N)</a:t>
            </a:r>
            <a:r>
              <a:rPr lang="en-US" smtClean="0"/>
              <a:t> thay thế </a:t>
            </a:r>
            <a:r>
              <a:rPr lang="en-US" b="1" smtClean="0"/>
              <a:t>N</a:t>
            </a:r>
            <a:r>
              <a:rPr lang="en-US" smtClean="0"/>
              <a:t> đang ở dạng xâu </a:t>
            </a:r>
            <a:r>
              <a:rPr lang="en-US" b="1" i="1" smtClean="0"/>
              <a:t>str</a:t>
            </a:r>
            <a:r>
              <a:rPr lang="en-US" smtClean="0"/>
              <a:t> thành </a:t>
            </a:r>
            <a:r>
              <a:rPr lang="en-US" b="1" smtClean="0"/>
              <a:t>N</a:t>
            </a:r>
            <a:r>
              <a:rPr lang="en-US" smtClean="0"/>
              <a:t> ở dạng số nguyên </a:t>
            </a:r>
            <a:r>
              <a:rPr lang="en-US" b="1" i="1" smtClean="0"/>
              <a:t>int</a:t>
            </a:r>
            <a:r>
              <a:rPr lang="en-US" smtClean="0"/>
              <a:t>. Lúc này thì biểu thức N + 1 mới có nghĩa và chương trình của ta mới hoạt động</a:t>
            </a:r>
          </a:p>
        </p:txBody>
      </p:sp>
      <p:pic>
        <p:nvPicPr>
          <p:cNvPr id="5" name="Picture 4"/>
          <p:cNvPicPr>
            <a:picLocks noChangeAspect="1"/>
          </p:cNvPicPr>
          <p:nvPr/>
        </p:nvPicPr>
        <p:blipFill>
          <a:blip r:embed="rId2"/>
          <a:stretch>
            <a:fillRect/>
          </a:stretch>
        </p:blipFill>
        <p:spPr>
          <a:xfrm>
            <a:off x="1097281" y="2279618"/>
            <a:ext cx="10058400" cy="1209855"/>
          </a:xfrm>
          <a:prstGeom prst="rect">
            <a:avLst/>
          </a:prstGeom>
        </p:spPr>
      </p:pic>
    </p:spTree>
    <p:extLst>
      <p:ext uri="{BB962C8B-B14F-4D97-AF65-F5344CB8AC3E}">
        <p14:creationId xmlns:p14="http://schemas.microsoft.com/office/powerpoint/2010/main" val="1634605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Ép kiểu (Casting)</a:t>
            </a:r>
            <a:endParaRPr lang="en-US"/>
          </a:p>
        </p:txBody>
      </p:sp>
      <p:sp>
        <p:nvSpPr>
          <p:cNvPr id="3" name="Content Placeholder 2"/>
          <p:cNvSpPr>
            <a:spLocks noGrp="1"/>
          </p:cNvSpPr>
          <p:nvPr>
            <p:ph idx="1"/>
          </p:nvPr>
        </p:nvSpPr>
        <p:spPr/>
        <p:txBody>
          <a:bodyPr/>
          <a:lstStyle/>
          <a:p>
            <a:r>
              <a:rPr lang="en-US" smtClean="0"/>
              <a:t>Lưu chương trình với tên Conversion.py và chạy thử</a:t>
            </a:r>
            <a:endParaRPr lang="en-US"/>
          </a:p>
          <a:p>
            <a:endParaRPr lang="en-US" smtClean="0"/>
          </a:p>
          <a:p>
            <a:endParaRPr lang="en-US"/>
          </a:p>
          <a:p>
            <a:endParaRPr lang="en-US" smtClean="0"/>
          </a:p>
          <a:p>
            <a:endParaRPr lang="en-US" smtClean="0"/>
          </a:p>
          <a:p>
            <a:r>
              <a:rPr lang="en-US" smtClean="0"/>
              <a:t>Thay vì viết </a:t>
            </a:r>
          </a:p>
          <a:p>
            <a:endParaRPr lang="en-US"/>
          </a:p>
          <a:p>
            <a:r>
              <a:rPr lang="en-US" smtClean="0"/>
              <a:t>Thì ta cũng có thể viết như sau</a:t>
            </a:r>
          </a:p>
          <a:p>
            <a:endParaRPr lang="en-US" smtClean="0"/>
          </a:p>
        </p:txBody>
      </p:sp>
      <p:pic>
        <p:nvPicPr>
          <p:cNvPr id="4" name="Picture 3"/>
          <p:cNvPicPr>
            <a:picLocks noChangeAspect="1"/>
          </p:cNvPicPr>
          <p:nvPr/>
        </p:nvPicPr>
        <p:blipFill>
          <a:blip r:embed="rId2"/>
          <a:stretch>
            <a:fillRect/>
          </a:stretch>
        </p:blipFill>
        <p:spPr>
          <a:xfrm>
            <a:off x="1097280" y="2312406"/>
            <a:ext cx="4600575" cy="1219200"/>
          </a:xfrm>
          <a:prstGeom prst="rect">
            <a:avLst/>
          </a:prstGeom>
        </p:spPr>
      </p:pic>
      <p:pic>
        <p:nvPicPr>
          <p:cNvPr id="6" name="Picture 5"/>
          <p:cNvPicPr>
            <a:picLocks noChangeAspect="1"/>
          </p:cNvPicPr>
          <p:nvPr/>
        </p:nvPicPr>
        <p:blipFill>
          <a:blip r:embed="rId3"/>
          <a:stretch>
            <a:fillRect/>
          </a:stretch>
        </p:blipFill>
        <p:spPr>
          <a:xfrm>
            <a:off x="1097280" y="4432849"/>
            <a:ext cx="1842982" cy="608184"/>
          </a:xfrm>
          <a:prstGeom prst="rect">
            <a:avLst/>
          </a:prstGeom>
        </p:spPr>
      </p:pic>
      <p:pic>
        <p:nvPicPr>
          <p:cNvPr id="7" name="Picture 6"/>
          <p:cNvPicPr>
            <a:picLocks noChangeAspect="1"/>
          </p:cNvPicPr>
          <p:nvPr/>
        </p:nvPicPr>
        <p:blipFill>
          <a:blip r:embed="rId4"/>
          <a:stretch>
            <a:fillRect/>
          </a:stretch>
        </p:blipFill>
        <p:spPr>
          <a:xfrm>
            <a:off x="1097281" y="5383725"/>
            <a:ext cx="2524106" cy="333610"/>
          </a:xfrm>
          <a:prstGeom prst="rect">
            <a:avLst/>
          </a:prstGeom>
        </p:spPr>
      </p:pic>
    </p:spTree>
    <p:extLst>
      <p:ext uri="{BB962C8B-B14F-4D97-AF65-F5344CB8AC3E}">
        <p14:creationId xmlns:p14="http://schemas.microsoft.com/office/powerpoint/2010/main" val="794755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Biến (Variable)</a:t>
            </a:r>
            <a:endParaRPr lang="en-US"/>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Biến </a:t>
            </a:r>
            <a:r>
              <a:rPr lang="vi-VN" smtClean="0">
                <a:latin typeface="Segoe UI" panose="020B0502040204020203" pitchFamily="34" charset="0"/>
                <a:cs typeface="Segoe UI" panose="020B0502040204020203" pitchFamily="34" charset="0"/>
              </a:rPr>
              <a:t>là </a:t>
            </a:r>
            <a:r>
              <a:rPr lang="vi-VN">
                <a:latin typeface="Segoe UI" panose="020B0502040204020203" pitchFamily="34" charset="0"/>
                <a:cs typeface="Segoe UI" panose="020B0502040204020203" pitchFamily="34" charset="0"/>
              </a:rPr>
              <a:t>một khu vực bộ </a:t>
            </a:r>
            <a:r>
              <a:rPr lang="vi-VN" smtClean="0">
                <a:latin typeface="Segoe UI" panose="020B0502040204020203" pitchFamily="34" charset="0"/>
                <a:cs typeface="Segoe UI" panose="020B0502040204020203" pitchFamily="34" charset="0"/>
              </a:rPr>
              <a:t>nhớ</a:t>
            </a:r>
            <a:r>
              <a:rPr lang="en-US" smtClean="0">
                <a:latin typeface="Segoe UI" panose="020B0502040204020203" pitchFamily="34" charset="0"/>
                <a:cs typeface="Segoe UI" panose="020B0502040204020203" pitchFamily="34" charset="0"/>
              </a:rPr>
              <a:t> gắn với một </a:t>
            </a:r>
            <a:r>
              <a:rPr lang="en-US" b="1" smtClean="0">
                <a:solidFill>
                  <a:srgbClr val="C00000"/>
                </a:solidFill>
                <a:latin typeface="Segoe UI" panose="020B0502040204020203" pitchFamily="34" charset="0"/>
                <a:cs typeface="Segoe UI" panose="020B0502040204020203" pitchFamily="34" charset="0"/>
              </a:rPr>
              <a:t>tên biến</a:t>
            </a:r>
            <a:r>
              <a:rPr lang="vi-VN" smtClean="0">
                <a:solidFill>
                  <a:srgbClr val="C00000"/>
                </a:solidFill>
                <a:latin typeface="Segoe UI" panose="020B0502040204020203" pitchFamily="34" charset="0"/>
                <a:cs typeface="Segoe UI" panose="020B0502040204020203" pitchFamily="34" charset="0"/>
              </a:rPr>
              <a:t> </a:t>
            </a:r>
            <a:r>
              <a:rPr lang="en-US" smtClean="0">
                <a:latin typeface="Segoe UI" panose="020B0502040204020203" pitchFamily="34" charset="0"/>
                <a:cs typeface="Segoe UI" panose="020B0502040204020203" pitchFamily="34" charset="0"/>
              </a:rPr>
              <a:t>dùng </a:t>
            </a:r>
            <a:r>
              <a:rPr lang="vi-VN" smtClean="0">
                <a:latin typeface="Segoe UI" panose="020B0502040204020203" pitchFamily="34" charset="0"/>
                <a:cs typeface="Segoe UI" panose="020B0502040204020203" pitchFamily="34" charset="0"/>
              </a:rPr>
              <a:t>để lưu </a:t>
            </a:r>
            <a:r>
              <a:rPr lang="vi-VN">
                <a:latin typeface="Segoe UI" panose="020B0502040204020203" pitchFamily="34" charset="0"/>
                <a:cs typeface="Segoe UI" panose="020B0502040204020203" pitchFamily="34" charset="0"/>
              </a:rPr>
              <a:t>trữ các </a:t>
            </a:r>
            <a:r>
              <a:rPr lang="en-US" b="1" smtClean="0">
                <a:solidFill>
                  <a:srgbClr val="C00000"/>
                </a:solidFill>
                <a:latin typeface="Segoe UI" panose="020B0502040204020203" pitchFamily="34" charset="0"/>
                <a:cs typeface="Segoe UI" panose="020B0502040204020203" pitchFamily="34" charset="0"/>
              </a:rPr>
              <a:t>giá trị</a:t>
            </a:r>
            <a:r>
              <a:rPr lang="en-US" smtClean="0">
                <a:latin typeface="Segoe UI" panose="020B0502040204020203" pitchFamily="34" charset="0"/>
                <a:cs typeface="Segoe UI" panose="020B0502040204020203" pitchFamily="34" charset="0"/>
              </a:rPr>
              <a:t>.</a:t>
            </a:r>
          </a:p>
          <a:p>
            <a:endParaRPr lang="en-US">
              <a:latin typeface="Segoe UI" panose="020B0502040204020203" pitchFamily="34" charset="0"/>
              <a:cs typeface="Segoe UI" panose="020B0502040204020203" pitchFamily="34" charset="0"/>
            </a:endParaRPr>
          </a:p>
          <a:p>
            <a:endParaRPr lang="en-US" smtClean="0">
              <a:latin typeface="Segoe UI" panose="020B0502040204020203" pitchFamily="34" charset="0"/>
              <a:cs typeface="Segoe UI" panose="020B0502040204020203" pitchFamily="34" charset="0"/>
            </a:endParaRPr>
          </a:p>
          <a:p>
            <a:endParaRPr lang="en-US" smtClean="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1063357" y="2299580"/>
            <a:ext cx="10148296" cy="1641550"/>
          </a:xfrm>
          <a:prstGeom prst="rect">
            <a:avLst/>
          </a:prstGeom>
        </p:spPr>
      </p:pic>
    </p:spTree>
    <p:extLst>
      <p:ext uri="{BB962C8B-B14F-4D97-AF65-F5344CB8AC3E}">
        <p14:creationId xmlns:p14="http://schemas.microsoft.com/office/powerpoint/2010/main" val="707445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Kiểu danh sách</a:t>
            </a:r>
            <a:endParaRPr lang="en-US"/>
          </a:p>
        </p:txBody>
      </p:sp>
      <p:sp>
        <p:nvSpPr>
          <p:cNvPr id="3" name="Content Placeholder 2"/>
          <p:cNvSpPr>
            <a:spLocks noGrp="1"/>
          </p:cNvSpPr>
          <p:nvPr>
            <p:ph idx="1"/>
          </p:nvPr>
        </p:nvSpPr>
        <p:spPr/>
        <p:txBody>
          <a:bodyPr/>
          <a:lstStyle/>
          <a:p>
            <a:r>
              <a:rPr lang="en-US" smtClean="0"/>
              <a:t>Đây là kiểu dữ liệu </a:t>
            </a:r>
            <a:r>
              <a:rPr lang="en-US" b="1" smtClean="0">
                <a:solidFill>
                  <a:srgbClr val="C00000"/>
                </a:solidFill>
              </a:rPr>
              <a:t>vô cùng quan trọng </a:t>
            </a:r>
            <a:r>
              <a:rPr lang="en-US" smtClean="0"/>
              <a:t>trong các ngôn ngữ lập trình hiện đại, bao gồm Python.</a:t>
            </a:r>
          </a:p>
          <a:p>
            <a:r>
              <a:rPr lang="en-US" smtClean="0"/>
              <a:t>Có hai kiểu cơ bản là </a:t>
            </a:r>
            <a:r>
              <a:rPr lang="en-US" b="1" i="1" smtClean="0"/>
              <a:t>list</a:t>
            </a:r>
            <a:r>
              <a:rPr lang="en-US" b="1" smtClean="0"/>
              <a:t> </a:t>
            </a:r>
            <a:r>
              <a:rPr lang="en-US" smtClean="0"/>
              <a:t>và </a:t>
            </a:r>
            <a:r>
              <a:rPr lang="en-US" b="1" i="1" smtClean="0"/>
              <a:t>tuple</a:t>
            </a:r>
            <a:r>
              <a:rPr lang="en-US" smtClean="0"/>
              <a:t>. Ta sẽ tìm hiểu về </a:t>
            </a:r>
            <a:r>
              <a:rPr lang="en-US" b="1" i="1" smtClean="0"/>
              <a:t>list</a:t>
            </a:r>
            <a:r>
              <a:rPr lang="en-US" smtClean="0"/>
              <a:t> trong đề mục lớn tiếp theo.</a:t>
            </a:r>
            <a:endParaRPr lang="en-US"/>
          </a:p>
        </p:txBody>
      </p:sp>
    </p:spTree>
    <p:extLst>
      <p:ext uri="{BB962C8B-B14F-4D97-AF65-F5344CB8AC3E}">
        <p14:creationId xmlns:p14="http://schemas.microsoft.com/office/powerpoint/2010/main" val="764495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Luyện tập</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Viết chương trình nhập vào một số thực và in ra phần nguyên của số đó</a:t>
            </a:r>
          </a:p>
          <a:p>
            <a:pPr marL="457200" indent="-457200">
              <a:buFont typeface="+mj-lt"/>
              <a:buAutoNum type="arabicPeriod"/>
            </a:pPr>
            <a:r>
              <a:rPr lang="en-US" smtClean="0"/>
              <a:t>Viết chương trình hai số nguyên </a:t>
            </a:r>
            <a:r>
              <a:rPr lang="en-US" b="1" smtClean="0"/>
              <a:t>A</a:t>
            </a:r>
            <a:r>
              <a:rPr lang="en-US" smtClean="0"/>
              <a:t>, </a:t>
            </a:r>
            <a:r>
              <a:rPr lang="en-US" b="1" smtClean="0"/>
              <a:t>B</a:t>
            </a:r>
            <a:r>
              <a:rPr lang="en-US" smtClean="0"/>
              <a:t> và in ra </a:t>
            </a:r>
            <a:r>
              <a:rPr lang="en-US" b="1" smtClean="0"/>
              <a:t>p</a:t>
            </a:r>
            <a:r>
              <a:rPr lang="en-US" smtClean="0"/>
              <a:t>, </a:t>
            </a:r>
            <a:r>
              <a:rPr lang="en-US" b="1" smtClean="0"/>
              <a:t>q</a:t>
            </a:r>
            <a:r>
              <a:rPr lang="en-US" smtClean="0"/>
              <a:t>; trong đó </a:t>
            </a:r>
            <a:r>
              <a:rPr lang="en-US" b="1" smtClean="0"/>
              <a:t>A</a:t>
            </a:r>
            <a:r>
              <a:rPr lang="en-US" smtClean="0"/>
              <a:t> / </a:t>
            </a:r>
            <a:r>
              <a:rPr lang="en-US" b="1" smtClean="0"/>
              <a:t>B</a:t>
            </a:r>
            <a:r>
              <a:rPr lang="en-US" smtClean="0"/>
              <a:t> = </a:t>
            </a:r>
            <a:r>
              <a:rPr lang="en-US" b="1" smtClean="0"/>
              <a:t>p</a:t>
            </a:r>
            <a:r>
              <a:rPr lang="en-US" smtClean="0"/>
              <a:t> dư </a:t>
            </a:r>
            <a:r>
              <a:rPr lang="en-US" b="1" smtClean="0"/>
              <a:t>q</a:t>
            </a:r>
          </a:p>
          <a:p>
            <a:pPr marL="457200" indent="-457200">
              <a:buFont typeface="+mj-lt"/>
              <a:buAutoNum type="arabicPeriod"/>
            </a:pPr>
            <a:r>
              <a:rPr lang="en-US" smtClean="0"/>
              <a:t>Viết chương trình nhập vào bán kính </a:t>
            </a:r>
            <a:r>
              <a:rPr lang="en-US" b="1" smtClean="0"/>
              <a:t>R</a:t>
            </a:r>
            <a:r>
              <a:rPr lang="en-US" smtClean="0"/>
              <a:t> của một đường tròn và in ra diện tích của hình tròn</a:t>
            </a:r>
          </a:p>
          <a:p>
            <a:pPr marL="457200" indent="-457200">
              <a:buFont typeface="+mj-lt"/>
              <a:buAutoNum type="arabicPeriod"/>
            </a:pPr>
            <a:endParaRPr lang="en-US" smtClean="0"/>
          </a:p>
          <a:p>
            <a:pPr marL="457200" indent="-457200">
              <a:buFont typeface="+mj-lt"/>
              <a:buAutoNum type="arabicPeriod"/>
            </a:pPr>
            <a:endParaRPr lang="en-US" smtClean="0"/>
          </a:p>
          <a:p>
            <a:pPr marL="457200" indent="-457200">
              <a:buFont typeface="+mj-lt"/>
              <a:buAutoNum type="arabicPeriod"/>
            </a:pPr>
            <a:endParaRPr lang="en-US"/>
          </a:p>
        </p:txBody>
      </p:sp>
    </p:spTree>
    <p:extLst>
      <p:ext uri="{BB962C8B-B14F-4D97-AF65-F5344CB8AC3E}">
        <p14:creationId xmlns:p14="http://schemas.microsoft.com/office/powerpoint/2010/main" val="3562122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List</a:t>
            </a:r>
            <a:endParaRPr lang="en-US"/>
          </a:p>
        </p:txBody>
      </p:sp>
      <p:sp>
        <p:nvSpPr>
          <p:cNvPr id="6" name="TextBox 5"/>
          <p:cNvSpPr txBox="1"/>
          <p:nvPr/>
        </p:nvSpPr>
        <p:spPr>
          <a:xfrm>
            <a:off x="1097280" y="4325112"/>
            <a:ext cx="5421215" cy="615553"/>
          </a:xfrm>
          <a:prstGeom prst="rect">
            <a:avLst/>
          </a:prstGeom>
          <a:noFill/>
        </p:spPr>
        <p:txBody>
          <a:bodyPr wrap="square" rtlCol="0">
            <a:spAutoFit/>
          </a:bodyPr>
          <a:lstStyle/>
          <a:p>
            <a:r>
              <a:rPr lang="en-US" sz="3400" smtClean="0">
                <a:latin typeface="Segoe UI Light" panose="020B0502040204020203" pitchFamily="34" charset="0"/>
                <a:cs typeface="Segoe UI Light" panose="020B0502040204020203" pitchFamily="34" charset="0"/>
              </a:rPr>
              <a:t>Danh sách trong Python</a:t>
            </a:r>
            <a:endParaRPr lang="en-US" sz="3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15732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a:t>
            </a:r>
            <a:endParaRPr lang="en-US"/>
          </a:p>
        </p:txBody>
      </p:sp>
      <p:sp>
        <p:nvSpPr>
          <p:cNvPr id="3" name="Content Placeholder 2"/>
          <p:cNvSpPr>
            <a:spLocks noGrp="1"/>
          </p:cNvSpPr>
          <p:nvPr>
            <p:ph idx="1"/>
          </p:nvPr>
        </p:nvSpPr>
        <p:spPr/>
        <p:txBody>
          <a:bodyPr/>
          <a:lstStyle/>
          <a:p>
            <a:r>
              <a:rPr lang="en-US" b="1" i="1" smtClean="0"/>
              <a:t>List</a:t>
            </a:r>
            <a:r>
              <a:rPr lang="en-US" smtClean="0"/>
              <a:t> (danh sách) là kiểu dữ liệu có thể chứa nhiều giá trị, mỗi giá trị trong </a:t>
            </a:r>
            <a:r>
              <a:rPr lang="en-US" b="1" i="1" smtClean="0"/>
              <a:t>list</a:t>
            </a:r>
            <a:r>
              <a:rPr lang="en-US" smtClean="0"/>
              <a:t> được gọi là một </a:t>
            </a:r>
            <a:r>
              <a:rPr lang="en-US" b="1" smtClean="0"/>
              <a:t>phần tử</a:t>
            </a:r>
          </a:p>
          <a:p>
            <a:r>
              <a:rPr lang="en-US" smtClean="0"/>
              <a:t>Trong nhiều ngôn ngữ lập trình khác, một cấu trúc dữ liệu gần tương đương với </a:t>
            </a:r>
            <a:r>
              <a:rPr lang="en-US" b="1" i="1"/>
              <a:t>list</a:t>
            </a:r>
            <a:r>
              <a:rPr lang="en-US"/>
              <a:t> </a:t>
            </a:r>
            <a:r>
              <a:rPr lang="en-US" smtClean="0"/>
              <a:t>là array (mảng)</a:t>
            </a:r>
          </a:p>
          <a:p>
            <a:endParaRPr lang="en-US"/>
          </a:p>
          <a:p>
            <a:endParaRPr lang="en-US" smtClean="0"/>
          </a:p>
          <a:p>
            <a:endParaRPr lang="en-US"/>
          </a:p>
          <a:p>
            <a:endParaRPr lang="en-US" smtClean="0"/>
          </a:p>
          <a:p>
            <a:r>
              <a:rPr lang="en-US" smtClean="0"/>
              <a:t>Ở ví dụ cuối cùng, ta thấy các phần tử trong </a:t>
            </a:r>
            <a:r>
              <a:rPr lang="en-US" b="1" i="1" smtClean="0"/>
              <a:t>list</a:t>
            </a:r>
            <a:r>
              <a:rPr lang="en-US" smtClean="0"/>
              <a:t> </a:t>
            </a:r>
            <a:r>
              <a:rPr lang="en-US" b="1" smtClean="0"/>
              <a:t>a</a:t>
            </a:r>
            <a:r>
              <a:rPr lang="en-US" smtClean="0"/>
              <a:t> không nhất thiết phải cùng một kiểu dữ liệu. Đây là lợi thế của nó so với cấu trúc mảng trong một số ngôn ngữ khác.</a:t>
            </a:r>
            <a:endParaRPr lang="en-US"/>
          </a:p>
        </p:txBody>
      </p:sp>
      <p:pic>
        <p:nvPicPr>
          <p:cNvPr id="4" name="Picture 3"/>
          <p:cNvPicPr>
            <a:picLocks noChangeAspect="1"/>
          </p:cNvPicPr>
          <p:nvPr/>
        </p:nvPicPr>
        <p:blipFill>
          <a:blip r:embed="rId2"/>
          <a:stretch>
            <a:fillRect/>
          </a:stretch>
        </p:blipFill>
        <p:spPr>
          <a:xfrm>
            <a:off x="1097280" y="3267376"/>
            <a:ext cx="10058400" cy="1868580"/>
          </a:xfrm>
          <a:prstGeom prst="rect">
            <a:avLst/>
          </a:prstGeom>
        </p:spPr>
      </p:pic>
    </p:spTree>
    <p:extLst>
      <p:ext uri="{BB962C8B-B14F-4D97-AF65-F5344CB8AC3E}">
        <p14:creationId xmlns:p14="http://schemas.microsoft.com/office/powerpoint/2010/main" val="2306664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 ra một </a:t>
            </a:r>
            <a:r>
              <a:rPr lang="en-US"/>
              <a:t>list </a:t>
            </a:r>
          </a:p>
        </p:txBody>
      </p:sp>
      <p:sp>
        <p:nvSpPr>
          <p:cNvPr id="3" name="Content Placeholder 2"/>
          <p:cNvSpPr>
            <a:spLocks noGrp="1"/>
          </p:cNvSpPr>
          <p:nvPr>
            <p:ph idx="1"/>
          </p:nvPr>
        </p:nvSpPr>
        <p:spPr/>
        <p:txBody>
          <a:bodyPr/>
          <a:lstStyle/>
          <a:p>
            <a:r>
              <a:rPr lang="en-US" smtClean="0"/>
              <a:t>Nhập đoạn code</a:t>
            </a:r>
          </a:p>
          <a:p>
            <a:endParaRPr lang="en-US"/>
          </a:p>
          <a:p>
            <a:endParaRPr lang="en-US" smtClean="0"/>
          </a:p>
          <a:p>
            <a:r>
              <a:rPr lang="en-US" smtClean="0"/>
              <a:t>Lưu chương trình với tên </a:t>
            </a:r>
            <a:r>
              <a:rPr lang="en-US" smtClean="0"/>
              <a:t>PrintList.py </a:t>
            </a:r>
            <a:r>
              <a:rPr lang="en-US" smtClean="0"/>
              <a:t>và chạy thử</a:t>
            </a:r>
          </a:p>
          <a:p>
            <a:endParaRPr lang="en-US"/>
          </a:p>
          <a:p>
            <a:endParaRPr lang="en-US" smtClean="0"/>
          </a:p>
          <a:p>
            <a:endParaRPr lang="en-US" smtClean="0"/>
          </a:p>
          <a:p>
            <a:r>
              <a:rPr lang="en-US"/>
              <a:t>L</a:t>
            </a:r>
            <a:r>
              <a:rPr lang="en-US" smtClean="0"/>
              <a:t>ệnh </a:t>
            </a:r>
            <a:r>
              <a:rPr lang="en-US" i="1" smtClean="0">
                <a:latin typeface="Consolas" panose="020B0609020204030204" pitchFamily="49" charset="0"/>
              </a:rPr>
              <a:t>print</a:t>
            </a:r>
            <a:r>
              <a:rPr lang="en-US" smtClean="0">
                <a:latin typeface="Consolas" panose="020B0609020204030204" pitchFamily="49" charset="0"/>
              </a:rPr>
              <a:t>(weekDays)</a:t>
            </a:r>
            <a:r>
              <a:rPr lang="en-US" smtClean="0"/>
              <a:t> đã in ra tất cả các phần tử trong list </a:t>
            </a:r>
            <a:r>
              <a:rPr lang="en-US" b="1" smtClean="0"/>
              <a:t>weekDays</a:t>
            </a:r>
            <a:endParaRPr lang="en-US"/>
          </a:p>
        </p:txBody>
      </p:sp>
      <p:pic>
        <p:nvPicPr>
          <p:cNvPr id="5" name="Picture 4"/>
          <p:cNvPicPr>
            <a:picLocks noChangeAspect="1"/>
          </p:cNvPicPr>
          <p:nvPr/>
        </p:nvPicPr>
        <p:blipFill>
          <a:blip r:embed="rId2"/>
          <a:stretch>
            <a:fillRect/>
          </a:stretch>
        </p:blipFill>
        <p:spPr>
          <a:xfrm>
            <a:off x="1097280" y="2354641"/>
            <a:ext cx="10058400" cy="776458"/>
          </a:xfrm>
          <a:prstGeom prst="rect">
            <a:avLst/>
          </a:prstGeom>
        </p:spPr>
      </p:pic>
      <p:pic>
        <p:nvPicPr>
          <p:cNvPr id="6" name="Picture 5"/>
          <p:cNvPicPr>
            <a:picLocks noChangeAspect="1"/>
          </p:cNvPicPr>
          <p:nvPr/>
        </p:nvPicPr>
        <p:blipFill>
          <a:blip r:embed="rId3"/>
          <a:stretch>
            <a:fillRect/>
          </a:stretch>
        </p:blipFill>
        <p:spPr>
          <a:xfrm>
            <a:off x="1097280" y="3766754"/>
            <a:ext cx="6638925" cy="952500"/>
          </a:xfrm>
          <a:prstGeom prst="rect">
            <a:avLst/>
          </a:prstGeom>
        </p:spPr>
      </p:pic>
    </p:spTree>
    <p:extLst>
      <p:ext uri="{BB962C8B-B14F-4D97-AF65-F5344CB8AC3E}">
        <p14:creationId xmlns:p14="http://schemas.microsoft.com/office/powerpoint/2010/main" val="4177933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phần tử trong </a:t>
            </a:r>
            <a:r>
              <a:rPr lang="en-US"/>
              <a:t>list </a:t>
            </a:r>
          </a:p>
        </p:txBody>
      </p:sp>
      <p:sp>
        <p:nvSpPr>
          <p:cNvPr id="3" name="Content Placeholder 2"/>
          <p:cNvSpPr>
            <a:spLocks noGrp="1"/>
          </p:cNvSpPr>
          <p:nvPr>
            <p:ph idx="1"/>
          </p:nvPr>
        </p:nvSpPr>
        <p:spPr/>
        <p:txBody>
          <a:bodyPr>
            <a:normAutofit/>
          </a:bodyPr>
          <a:lstStyle/>
          <a:p>
            <a:r>
              <a:rPr lang="en-US" smtClean="0"/>
              <a:t>Các phần tử trong </a:t>
            </a:r>
            <a:r>
              <a:rPr lang="en-US" b="1" i="1"/>
              <a:t>list</a:t>
            </a:r>
            <a:r>
              <a:rPr lang="en-US"/>
              <a:t> </a:t>
            </a:r>
            <a:r>
              <a:rPr lang="en-US" smtClean="0"/>
              <a:t>có các tính chất:</a:t>
            </a:r>
          </a:p>
          <a:p>
            <a:pPr lvl="1"/>
            <a:r>
              <a:rPr lang="en-US" smtClean="0"/>
              <a:t>Có thể thay đổi được</a:t>
            </a:r>
          </a:p>
          <a:p>
            <a:pPr lvl="1"/>
            <a:r>
              <a:rPr lang="en-US" smtClean="0"/>
              <a:t>Được đánh số cố định</a:t>
            </a:r>
          </a:p>
          <a:p>
            <a:r>
              <a:rPr lang="en-US" b="1" i="1" smtClean="0"/>
              <a:t>List</a:t>
            </a:r>
            <a:r>
              <a:rPr lang="en-US" smtClean="0"/>
              <a:t> đánh số bắt đầu từ 0 và các chỉ số là kiểu </a:t>
            </a:r>
            <a:r>
              <a:rPr lang="en-US" b="1" i="1" smtClean="0"/>
              <a:t>int</a:t>
            </a:r>
            <a:r>
              <a:rPr lang="en-US" smtClean="0"/>
              <a:t>. Để truy cập một phần tử ta gọi </a:t>
            </a:r>
            <a:r>
              <a:rPr lang="en-US" b="1" smtClean="0"/>
              <a:t>tên_list</a:t>
            </a:r>
            <a:r>
              <a:rPr lang="en-US" smtClean="0"/>
              <a:t>[chỉ_số]</a:t>
            </a:r>
          </a:p>
          <a:p>
            <a:endParaRPr lang="en-US"/>
          </a:p>
          <a:p>
            <a:endParaRPr lang="en-US" smtClean="0"/>
          </a:p>
          <a:p>
            <a:endParaRPr lang="en-US"/>
          </a:p>
          <a:p>
            <a:r>
              <a:rPr lang="en-US" smtClean="0"/>
              <a:t>Bởi lý do trên, </a:t>
            </a:r>
            <a:r>
              <a:rPr lang="en-US" b="1" smtClean="0"/>
              <a:t>weekDays</a:t>
            </a:r>
            <a:r>
              <a:rPr lang="en-US" smtClean="0"/>
              <a:t>[0] sẽ chỉ đến phần tử </a:t>
            </a:r>
            <a:r>
              <a:rPr lang="en-US" b="1" smtClean="0"/>
              <a:t>thứ nhất</a:t>
            </a:r>
            <a:r>
              <a:rPr lang="en-US" smtClean="0"/>
              <a:t> của mảng là “Mon”, </a:t>
            </a:r>
            <a:r>
              <a:rPr lang="en-US" b="1" smtClean="0"/>
              <a:t>weekDays</a:t>
            </a:r>
            <a:r>
              <a:rPr lang="en-US" smtClean="0"/>
              <a:t>[1] là phần tử </a:t>
            </a:r>
            <a:r>
              <a:rPr lang="en-US" b="1" smtClean="0"/>
              <a:t>thứ hai</a:t>
            </a:r>
            <a:r>
              <a:rPr lang="en-US" smtClean="0"/>
              <a:t> “Tue”, ... , đến </a:t>
            </a:r>
            <a:r>
              <a:rPr lang="en-US" b="1" smtClean="0"/>
              <a:t>weekDays</a:t>
            </a:r>
            <a:r>
              <a:rPr lang="en-US" smtClean="0"/>
              <a:t>[6] là phần tử </a:t>
            </a:r>
            <a:r>
              <a:rPr lang="en-US" b="1" smtClean="0"/>
              <a:t>thứ bảy</a:t>
            </a:r>
            <a:r>
              <a:rPr lang="en-US" smtClean="0"/>
              <a:t> “Sun”</a:t>
            </a:r>
          </a:p>
          <a:p>
            <a:r>
              <a:rPr lang="en-US" b="1" smtClean="0"/>
              <a:t>weekDays</a:t>
            </a:r>
            <a:r>
              <a:rPr lang="en-US" smtClean="0"/>
              <a:t>[7] không tồn tại, nên khi chạy đến lệnh đó chương trình sẽ lỗi, như ta sẽ thấy</a:t>
            </a:r>
            <a:endParaRPr lang="en-US"/>
          </a:p>
        </p:txBody>
      </p:sp>
      <p:pic>
        <p:nvPicPr>
          <p:cNvPr id="4" name="Picture 3"/>
          <p:cNvPicPr>
            <a:picLocks noChangeAspect="1"/>
          </p:cNvPicPr>
          <p:nvPr/>
        </p:nvPicPr>
        <p:blipFill>
          <a:blip r:embed="rId2"/>
          <a:stretch>
            <a:fillRect/>
          </a:stretch>
        </p:blipFill>
        <p:spPr>
          <a:xfrm>
            <a:off x="1097280" y="3330165"/>
            <a:ext cx="10058400" cy="1210077"/>
          </a:xfrm>
          <a:prstGeom prst="rect">
            <a:avLst/>
          </a:prstGeom>
        </p:spPr>
      </p:pic>
    </p:spTree>
    <p:extLst>
      <p:ext uri="{BB962C8B-B14F-4D97-AF65-F5344CB8AC3E}">
        <p14:creationId xmlns:p14="http://schemas.microsoft.com/office/powerpoint/2010/main" val="1156402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phần tử trong list</a:t>
            </a:r>
            <a:endParaRPr lang="en-US"/>
          </a:p>
        </p:txBody>
      </p:sp>
      <p:sp>
        <p:nvSpPr>
          <p:cNvPr id="3" name="Content Placeholder 2"/>
          <p:cNvSpPr>
            <a:spLocks noGrp="1"/>
          </p:cNvSpPr>
          <p:nvPr>
            <p:ph idx="1"/>
          </p:nvPr>
        </p:nvSpPr>
        <p:spPr/>
        <p:txBody>
          <a:bodyPr/>
          <a:lstStyle/>
          <a:p>
            <a:r>
              <a:rPr lang="en-US" smtClean="0"/>
              <a:t>Lưu chương trình với tên ListElements.py và chạy thử</a:t>
            </a:r>
          </a:p>
          <a:p>
            <a:endParaRPr lang="en-US"/>
          </a:p>
          <a:p>
            <a:endParaRPr lang="en-US" smtClean="0"/>
          </a:p>
          <a:p>
            <a:endParaRPr lang="en-US"/>
          </a:p>
          <a:p>
            <a:endParaRPr lang="en-US" smtClean="0"/>
          </a:p>
          <a:p>
            <a:endParaRPr lang="en-US"/>
          </a:p>
          <a:p>
            <a:r>
              <a:rPr lang="en-US" smtClean="0"/>
              <a:t>Sau khi in giá trị của </a:t>
            </a:r>
            <a:r>
              <a:rPr lang="en-US" b="1" smtClean="0"/>
              <a:t>weekDays</a:t>
            </a:r>
            <a:r>
              <a:rPr lang="en-US" smtClean="0"/>
              <a:t>[0] là ‘Mon’ và </a:t>
            </a:r>
            <a:r>
              <a:rPr lang="en-US" b="1" smtClean="0"/>
              <a:t>weekDays</a:t>
            </a:r>
            <a:r>
              <a:rPr lang="en-US" smtClean="0"/>
              <a:t>[6] là ‘Sun’, khi ta thử in giá trị của </a:t>
            </a:r>
            <a:r>
              <a:rPr lang="en-US" b="1" smtClean="0"/>
              <a:t>weekDays</a:t>
            </a:r>
            <a:r>
              <a:rPr lang="en-US" smtClean="0"/>
              <a:t>[7], chương trình báo lỗi </a:t>
            </a:r>
            <a:r>
              <a:rPr lang="en-US" smtClean="0">
                <a:latin typeface="Consolas" panose="020B0609020204030204" pitchFamily="49" charset="0"/>
              </a:rPr>
              <a:t>list index out of range</a:t>
            </a:r>
            <a:r>
              <a:rPr lang="en-US" smtClean="0"/>
              <a:t>, tức là chỉ số 7 vượt quá phạm vi của </a:t>
            </a:r>
            <a:r>
              <a:rPr lang="en-US" b="1" smtClean="0"/>
              <a:t>weekDays </a:t>
            </a:r>
            <a:r>
              <a:rPr lang="en-US" smtClean="0"/>
              <a:t>đã được định nghĩa (từ 0 đến 6). Ta sẽ gặp lỗi tương tự khi tham chiếu đến </a:t>
            </a:r>
            <a:r>
              <a:rPr lang="en-US" b="1" smtClean="0"/>
              <a:t>weekDays</a:t>
            </a:r>
            <a:r>
              <a:rPr lang="en-US" smtClean="0"/>
              <a:t>[8], </a:t>
            </a:r>
            <a:r>
              <a:rPr lang="en-US" b="1" smtClean="0"/>
              <a:t>weekDays</a:t>
            </a:r>
            <a:r>
              <a:rPr lang="en-US" smtClean="0"/>
              <a:t>[100] hay </a:t>
            </a:r>
            <a:r>
              <a:rPr lang="en-US" b="1" smtClean="0"/>
              <a:t>weekDays</a:t>
            </a:r>
            <a:r>
              <a:rPr lang="en-US" smtClean="0"/>
              <a:t>[3.14] ...</a:t>
            </a:r>
          </a:p>
          <a:p>
            <a:endParaRPr lang="en-US"/>
          </a:p>
        </p:txBody>
      </p:sp>
      <p:pic>
        <p:nvPicPr>
          <p:cNvPr id="4" name="Picture 3"/>
          <p:cNvPicPr>
            <a:picLocks noChangeAspect="1"/>
          </p:cNvPicPr>
          <p:nvPr/>
        </p:nvPicPr>
        <p:blipFill>
          <a:blip r:embed="rId2"/>
          <a:stretch>
            <a:fillRect/>
          </a:stretch>
        </p:blipFill>
        <p:spPr>
          <a:xfrm>
            <a:off x="1097280" y="2295949"/>
            <a:ext cx="5838825" cy="2066925"/>
          </a:xfrm>
          <a:prstGeom prst="rect">
            <a:avLst/>
          </a:prstGeom>
        </p:spPr>
      </p:pic>
    </p:spTree>
    <p:extLst>
      <p:ext uri="{BB962C8B-B14F-4D97-AF65-F5344CB8AC3E}">
        <p14:creationId xmlns:p14="http://schemas.microsoft.com/office/powerpoint/2010/main" val="3504972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Thay đổi phần tử trong list</a:t>
            </a:r>
            <a:endParaRPr lang="en-US"/>
          </a:p>
        </p:txBody>
      </p:sp>
      <p:sp>
        <p:nvSpPr>
          <p:cNvPr id="3" name="Content Placeholder 2"/>
          <p:cNvSpPr>
            <a:spLocks noGrp="1"/>
          </p:cNvSpPr>
          <p:nvPr>
            <p:ph idx="1"/>
          </p:nvPr>
        </p:nvSpPr>
        <p:spPr/>
        <p:txBody>
          <a:bodyPr>
            <a:normAutofit/>
          </a:bodyPr>
          <a:lstStyle/>
          <a:p>
            <a:r>
              <a:rPr lang="en-US" smtClean="0"/>
              <a:t>Mỗi phần tử trong </a:t>
            </a:r>
            <a:r>
              <a:rPr lang="en-US" b="1" i="1" smtClean="0"/>
              <a:t>list</a:t>
            </a:r>
            <a:r>
              <a:rPr lang="en-US" smtClean="0"/>
              <a:t> đều có thể thay đổi được. Đây là một điểm khác nhau giữa </a:t>
            </a:r>
            <a:r>
              <a:rPr lang="en-US" b="1" i="1" smtClean="0"/>
              <a:t>list</a:t>
            </a:r>
            <a:r>
              <a:rPr lang="en-US" b="1" smtClean="0"/>
              <a:t> </a:t>
            </a:r>
            <a:r>
              <a:rPr lang="en-US" smtClean="0"/>
              <a:t>và </a:t>
            </a:r>
            <a:r>
              <a:rPr lang="en-US" b="1" i="1" smtClean="0"/>
              <a:t>tuple</a:t>
            </a:r>
          </a:p>
          <a:p>
            <a:endParaRPr lang="en-US" b="1"/>
          </a:p>
          <a:p>
            <a:pPr marL="0" indent="0">
              <a:buNone/>
            </a:pPr>
            <a:endParaRPr lang="en-US" sz="1000" b="1"/>
          </a:p>
          <a:p>
            <a:pPr marL="0" indent="0">
              <a:buNone/>
            </a:pPr>
            <a:endParaRPr lang="en-US" sz="1000" b="1"/>
          </a:p>
          <a:p>
            <a:r>
              <a:rPr lang="en-US" smtClean="0"/>
              <a:t>Lưu chương trình với tên ChangeList.py và chạy thử</a:t>
            </a:r>
          </a:p>
          <a:p>
            <a:endParaRPr lang="en-US"/>
          </a:p>
          <a:p>
            <a:endParaRPr lang="en-US" smtClean="0"/>
          </a:p>
          <a:p>
            <a:r>
              <a:rPr lang="en-US" smtClean="0"/>
              <a:t>Lệnh </a:t>
            </a:r>
            <a:r>
              <a:rPr lang="en-US" smtClean="0">
                <a:latin typeface="Consolas" panose="020B0609020204030204" pitchFamily="49" charset="0"/>
              </a:rPr>
              <a:t>weekDays[1] = “Tue” </a:t>
            </a:r>
            <a:r>
              <a:rPr lang="en-US" smtClean="0"/>
              <a:t>thay đổi giá trị của phần tử </a:t>
            </a:r>
            <a:r>
              <a:rPr lang="en-US" b="1" smtClean="0"/>
              <a:t>thứ hai</a:t>
            </a:r>
            <a:r>
              <a:rPr lang="en-US" smtClean="0"/>
              <a:t> “Teusdy” thành “Tue” </a:t>
            </a:r>
          </a:p>
        </p:txBody>
      </p:sp>
      <p:pic>
        <p:nvPicPr>
          <p:cNvPr id="6" name="Picture 5"/>
          <p:cNvPicPr>
            <a:picLocks noChangeAspect="1"/>
          </p:cNvPicPr>
          <p:nvPr/>
        </p:nvPicPr>
        <p:blipFill>
          <a:blip r:embed="rId2"/>
          <a:stretch>
            <a:fillRect/>
          </a:stretch>
        </p:blipFill>
        <p:spPr>
          <a:xfrm>
            <a:off x="1097280" y="2230739"/>
            <a:ext cx="10058400" cy="1184735"/>
          </a:xfrm>
          <a:prstGeom prst="rect">
            <a:avLst/>
          </a:prstGeom>
        </p:spPr>
      </p:pic>
      <p:pic>
        <p:nvPicPr>
          <p:cNvPr id="7" name="Picture 6"/>
          <p:cNvPicPr>
            <a:picLocks noChangeAspect="1"/>
          </p:cNvPicPr>
          <p:nvPr/>
        </p:nvPicPr>
        <p:blipFill>
          <a:blip r:embed="rId3"/>
          <a:stretch>
            <a:fillRect/>
          </a:stretch>
        </p:blipFill>
        <p:spPr>
          <a:xfrm>
            <a:off x="1097280" y="3800479"/>
            <a:ext cx="6324600" cy="714375"/>
          </a:xfrm>
          <a:prstGeom prst="rect">
            <a:avLst/>
          </a:prstGeom>
        </p:spPr>
      </p:pic>
    </p:spTree>
    <p:extLst>
      <p:ext uri="{BB962C8B-B14F-4D97-AF65-F5344CB8AC3E}">
        <p14:creationId xmlns:p14="http://schemas.microsoft.com/office/powerpoint/2010/main" val="3837922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700" smtClean="0"/>
              <a:t>Thêm về cách đánh số (indexing) trong list</a:t>
            </a:r>
            <a:endParaRPr lang="en-US" sz="4700"/>
          </a:p>
        </p:txBody>
      </p:sp>
      <p:sp>
        <p:nvSpPr>
          <p:cNvPr id="3" name="Content Placeholder 2"/>
          <p:cNvSpPr>
            <a:spLocks noGrp="1"/>
          </p:cNvSpPr>
          <p:nvPr>
            <p:ph idx="1"/>
          </p:nvPr>
        </p:nvSpPr>
        <p:spPr/>
        <p:txBody>
          <a:bodyPr/>
          <a:lstStyle/>
          <a:p>
            <a:r>
              <a:rPr lang="en-US" b="1"/>
              <a:t>a</a:t>
            </a:r>
            <a:r>
              <a:rPr lang="en-US" smtClean="0"/>
              <a:t>[0] là phần tử thứ nhất của </a:t>
            </a:r>
            <a:r>
              <a:rPr lang="en-US" b="1" smtClean="0"/>
              <a:t>a</a:t>
            </a:r>
            <a:r>
              <a:rPr lang="en-US" smtClean="0"/>
              <a:t>, </a:t>
            </a:r>
            <a:r>
              <a:rPr lang="en-US" b="1" smtClean="0"/>
              <a:t>a</a:t>
            </a:r>
            <a:r>
              <a:rPr lang="en-US" smtClean="0"/>
              <a:t>[1] là phần tử thứ hai, ... ,  </a:t>
            </a:r>
            <a:r>
              <a:rPr lang="en-US" b="1" smtClean="0"/>
              <a:t>a</a:t>
            </a:r>
            <a:r>
              <a:rPr lang="en-US" smtClean="0"/>
              <a:t>[n] là phần tử thứ n + 1</a:t>
            </a:r>
          </a:p>
          <a:p>
            <a:r>
              <a:rPr lang="en-US" b="1" smtClean="0"/>
              <a:t>a</a:t>
            </a:r>
            <a:r>
              <a:rPr lang="en-US" smtClean="0"/>
              <a:t>[-1] là phần tử </a:t>
            </a:r>
            <a:r>
              <a:rPr lang="en-US" b="1" smtClean="0"/>
              <a:t>cuối cùng của a</a:t>
            </a:r>
            <a:r>
              <a:rPr lang="en-US" smtClean="0"/>
              <a:t>, </a:t>
            </a:r>
            <a:r>
              <a:rPr lang="en-US" b="1" smtClean="0"/>
              <a:t>a</a:t>
            </a:r>
            <a:r>
              <a:rPr lang="en-US" smtClean="0"/>
              <a:t>[-2] là phần tử thứ hai từ cuối về đầu, ...</a:t>
            </a:r>
          </a:p>
          <a:p>
            <a:r>
              <a:rPr lang="en-US" b="1" smtClean="0"/>
              <a:t>a</a:t>
            </a:r>
            <a:r>
              <a:rPr lang="en-US" smtClean="0"/>
              <a:t>[L : R] là một </a:t>
            </a:r>
            <a:r>
              <a:rPr lang="en-US" b="1" i="1" smtClean="0"/>
              <a:t>list</a:t>
            </a:r>
            <a:r>
              <a:rPr lang="en-US" smtClean="0"/>
              <a:t> con chứa các phần tử </a:t>
            </a:r>
            <a:r>
              <a:rPr lang="en-US" b="1" smtClean="0"/>
              <a:t>a</a:t>
            </a:r>
            <a:r>
              <a:rPr lang="en-US" smtClean="0"/>
              <a:t>[L], </a:t>
            </a:r>
            <a:r>
              <a:rPr lang="en-US" b="1" smtClean="0"/>
              <a:t>a</a:t>
            </a:r>
            <a:r>
              <a:rPr lang="en-US" smtClean="0"/>
              <a:t>[L + 1], ... , </a:t>
            </a:r>
            <a:r>
              <a:rPr lang="en-US" b="1" smtClean="0"/>
              <a:t>a</a:t>
            </a:r>
            <a:r>
              <a:rPr lang="en-US" smtClean="0"/>
              <a:t>[R – 1]</a:t>
            </a:r>
          </a:p>
          <a:p>
            <a:r>
              <a:rPr lang="en-US" b="1" smtClean="0"/>
              <a:t>a</a:t>
            </a:r>
            <a:r>
              <a:rPr lang="en-US" smtClean="0"/>
              <a:t>[:R] là </a:t>
            </a:r>
            <a:r>
              <a:rPr lang="en-US" b="1" smtClean="0"/>
              <a:t>a</a:t>
            </a:r>
            <a:r>
              <a:rPr lang="en-US" smtClean="0"/>
              <a:t>[0 : R]</a:t>
            </a:r>
          </a:p>
          <a:p>
            <a:r>
              <a:rPr lang="en-US" b="1" smtClean="0"/>
              <a:t>a</a:t>
            </a:r>
            <a:r>
              <a:rPr lang="en-US" smtClean="0"/>
              <a:t>[L:] là </a:t>
            </a:r>
            <a:r>
              <a:rPr lang="en-US" b="1" i="1" smtClean="0"/>
              <a:t>list</a:t>
            </a:r>
            <a:r>
              <a:rPr lang="en-US" smtClean="0"/>
              <a:t> chứa các phần tử từ </a:t>
            </a:r>
            <a:r>
              <a:rPr lang="en-US" b="1" smtClean="0"/>
              <a:t>a</a:t>
            </a:r>
            <a:r>
              <a:rPr lang="en-US" smtClean="0"/>
              <a:t>[L] đến phần tử cuối cùng của </a:t>
            </a:r>
            <a:r>
              <a:rPr lang="en-US" b="1" smtClean="0"/>
              <a:t>a</a:t>
            </a:r>
          </a:p>
          <a:p>
            <a:endParaRPr lang="en-US"/>
          </a:p>
        </p:txBody>
      </p:sp>
    </p:spTree>
    <p:extLst>
      <p:ext uri="{BB962C8B-B14F-4D97-AF65-F5344CB8AC3E}">
        <p14:creationId xmlns:p14="http://schemas.microsoft.com/office/powerpoint/2010/main" val="1050472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Duyệt qua các phần tử của list</a:t>
            </a:r>
            <a:endParaRPr lang="en-US"/>
          </a:p>
        </p:txBody>
      </p:sp>
      <p:pic>
        <p:nvPicPr>
          <p:cNvPr id="4" name="Content Placeholder 3"/>
          <p:cNvPicPr>
            <a:picLocks noGrp="1" noChangeAspect="1"/>
          </p:cNvPicPr>
          <p:nvPr>
            <p:ph idx="1"/>
          </p:nvPr>
        </p:nvPicPr>
        <p:blipFill>
          <a:blip r:embed="rId2"/>
          <a:stretch>
            <a:fillRect/>
          </a:stretch>
        </p:blipFill>
        <p:spPr>
          <a:xfrm>
            <a:off x="1097280" y="2025195"/>
            <a:ext cx="10058400" cy="966927"/>
          </a:xfrm>
          <a:prstGeom prst="rect">
            <a:avLst/>
          </a:prstGeom>
        </p:spPr>
      </p:pic>
      <p:sp>
        <p:nvSpPr>
          <p:cNvPr id="6" name="TextBox 5"/>
          <p:cNvSpPr txBox="1"/>
          <p:nvPr/>
        </p:nvSpPr>
        <p:spPr>
          <a:xfrm>
            <a:off x="1097280" y="3204927"/>
            <a:ext cx="10058400" cy="400110"/>
          </a:xfrm>
          <a:prstGeom prst="rect">
            <a:avLst/>
          </a:prstGeom>
          <a:noFill/>
        </p:spPr>
        <p:txBody>
          <a:bodyPr wrap="square" rtlCol="0">
            <a:spAutoFit/>
          </a:bodyPr>
          <a:lstStyle/>
          <a:p>
            <a:r>
              <a:rPr lang="en-US" sz="2000" smtClean="0"/>
              <a:t>Lưu chương trình với tên LoopThrough.py và chạy thử</a:t>
            </a:r>
            <a:endParaRPr lang="en-US" sz="2000"/>
          </a:p>
        </p:txBody>
      </p:sp>
      <p:pic>
        <p:nvPicPr>
          <p:cNvPr id="7" name="Picture 6"/>
          <p:cNvPicPr>
            <a:picLocks noChangeAspect="1"/>
          </p:cNvPicPr>
          <p:nvPr/>
        </p:nvPicPr>
        <p:blipFill>
          <a:blip r:embed="rId3"/>
          <a:stretch>
            <a:fillRect/>
          </a:stretch>
        </p:blipFill>
        <p:spPr>
          <a:xfrm>
            <a:off x="1097280" y="3817842"/>
            <a:ext cx="4695825" cy="1857375"/>
          </a:xfrm>
          <a:prstGeom prst="rect">
            <a:avLst/>
          </a:prstGeom>
        </p:spPr>
      </p:pic>
      <p:sp>
        <p:nvSpPr>
          <p:cNvPr id="8" name="TextBox 7"/>
          <p:cNvSpPr txBox="1"/>
          <p:nvPr/>
        </p:nvSpPr>
        <p:spPr>
          <a:xfrm>
            <a:off x="6029608" y="3817842"/>
            <a:ext cx="5060887" cy="1938992"/>
          </a:xfrm>
          <a:prstGeom prst="rect">
            <a:avLst/>
          </a:prstGeom>
          <a:noFill/>
        </p:spPr>
        <p:txBody>
          <a:bodyPr wrap="square" rtlCol="0">
            <a:spAutoFit/>
          </a:bodyPr>
          <a:lstStyle/>
          <a:p>
            <a:r>
              <a:rPr lang="en-US" sz="2000" smtClean="0">
                <a:solidFill>
                  <a:schemeClr val="tx1">
                    <a:lumMod val="75000"/>
                    <a:lumOff val="25000"/>
                  </a:schemeClr>
                </a:solidFill>
              </a:rPr>
              <a:t>Lệnh </a:t>
            </a:r>
            <a:r>
              <a:rPr lang="en-US" sz="2000" smtClean="0">
                <a:solidFill>
                  <a:schemeClr val="tx1">
                    <a:lumMod val="75000"/>
                    <a:lumOff val="25000"/>
                  </a:schemeClr>
                </a:solidFill>
                <a:latin typeface="Consolas" panose="020B0609020204030204" pitchFamily="49" charset="0"/>
              </a:rPr>
              <a:t>for person in artists</a:t>
            </a:r>
            <a:r>
              <a:rPr lang="en-US" sz="2000" smtClean="0">
                <a:solidFill>
                  <a:schemeClr val="tx1">
                    <a:lumMod val="75000"/>
                    <a:lumOff val="25000"/>
                  </a:schemeClr>
                </a:solidFill>
              </a:rPr>
              <a:t> có nghĩa là ở đầu mỗi vòng lặp, biến </a:t>
            </a:r>
            <a:r>
              <a:rPr lang="en-US" sz="2000" b="1" smtClean="0">
                <a:solidFill>
                  <a:schemeClr val="tx1">
                    <a:lumMod val="75000"/>
                    <a:lumOff val="25000"/>
                  </a:schemeClr>
                </a:solidFill>
              </a:rPr>
              <a:t>person</a:t>
            </a:r>
            <a:r>
              <a:rPr lang="en-US" sz="2000" smtClean="0">
                <a:solidFill>
                  <a:schemeClr val="tx1">
                    <a:lumMod val="75000"/>
                    <a:lumOff val="25000"/>
                  </a:schemeClr>
                </a:solidFill>
              </a:rPr>
              <a:t> sẽ nhận một giá trị (lần lượt từ đầu đến cuối) trong </a:t>
            </a:r>
            <a:r>
              <a:rPr lang="en-US" sz="2000" b="1" smtClean="0">
                <a:solidFill>
                  <a:schemeClr val="tx1">
                    <a:lumMod val="75000"/>
                    <a:lumOff val="25000"/>
                  </a:schemeClr>
                </a:solidFill>
              </a:rPr>
              <a:t>artists</a:t>
            </a:r>
            <a:r>
              <a:rPr lang="en-US" sz="2000" smtClean="0">
                <a:solidFill>
                  <a:schemeClr val="tx1">
                    <a:lumMod val="75000"/>
                    <a:lumOff val="25000"/>
                  </a:schemeClr>
                </a:solidFill>
              </a:rPr>
              <a:t>. Trong mỗi vòng lặp ta in giá trị của </a:t>
            </a:r>
            <a:r>
              <a:rPr lang="en-US" sz="2000" b="1" smtClean="0">
                <a:solidFill>
                  <a:schemeClr val="tx1">
                    <a:lumMod val="75000"/>
                    <a:lumOff val="25000"/>
                  </a:schemeClr>
                </a:solidFill>
              </a:rPr>
              <a:t>person </a:t>
            </a:r>
            <a:r>
              <a:rPr lang="en-US" sz="2000" smtClean="0">
                <a:solidFill>
                  <a:schemeClr val="tx1">
                    <a:lumMod val="75000"/>
                    <a:lumOff val="25000"/>
                  </a:schemeClr>
                </a:solidFill>
              </a:rPr>
              <a:t>ra màn hình. Ta sẽ tìm hiểu thêm quan hệ giữa list và for trong đề mục lớn tiếp theo</a:t>
            </a:r>
            <a:endParaRPr lang="en-US" sz="2000">
              <a:solidFill>
                <a:schemeClr val="tx1">
                  <a:lumMod val="75000"/>
                  <a:lumOff val="25000"/>
                </a:schemeClr>
              </a:solidFill>
            </a:endParaRPr>
          </a:p>
        </p:txBody>
      </p:sp>
    </p:spTree>
    <p:extLst>
      <p:ext uri="{BB962C8B-B14F-4D97-AF65-F5344CB8AC3E}">
        <p14:creationId xmlns:p14="http://schemas.microsoft.com/office/powerpoint/2010/main" val="1345706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Tên biến</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Phải bắt đầu bằng một chữ  cái (</a:t>
            </a:r>
            <a:r>
              <a:rPr lang="en-US" smtClean="0">
                <a:sym typeface="Wingdings" panose="05000000000000000000" pitchFamily="2" charset="2"/>
              </a:rPr>
              <a:t>A-z) hoặc kí tự gạch dưới ( _ )</a:t>
            </a:r>
          </a:p>
          <a:p>
            <a:pPr marL="457200" indent="-457200">
              <a:buFont typeface="+mj-lt"/>
              <a:buAutoNum type="arabicPeriod"/>
            </a:pPr>
            <a:r>
              <a:rPr lang="en-US" smtClean="0">
                <a:sym typeface="Wingdings" panose="05000000000000000000" pitchFamily="2" charset="2"/>
              </a:rPr>
              <a:t>Không được bắt đầu bằng một chữ số (0-9)</a:t>
            </a:r>
          </a:p>
          <a:p>
            <a:pPr marL="457200" indent="-457200">
              <a:buFont typeface="+mj-lt"/>
              <a:buAutoNum type="arabicPeriod"/>
            </a:pPr>
            <a:r>
              <a:rPr lang="en-US" smtClean="0">
                <a:sym typeface="Wingdings" panose="05000000000000000000" pitchFamily="2" charset="2"/>
              </a:rPr>
              <a:t>Chỉ có thể bao gồm các chữ cái, chữ số và kí tự gạch dưới (A-z, 0-9 và _ )</a:t>
            </a:r>
          </a:p>
          <a:p>
            <a:pPr marL="457200" indent="-457200">
              <a:buFont typeface="+mj-lt"/>
              <a:buAutoNum type="arabicPeriod"/>
            </a:pPr>
            <a:r>
              <a:rPr lang="en-US" smtClean="0">
                <a:sym typeface="Wingdings" panose="05000000000000000000" pitchFamily="2" charset="2"/>
              </a:rPr>
              <a:t>Tên biến trong Python có tính case-sensitive (HEY_1, heY_1 và Hey_1 là các biến khác nhau)</a:t>
            </a:r>
          </a:p>
          <a:p>
            <a:pPr marL="457200" indent="-457200">
              <a:buFont typeface="+mj-lt"/>
              <a:buAutoNum type="arabicPeriod"/>
            </a:pPr>
            <a:endParaRPr lang="en-US"/>
          </a:p>
        </p:txBody>
      </p:sp>
    </p:spTree>
    <p:extLst>
      <p:ext uri="{BB962C8B-B14F-4D97-AF65-F5344CB8AC3E}">
        <p14:creationId xmlns:p14="http://schemas.microsoft.com/office/powerpoint/2010/main" val="4184524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Số phần tử, thêm và xóa trong list</a:t>
            </a:r>
            <a:endParaRPr lang="en-US"/>
          </a:p>
        </p:txBody>
      </p:sp>
      <p:sp>
        <p:nvSpPr>
          <p:cNvPr id="3" name="Content Placeholder 2"/>
          <p:cNvSpPr>
            <a:spLocks noGrp="1"/>
          </p:cNvSpPr>
          <p:nvPr>
            <p:ph idx="1"/>
          </p:nvPr>
        </p:nvSpPr>
        <p:spPr/>
        <p:txBody>
          <a:bodyPr/>
          <a:lstStyle/>
          <a:p>
            <a:r>
              <a:rPr lang="en-US" smtClean="0"/>
              <a:t>Hàm len(</a:t>
            </a:r>
            <a:r>
              <a:rPr lang="en-US" b="1" smtClean="0"/>
              <a:t>tên_list</a:t>
            </a:r>
            <a:r>
              <a:rPr lang="en-US" smtClean="0"/>
              <a:t>) trả về số nguyên kiểu </a:t>
            </a:r>
            <a:r>
              <a:rPr lang="en-US" b="1" smtClean="0"/>
              <a:t>int</a:t>
            </a:r>
            <a:r>
              <a:rPr lang="en-US" smtClean="0"/>
              <a:t> là số phần tử của </a:t>
            </a:r>
            <a:r>
              <a:rPr lang="en-US" b="1" smtClean="0"/>
              <a:t>tên_list</a:t>
            </a:r>
          </a:p>
          <a:p>
            <a:endParaRPr lang="en-US" b="1"/>
          </a:p>
          <a:p>
            <a:endParaRPr lang="en-US" b="1" smtClean="0"/>
          </a:p>
          <a:p>
            <a:r>
              <a:rPr lang="en-US" smtClean="0"/>
              <a:t>Để thêm một phần tử vào cuối </a:t>
            </a:r>
            <a:r>
              <a:rPr lang="en-US" b="1" i="1" smtClean="0"/>
              <a:t>list</a:t>
            </a:r>
            <a:r>
              <a:rPr lang="en-US" smtClean="0"/>
              <a:t>, ta dùng hàm append(): </a:t>
            </a:r>
            <a:r>
              <a:rPr lang="en-US" b="1" smtClean="0"/>
              <a:t>tên_list</a:t>
            </a:r>
            <a:r>
              <a:rPr lang="en-US" smtClean="0"/>
              <a:t>.append(</a:t>
            </a:r>
            <a:r>
              <a:rPr lang="en-US" b="1" smtClean="0"/>
              <a:t>giá_trị</a:t>
            </a:r>
            <a:r>
              <a:rPr lang="en-US" smtClean="0"/>
              <a:t>)</a:t>
            </a:r>
          </a:p>
          <a:p>
            <a:endParaRPr lang="en-US"/>
          </a:p>
        </p:txBody>
      </p:sp>
      <p:pic>
        <p:nvPicPr>
          <p:cNvPr id="4" name="Picture 3"/>
          <p:cNvPicPr>
            <a:picLocks noChangeAspect="1"/>
          </p:cNvPicPr>
          <p:nvPr/>
        </p:nvPicPr>
        <p:blipFill>
          <a:blip r:embed="rId2"/>
          <a:stretch>
            <a:fillRect/>
          </a:stretch>
        </p:blipFill>
        <p:spPr>
          <a:xfrm>
            <a:off x="1097280" y="2282330"/>
            <a:ext cx="10058400" cy="723968"/>
          </a:xfrm>
          <a:prstGeom prst="rect">
            <a:avLst/>
          </a:prstGeom>
        </p:spPr>
      </p:pic>
      <p:pic>
        <p:nvPicPr>
          <p:cNvPr id="7" name="Picture 6"/>
          <p:cNvPicPr>
            <a:picLocks noChangeAspect="1"/>
          </p:cNvPicPr>
          <p:nvPr/>
        </p:nvPicPr>
        <p:blipFill>
          <a:blip r:embed="rId3"/>
          <a:stretch>
            <a:fillRect/>
          </a:stretch>
        </p:blipFill>
        <p:spPr>
          <a:xfrm>
            <a:off x="1097280" y="3677479"/>
            <a:ext cx="10058400" cy="1273438"/>
          </a:xfrm>
          <a:prstGeom prst="rect">
            <a:avLst/>
          </a:prstGeom>
        </p:spPr>
      </p:pic>
    </p:spTree>
    <p:extLst>
      <p:ext uri="{BB962C8B-B14F-4D97-AF65-F5344CB8AC3E}">
        <p14:creationId xmlns:p14="http://schemas.microsoft.com/office/powerpoint/2010/main" val="677012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Số phần tử, thêm và xóa trong list</a:t>
            </a:r>
            <a:endParaRPr lang="en-US"/>
          </a:p>
        </p:txBody>
      </p:sp>
      <p:sp>
        <p:nvSpPr>
          <p:cNvPr id="3" name="Content Placeholder 2"/>
          <p:cNvSpPr>
            <a:spLocks noGrp="1"/>
          </p:cNvSpPr>
          <p:nvPr>
            <p:ph idx="1"/>
          </p:nvPr>
        </p:nvSpPr>
        <p:spPr/>
        <p:txBody>
          <a:bodyPr/>
          <a:lstStyle/>
          <a:p>
            <a:r>
              <a:rPr lang="en-US" smtClean="0"/>
              <a:t>Để thêm phần tử vào vị trí </a:t>
            </a:r>
            <a:r>
              <a:rPr lang="en-US" b="1" smtClean="0"/>
              <a:t>K + 1</a:t>
            </a:r>
            <a:r>
              <a:rPr lang="en-US" smtClean="0"/>
              <a:t> của </a:t>
            </a:r>
            <a:r>
              <a:rPr lang="en-US" b="1" i="1" smtClean="0"/>
              <a:t>list</a:t>
            </a:r>
            <a:r>
              <a:rPr lang="en-US" smtClean="0"/>
              <a:t>, ta dùng hàm insert(): </a:t>
            </a:r>
            <a:r>
              <a:rPr lang="en-US" b="1" smtClean="0"/>
              <a:t>tên_list</a:t>
            </a:r>
            <a:r>
              <a:rPr lang="en-US" smtClean="0"/>
              <a:t>.insert(</a:t>
            </a:r>
            <a:r>
              <a:rPr lang="en-US" b="1" smtClean="0"/>
              <a:t>K</a:t>
            </a:r>
            <a:r>
              <a:rPr lang="en-US" smtClean="0"/>
              <a:t>, </a:t>
            </a:r>
            <a:r>
              <a:rPr lang="en-US" b="1" smtClean="0"/>
              <a:t> giá_trị</a:t>
            </a:r>
            <a:r>
              <a:rPr lang="en-US" smtClean="0"/>
              <a:t>)</a:t>
            </a:r>
          </a:p>
          <a:p>
            <a:endParaRPr lang="en-US"/>
          </a:p>
          <a:p>
            <a:endParaRPr lang="en-US" smtClean="0"/>
          </a:p>
          <a:p>
            <a:endParaRPr lang="en-US"/>
          </a:p>
          <a:p>
            <a:endParaRPr lang="en-US" smtClean="0"/>
          </a:p>
          <a:p>
            <a:r>
              <a:rPr lang="en-US" smtClean="0"/>
              <a:t>Lưu chương trình với tên AddToList.py và chạy thử</a:t>
            </a:r>
            <a:endParaRPr lang="en-US"/>
          </a:p>
        </p:txBody>
      </p:sp>
      <p:pic>
        <p:nvPicPr>
          <p:cNvPr id="5" name="Picture 4"/>
          <p:cNvPicPr>
            <a:picLocks noChangeAspect="1"/>
          </p:cNvPicPr>
          <p:nvPr/>
        </p:nvPicPr>
        <p:blipFill>
          <a:blip r:embed="rId2"/>
          <a:stretch>
            <a:fillRect/>
          </a:stretch>
        </p:blipFill>
        <p:spPr>
          <a:xfrm>
            <a:off x="1097280" y="2250343"/>
            <a:ext cx="10058400" cy="1575483"/>
          </a:xfrm>
          <a:prstGeom prst="rect">
            <a:avLst/>
          </a:prstGeom>
        </p:spPr>
      </p:pic>
      <p:pic>
        <p:nvPicPr>
          <p:cNvPr id="6" name="Picture 5"/>
          <p:cNvPicPr>
            <a:picLocks noChangeAspect="1"/>
          </p:cNvPicPr>
          <p:nvPr/>
        </p:nvPicPr>
        <p:blipFill>
          <a:blip r:embed="rId3"/>
          <a:stretch>
            <a:fillRect/>
          </a:stretch>
        </p:blipFill>
        <p:spPr>
          <a:xfrm>
            <a:off x="1097280" y="4558608"/>
            <a:ext cx="6781800" cy="1181100"/>
          </a:xfrm>
          <a:prstGeom prst="rect">
            <a:avLst/>
          </a:prstGeom>
        </p:spPr>
      </p:pic>
      <p:sp>
        <p:nvSpPr>
          <p:cNvPr id="7" name="TextBox 6"/>
          <p:cNvSpPr txBox="1"/>
          <p:nvPr/>
        </p:nvSpPr>
        <p:spPr>
          <a:xfrm>
            <a:off x="8084745" y="4558608"/>
            <a:ext cx="3856776" cy="1200329"/>
          </a:xfrm>
          <a:prstGeom prst="rect">
            <a:avLst/>
          </a:prstGeom>
          <a:noFill/>
        </p:spPr>
        <p:txBody>
          <a:bodyPr wrap="square" rtlCol="0">
            <a:spAutoFit/>
          </a:bodyPr>
          <a:lstStyle/>
          <a:p>
            <a:r>
              <a:rPr lang="en-US" smtClean="0">
                <a:solidFill>
                  <a:schemeClr val="tx1">
                    <a:lumMod val="75000"/>
                    <a:lumOff val="25000"/>
                  </a:schemeClr>
                </a:solidFill>
              </a:rPr>
              <a:t>Tên người dùng nhập vào sẽ được lưu trong </a:t>
            </a:r>
            <a:r>
              <a:rPr lang="en-US" b="1" smtClean="0">
                <a:solidFill>
                  <a:schemeClr val="tx1">
                    <a:lumMod val="75000"/>
                    <a:lumOff val="25000"/>
                  </a:schemeClr>
                </a:solidFill>
              </a:rPr>
              <a:t>name</a:t>
            </a:r>
            <a:r>
              <a:rPr lang="en-US" smtClean="0">
                <a:solidFill>
                  <a:schemeClr val="tx1">
                    <a:lumMod val="75000"/>
                    <a:lumOff val="25000"/>
                  </a:schemeClr>
                </a:solidFill>
              </a:rPr>
              <a:t>. Ở câu lệnh sau đó, </a:t>
            </a:r>
            <a:r>
              <a:rPr lang="en-US" b="1" smtClean="0">
                <a:solidFill>
                  <a:schemeClr val="tx1">
                    <a:lumMod val="75000"/>
                    <a:lumOff val="25000"/>
                  </a:schemeClr>
                </a:solidFill>
              </a:rPr>
              <a:t>name</a:t>
            </a:r>
            <a:r>
              <a:rPr lang="en-US" smtClean="0">
                <a:solidFill>
                  <a:schemeClr val="tx1">
                    <a:lumMod val="75000"/>
                    <a:lumOff val="25000"/>
                  </a:schemeClr>
                </a:solidFill>
              </a:rPr>
              <a:t> được thêm vào list </a:t>
            </a:r>
            <a:r>
              <a:rPr lang="en-US" b="1" smtClean="0">
                <a:solidFill>
                  <a:schemeClr val="tx1">
                    <a:lumMod val="75000"/>
                    <a:lumOff val="25000"/>
                  </a:schemeClr>
                </a:solidFill>
              </a:rPr>
              <a:t>artist</a:t>
            </a:r>
            <a:r>
              <a:rPr lang="en-US" smtClean="0">
                <a:solidFill>
                  <a:schemeClr val="tx1">
                    <a:lumMod val="75000"/>
                    <a:lumOff val="25000"/>
                  </a:schemeClr>
                </a:solidFill>
              </a:rPr>
              <a:t> tại vị trí 2 + 1 = 3, tức là sau ‘Masew’</a:t>
            </a:r>
            <a:endParaRPr lang="en-US" b="1">
              <a:solidFill>
                <a:schemeClr val="tx1">
                  <a:lumMod val="75000"/>
                  <a:lumOff val="25000"/>
                </a:schemeClr>
              </a:solidFill>
            </a:endParaRPr>
          </a:p>
        </p:txBody>
      </p:sp>
    </p:spTree>
    <p:extLst>
      <p:ext uri="{BB962C8B-B14F-4D97-AF65-F5344CB8AC3E}">
        <p14:creationId xmlns:p14="http://schemas.microsoft.com/office/powerpoint/2010/main" val="4052573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Số phần tử, thêm và xóa trong list</a:t>
            </a:r>
          </a:p>
        </p:txBody>
      </p:sp>
      <p:sp>
        <p:nvSpPr>
          <p:cNvPr id="3" name="Content Placeholder 2"/>
          <p:cNvSpPr>
            <a:spLocks noGrp="1"/>
          </p:cNvSpPr>
          <p:nvPr>
            <p:ph idx="1"/>
          </p:nvPr>
        </p:nvSpPr>
        <p:spPr/>
        <p:txBody>
          <a:bodyPr/>
          <a:lstStyle/>
          <a:p>
            <a:r>
              <a:rPr lang="en-US" smtClean="0"/>
              <a:t>Ta điểm qua ba phương pháp xóa một phần tử trong </a:t>
            </a:r>
            <a:r>
              <a:rPr lang="en-US" b="1" i="1" smtClean="0"/>
              <a:t>list</a:t>
            </a:r>
            <a:r>
              <a:rPr lang="en-US" smtClean="0"/>
              <a:t>:</a:t>
            </a:r>
          </a:p>
          <a:p>
            <a:pPr lvl="1">
              <a:buFont typeface="Wingdings" panose="05000000000000000000" pitchFamily="2" charset="2"/>
              <a:buChar char="Ø"/>
            </a:pPr>
            <a:r>
              <a:rPr lang="en-US" b="1"/>
              <a:t> </a:t>
            </a:r>
            <a:r>
              <a:rPr lang="en-US" b="1" smtClean="0"/>
              <a:t>tên_list</a:t>
            </a:r>
            <a:r>
              <a:rPr lang="en-US" smtClean="0"/>
              <a:t>.remove(</a:t>
            </a:r>
            <a:r>
              <a:rPr lang="en-US" b="1" smtClean="0"/>
              <a:t>giá_trị_cần_bỏ</a:t>
            </a:r>
            <a:r>
              <a:rPr lang="en-US" smtClean="0"/>
              <a:t>) xóa </a:t>
            </a:r>
            <a:r>
              <a:rPr lang="en-US" b="1" smtClean="0"/>
              <a:t>giá_trị_cần_bỏ</a:t>
            </a:r>
            <a:r>
              <a:rPr lang="en-US" smtClean="0"/>
              <a:t> khỏi </a:t>
            </a:r>
            <a:r>
              <a:rPr lang="en-US" b="1" i="1" smtClean="0"/>
              <a:t>list</a:t>
            </a:r>
            <a:r>
              <a:rPr lang="en-US" smtClean="0"/>
              <a:t> </a:t>
            </a:r>
            <a:r>
              <a:rPr lang="en-US" b="1" smtClean="0"/>
              <a:t>tên_list</a:t>
            </a:r>
            <a:endParaRPr lang="en-US" smtClean="0"/>
          </a:p>
          <a:p>
            <a:pPr lvl="1">
              <a:buFont typeface="Wingdings" panose="05000000000000000000" pitchFamily="2" charset="2"/>
              <a:buChar char="Ø"/>
            </a:pPr>
            <a:endParaRPr lang="en-US" b="1"/>
          </a:p>
          <a:p>
            <a:pPr lvl="1">
              <a:buFont typeface="Wingdings" panose="05000000000000000000" pitchFamily="2" charset="2"/>
              <a:buChar char="Ø"/>
            </a:pPr>
            <a:endParaRPr lang="en-US" b="1" smtClean="0"/>
          </a:p>
          <a:p>
            <a:pPr marL="201168" lvl="1" indent="0">
              <a:buNone/>
            </a:pPr>
            <a:endParaRPr lang="en-US" b="1"/>
          </a:p>
          <a:p>
            <a:pPr lvl="1">
              <a:buFont typeface="Wingdings" panose="05000000000000000000" pitchFamily="2" charset="2"/>
              <a:buChar char="Ø"/>
            </a:pPr>
            <a:r>
              <a:rPr lang="en-US"/>
              <a:t> </a:t>
            </a:r>
            <a:r>
              <a:rPr lang="en-US" b="1" smtClean="0"/>
              <a:t>tên_list</a:t>
            </a:r>
            <a:r>
              <a:rPr lang="en-US" smtClean="0"/>
              <a:t>.pop() xóa phần tử cuối cùng của </a:t>
            </a:r>
            <a:r>
              <a:rPr lang="en-US" b="1" i="1" smtClean="0"/>
              <a:t>list </a:t>
            </a:r>
            <a:r>
              <a:rPr lang="en-US" b="1" smtClean="0"/>
              <a:t>tên_list</a:t>
            </a:r>
          </a:p>
          <a:p>
            <a:pPr lvl="1">
              <a:buFont typeface="Wingdings" panose="05000000000000000000" pitchFamily="2" charset="2"/>
              <a:buChar char="Ø"/>
            </a:pPr>
            <a:endParaRPr lang="en-US" b="1"/>
          </a:p>
          <a:p>
            <a:pPr lvl="1">
              <a:buFont typeface="Wingdings" panose="05000000000000000000" pitchFamily="2" charset="2"/>
              <a:buChar char="Ø"/>
            </a:pPr>
            <a:endParaRPr lang="en-US" b="1" smtClean="0"/>
          </a:p>
          <a:p>
            <a:pPr lvl="1">
              <a:buFont typeface="Wingdings" panose="05000000000000000000" pitchFamily="2" charset="2"/>
              <a:buChar char="Ø"/>
            </a:pPr>
            <a:endParaRPr lang="en-US" b="1"/>
          </a:p>
          <a:p>
            <a:pPr lvl="1">
              <a:buFont typeface="Wingdings" panose="05000000000000000000" pitchFamily="2" charset="2"/>
              <a:buChar char="Ø"/>
            </a:pPr>
            <a:r>
              <a:rPr lang="en-US" smtClean="0"/>
              <a:t>Từ khóa </a:t>
            </a:r>
            <a:r>
              <a:rPr lang="en-US" b="1" smtClean="0"/>
              <a:t>del </a:t>
            </a:r>
            <a:r>
              <a:rPr lang="en-US" smtClean="0"/>
              <a:t>có thể xóa một phần tử hay toàn bộ </a:t>
            </a:r>
            <a:r>
              <a:rPr lang="en-US" b="1" i="1" smtClean="0"/>
              <a:t>list</a:t>
            </a:r>
            <a:endParaRPr lang="en-US" smtClean="0"/>
          </a:p>
          <a:p>
            <a:pPr lvl="1">
              <a:buFont typeface="Wingdings" panose="05000000000000000000" pitchFamily="2" charset="2"/>
              <a:buChar char="Ø"/>
            </a:pPr>
            <a:endParaRPr lang="en-US" smtClean="0"/>
          </a:p>
          <a:p>
            <a:pPr lvl="1">
              <a:buFont typeface="Wingdings" panose="05000000000000000000" pitchFamily="2" charset="2"/>
              <a:buChar char="Ø"/>
            </a:pPr>
            <a:endParaRPr lang="en-US" b="1"/>
          </a:p>
        </p:txBody>
      </p:sp>
      <p:pic>
        <p:nvPicPr>
          <p:cNvPr id="4" name="Picture 3"/>
          <p:cNvPicPr>
            <a:picLocks noChangeAspect="1"/>
          </p:cNvPicPr>
          <p:nvPr/>
        </p:nvPicPr>
        <p:blipFill>
          <a:blip r:embed="rId2"/>
          <a:stretch>
            <a:fillRect/>
          </a:stretch>
        </p:blipFill>
        <p:spPr>
          <a:xfrm>
            <a:off x="1484769" y="2463967"/>
            <a:ext cx="8229599" cy="760395"/>
          </a:xfrm>
          <a:prstGeom prst="rect">
            <a:avLst/>
          </a:prstGeom>
        </p:spPr>
      </p:pic>
      <p:pic>
        <p:nvPicPr>
          <p:cNvPr id="5" name="Picture 4"/>
          <p:cNvPicPr>
            <a:picLocks noChangeAspect="1"/>
          </p:cNvPicPr>
          <p:nvPr/>
        </p:nvPicPr>
        <p:blipFill>
          <a:blip r:embed="rId3"/>
          <a:stretch>
            <a:fillRect/>
          </a:stretch>
        </p:blipFill>
        <p:spPr>
          <a:xfrm>
            <a:off x="1484770" y="3806982"/>
            <a:ext cx="8093796" cy="797817"/>
          </a:xfrm>
          <a:prstGeom prst="rect">
            <a:avLst/>
          </a:prstGeom>
        </p:spPr>
      </p:pic>
      <p:pic>
        <p:nvPicPr>
          <p:cNvPr id="6" name="Picture 5"/>
          <p:cNvPicPr>
            <a:picLocks noChangeAspect="1"/>
          </p:cNvPicPr>
          <p:nvPr/>
        </p:nvPicPr>
        <p:blipFill>
          <a:blip r:embed="rId4"/>
          <a:stretch>
            <a:fillRect/>
          </a:stretch>
        </p:blipFill>
        <p:spPr>
          <a:xfrm>
            <a:off x="1484769" y="5038048"/>
            <a:ext cx="8256431" cy="1054934"/>
          </a:xfrm>
          <a:prstGeom prst="rect">
            <a:avLst/>
          </a:prstGeom>
        </p:spPr>
      </p:pic>
    </p:spTree>
    <p:extLst>
      <p:ext uri="{BB962C8B-B14F-4D97-AF65-F5344CB8AC3E}">
        <p14:creationId xmlns:p14="http://schemas.microsoft.com/office/powerpoint/2010/main" val="19806241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Ghép list</a:t>
            </a:r>
            <a:endParaRPr lang="en-US"/>
          </a:p>
        </p:txBody>
      </p:sp>
      <p:sp>
        <p:nvSpPr>
          <p:cNvPr id="3" name="Content Placeholder 2"/>
          <p:cNvSpPr>
            <a:spLocks noGrp="1"/>
          </p:cNvSpPr>
          <p:nvPr>
            <p:ph idx="1"/>
          </p:nvPr>
        </p:nvSpPr>
        <p:spPr/>
        <p:txBody>
          <a:bodyPr/>
          <a:lstStyle/>
          <a:p>
            <a:r>
              <a:rPr lang="en-US" smtClean="0"/>
              <a:t>Ta dùng toán tử + để ghép 2 hay nhiều </a:t>
            </a:r>
            <a:r>
              <a:rPr lang="en-US" b="1" i="1" smtClean="0"/>
              <a:t>list</a:t>
            </a:r>
            <a:r>
              <a:rPr lang="en-US" smtClean="0"/>
              <a:t> với nhau</a:t>
            </a:r>
            <a:endParaRPr lang="en-US"/>
          </a:p>
        </p:txBody>
      </p:sp>
      <p:pic>
        <p:nvPicPr>
          <p:cNvPr id="4" name="Picture 3"/>
          <p:cNvPicPr>
            <a:picLocks noChangeAspect="1"/>
          </p:cNvPicPr>
          <p:nvPr/>
        </p:nvPicPr>
        <p:blipFill>
          <a:blip r:embed="rId2"/>
          <a:stretch>
            <a:fillRect/>
          </a:stretch>
        </p:blipFill>
        <p:spPr>
          <a:xfrm>
            <a:off x="1097280" y="2286000"/>
            <a:ext cx="10058400" cy="1275176"/>
          </a:xfrm>
          <a:prstGeom prst="rect">
            <a:avLst/>
          </a:prstGeom>
        </p:spPr>
      </p:pic>
    </p:spTree>
    <p:extLst>
      <p:ext uri="{BB962C8B-B14F-4D97-AF65-F5344CB8AC3E}">
        <p14:creationId xmlns:p14="http://schemas.microsoft.com/office/powerpoint/2010/main" val="3521402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Sao chép list</a:t>
            </a:r>
            <a:endParaRPr lang="en-US"/>
          </a:p>
        </p:txBody>
      </p:sp>
      <p:sp>
        <p:nvSpPr>
          <p:cNvPr id="3" name="Content Placeholder 2"/>
          <p:cNvSpPr>
            <a:spLocks noGrp="1"/>
          </p:cNvSpPr>
          <p:nvPr>
            <p:ph idx="1"/>
          </p:nvPr>
        </p:nvSpPr>
        <p:spPr/>
        <p:txBody>
          <a:bodyPr>
            <a:normAutofit/>
          </a:bodyPr>
          <a:lstStyle/>
          <a:p>
            <a:r>
              <a:rPr lang="en-US" smtClean="0"/>
              <a:t>Xét 2 câu lệnh</a:t>
            </a:r>
          </a:p>
          <a:p>
            <a:endParaRPr lang="en-US"/>
          </a:p>
          <a:p>
            <a:endParaRPr lang="en-US" smtClean="0"/>
          </a:p>
          <a:p>
            <a:r>
              <a:rPr lang="en-US" smtClean="0"/>
              <a:t>Tất cả những thay đổi trên </a:t>
            </a:r>
            <a:r>
              <a:rPr lang="en-US" b="1" smtClean="0"/>
              <a:t>list2</a:t>
            </a:r>
            <a:r>
              <a:rPr lang="en-US" smtClean="0"/>
              <a:t> sau đó đều làm thay đổi </a:t>
            </a:r>
            <a:r>
              <a:rPr lang="en-US" b="1" smtClean="0"/>
              <a:t>list1</a:t>
            </a:r>
            <a:r>
              <a:rPr lang="en-US" smtClean="0"/>
              <a:t> và ngược lại. Trong hầu hết các trường hợp, ta muốn sao chép nội dung </a:t>
            </a:r>
            <a:r>
              <a:rPr lang="en-US" b="1" smtClean="0"/>
              <a:t>list1</a:t>
            </a:r>
            <a:r>
              <a:rPr lang="en-US" smtClean="0"/>
              <a:t> sang </a:t>
            </a:r>
            <a:r>
              <a:rPr lang="en-US" b="1" smtClean="0"/>
              <a:t>list2</a:t>
            </a:r>
            <a:r>
              <a:rPr lang="en-US" smtClean="0"/>
              <a:t> nhưng không muốn có quan hệ ràng buộc nào giữa chúng. Để làm điều đó ta dùng hàm copy()</a:t>
            </a:r>
          </a:p>
          <a:p>
            <a:endParaRPr lang="en-US"/>
          </a:p>
          <a:p>
            <a:endParaRPr lang="en-US"/>
          </a:p>
          <a:p>
            <a:r>
              <a:rPr lang="en-US" smtClean="0"/>
              <a:t>Sau đó ta có thể thay đổi nội dung trong </a:t>
            </a:r>
            <a:r>
              <a:rPr lang="en-US" b="1" smtClean="0"/>
              <a:t>list2</a:t>
            </a:r>
            <a:r>
              <a:rPr lang="en-US" smtClean="0"/>
              <a:t> mà không ảnh hưởng đến </a:t>
            </a:r>
            <a:r>
              <a:rPr lang="en-US" b="1" smtClean="0"/>
              <a:t>list1</a:t>
            </a:r>
          </a:p>
        </p:txBody>
      </p:sp>
      <p:pic>
        <p:nvPicPr>
          <p:cNvPr id="4" name="Picture 3"/>
          <p:cNvPicPr>
            <a:picLocks noChangeAspect="1"/>
          </p:cNvPicPr>
          <p:nvPr/>
        </p:nvPicPr>
        <p:blipFill>
          <a:blip r:embed="rId2"/>
          <a:stretch>
            <a:fillRect/>
          </a:stretch>
        </p:blipFill>
        <p:spPr>
          <a:xfrm>
            <a:off x="1097280" y="2325276"/>
            <a:ext cx="10058400" cy="741769"/>
          </a:xfrm>
          <a:prstGeom prst="rect">
            <a:avLst/>
          </a:prstGeom>
        </p:spPr>
      </p:pic>
      <p:pic>
        <p:nvPicPr>
          <p:cNvPr id="5" name="Picture 4"/>
          <p:cNvPicPr>
            <a:picLocks noChangeAspect="1"/>
          </p:cNvPicPr>
          <p:nvPr/>
        </p:nvPicPr>
        <p:blipFill>
          <a:blip r:embed="rId3"/>
          <a:stretch>
            <a:fillRect/>
          </a:stretch>
        </p:blipFill>
        <p:spPr>
          <a:xfrm>
            <a:off x="1097280" y="4185817"/>
            <a:ext cx="10058400" cy="710422"/>
          </a:xfrm>
          <a:prstGeom prst="rect">
            <a:avLst/>
          </a:prstGeom>
        </p:spPr>
      </p:pic>
    </p:spTree>
    <p:extLst>
      <p:ext uri="{BB962C8B-B14F-4D97-AF65-F5344CB8AC3E}">
        <p14:creationId xmlns:p14="http://schemas.microsoft.com/office/powerpoint/2010/main" val="3008680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trong list?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i="1" smtClean="0"/>
                  <a:t>List</a:t>
                </a:r>
                <a:r>
                  <a:rPr lang="en-US" smtClean="0"/>
                  <a:t> có thể chứa nhiều phần tử, và các phần tử ấy có thể là ... một </a:t>
                </a:r>
                <a:r>
                  <a:rPr lang="en-US" b="1" i="1" smtClean="0"/>
                  <a:t>list</a:t>
                </a:r>
                <a:r>
                  <a:rPr lang="en-US" smtClean="0"/>
                  <a:t> khác.</a:t>
                </a:r>
              </a:p>
              <a:p>
                <a:endParaRPr lang="en-US" b="1" i="1"/>
              </a:p>
              <a:p>
                <a:r>
                  <a:rPr lang="en-US" smtClean="0"/>
                  <a:t>Một </a:t>
                </a:r>
                <a:r>
                  <a:rPr lang="en-US" b="1" i="1" smtClean="0"/>
                  <a:t>list</a:t>
                </a:r>
                <a:r>
                  <a:rPr lang="en-US" smtClean="0"/>
                  <a:t> có </a:t>
                </a:r>
                <a14:m>
                  <m:oMath xmlns:m="http://schemas.openxmlformats.org/officeDocument/2006/math">
                    <m:r>
                      <a:rPr lang="en-US" i="1" smtClean="0">
                        <a:latin typeface="Cambria Math" panose="02040503050406030204" pitchFamily="18" charset="0"/>
                      </a:rPr>
                      <m:t>𝑚</m:t>
                    </m:r>
                  </m:oMath>
                </a14:m>
                <a:r>
                  <a:rPr lang="en-US" smtClean="0"/>
                  <a:t> phần tử, mỗi phần tử là một </a:t>
                </a:r>
                <a:r>
                  <a:rPr lang="en-US" b="1" i="1" smtClean="0"/>
                  <a:t>list</a:t>
                </a:r>
                <a:r>
                  <a:rPr lang="en-US" smtClean="0"/>
                  <a:t> chứa </a:t>
                </a:r>
                <a14:m>
                  <m:oMath xmlns:m="http://schemas.openxmlformats.org/officeDocument/2006/math">
                    <m:r>
                      <a:rPr lang="en-US" i="1" smtClean="0">
                        <a:latin typeface="Cambria Math" panose="02040503050406030204" pitchFamily="18" charset="0"/>
                      </a:rPr>
                      <m:t>𝑛</m:t>
                    </m:r>
                  </m:oMath>
                </a14:m>
                <a:r>
                  <a:rPr lang="en-US" smtClean="0"/>
                  <a:t> số là biểu diễn của một ma trận </a:t>
                </a:r>
                <a14:m>
                  <m:oMath xmlns:m="http://schemas.openxmlformats.org/officeDocument/2006/math">
                    <m:r>
                      <a:rPr lang="en-US" i="1" smtClean="0">
                        <a:latin typeface="Cambria Math" panose="02040503050406030204" pitchFamily="18" charset="0"/>
                      </a:rPr>
                      <m:t>𝑚</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𝑛</m:t>
                    </m:r>
                    <m:r>
                      <a:rPr lang="en-US" b="0" i="1" smtClean="0">
                        <a:latin typeface="Cambria Math" panose="02040503050406030204" pitchFamily="18" charset="0"/>
                      </a:rPr>
                      <m:t> </m:t>
                    </m:r>
                  </m:oMath>
                </a14:m>
                <a:r>
                  <a:rPr lang="en-US" smtClean="0"/>
                  <a:t>hay một mảng 2 chiều có kích thước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oMath>
                </a14:m>
                <a:endParaRPr lang="en-US" smtClean="0"/>
              </a:p>
              <a:p>
                <a:r>
                  <a:rPr lang="en-US" smtClean="0"/>
                  <a:t>Nhập đoạn code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r="-20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97280" y="2244135"/>
            <a:ext cx="10058400" cy="328246"/>
          </a:xfrm>
          <a:prstGeom prst="rect">
            <a:avLst/>
          </a:prstGeom>
        </p:spPr>
      </p:pic>
      <p:pic>
        <p:nvPicPr>
          <p:cNvPr id="5" name="Picture 4"/>
          <p:cNvPicPr>
            <a:picLocks noChangeAspect="1"/>
          </p:cNvPicPr>
          <p:nvPr/>
        </p:nvPicPr>
        <p:blipFill>
          <a:blip r:embed="rId4"/>
          <a:stretch>
            <a:fillRect/>
          </a:stretch>
        </p:blipFill>
        <p:spPr>
          <a:xfrm>
            <a:off x="1097280" y="3950820"/>
            <a:ext cx="10058400" cy="1858227"/>
          </a:xfrm>
          <a:prstGeom prst="rect">
            <a:avLst/>
          </a:prstGeom>
        </p:spPr>
      </p:pic>
    </p:spTree>
    <p:extLst>
      <p:ext uri="{BB962C8B-B14F-4D97-AF65-F5344CB8AC3E}">
        <p14:creationId xmlns:p14="http://schemas.microsoft.com/office/powerpoint/2010/main" val="1065185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trong list?</a:t>
            </a:r>
            <a:endParaRPr lang="en-US"/>
          </a:p>
        </p:txBody>
      </p:sp>
      <p:sp>
        <p:nvSpPr>
          <p:cNvPr id="3" name="Content Placeholder 2"/>
          <p:cNvSpPr>
            <a:spLocks noGrp="1"/>
          </p:cNvSpPr>
          <p:nvPr>
            <p:ph idx="1"/>
          </p:nvPr>
        </p:nvSpPr>
        <p:spPr/>
        <p:txBody>
          <a:bodyPr>
            <a:normAutofit/>
          </a:bodyPr>
          <a:lstStyle/>
          <a:p>
            <a:r>
              <a:rPr lang="en-US" smtClean="0"/>
              <a:t>Lưu chương trình với tên Matrix.py và chạy thử</a:t>
            </a:r>
          </a:p>
          <a:p>
            <a:endParaRPr lang="en-US"/>
          </a:p>
          <a:p>
            <a:endParaRPr lang="en-US" smtClean="0"/>
          </a:p>
          <a:p>
            <a:endParaRPr lang="en-US"/>
          </a:p>
          <a:p>
            <a:r>
              <a:rPr lang="en-US" smtClean="0"/>
              <a:t>Nếu </a:t>
            </a:r>
            <a:r>
              <a:rPr lang="en-US" b="1" smtClean="0"/>
              <a:t>lst</a:t>
            </a:r>
            <a:r>
              <a:rPr lang="en-US" smtClean="0"/>
              <a:t>[</a:t>
            </a:r>
            <a:r>
              <a:rPr lang="en-US" b="1" smtClean="0"/>
              <a:t>i</a:t>
            </a:r>
            <a:r>
              <a:rPr lang="en-US" smtClean="0"/>
              <a:t>] (phần thử thứ </a:t>
            </a:r>
            <a:r>
              <a:rPr lang="en-US" b="1" smtClean="0"/>
              <a:t>i</a:t>
            </a:r>
            <a:r>
              <a:rPr lang="en-US" smtClean="0"/>
              <a:t> của </a:t>
            </a:r>
            <a:r>
              <a:rPr lang="en-US" b="1" smtClean="0"/>
              <a:t>lst</a:t>
            </a:r>
            <a:r>
              <a:rPr lang="en-US" smtClean="0"/>
              <a:t>) là một </a:t>
            </a:r>
            <a:r>
              <a:rPr lang="en-US" b="1" i="1" smtClean="0"/>
              <a:t>list</a:t>
            </a:r>
            <a:r>
              <a:rPr lang="en-US" smtClean="0"/>
              <a:t>, thì để truy cập phần tử thứ </a:t>
            </a:r>
            <a:r>
              <a:rPr lang="en-US" b="1" smtClean="0"/>
              <a:t>j</a:t>
            </a:r>
            <a:r>
              <a:rPr lang="en-US" smtClean="0"/>
              <a:t> của </a:t>
            </a:r>
            <a:r>
              <a:rPr lang="en-US" b="1" i="1" smtClean="0"/>
              <a:t>list</a:t>
            </a:r>
            <a:r>
              <a:rPr lang="en-US" smtClean="0"/>
              <a:t> đó ta tham chiếu tới </a:t>
            </a:r>
            <a:r>
              <a:rPr lang="en-US" b="1" smtClean="0"/>
              <a:t>lst</a:t>
            </a:r>
            <a:r>
              <a:rPr lang="en-US" smtClean="0"/>
              <a:t>[</a:t>
            </a:r>
            <a:r>
              <a:rPr lang="en-US" b="1" smtClean="0"/>
              <a:t>i</a:t>
            </a:r>
            <a:r>
              <a:rPr lang="en-US" smtClean="0"/>
              <a:t>][</a:t>
            </a:r>
            <a:r>
              <a:rPr lang="en-US" b="1" smtClean="0"/>
              <a:t>j</a:t>
            </a:r>
            <a:r>
              <a:rPr lang="en-US" smtClean="0"/>
              <a:t>]</a:t>
            </a:r>
          </a:p>
          <a:p>
            <a:r>
              <a:rPr lang="en-US" smtClean="0"/>
              <a:t>Đối với những “</a:t>
            </a:r>
            <a:r>
              <a:rPr lang="en-US" b="1" i="1" smtClean="0"/>
              <a:t>list</a:t>
            </a:r>
            <a:r>
              <a:rPr lang="en-US" i="1" smtClean="0"/>
              <a:t> chứa </a:t>
            </a:r>
            <a:r>
              <a:rPr lang="en-US" b="1" i="1" smtClean="0"/>
              <a:t>list</a:t>
            </a:r>
            <a:r>
              <a:rPr lang="en-US" smtClean="0"/>
              <a:t>”, để copy chúng ta cần dùng hàm deepcopy() trong thư viện copy </a:t>
            </a:r>
            <a:endParaRPr lang="en-US" b="1"/>
          </a:p>
        </p:txBody>
      </p:sp>
      <p:pic>
        <p:nvPicPr>
          <p:cNvPr id="6" name="Picture 5"/>
          <p:cNvPicPr>
            <a:picLocks noChangeAspect="1"/>
          </p:cNvPicPr>
          <p:nvPr/>
        </p:nvPicPr>
        <p:blipFill>
          <a:blip r:embed="rId2"/>
          <a:stretch>
            <a:fillRect/>
          </a:stretch>
        </p:blipFill>
        <p:spPr>
          <a:xfrm>
            <a:off x="1097280" y="2285245"/>
            <a:ext cx="4143375" cy="1219200"/>
          </a:xfrm>
          <a:prstGeom prst="rect">
            <a:avLst/>
          </a:prstGeom>
        </p:spPr>
      </p:pic>
      <p:pic>
        <p:nvPicPr>
          <p:cNvPr id="8" name="Picture 7"/>
          <p:cNvPicPr>
            <a:picLocks noChangeAspect="1"/>
          </p:cNvPicPr>
          <p:nvPr/>
        </p:nvPicPr>
        <p:blipFill>
          <a:blip r:embed="rId3"/>
          <a:stretch>
            <a:fillRect/>
          </a:stretch>
        </p:blipFill>
        <p:spPr>
          <a:xfrm>
            <a:off x="1097279" y="4749179"/>
            <a:ext cx="8909484" cy="1559426"/>
          </a:xfrm>
          <a:prstGeom prst="rect">
            <a:avLst/>
          </a:prstGeom>
        </p:spPr>
      </p:pic>
    </p:spTree>
    <p:extLst>
      <p:ext uri="{BB962C8B-B14F-4D97-AF65-F5344CB8AC3E}">
        <p14:creationId xmlns:p14="http://schemas.microsoft.com/office/powerpoint/2010/main" val="689449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 slicing và list</a:t>
            </a:r>
            <a:endParaRPr lang="en-US"/>
          </a:p>
        </p:txBody>
      </p:sp>
      <p:sp>
        <p:nvSpPr>
          <p:cNvPr id="3" name="Content Placeholder 2"/>
          <p:cNvSpPr>
            <a:spLocks noGrp="1"/>
          </p:cNvSpPr>
          <p:nvPr>
            <p:ph idx="1"/>
          </p:nvPr>
        </p:nvSpPr>
        <p:spPr/>
        <p:txBody>
          <a:bodyPr/>
          <a:lstStyle/>
          <a:p>
            <a:r>
              <a:rPr lang="en-US" smtClean="0"/>
              <a:t>Có thể nhận thấy, một xâu kí tự </a:t>
            </a:r>
            <a:r>
              <a:rPr lang="en-US" b="1" i="1" smtClean="0"/>
              <a:t>str</a:t>
            </a:r>
            <a:r>
              <a:rPr lang="en-US" smtClean="0"/>
              <a:t> cũng giống như một </a:t>
            </a:r>
            <a:r>
              <a:rPr lang="en-US" b="1" i="1" smtClean="0"/>
              <a:t>list</a:t>
            </a:r>
            <a:r>
              <a:rPr lang="en-US" smtClean="0"/>
              <a:t> gồm nhiều kí tự.</a:t>
            </a:r>
          </a:p>
          <a:p>
            <a:r>
              <a:rPr lang="en-US" sz="1900" smtClean="0"/>
              <a:t>Cách ta truy </a:t>
            </a:r>
            <a:r>
              <a:rPr lang="en-US" sz="1900" smtClean="0"/>
              <a:t>cập kí </a:t>
            </a:r>
            <a:r>
              <a:rPr lang="en-US" sz="1900" smtClean="0"/>
              <a:t>tự trong </a:t>
            </a:r>
            <a:r>
              <a:rPr lang="en-US" sz="1900" b="1" i="1" smtClean="0"/>
              <a:t>str</a:t>
            </a:r>
            <a:r>
              <a:rPr lang="en-US" sz="1900" smtClean="0"/>
              <a:t> cũng giống như cách truy </a:t>
            </a:r>
            <a:r>
              <a:rPr lang="en-US" sz="1900" smtClean="0"/>
              <a:t>cập phần </a:t>
            </a:r>
            <a:r>
              <a:rPr lang="en-US" sz="1900" smtClean="0"/>
              <a:t>tử trong </a:t>
            </a:r>
            <a:r>
              <a:rPr lang="en-US" sz="1900" b="1" i="1" smtClean="0"/>
              <a:t>list </a:t>
            </a:r>
            <a:r>
              <a:rPr lang="en-US" sz="1900" smtClean="0"/>
              <a:t>– dùng ngoặc vuông</a:t>
            </a:r>
            <a:endParaRPr lang="en-US" sz="1900"/>
          </a:p>
        </p:txBody>
      </p:sp>
      <p:pic>
        <p:nvPicPr>
          <p:cNvPr id="6" name="Picture 5"/>
          <p:cNvPicPr>
            <a:picLocks noChangeAspect="1"/>
          </p:cNvPicPr>
          <p:nvPr/>
        </p:nvPicPr>
        <p:blipFill>
          <a:blip r:embed="rId2"/>
          <a:stretch>
            <a:fillRect/>
          </a:stretch>
        </p:blipFill>
        <p:spPr>
          <a:xfrm>
            <a:off x="1097280" y="2721935"/>
            <a:ext cx="3602886" cy="2589574"/>
          </a:xfrm>
          <a:prstGeom prst="rect">
            <a:avLst/>
          </a:prstGeom>
        </p:spPr>
      </p:pic>
      <p:pic>
        <p:nvPicPr>
          <p:cNvPr id="7" name="Picture 6"/>
          <p:cNvPicPr>
            <a:picLocks noChangeAspect="1"/>
          </p:cNvPicPr>
          <p:nvPr/>
        </p:nvPicPr>
        <p:blipFill rotWithShape="1">
          <a:blip r:embed="rId3"/>
          <a:srcRect t="4286"/>
          <a:stretch/>
        </p:blipFill>
        <p:spPr>
          <a:xfrm>
            <a:off x="4700166" y="2712882"/>
            <a:ext cx="5715000" cy="2589574"/>
          </a:xfrm>
          <a:prstGeom prst="rect">
            <a:avLst/>
          </a:prstGeom>
        </p:spPr>
      </p:pic>
    </p:spTree>
    <p:extLst>
      <p:ext uri="{BB962C8B-B14F-4D97-AF65-F5344CB8AC3E}">
        <p14:creationId xmlns:p14="http://schemas.microsoft.com/office/powerpoint/2010/main" val="8448165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Luyện tập</a:t>
            </a:r>
            <a:endParaRPr lang="en-US"/>
          </a:p>
        </p:txBody>
      </p:sp>
      <p:sp>
        <p:nvSpPr>
          <p:cNvPr id="3" name="Content Placeholder 2"/>
          <p:cNvSpPr>
            <a:spLocks noGrp="1"/>
          </p:cNvSpPr>
          <p:nvPr>
            <p:ph idx="1"/>
          </p:nvPr>
        </p:nvSpPr>
        <p:spPr>
          <a:xfrm>
            <a:off x="1088227" y="1845734"/>
            <a:ext cx="10058400" cy="4023360"/>
          </a:xfrm>
        </p:spPr>
        <p:txBody>
          <a:bodyPr/>
          <a:lstStyle/>
          <a:p>
            <a:r>
              <a:rPr lang="en-US" smtClean="0"/>
              <a:t>Cho </a:t>
            </a:r>
            <a:r>
              <a:rPr lang="en-US" b="1" i="1" smtClean="0"/>
              <a:t>list </a:t>
            </a:r>
            <a:r>
              <a:rPr lang="en-US" b="1"/>
              <a:t>countries </a:t>
            </a:r>
            <a:r>
              <a:rPr lang="en-US"/>
              <a:t>= ['Vietnam', 'Thailand', 'Australia', 'Germany', 'Great Britain', 'Belgium']</a:t>
            </a:r>
            <a:endParaRPr lang="en-US" smtClean="0"/>
          </a:p>
          <a:p>
            <a:r>
              <a:rPr lang="en-US" smtClean="0"/>
              <a:t>Thực hiện các thao tác sau trên </a:t>
            </a:r>
            <a:r>
              <a:rPr lang="en-US" b="1" smtClean="0"/>
              <a:t>countries</a:t>
            </a:r>
            <a:r>
              <a:rPr lang="en-US" smtClean="0"/>
              <a:t>:</a:t>
            </a:r>
          </a:p>
          <a:p>
            <a:pPr marL="749808" lvl="1" indent="-457200">
              <a:buFont typeface="+mj-lt"/>
              <a:buAutoNum type="arabicPeriod"/>
            </a:pPr>
            <a:r>
              <a:rPr lang="en-US" smtClean="0"/>
              <a:t>In ra phần tử thứ 4 </a:t>
            </a:r>
          </a:p>
          <a:p>
            <a:pPr marL="749808" lvl="1" indent="-457200">
              <a:buFont typeface="+mj-lt"/>
              <a:buAutoNum type="arabicPeriod"/>
            </a:pPr>
            <a:r>
              <a:rPr lang="en-US" smtClean="0"/>
              <a:t>Thêm ‘Laos’ vào vị trí thứ 2</a:t>
            </a:r>
          </a:p>
          <a:p>
            <a:pPr marL="749808" lvl="1" indent="-457200">
              <a:buFont typeface="+mj-lt"/>
              <a:buAutoNum type="arabicPeriod"/>
            </a:pPr>
            <a:r>
              <a:rPr lang="en-US" smtClean="0"/>
              <a:t>In ra phần tử thứ 4</a:t>
            </a:r>
          </a:p>
          <a:p>
            <a:pPr marL="749808" lvl="1" indent="-457200">
              <a:buFont typeface="+mj-lt"/>
              <a:buAutoNum type="arabicPeriod"/>
            </a:pPr>
            <a:r>
              <a:rPr lang="en-US" smtClean="0"/>
              <a:t>Bỏ đi phần tử cuối cùng</a:t>
            </a:r>
          </a:p>
          <a:p>
            <a:pPr marL="749808" lvl="1" indent="-457200">
              <a:buFont typeface="+mj-lt"/>
              <a:buAutoNum type="arabicPeriod"/>
            </a:pPr>
            <a:r>
              <a:rPr lang="en-US" smtClean="0"/>
              <a:t>Nhập tên một quốc gia từ người dùng và thêm nó vào vị trí đầu tiên của </a:t>
            </a:r>
            <a:r>
              <a:rPr lang="en-US" b="1" smtClean="0"/>
              <a:t>countries</a:t>
            </a:r>
          </a:p>
          <a:p>
            <a:pPr marL="749808" lvl="1" indent="-457200">
              <a:buFont typeface="+mj-lt"/>
              <a:buAutoNum type="arabicPeriod"/>
            </a:pPr>
            <a:r>
              <a:rPr lang="en-US"/>
              <a:t>In ra toàn </a:t>
            </a:r>
            <a:r>
              <a:rPr lang="en-US"/>
              <a:t>bộ </a:t>
            </a:r>
            <a:r>
              <a:rPr lang="en-US" b="1" smtClean="0"/>
              <a:t>countries</a:t>
            </a:r>
          </a:p>
          <a:p>
            <a:pPr marL="749808" lvl="1" indent="-457200">
              <a:buFont typeface="+mj-lt"/>
              <a:buAutoNum type="arabicPeriod"/>
            </a:pPr>
            <a:r>
              <a:rPr lang="en-US" smtClean="0"/>
              <a:t>Ghép </a:t>
            </a:r>
            <a:r>
              <a:rPr lang="en-US" b="1" smtClean="0"/>
              <a:t>countries </a:t>
            </a:r>
            <a:r>
              <a:rPr lang="en-US" smtClean="0"/>
              <a:t>với </a:t>
            </a:r>
            <a:r>
              <a:rPr lang="en-US" b="1" i="1" smtClean="0"/>
              <a:t>list</a:t>
            </a:r>
            <a:r>
              <a:rPr lang="en-US" smtClean="0"/>
              <a:t> </a:t>
            </a:r>
            <a:r>
              <a:rPr lang="en-US" b="1" smtClean="0"/>
              <a:t>animals </a:t>
            </a:r>
            <a:r>
              <a:rPr lang="en-US" smtClean="0"/>
              <a:t>= [‘dog’, ‘platypus’, ‘duck’, ‘cat’, ‘bear’, ‘vodka’]</a:t>
            </a:r>
          </a:p>
          <a:p>
            <a:pPr marL="749808" lvl="1" indent="-457200">
              <a:buFont typeface="+mj-lt"/>
              <a:buAutoNum type="arabicPeriod"/>
            </a:pPr>
            <a:r>
              <a:rPr lang="en-US" smtClean="0"/>
              <a:t>In ra toàn bộ </a:t>
            </a:r>
            <a:r>
              <a:rPr lang="en-US" b="1" smtClean="0"/>
              <a:t>countries</a:t>
            </a:r>
            <a:endParaRPr lang="en-US"/>
          </a:p>
          <a:p>
            <a:pPr marL="749808" lvl="1" indent="-457200">
              <a:buFont typeface="+mj-lt"/>
              <a:buAutoNum type="arabicPeriod"/>
            </a:pPr>
            <a:endParaRPr lang="en-US" smtClean="0"/>
          </a:p>
          <a:p>
            <a:pPr marL="749808" lvl="1" indent="-457200">
              <a:buFont typeface="+mj-lt"/>
              <a:buAutoNum type="arabicPeriod"/>
            </a:pPr>
            <a:endParaRPr lang="en-US" smtClean="0"/>
          </a:p>
          <a:p>
            <a:pPr marL="457200" indent="-457200">
              <a:buFont typeface="+mj-lt"/>
              <a:buAutoNum type="arabicPeriod"/>
            </a:pPr>
            <a:endParaRPr lang="en-US" smtClean="0"/>
          </a:p>
        </p:txBody>
      </p:sp>
    </p:spTree>
    <p:extLst>
      <p:ext uri="{BB962C8B-B14F-4D97-AF65-F5344CB8AC3E}">
        <p14:creationId xmlns:p14="http://schemas.microsoft.com/office/powerpoint/2010/main" val="2959108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Luyện tập</a:t>
            </a:r>
            <a:endParaRPr lang="en-US"/>
          </a:p>
        </p:txBody>
      </p:sp>
      <p:sp>
        <p:nvSpPr>
          <p:cNvPr id="3" name="Content Placeholder 2"/>
          <p:cNvSpPr>
            <a:spLocks noGrp="1"/>
          </p:cNvSpPr>
          <p:nvPr>
            <p:ph idx="1"/>
          </p:nvPr>
        </p:nvSpPr>
        <p:spPr/>
        <p:txBody>
          <a:bodyPr/>
          <a:lstStyle/>
          <a:p>
            <a:r>
              <a:rPr lang="en-US" smtClean="0"/>
              <a:t>Cho xâu </a:t>
            </a:r>
            <a:r>
              <a:rPr lang="en-US" b="1"/>
              <a:t>S </a:t>
            </a:r>
            <a:r>
              <a:rPr lang="en-US"/>
              <a:t>= "Lorem ipsum dolor sit amet</a:t>
            </a:r>
            <a:r>
              <a:rPr lang="en-US"/>
              <a:t>, </a:t>
            </a:r>
            <a:r>
              <a:rPr lang="en-US" smtClean="0"/>
              <a:t>consectetur </a:t>
            </a:r>
            <a:r>
              <a:rPr lang="en-US"/>
              <a:t>adipiscing elit, sed do eiusmod tempor incididunt ut labore et dolore </a:t>
            </a:r>
            <a:r>
              <a:rPr lang="en-US"/>
              <a:t>magna </a:t>
            </a:r>
            <a:r>
              <a:rPr lang="en-US" smtClean="0"/>
              <a:t>aliqua."</a:t>
            </a:r>
            <a:endParaRPr lang="en-US"/>
          </a:p>
          <a:p>
            <a:r>
              <a:rPr lang="en-US" smtClean="0"/>
              <a:t>Thực hiện các thao tác sau:</a:t>
            </a:r>
          </a:p>
          <a:p>
            <a:pPr marL="749808" lvl="1" indent="-457200">
              <a:buFont typeface="+mj-lt"/>
              <a:buAutoNum type="arabicPeriod"/>
            </a:pPr>
            <a:r>
              <a:rPr lang="en-US" smtClean="0"/>
              <a:t>In toàn bộ xâu</a:t>
            </a:r>
          </a:p>
          <a:p>
            <a:pPr marL="749808" lvl="1" indent="-457200">
              <a:buFont typeface="+mj-lt"/>
              <a:buAutoNum type="arabicPeriod"/>
            </a:pPr>
            <a:r>
              <a:rPr lang="en-US" smtClean="0"/>
              <a:t>In ra từ cuối của xâu (sử dụng negative indexing)</a:t>
            </a:r>
          </a:p>
          <a:p>
            <a:pPr marL="749808" lvl="1" indent="-457200">
              <a:buFont typeface="+mj-lt"/>
              <a:buAutoNum type="arabicPeriod"/>
            </a:pPr>
            <a:r>
              <a:rPr lang="en-US" smtClean="0"/>
              <a:t>In ra 2 từ đầu tiên của xâu</a:t>
            </a:r>
          </a:p>
          <a:p>
            <a:pPr marL="749808" lvl="1" indent="-457200">
              <a:buFont typeface="+mj-lt"/>
              <a:buAutoNum type="arabicPeriod"/>
            </a:pPr>
            <a:r>
              <a:rPr lang="en-US"/>
              <a:t>In ra từ thứ 7 </a:t>
            </a:r>
            <a:r>
              <a:rPr lang="en-US"/>
              <a:t>của </a:t>
            </a:r>
            <a:r>
              <a:rPr lang="en-US" smtClean="0"/>
              <a:t>xâu</a:t>
            </a:r>
          </a:p>
          <a:p>
            <a:pPr marL="749808" lvl="1" indent="-457200">
              <a:buFont typeface="+mj-lt"/>
              <a:buAutoNum type="arabicPeriod"/>
            </a:pPr>
            <a:r>
              <a:rPr lang="en-US" smtClean="0"/>
              <a:t>Tạo xâu </a:t>
            </a:r>
            <a:r>
              <a:rPr lang="en-US" b="1" smtClean="0"/>
              <a:t>G</a:t>
            </a:r>
            <a:r>
              <a:rPr lang="en-US" smtClean="0"/>
              <a:t> có giá trị bằng 2 từ đầu của xâu </a:t>
            </a:r>
            <a:r>
              <a:rPr lang="en-US" b="1" smtClean="0"/>
              <a:t>S</a:t>
            </a:r>
            <a:r>
              <a:rPr lang="en-US" smtClean="0"/>
              <a:t> ghép với 2 từ cuối của xâu </a:t>
            </a:r>
            <a:r>
              <a:rPr lang="en-US" b="1" smtClean="0"/>
              <a:t>S</a:t>
            </a:r>
          </a:p>
          <a:p>
            <a:pPr marL="749808" lvl="1" indent="-457200">
              <a:buFont typeface="+mj-lt"/>
              <a:buAutoNum type="arabicPeriod"/>
            </a:pPr>
            <a:r>
              <a:rPr lang="en-US" smtClean="0"/>
              <a:t>In xâu </a:t>
            </a:r>
            <a:r>
              <a:rPr lang="en-US" b="1" smtClean="0"/>
              <a:t>G</a:t>
            </a:r>
          </a:p>
          <a:p>
            <a:pPr marL="749808" lvl="1" indent="-457200">
              <a:buFont typeface="+mj-lt"/>
              <a:buAutoNum type="arabicPeriod"/>
            </a:pPr>
            <a:endParaRPr lang="en-US" smtClean="0"/>
          </a:p>
        </p:txBody>
      </p:sp>
    </p:spTree>
    <p:extLst>
      <p:ext uri="{BB962C8B-B14F-4D97-AF65-F5344CB8AC3E}">
        <p14:creationId xmlns:p14="http://schemas.microsoft.com/office/powerpoint/2010/main" val="331330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Giá trị</a:t>
            </a:r>
            <a:endParaRPr lang="en-US"/>
          </a:p>
        </p:txBody>
      </p:sp>
      <p:sp>
        <p:nvSpPr>
          <p:cNvPr id="3" name="Content Placeholder 2"/>
          <p:cNvSpPr>
            <a:spLocks noGrp="1"/>
          </p:cNvSpPr>
          <p:nvPr>
            <p:ph idx="1"/>
          </p:nvPr>
        </p:nvSpPr>
        <p:spPr/>
        <p:txBody>
          <a:bodyPr/>
          <a:lstStyle/>
          <a:p>
            <a:pPr marL="0" indent="0">
              <a:buNone/>
            </a:pPr>
            <a:r>
              <a:rPr lang="en-US" smtClean="0"/>
              <a:t>Có hai kiểu giá trị:</a:t>
            </a:r>
          </a:p>
          <a:p>
            <a:pPr marL="749808" lvl="1" indent="-457200">
              <a:buFont typeface="+mj-lt"/>
              <a:buAutoNum type="arabicPeriod"/>
            </a:pPr>
            <a:r>
              <a:rPr lang="en-US" smtClean="0"/>
              <a:t>Mutable: Giá trị có thể thay đổi được mà không ảnh hưởng tới địa chỉ của nó</a:t>
            </a:r>
          </a:p>
          <a:p>
            <a:pPr marL="749808" lvl="1" indent="-457200">
              <a:buFont typeface="+mj-lt"/>
              <a:buAutoNum type="arabicPeriod"/>
            </a:pPr>
            <a:r>
              <a:rPr lang="en-US" smtClean="0"/>
              <a:t>Immutable: Giá trị cố định gắn với địa chỉ xác định</a:t>
            </a:r>
          </a:p>
          <a:p>
            <a:pPr marL="0" indent="0">
              <a:buNone/>
            </a:pPr>
            <a:r>
              <a:rPr lang="en-US" smtClean="0"/>
              <a:t>Đây là một chủ đề có thể bỏ qua khi mới bắt đầu học lập trình. Tuy vậy, khi xử lý những vấn đề phức tạp hơn bằng Python, người học cần tìm hiểu về chúng.</a:t>
            </a:r>
          </a:p>
          <a:p>
            <a:pPr marL="0" indent="0">
              <a:buNone/>
            </a:pPr>
            <a:endParaRPr lang="en-US" smtClean="0"/>
          </a:p>
          <a:p>
            <a:pPr marL="0" indent="0">
              <a:buNone/>
            </a:pPr>
            <a:endParaRPr lang="en-US"/>
          </a:p>
          <a:p>
            <a:pPr marL="0" indent="0">
              <a:buNone/>
            </a:pPr>
            <a:r>
              <a:rPr lang="en-US" sz="1800" smtClean="0"/>
              <a:t>Tham khảo thêm: </a:t>
            </a:r>
            <a:endParaRPr lang="en-US" smtClean="0"/>
          </a:p>
          <a:p>
            <a:pPr marL="0" indent="0">
              <a:buNone/>
            </a:pPr>
            <a:r>
              <a:rPr lang="en-US" sz="1400" smtClean="0">
                <a:hlinkClick r:id="rId2"/>
              </a:rPr>
              <a:t>https</a:t>
            </a:r>
            <a:r>
              <a:rPr lang="en-US" sz="1400">
                <a:hlinkClick r:id="rId2"/>
              </a:rPr>
              <a:t>://medium.com/@</a:t>
            </a:r>
            <a:r>
              <a:rPr lang="en-US" sz="1400" smtClean="0">
                <a:hlinkClick r:id="rId2"/>
              </a:rPr>
              <a:t>meghamohan/mutable-and-immutable-side-of-python-c2145cf72747</a:t>
            </a:r>
            <a:endParaRPr lang="en-US" sz="1400" smtClean="0"/>
          </a:p>
          <a:p>
            <a:pPr marL="0" indent="0">
              <a:buNone/>
            </a:pPr>
            <a:r>
              <a:rPr lang="en-US" sz="1400">
                <a:hlinkClick r:id="rId3"/>
              </a:rPr>
              <a:t>https://texmath.com/python-phan-biet-mutable-vs-immutable-va-cach-copy-du-lieu-an-toan/#</a:t>
            </a:r>
            <a:r>
              <a:rPr lang="en-US" sz="1400" smtClean="0">
                <a:hlinkClick r:id="rId3"/>
              </a:rPr>
              <a:t>1Mutable_vaImmutable_la_gi</a:t>
            </a:r>
            <a:endParaRPr lang="en-US" sz="1400" smtClean="0"/>
          </a:p>
          <a:p>
            <a:pPr marL="0" indent="0">
              <a:buNone/>
            </a:pPr>
            <a:endParaRPr lang="en-US"/>
          </a:p>
        </p:txBody>
      </p:sp>
    </p:spTree>
    <p:extLst>
      <p:ext uri="{BB962C8B-B14F-4D97-AF65-F5344CB8AC3E}">
        <p14:creationId xmlns:p14="http://schemas.microsoft.com/office/powerpoint/2010/main" val="952592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If statement</a:t>
            </a:r>
            <a:endParaRPr lang="en-US"/>
          </a:p>
        </p:txBody>
      </p:sp>
      <p:sp>
        <p:nvSpPr>
          <p:cNvPr id="6" name="TextBox 5"/>
          <p:cNvSpPr txBox="1"/>
          <p:nvPr/>
        </p:nvSpPr>
        <p:spPr>
          <a:xfrm>
            <a:off x="1097280" y="4325112"/>
            <a:ext cx="5421215" cy="615553"/>
          </a:xfrm>
          <a:prstGeom prst="rect">
            <a:avLst/>
          </a:prstGeom>
          <a:noFill/>
        </p:spPr>
        <p:txBody>
          <a:bodyPr wrap="square" rtlCol="0">
            <a:spAutoFit/>
          </a:bodyPr>
          <a:lstStyle/>
          <a:p>
            <a:r>
              <a:rPr lang="en-US" sz="3400" smtClean="0">
                <a:latin typeface="Segoe UI Light" panose="020B0502040204020203" pitchFamily="34" charset="0"/>
                <a:cs typeface="Segoe UI Light" panose="020B0502040204020203" pitchFamily="34" charset="0"/>
              </a:rPr>
              <a:t>Lệnh điều kiện trong Python</a:t>
            </a:r>
            <a:endParaRPr lang="en-US" sz="3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8375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a:t>
            </a:r>
            <a:endParaRPr lang="en-US"/>
          </a:p>
        </p:txBody>
      </p:sp>
      <p:sp>
        <p:nvSpPr>
          <p:cNvPr id="3" name="Content Placeholder 2"/>
          <p:cNvSpPr>
            <a:spLocks noGrp="1"/>
          </p:cNvSpPr>
          <p:nvPr>
            <p:ph idx="1"/>
          </p:nvPr>
        </p:nvSpPr>
        <p:spPr/>
        <p:txBody>
          <a:bodyPr/>
          <a:lstStyle/>
          <a:p>
            <a:endParaRPr lang="en-US" smtClean="0"/>
          </a:p>
          <a:p>
            <a:endParaRPr lang="en-US"/>
          </a:p>
          <a:p>
            <a:pPr marL="0" indent="0">
              <a:spcBef>
                <a:spcPts val="200"/>
              </a:spcBef>
              <a:buNone/>
            </a:pPr>
            <a:endParaRPr lang="en-US"/>
          </a:p>
          <a:p>
            <a:pPr>
              <a:spcBef>
                <a:spcPts val="200"/>
              </a:spcBef>
            </a:pPr>
            <a:endParaRPr lang="en-US" smtClean="0"/>
          </a:p>
          <a:p>
            <a:pPr>
              <a:spcBef>
                <a:spcPts val="200"/>
              </a:spcBef>
            </a:pPr>
            <a:r>
              <a:rPr lang="en-US" smtClean="0"/>
              <a:t>Nếu biểu thức Boolean (trong phần này sẽ gọi là </a:t>
            </a:r>
            <a:r>
              <a:rPr lang="en-US" i="1" smtClean="0"/>
              <a:t>điều kiện</a:t>
            </a:r>
            <a:r>
              <a:rPr lang="en-US" smtClean="0"/>
              <a:t>) đằng sau từ khóa </a:t>
            </a:r>
            <a:r>
              <a:rPr lang="en-US" smtClean="0">
                <a:latin typeface="Consolas" panose="020B0609020204030204" pitchFamily="49" charset="0"/>
              </a:rPr>
              <a:t>if</a:t>
            </a:r>
            <a:r>
              <a:rPr lang="en-US" smtClean="0"/>
              <a:t> có giá trị đúng thì các lệnh được </a:t>
            </a:r>
            <a:r>
              <a:rPr lang="en-US" i="1" smtClean="0"/>
              <a:t>lùi vào một block </a:t>
            </a:r>
            <a:r>
              <a:rPr lang="en-US" smtClean="0"/>
              <a:t>ở ngay dưới nó sẽ được thực hiện</a:t>
            </a:r>
          </a:p>
          <a:p>
            <a:pPr>
              <a:spcBef>
                <a:spcPts val="200"/>
              </a:spcBef>
            </a:pPr>
            <a:r>
              <a:rPr lang="en-US" smtClean="0"/>
              <a:t>Lưu chương trình với tên IfStatement.py và chạy thử</a:t>
            </a:r>
            <a:endParaRPr lang="en-US"/>
          </a:p>
        </p:txBody>
      </p:sp>
      <p:pic>
        <p:nvPicPr>
          <p:cNvPr id="7" name="Picture 6"/>
          <p:cNvPicPr>
            <a:picLocks noChangeAspect="1"/>
          </p:cNvPicPr>
          <p:nvPr/>
        </p:nvPicPr>
        <p:blipFill>
          <a:blip r:embed="rId2"/>
          <a:stretch>
            <a:fillRect/>
          </a:stretch>
        </p:blipFill>
        <p:spPr>
          <a:xfrm>
            <a:off x="1097280" y="1845734"/>
            <a:ext cx="10058400" cy="1232965"/>
          </a:xfrm>
          <a:prstGeom prst="rect">
            <a:avLst/>
          </a:prstGeom>
        </p:spPr>
      </p:pic>
      <p:pic>
        <p:nvPicPr>
          <p:cNvPr id="8" name="Picture 7"/>
          <p:cNvPicPr>
            <a:picLocks noChangeAspect="1"/>
          </p:cNvPicPr>
          <p:nvPr/>
        </p:nvPicPr>
        <p:blipFill>
          <a:blip r:embed="rId3"/>
          <a:stretch>
            <a:fillRect/>
          </a:stretch>
        </p:blipFill>
        <p:spPr>
          <a:xfrm>
            <a:off x="1097280" y="4255411"/>
            <a:ext cx="5305425" cy="628650"/>
          </a:xfrm>
          <a:prstGeom prst="rect">
            <a:avLst/>
          </a:prstGeom>
        </p:spPr>
      </p:pic>
    </p:spTree>
    <p:extLst>
      <p:ext uri="{BB962C8B-B14F-4D97-AF65-F5344CB8AC3E}">
        <p14:creationId xmlns:p14="http://schemas.microsoft.com/office/powerpoint/2010/main" val="4422729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 mở rộng</a:t>
            </a:r>
            <a:endParaRPr lang="en-US"/>
          </a:p>
        </p:txBody>
      </p:sp>
      <p:sp>
        <p:nvSpPr>
          <p:cNvPr id="3" name="Content Placeholder 2"/>
          <p:cNvSpPr>
            <a:spLocks noGrp="1"/>
          </p:cNvSpPr>
          <p:nvPr>
            <p:ph idx="1"/>
          </p:nvPr>
        </p:nvSpPr>
        <p:spPr/>
        <p:txBody>
          <a:bodyPr/>
          <a:lstStyle/>
          <a:p>
            <a:endParaRPr lang="en-US" smtClean="0"/>
          </a:p>
          <a:p>
            <a:endParaRPr lang="en-US"/>
          </a:p>
          <a:p>
            <a:pPr marL="0" indent="0">
              <a:spcBef>
                <a:spcPts val="200"/>
              </a:spcBef>
              <a:buNone/>
            </a:pPr>
            <a:endParaRPr lang="en-US"/>
          </a:p>
          <a:p>
            <a:pPr>
              <a:spcBef>
                <a:spcPts val="200"/>
              </a:spcBef>
            </a:pPr>
            <a:endParaRPr lang="en-US" smtClean="0"/>
          </a:p>
          <a:p>
            <a:pPr>
              <a:spcBef>
                <a:spcPts val="200"/>
              </a:spcBef>
            </a:pPr>
            <a:endParaRPr lang="en-US" smtClean="0"/>
          </a:p>
          <a:p>
            <a:pPr>
              <a:spcBef>
                <a:spcPts val="200"/>
              </a:spcBef>
            </a:pPr>
            <a:endParaRPr lang="en-US"/>
          </a:p>
          <a:p>
            <a:pPr>
              <a:spcBef>
                <a:spcPts val="200"/>
              </a:spcBef>
            </a:pPr>
            <a:endParaRPr lang="en-US" smtClean="0"/>
          </a:p>
          <a:p>
            <a:pPr>
              <a:spcBef>
                <a:spcPts val="200"/>
              </a:spcBef>
            </a:pPr>
            <a:r>
              <a:rPr lang="en-US" smtClean="0"/>
              <a:t>Nếu điều kiện ở dòng if không đúng, chương trình sẽ kiểm tra điều kiện ở những dòng có từ khóa:</a:t>
            </a:r>
          </a:p>
          <a:p>
            <a:pPr lvl="1"/>
            <a:r>
              <a:rPr lang="en-US" smtClean="0">
                <a:latin typeface="Consolas" panose="020B0609020204030204" pitchFamily="49" charset="0"/>
              </a:rPr>
              <a:t>elif</a:t>
            </a:r>
            <a:r>
              <a:rPr lang="en-US" smtClean="0"/>
              <a:t> : nếu tất cả các điều kiện ở trên đều không đúng thì mới thử điều kiện đứng sau nó, nếu điều kiện đúng thì thực thi lệnh</a:t>
            </a:r>
          </a:p>
          <a:p>
            <a:pPr lvl="1"/>
            <a:r>
              <a:rPr lang="en-US" smtClean="0">
                <a:latin typeface="Consolas" panose="020B0609020204030204" pitchFamily="49" charset="0"/>
              </a:rPr>
              <a:t>else</a:t>
            </a:r>
            <a:r>
              <a:rPr lang="en-US" smtClean="0"/>
              <a:t> : nếu tất cả các điều kiện ở trên đều không đúng thì thực thi lệnh</a:t>
            </a:r>
          </a:p>
        </p:txBody>
      </p:sp>
      <p:pic>
        <p:nvPicPr>
          <p:cNvPr id="4" name="Picture 3"/>
          <p:cNvPicPr>
            <a:picLocks noChangeAspect="1"/>
          </p:cNvPicPr>
          <p:nvPr/>
        </p:nvPicPr>
        <p:blipFill>
          <a:blip r:embed="rId2"/>
          <a:stretch>
            <a:fillRect/>
          </a:stretch>
        </p:blipFill>
        <p:spPr>
          <a:xfrm>
            <a:off x="1097280" y="1845734"/>
            <a:ext cx="10058401" cy="2443600"/>
          </a:xfrm>
          <a:prstGeom prst="rect">
            <a:avLst/>
          </a:prstGeom>
        </p:spPr>
      </p:pic>
    </p:spTree>
    <p:extLst>
      <p:ext uri="{BB962C8B-B14F-4D97-AF65-F5344CB8AC3E}">
        <p14:creationId xmlns:p14="http://schemas.microsoft.com/office/powerpoint/2010/main" val="28009162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97280" y="1913884"/>
            <a:ext cx="10138070" cy="3662131"/>
          </a:xfrm>
          <a:prstGeom prst="rect">
            <a:avLst/>
          </a:prstGeom>
        </p:spPr>
      </p:pic>
      <p:sp>
        <p:nvSpPr>
          <p:cNvPr id="2" name="Title 1"/>
          <p:cNvSpPr>
            <a:spLocks noGrp="1"/>
          </p:cNvSpPr>
          <p:nvPr>
            <p:ph type="title"/>
          </p:nvPr>
        </p:nvSpPr>
        <p:spPr/>
        <p:txBody>
          <a:bodyPr/>
          <a:lstStyle/>
          <a:p>
            <a:r>
              <a:rPr lang="en-US" smtClean="0"/>
              <a:t>Một cái gì đó phức tạp hơn</a:t>
            </a:r>
            <a:endParaRPr lang="en-US"/>
          </a:p>
        </p:txBody>
      </p:sp>
      <p:sp>
        <p:nvSpPr>
          <p:cNvPr id="6" name="TextBox 5"/>
          <p:cNvSpPr txBox="1"/>
          <p:nvPr/>
        </p:nvSpPr>
        <p:spPr>
          <a:xfrm>
            <a:off x="5830432" y="1845734"/>
            <a:ext cx="5404918" cy="4370427"/>
          </a:xfrm>
          <a:prstGeom prst="rect">
            <a:avLst/>
          </a:prstGeom>
          <a:noFill/>
        </p:spPr>
        <p:txBody>
          <a:bodyPr wrap="square" rtlCol="0">
            <a:spAutoFit/>
          </a:bodyPr>
          <a:lstStyle/>
          <a:p>
            <a:r>
              <a:rPr lang="en-US" sz="2000" smtClean="0"/>
              <a:t>Ở đầu chương trình ta yêu cầu người dùng nhập vào số ‘1’ hoặc ‘2’, sau đó ta lưu lựa chọn của người dùng vào </a:t>
            </a:r>
            <a:r>
              <a:rPr lang="en-US" sz="2000" b="1" smtClean="0"/>
              <a:t>userChoice</a:t>
            </a:r>
            <a:r>
              <a:rPr lang="en-US" sz="2000" smtClean="0"/>
              <a:t>. Nhóm lệnh điều kiện ở dưới kiểm tra lựa chọn người dùng nhập vào:</a:t>
            </a:r>
          </a:p>
          <a:p>
            <a:r>
              <a:rPr lang="en-US" sz="2000" i="1" smtClean="0"/>
              <a:t>Nếu người dùng nhập vào ‘1’ thì in “Hello World” và “Have a nice day”</a:t>
            </a:r>
          </a:p>
          <a:p>
            <a:r>
              <a:rPr lang="en-US" sz="2000" i="1" smtClean="0"/>
              <a:t>Nếu điều kiện trên không đúng mà người dùng nhập vào ‘2’ thì: nhập vào </a:t>
            </a:r>
            <a:r>
              <a:rPr lang="en-US" sz="2000" b="1" i="1" smtClean="0"/>
              <a:t>name</a:t>
            </a:r>
            <a:r>
              <a:rPr lang="en-US" sz="2000" smtClean="0"/>
              <a:t> </a:t>
            </a:r>
            <a:r>
              <a:rPr lang="en-US" sz="2000" i="1" smtClean="0"/>
              <a:t>là tên người dùng và in ra “Hello “ + </a:t>
            </a:r>
            <a:r>
              <a:rPr lang="en-US" sz="2000" b="1" i="1" smtClean="0"/>
              <a:t>name</a:t>
            </a:r>
          </a:p>
          <a:p>
            <a:r>
              <a:rPr lang="en-US" sz="2000" i="1" smtClean="0"/>
              <a:t>Nếu cả hai điều kiện trên không đúng thì in ra “Invalid option” (lựa chọn không hợp lệ)</a:t>
            </a:r>
          </a:p>
          <a:p>
            <a:r>
              <a:rPr lang="en-US" sz="2000" smtClean="0"/>
              <a:t>Sau khi xử lý xong nhóm lệnh điều kiện, chương trình in “Program will exit” và thoát</a:t>
            </a:r>
          </a:p>
          <a:p>
            <a:endParaRPr lang="en-US" sz="2000" b="1" i="1" smtClean="0"/>
          </a:p>
        </p:txBody>
      </p:sp>
    </p:spTree>
    <p:extLst>
      <p:ext uri="{BB962C8B-B14F-4D97-AF65-F5344CB8AC3E}">
        <p14:creationId xmlns:p14="http://schemas.microsoft.com/office/powerpoint/2010/main" val="41468233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cái gì đó phức tạp hơn</a:t>
            </a:r>
            <a:endParaRPr lang="en-US"/>
          </a:p>
        </p:txBody>
      </p:sp>
      <p:sp>
        <p:nvSpPr>
          <p:cNvPr id="3" name="Content Placeholder 2"/>
          <p:cNvSpPr>
            <a:spLocks noGrp="1"/>
          </p:cNvSpPr>
          <p:nvPr>
            <p:ph idx="1"/>
          </p:nvPr>
        </p:nvSpPr>
        <p:spPr/>
        <p:txBody>
          <a:bodyPr/>
          <a:lstStyle/>
          <a:p>
            <a:r>
              <a:rPr lang="en-US" smtClean="0"/>
              <a:t>Lưu chương trình với tên Branching.py và chạy thử</a:t>
            </a:r>
            <a:endParaRPr lang="en-US"/>
          </a:p>
        </p:txBody>
      </p:sp>
      <p:pic>
        <p:nvPicPr>
          <p:cNvPr id="4" name="Picture 3"/>
          <p:cNvPicPr>
            <a:picLocks noChangeAspect="1"/>
          </p:cNvPicPr>
          <p:nvPr/>
        </p:nvPicPr>
        <p:blipFill>
          <a:blip r:embed="rId2"/>
          <a:stretch>
            <a:fillRect/>
          </a:stretch>
        </p:blipFill>
        <p:spPr>
          <a:xfrm>
            <a:off x="1097280" y="2252306"/>
            <a:ext cx="3310645" cy="3895238"/>
          </a:xfrm>
          <a:prstGeom prst="rect">
            <a:avLst/>
          </a:prstGeom>
        </p:spPr>
      </p:pic>
    </p:spTree>
    <p:extLst>
      <p:ext uri="{BB962C8B-B14F-4D97-AF65-F5344CB8AC3E}">
        <p14:creationId xmlns:p14="http://schemas.microsoft.com/office/powerpoint/2010/main" val="10535601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Luyện tập</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Viết chương trình nhập vào hai số nguyên </a:t>
            </a:r>
            <a:r>
              <a:rPr lang="en-US" b="1" smtClean="0"/>
              <a:t>A</a:t>
            </a:r>
            <a:r>
              <a:rPr lang="en-US" smtClean="0"/>
              <a:t> và </a:t>
            </a:r>
            <a:r>
              <a:rPr lang="en-US" b="1" smtClean="0"/>
              <a:t>B</a:t>
            </a:r>
            <a:r>
              <a:rPr lang="en-US" smtClean="0"/>
              <a:t> rồi in ra kết quả phép so sánh </a:t>
            </a:r>
            <a:r>
              <a:rPr lang="en-US" b="1" smtClean="0"/>
              <a:t>A</a:t>
            </a:r>
            <a:r>
              <a:rPr lang="en-US" baseline="30000"/>
              <a:t>2</a:t>
            </a:r>
            <a:r>
              <a:rPr lang="en-US" b="1" smtClean="0"/>
              <a:t> </a:t>
            </a:r>
            <a:r>
              <a:rPr lang="en-US" smtClean="0"/>
              <a:t>với </a:t>
            </a:r>
            <a:r>
              <a:rPr lang="en-US" b="1" smtClean="0"/>
              <a:t>B</a:t>
            </a:r>
            <a:r>
              <a:rPr lang="en-US" baseline="30000" smtClean="0"/>
              <a:t>2</a:t>
            </a:r>
          </a:p>
          <a:p>
            <a:pPr marL="457200" indent="-457200">
              <a:buFont typeface="+mj-lt"/>
              <a:buAutoNum type="arabicPeriod"/>
            </a:pPr>
            <a:r>
              <a:rPr lang="en-US" smtClean="0"/>
              <a:t>Viết chương trình nhập vào ba số nguyên </a:t>
            </a:r>
            <a:r>
              <a:rPr lang="en-US" b="1" smtClean="0"/>
              <a:t>A B </a:t>
            </a:r>
            <a:r>
              <a:rPr lang="en-US" smtClean="0"/>
              <a:t>và</a:t>
            </a:r>
            <a:r>
              <a:rPr lang="en-US" b="1" smtClean="0"/>
              <a:t> C </a:t>
            </a:r>
            <a:r>
              <a:rPr lang="en-US" smtClean="0"/>
              <a:t>và cho biết </a:t>
            </a:r>
            <a:r>
              <a:rPr lang="en-US" b="1" smtClean="0"/>
              <a:t>A </a:t>
            </a:r>
            <a:r>
              <a:rPr lang="en-US" smtClean="0"/>
              <a:t>+ </a:t>
            </a:r>
            <a:r>
              <a:rPr lang="en-US" b="1" smtClean="0"/>
              <a:t>B </a:t>
            </a:r>
            <a:r>
              <a:rPr lang="en-US" smtClean="0"/>
              <a:t>&gt; </a:t>
            </a:r>
            <a:r>
              <a:rPr lang="en-US" b="1" smtClean="0"/>
              <a:t>C</a:t>
            </a:r>
            <a:r>
              <a:rPr lang="en-US" smtClean="0"/>
              <a:t> đúng hay sai</a:t>
            </a:r>
          </a:p>
          <a:p>
            <a:pPr marL="0" indent="0">
              <a:buNone/>
            </a:pPr>
            <a:endParaRPr lang="en-US" smtClean="0"/>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r>
              <a:rPr lang="en-US" smtClean="0"/>
              <a:t>Đọc thêm: </a:t>
            </a:r>
            <a:r>
              <a:rPr lang="en-US" smtClean="0">
                <a:hlinkClick r:id="rId2"/>
              </a:rPr>
              <a:t>https</a:t>
            </a:r>
            <a:r>
              <a:rPr lang="en-US">
                <a:hlinkClick r:id="rId2"/>
              </a:rPr>
              <a:t>://codefun.vn/problems/CHD2A</a:t>
            </a:r>
            <a:endParaRPr lang="en-US"/>
          </a:p>
        </p:txBody>
      </p:sp>
    </p:spTree>
    <p:extLst>
      <p:ext uri="{BB962C8B-B14F-4D97-AF65-F5344CB8AC3E}">
        <p14:creationId xmlns:p14="http://schemas.microsoft.com/office/powerpoint/2010/main" val="689128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Loops</a:t>
            </a:r>
            <a:endParaRPr lang="en-US"/>
          </a:p>
        </p:txBody>
      </p:sp>
      <p:sp>
        <p:nvSpPr>
          <p:cNvPr id="6" name="TextBox 5"/>
          <p:cNvSpPr txBox="1"/>
          <p:nvPr/>
        </p:nvSpPr>
        <p:spPr>
          <a:xfrm>
            <a:off x="1097280" y="4325112"/>
            <a:ext cx="5421215" cy="615553"/>
          </a:xfrm>
          <a:prstGeom prst="rect">
            <a:avLst/>
          </a:prstGeom>
          <a:noFill/>
        </p:spPr>
        <p:txBody>
          <a:bodyPr wrap="square" rtlCol="0">
            <a:spAutoFit/>
          </a:bodyPr>
          <a:lstStyle/>
          <a:p>
            <a:r>
              <a:rPr lang="en-US" sz="3400" smtClean="0">
                <a:latin typeface="Segoe UI Light" panose="020B0502040204020203" pitchFamily="34" charset="0"/>
                <a:cs typeface="Segoe UI Light" panose="020B0502040204020203" pitchFamily="34" charset="0"/>
              </a:rPr>
              <a:t>Lệnh lặp trong </a:t>
            </a:r>
            <a:r>
              <a:rPr lang="en-US" sz="3400" smtClean="0">
                <a:latin typeface="Segoe UI Light" panose="020B0502040204020203" pitchFamily="34" charset="0"/>
                <a:cs typeface="Segoe UI Light" panose="020B0502040204020203" pitchFamily="34" charset="0"/>
              </a:rPr>
              <a:t>Python</a:t>
            </a:r>
            <a:endParaRPr lang="en-US" sz="3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69220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for</a:t>
            </a:r>
            <a:endParaRPr lang="en-US"/>
          </a:p>
        </p:txBody>
      </p:sp>
      <p:sp>
        <p:nvSpPr>
          <p:cNvPr id="3" name="Content Placeholder 2"/>
          <p:cNvSpPr>
            <a:spLocks noGrp="1"/>
          </p:cNvSpPr>
          <p:nvPr>
            <p:ph idx="1"/>
          </p:nvPr>
        </p:nvSpPr>
        <p:spPr/>
        <p:txBody>
          <a:bodyPr/>
          <a:lstStyle/>
          <a:p>
            <a:r>
              <a:rPr lang="en-US" smtClean="0"/>
              <a:t>Cú pháp chung</a:t>
            </a:r>
          </a:p>
          <a:p>
            <a:endParaRPr lang="en-US"/>
          </a:p>
          <a:p>
            <a:r>
              <a:rPr lang="en-US" smtClean="0"/>
              <a:t>Ví dụ</a:t>
            </a:r>
          </a:p>
          <a:p>
            <a:endParaRPr lang="en-US"/>
          </a:p>
          <a:p>
            <a:endParaRPr lang="en-US" smtClean="0"/>
          </a:p>
          <a:p>
            <a:r>
              <a:rPr lang="en-US" smtClean="0"/>
              <a:t>Lưu chương trình với tên ForLoop.py và chạy thử</a:t>
            </a:r>
            <a:endParaRPr lang="en-US"/>
          </a:p>
        </p:txBody>
      </p:sp>
      <p:pic>
        <p:nvPicPr>
          <p:cNvPr id="4" name="Picture 3"/>
          <p:cNvPicPr>
            <a:picLocks noChangeAspect="1"/>
          </p:cNvPicPr>
          <p:nvPr/>
        </p:nvPicPr>
        <p:blipFill>
          <a:blip r:embed="rId2"/>
          <a:stretch>
            <a:fillRect/>
          </a:stretch>
        </p:blipFill>
        <p:spPr>
          <a:xfrm>
            <a:off x="1097280" y="3126012"/>
            <a:ext cx="10058400" cy="906322"/>
          </a:xfrm>
          <a:prstGeom prst="rect">
            <a:avLst/>
          </a:prstGeom>
        </p:spPr>
      </p:pic>
      <p:pic>
        <p:nvPicPr>
          <p:cNvPr id="5" name="Picture 4"/>
          <p:cNvPicPr>
            <a:picLocks noChangeAspect="1"/>
          </p:cNvPicPr>
          <p:nvPr/>
        </p:nvPicPr>
        <p:blipFill>
          <a:blip r:embed="rId3"/>
          <a:stretch>
            <a:fillRect/>
          </a:stretch>
        </p:blipFill>
        <p:spPr>
          <a:xfrm>
            <a:off x="1097280" y="2182515"/>
            <a:ext cx="10058400" cy="606716"/>
          </a:xfrm>
          <a:prstGeom prst="rect">
            <a:avLst/>
          </a:prstGeom>
        </p:spPr>
      </p:pic>
      <p:pic>
        <p:nvPicPr>
          <p:cNvPr id="6" name="Picture 5"/>
          <p:cNvPicPr>
            <a:picLocks noChangeAspect="1"/>
          </p:cNvPicPr>
          <p:nvPr/>
        </p:nvPicPr>
        <p:blipFill>
          <a:blip r:embed="rId4"/>
          <a:stretch>
            <a:fillRect/>
          </a:stretch>
        </p:blipFill>
        <p:spPr>
          <a:xfrm>
            <a:off x="1097280" y="4454139"/>
            <a:ext cx="3775294" cy="1751736"/>
          </a:xfrm>
          <a:prstGeom prst="rect">
            <a:avLst/>
          </a:prstGeom>
        </p:spPr>
      </p:pic>
    </p:spTree>
    <p:extLst>
      <p:ext uri="{BB962C8B-B14F-4D97-AF65-F5344CB8AC3E}">
        <p14:creationId xmlns:p14="http://schemas.microsoft.com/office/powerpoint/2010/main" val="24472551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for hoạt động như thế nào</a:t>
            </a:r>
            <a:endParaRPr lang="en-US"/>
          </a:p>
        </p:txBody>
      </p:sp>
      <p:sp>
        <p:nvSpPr>
          <p:cNvPr id="3" name="Content Placeholder 2"/>
          <p:cNvSpPr>
            <a:spLocks noGrp="1"/>
          </p:cNvSpPr>
          <p:nvPr>
            <p:ph idx="1"/>
          </p:nvPr>
        </p:nvSpPr>
        <p:spPr/>
        <p:txBody>
          <a:bodyPr/>
          <a:lstStyle/>
          <a:p>
            <a:r>
              <a:rPr lang="en-US" smtClean="0"/>
              <a:t>Ta nhìn vào ForLoop.py</a:t>
            </a:r>
            <a:endParaRPr lang="en-US" smtClean="0">
              <a:latin typeface="Consolas" panose="020B0609020204030204" pitchFamily="49" charset="0"/>
            </a:endParaRPr>
          </a:p>
          <a:p>
            <a:endParaRPr lang="en-US" smtClean="0">
              <a:latin typeface="Consolas" panose="020B0609020204030204" pitchFamily="49" charset="0"/>
            </a:endParaRPr>
          </a:p>
          <a:p>
            <a:endParaRPr lang="en-US"/>
          </a:p>
          <a:p>
            <a:r>
              <a:rPr lang="en-US" smtClean="0"/>
              <a:t>Quá trình sau được lặp lại:</a:t>
            </a:r>
          </a:p>
          <a:p>
            <a:pPr marL="749808" lvl="1" indent="-457200">
              <a:buFont typeface="+mj-lt"/>
              <a:buAutoNum type="arabicPeriod"/>
            </a:pPr>
            <a:r>
              <a:rPr lang="en-US" b="1" smtClean="0"/>
              <a:t>number</a:t>
            </a:r>
            <a:r>
              <a:rPr lang="en-US" smtClean="0"/>
              <a:t> được gán bằng một giá trị trong </a:t>
            </a:r>
            <a:r>
              <a:rPr lang="en-US" b="1" i="1" smtClean="0"/>
              <a:t>list </a:t>
            </a:r>
            <a:r>
              <a:rPr lang="en-US" b="1" smtClean="0"/>
              <a:t>prime</a:t>
            </a:r>
            <a:endParaRPr lang="en-US"/>
          </a:p>
          <a:p>
            <a:pPr marL="749808" lvl="1" indent="-457200">
              <a:buFont typeface="+mj-lt"/>
              <a:buAutoNum type="arabicPeriod"/>
            </a:pPr>
            <a:r>
              <a:rPr lang="en-US" smtClean="0"/>
              <a:t>Các câu lệnh được </a:t>
            </a:r>
            <a:r>
              <a:rPr lang="en-US" i="1" smtClean="0"/>
              <a:t>lùi một block </a:t>
            </a:r>
            <a:r>
              <a:rPr lang="en-US" smtClean="0"/>
              <a:t>ở dưới được thực thi (ở đây chỉ gồm lệnh </a:t>
            </a:r>
            <a:r>
              <a:rPr lang="en-US" smtClean="0">
                <a:latin typeface="Consolas" panose="020B0609020204030204" pitchFamily="49" charset="0"/>
              </a:rPr>
              <a:t>print(number)</a:t>
            </a:r>
            <a:r>
              <a:rPr lang="en-US" smtClean="0"/>
              <a:t> ) </a:t>
            </a:r>
          </a:p>
          <a:p>
            <a:r>
              <a:rPr lang="en-US" smtClean="0"/>
              <a:t>Cho đến khi </a:t>
            </a:r>
            <a:r>
              <a:rPr lang="en-US" b="1" smtClean="0"/>
              <a:t>number</a:t>
            </a:r>
            <a:r>
              <a:rPr lang="en-US" smtClean="0"/>
              <a:t> nhận hết tất cả các giá trị trong </a:t>
            </a:r>
            <a:r>
              <a:rPr lang="en-US" b="1" smtClean="0"/>
              <a:t>prime</a:t>
            </a:r>
            <a:endParaRPr lang="en-US" smtClean="0"/>
          </a:p>
          <a:p>
            <a:r>
              <a:rPr lang="en-US" smtClean="0"/>
              <a:t>Như vậy </a:t>
            </a:r>
            <a:r>
              <a:rPr lang="en-US" b="1" smtClean="0"/>
              <a:t>number</a:t>
            </a:r>
            <a:r>
              <a:rPr lang="en-US" smtClean="0"/>
              <a:t> lần lượt có giá trị là 2, 3, 5, 7, 11, 13 và được in ra màn hình</a:t>
            </a:r>
          </a:p>
        </p:txBody>
      </p:sp>
      <p:pic>
        <p:nvPicPr>
          <p:cNvPr id="5" name="Picture 4"/>
          <p:cNvPicPr>
            <a:picLocks noChangeAspect="1"/>
          </p:cNvPicPr>
          <p:nvPr/>
        </p:nvPicPr>
        <p:blipFill>
          <a:blip r:embed="rId2"/>
          <a:stretch>
            <a:fillRect/>
          </a:stretch>
        </p:blipFill>
        <p:spPr>
          <a:xfrm>
            <a:off x="1097280" y="2229719"/>
            <a:ext cx="10058400" cy="906322"/>
          </a:xfrm>
          <a:prstGeom prst="rect">
            <a:avLst/>
          </a:prstGeom>
        </p:spPr>
      </p:pic>
    </p:spTree>
    <p:extLst>
      <p:ext uri="{BB962C8B-B14F-4D97-AF65-F5344CB8AC3E}">
        <p14:creationId xmlns:p14="http://schemas.microsoft.com/office/powerpoint/2010/main" val="37547816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range()</a:t>
            </a:r>
            <a:endParaRPr lang="en-US"/>
          </a:p>
        </p:txBody>
      </p:sp>
      <p:sp>
        <p:nvSpPr>
          <p:cNvPr id="3" name="Content Placeholder 2"/>
          <p:cNvSpPr>
            <a:spLocks noGrp="1"/>
          </p:cNvSpPr>
          <p:nvPr>
            <p:ph idx="1"/>
          </p:nvPr>
        </p:nvSpPr>
        <p:spPr/>
        <p:txBody>
          <a:bodyPr/>
          <a:lstStyle/>
          <a:p>
            <a:r>
              <a:rPr lang="en-US" smtClean="0"/>
              <a:t>Hàm range trả về giá trị kiểu </a:t>
            </a:r>
            <a:r>
              <a:rPr lang="en-US" b="1" i="1" smtClean="0"/>
              <a:t>list</a:t>
            </a:r>
          </a:p>
          <a:p>
            <a:endParaRPr lang="en-US" b="1" i="1"/>
          </a:p>
          <a:p>
            <a:r>
              <a:rPr lang="en-US" smtClean="0"/>
              <a:t>Cú pháp chung của range():</a:t>
            </a:r>
          </a:p>
          <a:p>
            <a:r>
              <a:rPr lang="en-US">
                <a:latin typeface="Consolas" panose="020B0609020204030204" pitchFamily="49" charset="0"/>
              </a:rPr>
              <a:t>range(start, end, </a:t>
            </a:r>
            <a:r>
              <a:rPr lang="en-US">
                <a:latin typeface="Consolas" panose="020B0609020204030204" pitchFamily="49" charset="0"/>
              </a:rPr>
              <a:t>step</a:t>
            </a:r>
            <a:r>
              <a:rPr lang="en-US" smtClean="0">
                <a:latin typeface="Consolas" panose="020B0609020204030204" pitchFamily="49" charset="0"/>
              </a:rPr>
              <a:t>)</a:t>
            </a:r>
          </a:p>
          <a:p>
            <a:r>
              <a:rPr lang="en-US" smtClean="0"/>
              <a:t>Trả về một </a:t>
            </a:r>
            <a:r>
              <a:rPr lang="en-US" b="1" i="1" smtClean="0"/>
              <a:t>list </a:t>
            </a:r>
            <a:r>
              <a:rPr lang="en-US" smtClean="0"/>
              <a:t>là cấp số cộng bắt đầu từ số nguyên </a:t>
            </a:r>
            <a:r>
              <a:rPr lang="en-US" b="1" smtClean="0"/>
              <a:t>start</a:t>
            </a:r>
            <a:r>
              <a:rPr lang="en-US" smtClean="0"/>
              <a:t>, công sai bằng số nguyên </a:t>
            </a:r>
            <a:r>
              <a:rPr lang="en-US" b="1" smtClean="0"/>
              <a:t>step</a:t>
            </a:r>
            <a:r>
              <a:rPr lang="en-US" smtClean="0"/>
              <a:t> và kết thúc với một số nguyên nhỏ hơn </a:t>
            </a:r>
            <a:r>
              <a:rPr lang="en-US" b="1" smtClean="0"/>
              <a:t>end</a:t>
            </a:r>
            <a:endParaRPr lang="en-US" b="1"/>
          </a:p>
          <a:p>
            <a:r>
              <a:rPr lang="en-US" smtClean="0"/>
              <a:t>Nếu không có tham số truyền vào, </a:t>
            </a:r>
            <a:r>
              <a:rPr lang="en-US" b="1" smtClean="0"/>
              <a:t>start</a:t>
            </a:r>
            <a:r>
              <a:rPr lang="en-US" smtClean="0"/>
              <a:t> mặc định bằng 0 và </a:t>
            </a:r>
            <a:r>
              <a:rPr lang="en-US" b="1" smtClean="0"/>
              <a:t>step</a:t>
            </a:r>
            <a:r>
              <a:rPr lang="en-US" smtClean="0"/>
              <a:t> mặc định bằng 1</a:t>
            </a:r>
            <a:endParaRPr lang="en-US"/>
          </a:p>
        </p:txBody>
      </p:sp>
      <p:pic>
        <p:nvPicPr>
          <p:cNvPr id="4" name="Picture 3"/>
          <p:cNvPicPr>
            <a:picLocks noChangeAspect="1"/>
          </p:cNvPicPr>
          <p:nvPr/>
        </p:nvPicPr>
        <p:blipFill>
          <a:blip r:embed="rId2"/>
          <a:stretch>
            <a:fillRect/>
          </a:stretch>
        </p:blipFill>
        <p:spPr>
          <a:xfrm>
            <a:off x="1097280" y="2155573"/>
            <a:ext cx="3492827" cy="602823"/>
          </a:xfrm>
          <a:prstGeom prst="rect">
            <a:avLst/>
          </a:prstGeom>
        </p:spPr>
      </p:pic>
      <p:pic>
        <p:nvPicPr>
          <p:cNvPr id="5" name="Picture 4"/>
          <p:cNvPicPr>
            <a:picLocks noChangeAspect="1"/>
          </p:cNvPicPr>
          <p:nvPr/>
        </p:nvPicPr>
        <p:blipFill>
          <a:blip r:embed="rId3"/>
          <a:stretch>
            <a:fillRect/>
          </a:stretch>
        </p:blipFill>
        <p:spPr>
          <a:xfrm>
            <a:off x="1093838" y="4708142"/>
            <a:ext cx="4781862" cy="914436"/>
          </a:xfrm>
          <a:prstGeom prst="rect">
            <a:avLst/>
          </a:prstGeom>
        </p:spPr>
      </p:pic>
    </p:spTree>
    <p:extLst>
      <p:ext uri="{BB962C8B-B14F-4D97-AF65-F5344CB8AC3E}">
        <p14:creationId xmlns:p14="http://schemas.microsoft.com/office/powerpoint/2010/main" val="2490055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biến</a:t>
            </a:r>
            <a:endParaRPr lang="en-US"/>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Xét chương trình sau đây</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a:p>
            <a:pPr marL="0" indent="0">
              <a:buNone/>
            </a:pPr>
            <a:endParaRPr lang="en-US" smtClean="0">
              <a:latin typeface="Segoe UI" panose="020B0502040204020203" pitchFamily="34" charset="0"/>
              <a:cs typeface="Segoe UI" panose="020B0502040204020203" pitchFamily="34" charset="0"/>
            </a:endParaRPr>
          </a:p>
          <a:p>
            <a:r>
              <a:rPr lang="en-US" smtClean="0">
                <a:latin typeface="Segoe UI" panose="020B0502040204020203" pitchFamily="34" charset="0"/>
                <a:cs typeface="Segoe UI" panose="020B0502040204020203" pitchFamily="34" charset="0"/>
              </a:rPr>
              <a:t>Ở chương trình đơn giản trên, ta thấy những thao tác trên biến:</a:t>
            </a:r>
          </a:p>
          <a:p>
            <a:pPr lvl="1">
              <a:buFont typeface="Arial" panose="020B0604020202020204" pitchFamily="34" charset="0"/>
              <a:buChar char="•"/>
            </a:pPr>
            <a:r>
              <a:rPr lang="en-US">
                <a:latin typeface="Segoe UI" panose="020B0502040204020203" pitchFamily="34" charset="0"/>
                <a:cs typeface="Segoe UI" panose="020B0502040204020203" pitchFamily="34" charset="0"/>
              </a:rPr>
              <a:t>B</a:t>
            </a:r>
            <a:r>
              <a:rPr lang="en-US" smtClean="0">
                <a:latin typeface="Segoe UI" panose="020B0502040204020203" pitchFamily="34" charset="0"/>
                <a:cs typeface="Segoe UI" panose="020B0502040204020203" pitchFamily="34" charset="0"/>
              </a:rPr>
              <a:t>iến </a:t>
            </a:r>
            <a:r>
              <a:rPr lang="en-US" b="1" smtClean="0">
                <a:latin typeface="Segoe UI" panose="020B0502040204020203" pitchFamily="34" charset="0"/>
                <a:cs typeface="Segoe UI" panose="020B0502040204020203" pitchFamily="34" charset="0"/>
              </a:rPr>
              <a:t>name</a:t>
            </a:r>
            <a:r>
              <a:rPr lang="en-US" smtClean="0">
                <a:latin typeface="Segoe UI" panose="020B0502040204020203" pitchFamily="34" charset="0"/>
                <a:cs typeface="Segoe UI" panose="020B0502040204020203" pitchFamily="34" charset="0"/>
              </a:rPr>
              <a:t> nhận giá trị người dùng nhập vào ( </a:t>
            </a:r>
            <a:r>
              <a:rPr lang="en-US" i="1" smtClean="0">
                <a:latin typeface="Consolas" panose="020B0609020204030204" pitchFamily="49" charset="0"/>
                <a:cs typeface="Segoe UI" panose="020B0502040204020203" pitchFamily="34" charset="0"/>
              </a:rPr>
              <a:t>input</a:t>
            </a:r>
            <a:r>
              <a:rPr lang="en-US" smtClean="0">
                <a:latin typeface="Segoe UI" panose="020B0502040204020203" pitchFamily="34" charset="0"/>
                <a:cs typeface="Segoe UI" panose="020B0502040204020203" pitchFamily="34" charset="0"/>
              </a:rPr>
              <a:t>() )</a:t>
            </a:r>
          </a:p>
          <a:p>
            <a:pPr lvl="1">
              <a:buFont typeface="Arial" panose="020B0604020202020204" pitchFamily="34" charset="0"/>
              <a:buChar char="•"/>
            </a:pPr>
            <a:r>
              <a:rPr lang="en-US" smtClean="0">
                <a:latin typeface="Segoe UI" panose="020B0502040204020203" pitchFamily="34" charset="0"/>
                <a:cs typeface="Segoe UI" panose="020B0502040204020203" pitchFamily="34" charset="0"/>
              </a:rPr>
              <a:t>Biến </a:t>
            </a:r>
            <a:r>
              <a:rPr lang="en-US" b="1" smtClean="0">
                <a:latin typeface="Segoe UI" panose="020B0502040204020203" pitchFamily="34" charset="0"/>
                <a:cs typeface="Segoe UI" panose="020B0502040204020203" pitchFamily="34" charset="0"/>
              </a:rPr>
              <a:t>greeting</a:t>
            </a:r>
            <a:r>
              <a:rPr lang="en-US" smtClean="0">
                <a:latin typeface="Segoe UI" panose="020B0502040204020203" pitchFamily="34" charset="0"/>
                <a:cs typeface="Segoe UI" panose="020B0502040204020203" pitchFamily="34" charset="0"/>
              </a:rPr>
              <a:t> có giá trị bằng “Xin chào” ghép với giá trị của </a:t>
            </a:r>
            <a:r>
              <a:rPr lang="en-US" b="1" smtClean="0">
                <a:latin typeface="Segoe UI" panose="020B0502040204020203" pitchFamily="34" charset="0"/>
                <a:cs typeface="Segoe UI" panose="020B0502040204020203" pitchFamily="34" charset="0"/>
              </a:rPr>
              <a:t>name </a:t>
            </a:r>
            <a:r>
              <a:rPr lang="en-US" smtClean="0">
                <a:latin typeface="Segoe UI" panose="020B0502040204020203" pitchFamily="34" charset="0"/>
                <a:cs typeface="Segoe UI" panose="020B0502040204020203" pitchFamily="34" charset="0"/>
              </a:rPr>
              <a:t> vừa nhập vào</a:t>
            </a:r>
          </a:p>
          <a:p>
            <a:pPr lvl="1">
              <a:buFont typeface="Arial" panose="020B0604020202020204" pitchFamily="34" charset="0"/>
              <a:buChar char="•"/>
            </a:pPr>
            <a:r>
              <a:rPr lang="en-US" smtClean="0">
                <a:latin typeface="Segoe UI" panose="020B0502040204020203" pitchFamily="34" charset="0"/>
                <a:cs typeface="Segoe UI" panose="020B0502040204020203" pitchFamily="34" charset="0"/>
              </a:rPr>
              <a:t>Ở dòng cuối, giá trị của </a:t>
            </a:r>
            <a:r>
              <a:rPr lang="en-US" b="1" smtClean="0">
                <a:latin typeface="Segoe UI" panose="020B0502040204020203" pitchFamily="34" charset="0"/>
                <a:cs typeface="Segoe UI" panose="020B0502040204020203" pitchFamily="34" charset="0"/>
              </a:rPr>
              <a:t>greeting</a:t>
            </a:r>
            <a:r>
              <a:rPr lang="en-US" smtClean="0">
                <a:latin typeface="Segoe UI" panose="020B0502040204020203" pitchFamily="34" charset="0"/>
                <a:cs typeface="Segoe UI" panose="020B0502040204020203" pitchFamily="34" charset="0"/>
              </a:rPr>
              <a:t> được in ra màn hình</a:t>
            </a:r>
          </a:p>
        </p:txBody>
      </p:sp>
      <p:pic>
        <p:nvPicPr>
          <p:cNvPr id="10" name="Picture 9"/>
          <p:cNvPicPr>
            <a:picLocks noChangeAspect="1"/>
          </p:cNvPicPr>
          <p:nvPr/>
        </p:nvPicPr>
        <p:blipFill>
          <a:blip r:embed="rId2"/>
          <a:stretch>
            <a:fillRect/>
          </a:stretch>
        </p:blipFill>
        <p:spPr>
          <a:xfrm>
            <a:off x="1097280" y="2214842"/>
            <a:ext cx="10058400" cy="1406600"/>
          </a:xfrm>
          <a:prstGeom prst="rect">
            <a:avLst/>
          </a:prstGeom>
        </p:spPr>
      </p:pic>
    </p:spTree>
    <p:extLst>
      <p:ext uri="{BB962C8B-B14F-4D97-AF65-F5344CB8AC3E}">
        <p14:creationId xmlns:p14="http://schemas.microsoft.com/office/powerpoint/2010/main" val="26795631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Duyệt các phần tử của list</a:t>
            </a:r>
            <a:endParaRPr lang="en-US"/>
          </a:p>
        </p:txBody>
      </p:sp>
      <p:sp>
        <p:nvSpPr>
          <p:cNvPr id="3" name="Content Placeholder 2"/>
          <p:cNvSpPr>
            <a:spLocks noGrp="1"/>
          </p:cNvSpPr>
          <p:nvPr>
            <p:ph idx="1"/>
          </p:nvPr>
        </p:nvSpPr>
        <p:spPr/>
        <p:txBody>
          <a:bodyPr/>
          <a:lstStyle/>
          <a:p>
            <a:r>
              <a:rPr lang="en-US" smtClean="0"/>
              <a:t>Nhắc lại: để truy cập các phần tử của </a:t>
            </a:r>
            <a:r>
              <a:rPr lang="en-US" b="1" i="1" smtClean="0"/>
              <a:t>list </a:t>
            </a:r>
            <a:r>
              <a:rPr lang="en-US" smtClean="0"/>
              <a:t>ta dùng dấu ngoặc vuông ( ví dụ: </a:t>
            </a:r>
            <a:r>
              <a:rPr lang="en-US" b="1" smtClean="0"/>
              <a:t>lst</a:t>
            </a:r>
            <a:r>
              <a:rPr lang="en-US" smtClean="0"/>
              <a:t>[12] )</a:t>
            </a:r>
          </a:p>
          <a:p>
            <a:r>
              <a:rPr lang="en-US" smtClean="0"/>
              <a:t>Ta có một cách khác để duyệt các phần tử của </a:t>
            </a:r>
            <a:r>
              <a:rPr lang="en-US" b="1" i="1" smtClean="0"/>
              <a:t>list </a:t>
            </a:r>
            <a:r>
              <a:rPr lang="en-US" smtClean="0"/>
              <a:t>ngoài</a:t>
            </a:r>
          </a:p>
          <a:p>
            <a:r>
              <a:rPr lang="en-US" smtClean="0"/>
              <a:t>Nhập đoạn code sau</a:t>
            </a:r>
          </a:p>
          <a:p>
            <a:endParaRPr lang="en-US"/>
          </a:p>
          <a:p>
            <a:endParaRPr lang="en-US" smtClean="0"/>
          </a:p>
          <a:p>
            <a:r>
              <a:rPr lang="en-US" smtClean="0"/>
              <a:t>Lưu chương trình với tên RangeFunction.py và chạy thử</a:t>
            </a:r>
            <a:endParaRPr lang="en-US"/>
          </a:p>
        </p:txBody>
      </p:sp>
      <p:pic>
        <p:nvPicPr>
          <p:cNvPr id="4" name="Picture 3"/>
          <p:cNvPicPr>
            <a:picLocks noChangeAspect="1"/>
          </p:cNvPicPr>
          <p:nvPr/>
        </p:nvPicPr>
        <p:blipFill rotWithShape="1">
          <a:blip r:embed="rId2"/>
          <a:srcRect r="64464" b="55337"/>
          <a:stretch/>
        </p:blipFill>
        <p:spPr>
          <a:xfrm>
            <a:off x="6991086" y="2318318"/>
            <a:ext cx="3574308" cy="270974"/>
          </a:xfrm>
          <a:prstGeom prst="rect">
            <a:avLst/>
          </a:prstGeom>
        </p:spPr>
      </p:pic>
      <p:pic>
        <p:nvPicPr>
          <p:cNvPr id="5" name="Picture 4"/>
          <p:cNvPicPr>
            <a:picLocks noChangeAspect="1"/>
          </p:cNvPicPr>
          <p:nvPr/>
        </p:nvPicPr>
        <p:blipFill>
          <a:blip r:embed="rId3"/>
          <a:stretch>
            <a:fillRect/>
          </a:stretch>
        </p:blipFill>
        <p:spPr>
          <a:xfrm>
            <a:off x="1097281" y="3149491"/>
            <a:ext cx="10058400" cy="903131"/>
          </a:xfrm>
          <a:prstGeom prst="rect">
            <a:avLst/>
          </a:prstGeom>
        </p:spPr>
      </p:pic>
      <p:pic>
        <p:nvPicPr>
          <p:cNvPr id="6" name="Picture 5"/>
          <p:cNvPicPr>
            <a:picLocks noChangeAspect="1"/>
          </p:cNvPicPr>
          <p:nvPr/>
        </p:nvPicPr>
        <p:blipFill>
          <a:blip r:embed="rId4"/>
          <a:stretch>
            <a:fillRect/>
          </a:stretch>
        </p:blipFill>
        <p:spPr>
          <a:xfrm>
            <a:off x="1097279" y="4526733"/>
            <a:ext cx="4433112" cy="1584895"/>
          </a:xfrm>
          <a:prstGeom prst="rect">
            <a:avLst/>
          </a:prstGeom>
        </p:spPr>
      </p:pic>
    </p:spTree>
    <p:extLst>
      <p:ext uri="{BB962C8B-B14F-4D97-AF65-F5344CB8AC3E}">
        <p14:creationId xmlns:p14="http://schemas.microsoft.com/office/powerpoint/2010/main" val="2333076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Duyệt các phần tử của list</a:t>
            </a:r>
            <a:endParaRPr lang="en-US"/>
          </a:p>
        </p:txBody>
      </p:sp>
      <p:sp>
        <p:nvSpPr>
          <p:cNvPr id="3" name="Content Placeholder 2"/>
          <p:cNvSpPr>
            <a:spLocks noGrp="1"/>
          </p:cNvSpPr>
          <p:nvPr>
            <p:ph idx="1"/>
          </p:nvPr>
        </p:nvSpPr>
        <p:spPr/>
        <p:txBody>
          <a:bodyPr/>
          <a:lstStyle/>
          <a:p>
            <a:r>
              <a:rPr lang="en-US" smtClean="0"/>
              <a:t>Phân tích code:</a:t>
            </a:r>
          </a:p>
          <a:p>
            <a:endParaRPr lang="en-US"/>
          </a:p>
          <a:p>
            <a:endParaRPr lang="en-US" smtClean="0"/>
          </a:p>
          <a:p>
            <a:r>
              <a:rPr lang="en-US" smtClean="0"/>
              <a:t>range(5) tạo một </a:t>
            </a:r>
            <a:r>
              <a:rPr lang="en-US" b="1" i="1" smtClean="0"/>
              <a:t>list</a:t>
            </a:r>
            <a:r>
              <a:rPr lang="en-US" smtClean="0"/>
              <a:t> = [0, 1, 2, 3, 4]</a:t>
            </a:r>
          </a:p>
          <a:p>
            <a:r>
              <a:rPr lang="en-US" smtClean="0">
                <a:latin typeface="Consolas" panose="020B0609020204030204" pitchFamily="49" charset="0"/>
                <a:sym typeface="Wingdings" panose="05000000000000000000" pitchFamily="2" charset="2"/>
              </a:rPr>
              <a:t> </a:t>
            </a:r>
            <a:r>
              <a:rPr lang="en-US" smtClean="0">
                <a:latin typeface="Consolas" panose="020B0609020204030204" pitchFamily="49" charset="0"/>
              </a:rPr>
              <a:t>for ranking in range(5)</a:t>
            </a:r>
            <a:r>
              <a:rPr lang="en-US"/>
              <a:t> </a:t>
            </a:r>
            <a:r>
              <a:rPr lang="en-US" smtClean="0"/>
              <a:t>gán ranking lần lượt bằng 0, 1, 2, 3, 4 ở mỗi vòng lặp</a:t>
            </a:r>
          </a:p>
          <a:p>
            <a:r>
              <a:rPr lang="en-US" smtClean="0">
                <a:sym typeface="Wingdings" panose="05000000000000000000" pitchFamily="2" charset="2"/>
              </a:rPr>
              <a:t> </a:t>
            </a:r>
            <a:r>
              <a:rPr lang="en-US" smtClean="0"/>
              <a:t>ở trong mỗi lần lặp, </a:t>
            </a:r>
            <a:r>
              <a:rPr lang="en-US" b="1" smtClean="0"/>
              <a:t>clubs</a:t>
            </a:r>
            <a:r>
              <a:rPr lang="en-US" smtClean="0"/>
              <a:t>[0], </a:t>
            </a:r>
            <a:r>
              <a:rPr lang="en-US" b="1" smtClean="0"/>
              <a:t>clubs</a:t>
            </a:r>
            <a:r>
              <a:rPr lang="en-US" smtClean="0"/>
              <a:t>[1], ... , </a:t>
            </a:r>
            <a:r>
              <a:rPr lang="en-US" b="1" smtClean="0"/>
              <a:t>clubs</a:t>
            </a:r>
            <a:r>
              <a:rPr lang="en-US" smtClean="0"/>
              <a:t>[4] được in ra</a:t>
            </a:r>
          </a:p>
          <a:p>
            <a:r>
              <a:rPr lang="en-US" smtClean="0"/>
              <a:t>Vì </a:t>
            </a:r>
            <a:r>
              <a:rPr lang="en-US" b="1" smtClean="0"/>
              <a:t>ranking</a:t>
            </a:r>
            <a:r>
              <a:rPr lang="en-US" smtClean="0"/>
              <a:t> nhận giá trị từ 0 đến 4 (chứ không phải từ 1 đến 5),  ở mỗi lần lặp để in thứ hạng của CLB ta phải viết </a:t>
            </a:r>
            <a:r>
              <a:rPr lang="en-US" b="1" smtClean="0"/>
              <a:t>ranking</a:t>
            </a:r>
            <a:r>
              <a:rPr lang="en-US" smtClean="0"/>
              <a:t> + 1</a:t>
            </a:r>
          </a:p>
          <a:p>
            <a:endParaRPr lang="en-US"/>
          </a:p>
        </p:txBody>
      </p:sp>
      <p:pic>
        <p:nvPicPr>
          <p:cNvPr id="4" name="Picture 3"/>
          <p:cNvPicPr>
            <a:picLocks noChangeAspect="1"/>
          </p:cNvPicPr>
          <p:nvPr/>
        </p:nvPicPr>
        <p:blipFill>
          <a:blip r:embed="rId2"/>
          <a:stretch>
            <a:fillRect/>
          </a:stretch>
        </p:blipFill>
        <p:spPr>
          <a:xfrm>
            <a:off x="1097280" y="2216985"/>
            <a:ext cx="10058400" cy="903131"/>
          </a:xfrm>
          <a:prstGeom prst="rect">
            <a:avLst/>
          </a:prstGeom>
        </p:spPr>
      </p:pic>
    </p:spTree>
    <p:extLst>
      <p:ext uri="{BB962C8B-B14F-4D97-AF65-F5344CB8AC3E}">
        <p14:creationId xmlns:p14="http://schemas.microsoft.com/office/powerpoint/2010/main" val="3722473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while</a:t>
            </a:r>
            <a:endParaRPr lang="en-US"/>
          </a:p>
        </p:txBody>
      </p:sp>
      <p:sp>
        <p:nvSpPr>
          <p:cNvPr id="3" name="Content Placeholder 2"/>
          <p:cNvSpPr>
            <a:spLocks noGrp="1"/>
          </p:cNvSpPr>
          <p:nvPr>
            <p:ph idx="1"/>
          </p:nvPr>
        </p:nvSpPr>
        <p:spPr>
          <a:xfrm>
            <a:off x="1097280" y="1845733"/>
            <a:ext cx="10058400" cy="4745190"/>
          </a:xfrm>
        </p:spPr>
        <p:txBody>
          <a:bodyPr>
            <a:normAutofit/>
          </a:bodyPr>
          <a:lstStyle/>
          <a:p>
            <a:r>
              <a:rPr lang="en-US" sz="1900" smtClean="0"/>
              <a:t>Cú pháp:</a:t>
            </a:r>
          </a:p>
          <a:p>
            <a:endParaRPr lang="en-US" sz="1900"/>
          </a:p>
          <a:p>
            <a:r>
              <a:rPr lang="en-US" sz="1900" smtClean="0"/>
              <a:t>Hiểu lệnh rất đơn giản: chừng nào </a:t>
            </a:r>
            <a:r>
              <a:rPr lang="en-US" sz="1900" smtClean="0">
                <a:latin typeface="Consolas" panose="020B0609020204030204" pitchFamily="49" charset="0"/>
              </a:rPr>
              <a:t>Biểu_thức_Boolean</a:t>
            </a:r>
            <a:r>
              <a:rPr lang="en-US" sz="1900" smtClean="0"/>
              <a:t> vẫn đúng thì các lệnh </a:t>
            </a:r>
            <a:r>
              <a:rPr lang="en-US" sz="1900" i="1" smtClean="0"/>
              <a:t>được lùi vào một block</a:t>
            </a:r>
            <a:r>
              <a:rPr lang="en-US" sz="1900" smtClean="0"/>
              <a:t> ở ngay dưới nó sẽ được thực hiện</a:t>
            </a:r>
          </a:p>
          <a:p>
            <a:r>
              <a:rPr lang="en-US" sz="1900" smtClean="0"/>
              <a:t>Nhập đoạn code dưới đây, lưu chương trình với tên WhileLoop.py và chạy thử</a:t>
            </a:r>
          </a:p>
          <a:p>
            <a:endParaRPr lang="en-US" sz="1900"/>
          </a:p>
          <a:p>
            <a:endParaRPr lang="en-US" sz="1900" smtClean="0"/>
          </a:p>
          <a:p>
            <a:endParaRPr lang="en-US" sz="1900"/>
          </a:p>
          <a:p>
            <a:r>
              <a:rPr lang="en-US" sz="1900" smtClean="0"/>
              <a:t>Ở đầu mỗi vòng lặp, chương trình kiểm tra điều kiện </a:t>
            </a:r>
            <a:r>
              <a:rPr lang="en-US" sz="1900" smtClean="0">
                <a:latin typeface="Consolas" panose="020B0609020204030204" pitchFamily="49" charset="0"/>
              </a:rPr>
              <a:t>a &lt; 30</a:t>
            </a:r>
            <a:r>
              <a:rPr lang="en-US" sz="1900" smtClean="0"/>
              <a:t> có đúng không. Nếu đúng thì </a:t>
            </a:r>
            <a:r>
              <a:rPr lang="en-US" sz="1900" b="1" smtClean="0"/>
              <a:t>a</a:t>
            </a:r>
            <a:r>
              <a:rPr lang="en-US" sz="1900" smtClean="0"/>
              <a:t> tăng gấp đôi và được in ra màn hình. Khi </a:t>
            </a:r>
            <a:r>
              <a:rPr lang="en-US" sz="1900" b="1" smtClean="0"/>
              <a:t>a</a:t>
            </a:r>
            <a:r>
              <a:rPr lang="en-US" sz="1900" smtClean="0"/>
              <a:t> = 16 (điều kiện </a:t>
            </a:r>
            <a:r>
              <a:rPr lang="en-US" sz="1900" smtClean="0">
                <a:latin typeface="Consolas" panose="020B0609020204030204" pitchFamily="49" charset="0"/>
              </a:rPr>
              <a:t>a &lt; 30</a:t>
            </a:r>
            <a:r>
              <a:rPr lang="en-US" sz="1900" smtClean="0"/>
              <a:t> vẫn đúng), </a:t>
            </a:r>
            <a:r>
              <a:rPr lang="en-US" sz="1900" b="1" smtClean="0"/>
              <a:t>a</a:t>
            </a:r>
            <a:r>
              <a:rPr lang="en-US" sz="1900" smtClean="0"/>
              <a:t> tăng gấp đôi = 32, giá trị lúc này của </a:t>
            </a:r>
            <a:r>
              <a:rPr lang="en-US" sz="1900" b="1" smtClean="0"/>
              <a:t>a</a:t>
            </a:r>
            <a:r>
              <a:rPr lang="en-US" sz="1900" smtClean="0"/>
              <a:t> được in ra và ở vòng lặp tiếp theo, điều kiện </a:t>
            </a:r>
            <a:r>
              <a:rPr lang="en-US" sz="1900" smtClean="0">
                <a:latin typeface="Consolas" panose="020B0609020204030204" pitchFamily="49" charset="0"/>
              </a:rPr>
              <a:t>a &lt; 30</a:t>
            </a:r>
            <a:r>
              <a:rPr lang="en-US" sz="1900" smtClean="0"/>
              <a:t> không đúng và vòng lặp kết thúc</a:t>
            </a:r>
            <a:endParaRPr lang="en-US" sz="1900"/>
          </a:p>
        </p:txBody>
      </p:sp>
      <p:pic>
        <p:nvPicPr>
          <p:cNvPr id="5" name="Picture 4"/>
          <p:cNvPicPr>
            <a:picLocks noChangeAspect="1"/>
          </p:cNvPicPr>
          <p:nvPr/>
        </p:nvPicPr>
        <p:blipFill>
          <a:blip r:embed="rId2"/>
          <a:stretch>
            <a:fillRect/>
          </a:stretch>
        </p:blipFill>
        <p:spPr>
          <a:xfrm>
            <a:off x="1097280" y="2124595"/>
            <a:ext cx="4036035" cy="636254"/>
          </a:xfrm>
          <a:prstGeom prst="rect">
            <a:avLst/>
          </a:prstGeom>
        </p:spPr>
      </p:pic>
      <p:pic>
        <p:nvPicPr>
          <p:cNvPr id="6" name="Picture 5"/>
          <p:cNvPicPr>
            <a:picLocks noChangeAspect="1"/>
          </p:cNvPicPr>
          <p:nvPr/>
        </p:nvPicPr>
        <p:blipFill>
          <a:blip r:embed="rId3"/>
          <a:stretch>
            <a:fillRect/>
          </a:stretch>
        </p:blipFill>
        <p:spPr>
          <a:xfrm>
            <a:off x="1097280" y="3791418"/>
            <a:ext cx="2703888" cy="1369057"/>
          </a:xfrm>
          <a:prstGeom prst="rect">
            <a:avLst/>
          </a:prstGeom>
        </p:spPr>
      </p:pic>
      <p:pic>
        <p:nvPicPr>
          <p:cNvPr id="7" name="Picture 6"/>
          <p:cNvPicPr>
            <a:picLocks noChangeAspect="1"/>
          </p:cNvPicPr>
          <p:nvPr/>
        </p:nvPicPr>
        <p:blipFill>
          <a:blip r:embed="rId4"/>
          <a:stretch>
            <a:fillRect/>
          </a:stretch>
        </p:blipFill>
        <p:spPr>
          <a:xfrm>
            <a:off x="5341544" y="3791418"/>
            <a:ext cx="3485584" cy="1367422"/>
          </a:xfrm>
          <a:prstGeom prst="rect">
            <a:avLst/>
          </a:prstGeom>
        </p:spPr>
      </p:pic>
    </p:spTree>
    <p:extLst>
      <p:ext uri="{BB962C8B-B14F-4D97-AF65-F5344CB8AC3E}">
        <p14:creationId xmlns:p14="http://schemas.microsoft.com/office/powerpoint/2010/main" val="33635430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Lệnh while và lặp vô hạn</a:t>
            </a:r>
            <a:endParaRPr lang="en-US"/>
          </a:p>
        </p:txBody>
      </p:sp>
      <p:sp>
        <p:nvSpPr>
          <p:cNvPr id="3" name="Content Placeholder 2"/>
          <p:cNvSpPr>
            <a:spLocks noGrp="1"/>
          </p:cNvSpPr>
          <p:nvPr>
            <p:ph idx="1"/>
          </p:nvPr>
        </p:nvSpPr>
        <p:spPr/>
        <p:txBody>
          <a:bodyPr/>
          <a:lstStyle/>
          <a:p>
            <a:r>
              <a:rPr lang="en-US" smtClean="0"/>
              <a:t>Nếu điều kiện đi sau từ khóa </a:t>
            </a:r>
            <a:r>
              <a:rPr lang="en-US" smtClean="0">
                <a:latin typeface="Consolas" panose="020B0609020204030204" pitchFamily="49" charset="0"/>
              </a:rPr>
              <a:t>while</a:t>
            </a:r>
            <a:r>
              <a:rPr lang="en-US" smtClean="0"/>
              <a:t> luôn đúng, vòng lặp diễn ra vô hạn</a:t>
            </a:r>
          </a:p>
          <a:p>
            <a:endParaRPr lang="en-US"/>
          </a:p>
          <a:p>
            <a:endParaRPr lang="en-US" smtClean="0"/>
          </a:p>
          <a:p>
            <a:r>
              <a:rPr lang="en-US" smtClean="0"/>
              <a:t>Trong lập trình đây là điều cần tránh.</a:t>
            </a:r>
            <a:endParaRPr lang="en-US"/>
          </a:p>
        </p:txBody>
      </p:sp>
      <p:pic>
        <p:nvPicPr>
          <p:cNvPr id="4" name="Picture 3"/>
          <p:cNvPicPr>
            <a:picLocks noChangeAspect="1"/>
          </p:cNvPicPr>
          <p:nvPr/>
        </p:nvPicPr>
        <p:blipFill>
          <a:blip r:embed="rId2"/>
          <a:stretch>
            <a:fillRect/>
          </a:stretch>
        </p:blipFill>
        <p:spPr>
          <a:xfrm>
            <a:off x="1097280" y="2382854"/>
            <a:ext cx="5928209" cy="603286"/>
          </a:xfrm>
          <a:prstGeom prst="rect">
            <a:avLst/>
          </a:prstGeom>
        </p:spPr>
      </p:pic>
    </p:spTree>
    <p:extLst>
      <p:ext uri="{BB962C8B-B14F-4D97-AF65-F5344CB8AC3E}">
        <p14:creationId xmlns:p14="http://schemas.microsoft.com/office/powerpoint/2010/main" val="10527400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while</a:t>
            </a:r>
            <a:endParaRPr lang="en-US"/>
          </a:p>
        </p:txBody>
      </p:sp>
      <p:sp>
        <p:nvSpPr>
          <p:cNvPr id="3" name="Content Placeholder 2"/>
          <p:cNvSpPr>
            <a:spLocks noGrp="1"/>
          </p:cNvSpPr>
          <p:nvPr>
            <p:ph idx="1"/>
          </p:nvPr>
        </p:nvSpPr>
        <p:spPr/>
        <p:txBody>
          <a:bodyPr/>
          <a:lstStyle/>
          <a:p>
            <a:r>
              <a:rPr lang="en-US" smtClean="0"/>
              <a:t>Copy nội dung của Branch.py và sửa lại</a:t>
            </a:r>
            <a:endParaRPr lang="en-US"/>
          </a:p>
        </p:txBody>
      </p:sp>
      <p:pic>
        <p:nvPicPr>
          <p:cNvPr id="4" name="Picture 3"/>
          <p:cNvPicPr>
            <a:picLocks noChangeAspect="1"/>
          </p:cNvPicPr>
          <p:nvPr/>
        </p:nvPicPr>
        <p:blipFill>
          <a:blip r:embed="rId2"/>
          <a:stretch>
            <a:fillRect/>
          </a:stretch>
        </p:blipFill>
        <p:spPr>
          <a:xfrm>
            <a:off x="1097280" y="2174033"/>
            <a:ext cx="7385817" cy="4118916"/>
          </a:xfrm>
          <a:prstGeom prst="rect">
            <a:avLst/>
          </a:prstGeom>
        </p:spPr>
      </p:pic>
    </p:spTree>
    <p:extLst>
      <p:ext uri="{BB962C8B-B14F-4D97-AF65-F5344CB8AC3E}">
        <p14:creationId xmlns:p14="http://schemas.microsoft.com/office/powerpoint/2010/main" val="23912535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while</a:t>
            </a:r>
            <a:endParaRPr lang="en-US"/>
          </a:p>
        </p:txBody>
      </p:sp>
      <p:sp>
        <p:nvSpPr>
          <p:cNvPr id="3" name="Content Placeholder 2"/>
          <p:cNvSpPr>
            <a:spLocks noGrp="1"/>
          </p:cNvSpPr>
          <p:nvPr>
            <p:ph idx="1"/>
          </p:nvPr>
        </p:nvSpPr>
        <p:spPr/>
        <p:txBody>
          <a:bodyPr/>
          <a:lstStyle/>
          <a:p>
            <a:r>
              <a:rPr lang="en-US" smtClean="0"/>
              <a:t>Lưu chương trình với tên WhileInput.py và chạy thử</a:t>
            </a:r>
            <a:endParaRPr lang="en-US"/>
          </a:p>
        </p:txBody>
      </p:sp>
      <p:pic>
        <p:nvPicPr>
          <p:cNvPr id="4" name="Picture 3"/>
          <p:cNvPicPr>
            <a:picLocks noChangeAspect="1"/>
          </p:cNvPicPr>
          <p:nvPr/>
        </p:nvPicPr>
        <p:blipFill>
          <a:blip r:embed="rId2"/>
          <a:stretch>
            <a:fillRect/>
          </a:stretch>
        </p:blipFill>
        <p:spPr>
          <a:xfrm>
            <a:off x="1097280" y="2225980"/>
            <a:ext cx="5108375" cy="3568238"/>
          </a:xfrm>
          <a:prstGeom prst="rect">
            <a:avLst/>
          </a:prstGeom>
        </p:spPr>
      </p:pic>
      <p:sp>
        <p:nvSpPr>
          <p:cNvPr id="5" name="TextBox 4"/>
          <p:cNvSpPr txBox="1"/>
          <p:nvPr/>
        </p:nvSpPr>
        <p:spPr>
          <a:xfrm>
            <a:off x="6409853" y="2225980"/>
            <a:ext cx="4499573" cy="923330"/>
          </a:xfrm>
          <a:prstGeom prst="rect">
            <a:avLst/>
          </a:prstGeom>
          <a:noFill/>
        </p:spPr>
        <p:txBody>
          <a:bodyPr wrap="square" rtlCol="0">
            <a:spAutoFit/>
          </a:bodyPr>
          <a:lstStyle/>
          <a:p>
            <a:r>
              <a:rPr lang="en-US" smtClean="0"/>
              <a:t>Vòng lặp </a:t>
            </a:r>
            <a:r>
              <a:rPr lang="en-US" smtClean="0">
                <a:latin typeface="Consolas" panose="020B0609020204030204" pitchFamily="49" charset="0"/>
              </a:rPr>
              <a:t>while</a:t>
            </a:r>
            <a:r>
              <a:rPr lang="en-US" smtClean="0"/>
              <a:t>  trong chương trình buộc người dùng phải nhập vào ‘1’ hoặc ‘2’ thì mới xử lý tiếp</a:t>
            </a:r>
            <a:endParaRPr lang="en-US"/>
          </a:p>
        </p:txBody>
      </p:sp>
      <p:pic>
        <p:nvPicPr>
          <p:cNvPr id="6" name="Picture 5"/>
          <p:cNvPicPr>
            <a:picLocks noChangeAspect="1"/>
          </p:cNvPicPr>
          <p:nvPr/>
        </p:nvPicPr>
        <p:blipFill rotWithShape="1">
          <a:blip r:embed="rId3"/>
          <a:srcRect t="-16951" r="8233" b="53870"/>
          <a:stretch/>
        </p:blipFill>
        <p:spPr>
          <a:xfrm>
            <a:off x="6409853" y="2687645"/>
            <a:ext cx="5694630" cy="2183119"/>
          </a:xfrm>
          <a:prstGeom prst="rect">
            <a:avLst/>
          </a:prstGeom>
        </p:spPr>
      </p:pic>
    </p:spTree>
    <p:extLst>
      <p:ext uri="{BB962C8B-B14F-4D97-AF65-F5344CB8AC3E}">
        <p14:creationId xmlns:p14="http://schemas.microsoft.com/office/powerpoint/2010/main" val="8617876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Luyện tập</a:t>
            </a:r>
            <a:endParaRPr lang="en-US"/>
          </a:p>
        </p:txBody>
      </p:sp>
      <p:sp>
        <p:nvSpPr>
          <p:cNvPr id="3" name="Content Placeholder 2"/>
          <p:cNvSpPr>
            <a:spLocks noGrp="1"/>
          </p:cNvSpPr>
          <p:nvPr>
            <p:ph idx="1"/>
          </p:nvPr>
        </p:nvSpPr>
        <p:spPr>
          <a:xfrm>
            <a:off x="1097280" y="1845733"/>
            <a:ext cx="10058400" cy="4410211"/>
          </a:xfrm>
        </p:spPr>
        <p:txBody>
          <a:bodyPr>
            <a:normAutofit lnSpcReduction="10000"/>
          </a:bodyPr>
          <a:lstStyle/>
          <a:p>
            <a:pPr marL="457200" indent="-457200">
              <a:buFont typeface="+mj-lt"/>
              <a:buAutoNum type="arabicPeriod"/>
            </a:pPr>
            <a:r>
              <a:rPr lang="en-US" smtClean="0"/>
              <a:t>Nhập vào một số nguyên N, in ra tất cả các số chẵn nhỏ hơn hoặc bằng N</a:t>
            </a:r>
          </a:p>
          <a:p>
            <a:pPr marL="457200" indent="-457200">
              <a:buFont typeface="+mj-lt"/>
              <a:buAutoNum type="arabicPeriod"/>
            </a:pPr>
            <a:r>
              <a:rPr lang="en-US" smtClean="0"/>
              <a:t>Nhập vào một số nguyên N, kiểm tra xem N có phải số nguyên tố hay không</a:t>
            </a:r>
          </a:p>
          <a:p>
            <a:pPr marL="457200" indent="-457200">
              <a:buFont typeface="+mj-lt"/>
              <a:buAutoNum type="arabicPeriod"/>
            </a:pPr>
            <a:r>
              <a:rPr lang="en-US"/>
              <a:t>Viết chương trình bắt người dùng nhập dữ liệu cho đến khi dữ liệu nhận được là ‘Yes’ hoặc ‘No’</a:t>
            </a:r>
            <a:endParaRPr lang="en-US" smtClean="0"/>
          </a:p>
          <a:p>
            <a:pPr marL="457200" indent="-457200">
              <a:buFont typeface="+mj-lt"/>
              <a:buAutoNum type="arabicPeriod"/>
            </a:pPr>
            <a:r>
              <a:rPr lang="en-US" smtClean="0"/>
              <a:t>Nhập </a:t>
            </a:r>
            <a:r>
              <a:rPr lang="en-US"/>
              <a:t>vào số nguyên N, in ra tổng các số từ 1 </a:t>
            </a:r>
            <a:r>
              <a:rPr lang="en-US"/>
              <a:t>đến </a:t>
            </a:r>
            <a:r>
              <a:rPr lang="en-US" smtClean="0"/>
              <a:t>N</a:t>
            </a:r>
          </a:p>
          <a:p>
            <a:pPr marL="457200" indent="-457200">
              <a:buFont typeface="+mj-lt"/>
              <a:buAutoNum type="arabicPeriod"/>
            </a:pPr>
            <a:r>
              <a:rPr lang="en-US" smtClean="0"/>
              <a:t>Nhập vào số nguyên N, tìm số tự nhiên bé nhất có tổng các số từ 1 đến nó lớn hơn hoặc bằng N</a:t>
            </a:r>
          </a:p>
          <a:p>
            <a:pPr marL="457200" indent="-457200">
              <a:buFont typeface="+mj-lt"/>
              <a:buAutoNum type="arabicPeriod"/>
            </a:pPr>
            <a:r>
              <a:rPr lang="en-US" smtClean="0"/>
              <a:t>Nhập vào một số nguyên N là độ dài của một </a:t>
            </a:r>
            <a:r>
              <a:rPr lang="en-US" b="1" i="1" smtClean="0"/>
              <a:t>list</a:t>
            </a:r>
            <a:r>
              <a:rPr lang="en-US" smtClean="0"/>
              <a:t> và nhập các phần tử của </a:t>
            </a:r>
            <a:r>
              <a:rPr lang="en-US" b="1" i="1" smtClean="0"/>
              <a:t>list</a:t>
            </a:r>
            <a:r>
              <a:rPr lang="en-US" smtClean="0"/>
              <a:t> là những số nguyên. In ra </a:t>
            </a:r>
            <a:r>
              <a:rPr lang="en-US" b="1" i="1" smtClean="0"/>
              <a:t>list</a:t>
            </a:r>
            <a:r>
              <a:rPr lang="en-US" smtClean="0"/>
              <a:t> sau khi nhập dữ liệu</a:t>
            </a:r>
          </a:p>
          <a:p>
            <a:pPr marL="457200" indent="-457200">
              <a:buFont typeface="+mj-lt"/>
              <a:buAutoNum type="arabicPeriod"/>
            </a:pPr>
            <a:r>
              <a:rPr lang="en-US" smtClean="0"/>
              <a:t>Giống bài trên nhưng thay vì in ra toàn bộ </a:t>
            </a:r>
            <a:r>
              <a:rPr lang="en-US" b="1" i="1" smtClean="0"/>
              <a:t>list</a:t>
            </a:r>
            <a:r>
              <a:rPr lang="en-US" smtClean="0"/>
              <a:t> thì chỉ in ra những phần tử là số chẵn trong list</a:t>
            </a:r>
          </a:p>
          <a:p>
            <a:pPr marL="457200" indent="-457200">
              <a:buFont typeface="+mj-lt"/>
              <a:buAutoNum type="arabicPeriod"/>
            </a:pPr>
            <a:r>
              <a:rPr lang="en-US"/>
              <a:t>Nhập vào một số nguyên N là độ dài của một </a:t>
            </a:r>
            <a:r>
              <a:rPr lang="en-US" b="1" i="1"/>
              <a:t>list</a:t>
            </a:r>
            <a:r>
              <a:rPr lang="en-US"/>
              <a:t> và nhập các phần tử </a:t>
            </a:r>
            <a:r>
              <a:rPr lang="en-US"/>
              <a:t>của </a:t>
            </a:r>
            <a:r>
              <a:rPr lang="en-US" b="1" i="1" smtClean="0"/>
              <a:t>list </a:t>
            </a:r>
            <a:r>
              <a:rPr lang="en-US" smtClean="0"/>
              <a:t>là các số nguyên. Sắp xếp lại </a:t>
            </a:r>
            <a:r>
              <a:rPr lang="en-US" b="1" i="1" smtClean="0"/>
              <a:t>list </a:t>
            </a:r>
            <a:r>
              <a:rPr lang="en-US" smtClean="0"/>
              <a:t>theo thứ tự tăng dần và in ra màn hình</a:t>
            </a:r>
          </a:p>
          <a:p>
            <a:pPr marL="457200" indent="-457200">
              <a:buFont typeface="+mj-lt"/>
              <a:buAutoNum type="arabicPeriod"/>
            </a:pPr>
            <a:endParaRPr lang="en-US" smtClean="0"/>
          </a:p>
        </p:txBody>
      </p:sp>
    </p:spTree>
    <p:extLst>
      <p:ext uri="{BB962C8B-B14F-4D97-AF65-F5344CB8AC3E}">
        <p14:creationId xmlns:p14="http://schemas.microsoft.com/office/powerpoint/2010/main" val="728106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biến</a:t>
            </a:r>
            <a:endParaRPr lang="en-US"/>
          </a:p>
        </p:txBody>
      </p:sp>
      <p:sp>
        <p:nvSpPr>
          <p:cNvPr id="3" name="Content Placeholder 2"/>
          <p:cNvSpPr>
            <a:spLocks noGrp="1"/>
          </p:cNvSpPr>
          <p:nvPr>
            <p:ph idx="1"/>
          </p:nvPr>
        </p:nvSpPr>
        <p:spPr/>
        <p:txBody>
          <a:bodyPr/>
          <a:lstStyle/>
          <a:p>
            <a:r>
              <a:rPr lang="en-US" smtClean="0"/>
              <a:t>Ta lưu chương trình với tên Greeting.py và chạy thử:</a:t>
            </a:r>
          </a:p>
          <a:p>
            <a:endParaRPr lang="en-US"/>
          </a:p>
          <a:p>
            <a:endParaRPr lang="en-US" smtClean="0"/>
          </a:p>
          <a:p>
            <a:endParaRPr lang="en-US"/>
          </a:p>
          <a:p>
            <a:r>
              <a:rPr lang="en-US" smtClean="0"/>
              <a:t>Còn rất nhiều thao tác khác trên biến (tùy vào kiểu dữ liệu của biến) mà ta sẽ tìm hiểu một số thành phần cơ bản của chúng ở phần sau.</a:t>
            </a:r>
            <a:endParaRPr lang="en-US"/>
          </a:p>
        </p:txBody>
      </p:sp>
      <p:pic>
        <p:nvPicPr>
          <p:cNvPr id="6" name="Picture 5"/>
          <p:cNvPicPr>
            <a:picLocks noChangeAspect="1"/>
          </p:cNvPicPr>
          <p:nvPr/>
        </p:nvPicPr>
        <p:blipFill>
          <a:blip r:embed="rId2"/>
          <a:stretch>
            <a:fillRect/>
          </a:stretch>
        </p:blipFill>
        <p:spPr>
          <a:xfrm>
            <a:off x="1097280" y="2215222"/>
            <a:ext cx="4724400" cy="1304925"/>
          </a:xfrm>
          <a:prstGeom prst="rect">
            <a:avLst/>
          </a:prstGeom>
        </p:spPr>
      </p:pic>
    </p:spTree>
    <p:extLst>
      <p:ext uri="{BB962C8B-B14F-4D97-AF65-F5344CB8AC3E}">
        <p14:creationId xmlns:p14="http://schemas.microsoft.com/office/powerpoint/2010/main" val="117496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Datatypes</a:t>
            </a:r>
            <a:endParaRPr lang="en-US"/>
          </a:p>
        </p:txBody>
      </p:sp>
      <p:sp>
        <p:nvSpPr>
          <p:cNvPr id="6" name="TextBox 5"/>
          <p:cNvSpPr txBox="1"/>
          <p:nvPr/>
        </p:nvSpPr>
        <p:spPr>
          <a:xfrm>
            <a:off x="1097280" y="4325112"/>
            <a:ext cx="5421215" cy="615553"/>
          </a:xfrm>
          <a:prstGeom prst="rect">
            <a:avLst/>
          </a:prstGeom>
          <a:noFill/>
        </p:spPr>
        <p:txBody>
          <a:bodyPr wrap="square" rtlCol="0">
            <a:spAutoFit/>
          </a:bodyPr>
          <a:lstStyle/>
          <a:p>
            <a:r>
              <a:rPr lang="en-US" sz="3400" smtClean="0">
                <a:latin typeface="Segoe UI Light" panose="020B0502040204020203" pitchFamily="34" charset="0"/>
                <a:cs typeface="Segoe UI Light" panose="020B0502040204020203" pitchFamily="34" charset="0"/>
              </a:rPr>
              <a:t>Một số kiểu dữ liệu cơ bản</a:t>
            </a:r>
            <a:endParaRPr lang="en-US" sz="34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56631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 </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5359142"/>
              </p:ext>
            </p:extLst>
          </p:nvPr>
        </p:nvGraphicFramePr>
        <p:xfrm>
          <a:off x="1096963" y="2035454"/>
          <a:ext cx="10058400" cy="2966720"/>
        </p:xfrm>
        <a:graphic>
          <a:graphicData uri="http://schemas.openxmlformats.org/drawingml/2006/table">
            <a:tbl>
              <a:tblPr firstRow="1" bandRow="1">
                <a:tableStyleId>{5C22544A-7EE6-4342-B048-85BDC9FD1C3A}</a:tableStyleId>
              </a:tblPr>
              <a:tblGrid>
                <a:gridCol w="5029200"/>
                <a:gridCol w="5029200"/>
              </a:tblGrid>
              <a:tr h="370840">
                <a:tc>
                  <a:txBody>
                    <a:bodyPr/>
                    <a:lstStyle/>
                    <a:p>
                      <a:r>
                        <a:rPr lang="en-US" smtClean="0"/>
                        <a:t>Mô</a:t>
                      </a:r>
                      <a:r>
                        <a:rPr lang="en-US" baseline="0" smtClean="0"/>
                        <a:t> tả về kiểu dữ liệu</a:t>
                      </a:r>
                      <a:endParaRPr lang="en-US"/>
                    </a:p>
                  </a:txBody>
                  <a:tcPr/>
                </a:tc>
                <a:tc>
                  <a:txBody>
                    <a:bodyPr/>
                    <a:lstStyle/>
                    <a:p>
                      <a:r>
                        <a:rPr lang="en-US" smtClean="0"/>
                        <a:t>Tên</a:t>
                      </a:r>
                      <a:r>
                        <a:rPr lang="en-US" baseline="0" smtClean="0"/>
                        <a:t> trong Python</a:t>
                      </a:r>
                      <a:endParaRPr lang="en-US"/>
                    </a:p>
                  </a:txBody>
                  <a:tcPr/>
                </a:tc>
              </a:tr>
              <a:tr h="370840">
                <a:tc>
                  <a:txBody>
                    <a:bodyPr/>
                    <a:lstStyle/>
                    <a:p>
                      <a:r>
                        <a:rPr lang="en-US" smtClean="0"/>
                        <a:t>Kiểu</a:t>
                      </a:r>
                      <a:r>
                        <a:rPr lang="en-US" baseline="0" smtClean="0"/>
                        <a:t> xâu kí tự</a:t>
                      </a:r>
                      <a:endParaRPr lang="en-US"/>
                    </a:p>
                  </a:txBody>
                  <a:tcPr/>
                </a:tc>
                <a:tc>
                  <a:txBody>
                    <a:bodyPr/>
                    <a:lstStyle/>
                    <a:p>
                      <a:r>
                        <a:rPr lang="en-US" smtClean="0"/>
                        <a:t>str</a:t>
                      </a:r>
                      <a:endParaRPr lang="en-US"/>
                    </a:p>
                  </a:txBody>
                  <a:tcPr/>
                </a:tc>
              </a:tr>
              <a:tr h="370840">
                <a:tc>
                  <a:txBody>
                    <a:bodyPr/>
                    <a:lstStyle/>
                    <a:p>
                      <a:r>
                        <a:rPr lang="en-US" smtClean="0"/>
                        <a:t>Kiểu</a:t>
                      </a:r>
                      <a:r>
                        <a:rPr lang="en-US" baseline="0" smtClean="0"/>
                        <a:t> số học</a:t>
                      </a:r>
                      <a:endParaRPr lang="en-US"/>
                    </a:p>
                  </a:txBody>
                  <a:tcPr/>
                </a:tc>
                <a:tc>
                  <a:txBody>
                    <a:bodyPr/>
                    <a:lstStyle/>
                    <a:p>
                      <a:r>
                        <a:rPr lang="en-US" smtClean="0"/>
                        <a:t>int, float, complex</a:t>
                      </a:r>
                      <a:endParaRPr lang="en-US"/>
                    </a:p>
                  </a:txBody>
                  <a:tcPr/>
                </a:tc>
              </a:tr>
              <a:tr h="370840">
                <a:tc>
                  <a:txBody>
                    <a:bodyPr/>
                    <a:lstStyle/>
                    <a:p>
                      <a:r>
                        <a:rPr lang="en-US" smtClean="0"/>
                        <a:t>Kiểu</a:t>
                      </a:r>
                      <a:r>
                        <a:rPr lang="en-US" baseline="0" smtClean="0"/>
                        <a:t> danh sách</a:t>
                      </a:r>
                      <a:endParaRPr lang="en-US"/>
                    </a:p>
                  </a:txBody>
                  <a:tcPr/>
                </a:tc>
                <a:tc>
                  <a:txBody>
                    <a:bodyPr/>
                    <a:lstStyle/>
                    <a:p>
                      <a:r>
                        <a:rPr lang="en-US" b="0" smtClean="0"/>
                        <a:t>list</a:t>
                      </a:r>
                      <a:r>
                        <a:rPr lang="en-US" smtClean="0"/>
                        <a:t>,</a:t>
                      </a:r>
                      <a:r>
                        <a:rPr lang="en-US" baseline="0" smtClean="0"/>
                        <a:t> tuple</a:t>
                      </a:r>
                      <a:endParaRPr lang="en-US"/>
                    </a:p>
                  </a:txBody>
                  <a:tcPr/>
                </a:tc>
              </a:tr>
              <a:tr h="370840">
                <a:tc>
                  <a:txBody>
                    <a:bodyPr/>
                    <a:lstStyle/>
                    <a:p>
                      <a:r>
                        <a:rPr lang="en-US" smtClean="0"/>
                        <a:t>Kiểu</a:t>
                      </a:r>
                      <a:r>
                        <a:rPr lang="en-US" baseline="0" smtClean="0"/>
                        <a:t> Boolean</a:t>
                      </a:r>
                      <a:endParaRPr lang="en-US"/>
                    </a:p>
                  </a:txBody>
                  <a:tcPr/>
                </a:tc>
                <a:tc>
                  <a:txBody>
                    <a:bodyPr/>
                    <a:lstStyle/>
                    <a:p>
                      <a:r>
                        <a:rPr lang="en-US" smtClean="0"/>
                        <a:t>bool</a:t>
                      </a:r>
                      <a:endParaRPr lang="en-US"/>
                    </a:p>
                  </a:txBody>
                  <a:tcPr/>
                </a:tc>
              </a:tr>
              <a:tr h="370840">
                <a:tc>
                  <a:txBody>
                    <a:bodyPr/>
                    <a:lstStyle/>
                    <a:p>
                      <a:r>
                        <a:rPr lang="en-US" smtClean="0"/>
                        <a:t>Kiểu</a:t>
                      </a:r>
                      <a:r>
                        <a:rPr lang="en-US" baseline="0" smtClean="0"/>
                        <a:t> từ điển</a:t>
                      </a:r>
                      <a:endParaRPr lang="en-US"/>
                    </a:p>
                  </a:txBody>
                  <a:tcPr/>
                </a:tc>
                <a:tc>
                  <a:txBody>
                    <a:bodyPr/>
                    <a:lstStyle/>
                    <a:p>
                      <a:r>
                        <a:rPr lang="en-US" smtClean="0"/>
                        <a:t>dict</a:t>
                      </a:r>
                      <a:endParaRPr lang="en-US"/>
                    </a:p>
                  </a:txBody>
                  <a:tcPr/>
                </a:tc>
              </a:tr>
              <a:tr h="370840">
                <a:tc>
                  <a:txBody>
                    <a:bodyPr/>
                    <a:lstStyle/>
                    <a:p>
                      <a:r>
                        <a:rPr lang="en-US" smtClean="0"/>
                        <a:t>Kiểu</a:t>
                      </a:r>
                      <a:r>
                        <a:rPr lang="en-US" baseline="0" smtClean="0"/>
                        <a:t> tập hợp</a:t>
                      </a:r>
                      <a:endParaRPr lang="en-US"/>
                    </a:p>
                  </a:txBody>
                  <a:tcPr/>
                </a:tc>
                <a:tc>
                  <a:txBody>
                    <a:bodyPr/>
                    <a:lstStyle/>
                    <a:p>
                      <a:r>
                        <a:rPr lang="en-US" smtClean="0"/>
                        <a:t>set, frozenset</a:t>
                      </a:r>
                      <a:endParaRPr lang="en-US"/>
                    </a:p>
                  </a:txBody>
                  <a:tcPr/>
                </a:tc>
              </a:tr>
              <a:tr h="370840">
                <a:tc>
                  <a:txBody>
                    <a:bodyPr/>
                    <a:lstStyle/>
                    <a:p>
                      <a:r>
                        <a:rPr lang="en-US" smtClean="0"/>
                        <a:t>Kiểu</a:t>
                      </a:r>
                      <a:r>
                        <a:rPr lang="en-US" baseline="0" smtClean="0"/>
                        <a:t> nhị phân</a:t>
                      </a:r>
                      <a:endParaRPr lang="en-US"/>
                    </a:p>
                  </a:txBody>
                  <a:tcPr/>
                </a:tc>
                <a:tc>
                  <a:txBody>
                    <a:bodyPr/>
                    <a:lstStyle/>
                    <a:p>
                      <a:r>
                        <a:rPr lang="en-US" smtClean="0"/>
                        <a:t>bytes, bytearray, memoryview</a:t>
                      </a:r>
                      <a:endParaRPr lang="en-US"/>
                    </a:p>
                  </a:txBody>
                  <a:tcPr/>
                </a:tc>
              </a:tr>
            </a:tbl>
          </a:graphicData>
        </a:graphic>
      </p:graphicFrame>
      <p:sp>
        <p:nvSpPr>
          <p:cNvPr id="6" name="TextBox 5"/>
          <p:cNvSpPr txBox="1"/>
          <p:nvPr/>
        </p:nvSpPr>
        <p:spPr>
          <a:xfrm>
            <a:off x="1097280" y="5231971"/>
            <a:ext cx="10058400" cy="369332"/>
          </a:xfrm>
          <a:prstGeom prst="rect">
            <a:avLst/>
          </a:prstGeom>
          <a:noFill/>
        </p:spPr>
        <p:txBody>
          <a:bodyPr wrap="square" rtlCol="0">
            <a:spAutoFit/>
          </a:bodyPr>
          <a:lstStyle/>
          <a:p>
            <a:r>
              <a:rPr lang="en-US" smtClean="0"/>
              <a:t>Ngoài ra là các kiểu dữ liệu khác xây dựng từ những kiểu có sẵn (built-in) ở trên.</a:t>
            </a:r>
            <a:endParaRPr lang="en-US"/>
          </a:p>
        </p:txBody>
      </p:sp>
    </p:spTree>
    <p:extLst>
      <p:ext uri="{BB962C8B-B14F-4D97-AF65-F5344CB8AC3E}">
        <p14:creationId xmlns:p14="http://schemas.microsoft.com/office/powerpoint/2010/main" val="1672919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mtClean="0"/>
              <a:t>Chúng ta tìm hiểu hai kiểu thông dụng là </a:t>
            </a:r>
            <a:r>
              <a:rPr lang="en-US" b="1" i="1" smtClean="0"/>
              <a:t>int</a:t>
            </a:r>
            <a:r>
              <a:rPr lang="en-US" b="1" smtClean="0"/>
              <a:t> </a:t>
            </a:r>
            <a:r>
              <a:rPr lang="en-US" smtClean="0"/>
              <a:t>và </a:t>
            </a:r>
            <a:r>
              <a:rPr lang="en-US" b="1" i="1" smtClean="0"/>
              <a:t>float</a:t>
            </a:r>
          </a:p>
          <a:p>
            <a:r>
              <a:rPr lang="en-US" b="1" i="1" smtClean="0"/>
              <a:t>int</a:t>
            </a:r>
            <a:r>
              <a:rPr lang="en-US" b="1" smtClean="0"/>
              <a:t> </a:t>
            </a:r>
            <a:r>
              <a:rPr lang="en-US" smtClean="0"/>
              <a:t>là kiểu dữ liệu chứa số nguyên</a:t>
            </a:r>
          </a:p>
          <a:p>
            <a:r>
              <a:rPr lang="en-US" b="1" i="1" smtClean="0"/>
              <a:t>float</a:t>
            </a:r>
            <a:r>
              <a:rPr lang="en-US" b="1" smtClean="0"/>
              <a:t> </a:t>
            </a:r>
            <a:r>
              <a:rPr lang="en-US" smtClean="0"/>
              <a:t>là kiểu dữ liệu chứa số thực</a:t>
            </a:r>
            <a:endParaRPr lang="en-US" b="1"/>
          </a:p>
        </p:txBody>
      </p:sp>
      <p:pic>
        <p:nvPicPr>
          <p:cNvPr id="4" name="Picture 3"/>
          <p:cNvPicPr>
            <a:picLocks noChangeAspect="1"/>
          </p:cNvPicPr>
          <p:nvPr/>
        </p:nvPicPr>
        <p:blipFill>
          <a:blip r:embed="rId2"/>
          <a:stretch>
            <a:fillRect/>
          </a:stretch>
        </p:blipFill>
        <p:spPr>
          <a:xfrm>
            <a:off x="1097280" y="3295793"/>
            <a:ext cx="10058400" cy="1325526"/>
          </a:xfrm>
          <a:prstGeom prst="rect">
            <a:avLst/>
          </a:prstGeom>
        </p:spPr>
      </p:pic>
      <p:pic>
        <p:nvPicPr>
          <p:cNvPr id="5" name="Picture 4"/>
          <p:cNvPicPr>
            <a:picLocks noChangeAspect="1"/>
          </p:cNvPicPr>
          <p:nvPr/>
        </p:nvPicPr>
        <p:blipFill>
          <a:blip r:embed="rId3"/>
          <a:stretch>
            <a:fillRect/>
          </a:stretch>
        </p:blipFill>
        <p:spPr>
          <a:xfrm>
            <a:off x="1097280" y="4621319"/>
            <a:ext cx="4638675" cy="1247775"/>
          </a:xfrm>
          <a:prstGeom prst="rect">
            <a:avLst/>
          </a:prstGeom>
        </p:spPr>
      </p:pic>
      <p:sp>
        <p:nvSpPr>
          <p:cNvPr id="9" name="Title 1"/>
          <p:cNvSpPr>
            <a:spLocks noGrp="1"/>
          </p:cNvSpPr>
          <p:nvPr>
            <p:ph type="title"/>
          </p:nvPr>
        </p:nvSpPr>
        <p:spPr>
          <a:xfrm>
            <a:off x="1097280" y="289629"/>
            <a:ext cx="10058400" cy="1450757"/>
          </a:xfrm>
        </p:spPr>
        <p:txBody>
          <a:bodyPr/>
          <a:lstStyle/>
          <a:p>
            <a:r>
              <a:rPr lang="en-US" smtClean="0"/>
              <a:t>Kiểu số học</a:t>
            </a:r>
            <a:endParaRPr lang="en-US"/>
          </a:p>
        </p:txBody>
      </p:sp>
    </p:spTree>
    <p:extLst>
      <p:ext uri="{BB962C8B-B14F-4D97-AF65-F5344CB8AC3E}">
        <p14:creationId xmlns:p14="http://schemas.microsoft.com/office/powerpoint/2010/main" val="2636917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1106</TotalTime>
  <Words>3550</Words>
  <Application>Microsoft Office PowerPoint</Application>
  <PresentationFormat>Widescreen</PresentationFormat>
  <Paragraphs>377</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Calibri Light</vt:lpstr>
      <vt:lpstr>Cambria Math</vt:lpstr>
      <vt:lpstr>Consolas</vt:lpstr>
      <vt:lpstr>Segoe UI</vt:lpstr>
      <vt:lpstr>Segoe UI Light</vt:lpstr>
      <vt:lpstr>Wingdings</vt:lpstr>
      <vt:lpstr>Retrospect</vt:lpstr>
      <vt:lpstr>Variable</vt:lpstr>
      <vt:lpstr>Biến (Variable)</vt:lpstr>
      <vt:lpstr>Tên biến</vt:lpstr>
      <vt:lpstr>Giá trị</vt:lpstr>
      <vt:lpstr>Sử dụng biến</vt:lpstr>
      <vt:lpstr>Sử dụng biến</vt:lpstr>
      <vt:lpstr>Datatypes</vt:lpstr>
      <vt:lpstr>Tổng quan </vt:lpstr>
      <vt:lpstr>Kiểu số học</vt:lpstr>
      <vt:lpstr>Kiểu số học</vt:lpstr>
      <vt:lpstr>Kiểu xâu kí tự</vt:lpstr>
      <vt:lpstr>Kiểu xâu kí tự</vt:lpstr>
      <vt:lpstr>Kiểu xâu kí tự</vt:lpstr>
      <vt:lpstr>Kiểu Boolean</vt:lpstr>
      <vt:lpstr>Kiểu Boolean</vt:lpstr>
      <vt:lpstr>Kiểu Boolean</vt:lpstr>
      <vt:lpstr>Ép kiểu (Casting)</vt:lpstr>
      <vt:lpstr>Ép kiểu (Casting)</vt:lpstr>
      <vt:lpstr>Ép kiểu (Casting)</vt:lpstr>
      <vt:lpstr>Kiểu danh sách</vt:lpstr>
      <vt:lpstr>Luyện tập</vt:lpstr>
      <vt:lpstr>List</vt:lpstr>
      <vt:lpstr>List</vt:lpstr>
      <vt:lpstr>In ra một list </vt:lpstr>
      <vt:lpstr>Các phần tử trong list </vt:lpstr>
      <vt:lpstr>Các phần tử trong list</vt:lpstr>
      <vt:lpstr>Thay đổi phần tử trong list</vt:lpstr>
      <vt:lpstr>Thêm về cách đánh số (indexing) trong list</vt:lpstr>
      <vt:lpstr>Duyệt qua các phần tử của list</vt:lpstr>
      <vt:lpstr>Số phần tử, thêm và xóa trong list</vt:lpstr>
      <vt:lpstr>Số phần tử, thêm và xóa trong list</vt:lpstr>
      <vt:lpstr>Số phần tử, thêm và xóa trong list</vt:lpstr>
      <vt:lpstr>Ghép list</vt:lpstr>
      <vt:lpstr>Sao chép list</vt:lpstr>
      <vt:lpstr>List trong list?</vt:lpstr>
      <vt:lpstr>List trong list?</vt:lpstr>
      <vt:lpstr>String slicing và list</vt:lpstr>
      <vt:lpstr>Luyện tập</vt:lpstr>
      <vt:lpstr>Luyện tập</vt:lpstr>
      <vt:lpstr>If statement</vt:lpstr>
      <vt:lpstr>Cú pháp</vt:lpstr>
      <vt:lpstr>Cú pháp mở rộng</vt:lpstr>
      <vt:lpstr>Một cái gì đó phức tạp hơn</vt:lpstr>
      <vt:lpstr>Một cái gì đó phức tạp hơn</vt:lpstr>
      <vt:lpstr>Luyện tập</vt:lpstr>
      <vt:lpstr>Loops</vt:lpstr>
      <vt:lpstr>Lệnh for</vt:lpstr>
      <vt:lpstr>Lệnh for hoạt động như thế nào</vt:lpstr>
      <vt:lpstr>Hàm range()</vt:lpstr>
      <vt:lpstr>Duyệt các phần tử của list</vt:lpstr>
      <vt:lpstr>Duyệt các phần tử của list</vt:lpstr>
      <vt:lpstr>Lệnh while</vt:lpstr>
      <vt:lpstr>Lệnh while và lặp vô hạn</vt:lpstr>
      <vt:lpstr>Sử dụng while</vt:lpstr>
      <vt:lpstr>Sử dụng while</vt:lpstr>
      <vt:lpstr>Luyện tập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Datatypes</dc:title>
  <dc:creator>Đức Văn</dc:creator>
  <cp:lastModifiedBy>Đức Văn</cp:lastModifiedBy>
  <cp:revision>475</cp:revision>
  <dcterms:created xsi:type="dcterms:W3CDTF">2020-03-08T08:56:44Z</dcterms:created>
  <dcterms:modified xsi:type="dcterms:W3CDTF">2020-03-09T11:04:53Z</dcterms:modified>
</cp:coreProperties>
</file>