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1637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53578" y="319554"/>
            <a:ext cx="1502943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29/3</a:t>
            </a:r>
            <a:r>
              <a:rPr spc="-10" dirty="0"/>
              <a:t>/</a:t>
            </a:r>
            <a:r>
              <a:rPr spc="-25" dirty="0"/>
              <a:t>2</a:t>
            </a:r>
            <a:r>
              <a:rPr spc="-15"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Department of Information</a:t>
            </a:r>
            <a:r>
              <a:rPr spc="-20" dirty="0"/>
              <a:t> </a:t>
            </a:r>
            <a:r>
              <a:rPr spc="-10" dirty="0"/>
              <a:t>Technology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30" dirty="0"/>
              <a:t>‹#›</a:t>
            </a:fld>
            <a:endParaRPr spc="-3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29/3</a:t>
            </a:r>
            <a:r>
              <a:rPr spc="-10" dirty="0"/>
              <a:t>/</a:t>
            </a:r>
            <a:r>
              <a:rPr spc="-25" dirty="0"/>
              <a:t>2</a:t>
            </a:r>
            <a:r>
              <a:rPr spc="-15"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Department of Information</a:t>
            </a:r>
            <a:r>
              <a:rPr spc="-20" dirty="0"/>
              <a:t> </a:t>
            </a:r>
            <a:r>
              <a:rPr spc="-10" dirty="0"/>
              <a:t>Technology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30" dirty="0"/>
              <a:t>‹#›</a:t>
            </a:fld>
            <a:endParaRPr spc="-3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29/3</a:t>
            </a:r>
            <a:r>
              <a:rPr spc="-10" dirty="0"/>
              <a:t>/</a:t>
            </a:r>
            <a:r>
              <a:rPr spc="-25" dirty="0"/>
              <a:t>2</a:t>
            </a:r>
            <a:r>
              <a:rPr spc="-15" dirty="0"/>
              <a:t>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Department of Information</a:t>
            </a:r>
            <a:r>
              <a:rPr spc="-20" dirty="0"/>
              <a:t> </a:t>
            </a:r>
            <a:r>
              <a:rPr spc="-10" dirty="0"/>
              <a:t>Technology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30" dirty="0"/>
              <a:t>‹#›</a:t>
            </a:fld>
            <a:endParaRPr spc="-3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669" y="8355"/>
            <a:ext cx="506104" cy="632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137990" y="8346"/>
            <a:ext cx="470014" cy="6326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29/3</a:t>
            </a:r>
            <a:r>
              <a:rPr spc="-10" dirty="0"/>
              <a:t>/</a:t>
            </a:r>
            <a:r>
              <a:rPr spc="-25" dirty="0"/>
              <a:t>2</a:t>
            </a:r>
            <a:r>
              <a:rPr spc="-15" dirty="0"/>
              <a:t>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Department of Information</a:t>
            </a:r>
            <a:r>
              <a:rPr spc="-20" dirty="0"/>
              <a:t> </a:t>
            </a:r>
            <a:r>
              <a:rPr spc="-10" dirty="0"/>
              <a:t>Technology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30" dirty="0"/>
              <a:t>‹#›</a:t>
            </a:fld>
            <a:endParaRPr spc="-3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29/3</a:t>
            </a:r>
            <a:r>
              <a:rPr spc="-10" dirty="0"/>
              <a:t>/</a:t>
            </a:r>
            <a:r>
              <a:rPr spc="-25" dirty="0"/>
              <a:t>2</a:t>
            </a:r>
            <a:r>
              <a:rPr spc="-15" dirty="0"/>
              <a:t>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Department of Information</a:t>
            </a:r>
            <a:r>
              <a:rPr spc="-20" dirty="0"/>
              <a:t> </a:t>
            </a:r>
            <a:r>
              <a:rPr spc="-10" dirty="0"/>
              <a:t>Technology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30" dirty="0"/>
              <a:t>‹#›</a:t>
            </a:fld>
            <a:endParaRPr spc="-3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669" y="8355"/>
            <a:ext cx="506104" cy="6326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8579" y="1464964"/>
            <a:ext cx="1332941" cy="34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9059" y="979245"/>
            <a:ext cx="3911981" cy="1720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7294" y="3316018"/>
            <a:ext cx="272415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29/3</a:t>
            </a:r>
            <a:r>
              <a:rPr spc="-10" dirty="0"/>
              <a:t>/</a:t>
            </a:r>
            <a:r>
              <a:rPr spc="-25" dirty="0"/>
              <a:t>2</a:t>
            </a:r>
            <a:r>
              <a:rPr spc="-15"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69308" y="3316018"/>
            <a:ext cx="1229360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Department of Information</a:t>
            </a:r>
            <a:r>
              <a:rPr spc="-20" dirty="0"/>
              <a:t> </a:t>
            </a:r>
            <a:r>
              <a:rPr spc="-10" dirty="0"/>
              <a:t>Technology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39929" y="3316018"/>
            <a:ext cx="146685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30" dirty="0"/>
              <a:t>‹#›</a:t>
            </a:fld>
            <a:endParaRPr spc="-3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12" y="0"/>
            <a:ext cx="506104" cy="604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4403" y="31211"/>
            <a:ext cx="1755139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b="1" dirty="0">
                <a:latin typeface="Carlito"/>
                <a:cs typeface="Carlito"/>
              </a:rPr>
              <a:t>BVRIT</a:t>
            </a:r>
            <a:r>
              <a:rPr sz="1700" b="1" spc="-60" dirty="0">
                <a:latin typeface="Carlito"/>
                <a:cs typeface="Carlito"/>
              </a:rPr>
              <a:t> </a:t>
            </a:r>
            <a:r>
              <a:rPr sz="1700" b="1" spc="10" dirty="0">
                <a:latin typeface="Carlito"/>
                <a:cs typeface="Carlito"/>
              </a:rPr>
              <a:t>HYDERABAD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7873" y="224546"/>
            <a:ext cx="21329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Carlito"/>
                <a:cs typeface="Carlito"/>
              </a:rPr>
              <a:t>College of Engineering </a:t>
            </a:r>
            <a:r>
              <a:rPr sz="1200" spc="-15" dirty="0">
                <a:latin typeface="Carlito"/>
                <a:cs typeface="Carlito"/>
              </a:rPr>
              <a:t>for</a:t>
            </a:r>
            <a:r>
              <a:rPr sz="1200" spc="-40" dirty="0">
                <a:latin typeface="Carlito"/>
                <a:cs typeface="Carlito"/>
              </a:rPr>
              <a:t> </a:t>
            </a:r>
            <a:r>
              <a:rPr sz="1200" spc="-20" dirty="0">
                <a:latin typeface="Carlito"/>
                <a:cs typeface="Carlito"/>
              </a:rPr>
              <a:t>Women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98823" y="9501"/>
            <a:ext cx="506097" cy="6326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68489" y="853625"/>
            <a:ext cx="30689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b="1" spc="10" dirty="0">
                <a:latin typeface="Carlito"/>
                <a:cs typeface="Carlito"/>
              </a:rPr>
              <a:t>GOOGLE </a:t>
            </a:r>
            <a:r>
              <a:rPr sz="1700" b="1" spc="-25" dirty="0">
                <a:latin typeface="Carlito"/>
                <a:cs typeface="Carlito"/>
              </a:rPr>
              <a:t>PLAY </a:t>
            </a:r>
            <a:r>
              <a:rPr sz="1700" b="1" spc="-5" dirty="0">
                <a:latin typeface="Carlito"/>
                <a:cs typeface="Carlito"/>
              </a:rPr>
              <a:t>STORE </a:t>
            </a:r>
            <a:r>
              <a:rPr sz="1700" b="1" spc="10" dirty="0">
                <a:latin typeface="Carlito"/>
                <a:cs typeface="Carlito"/>
              </a:rPr>
              <a:t>APP</a:t>
            </a:r>
            <a:r>
              <a:rPr sz="1700" b="1" spc="-15" dirty="0">
                <a:latin typeface="Carlito"/>
                <a:cs typeface="Carlito"/>
              </a:rPr>
              <a:t> RATING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29/3</a:t>
            </a:r>
            <a:r>
              <a:rPr spc="-10" dirty="0"/>
              <a:t>/</a:t>
            </a:r>
            <a:r>
              <a:rPr spc="-25" dirty="0"/>
              <a:t>2</a:t>
            </a:r>
            <a:r>
              <a:rPr spc="-15" dirty="0"/>
              <a:t>3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Department of Information</a:t>
            </a:r>
            <a:r>
              <a:rPr spc="-20" dirty="0"/>
              <a:t> </a:t>
            </a:r>
            <a:r>
              <a:rPr spc="-10" dirty="0"/>
              <a:t>Technology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30" dirty="0"/>
              <a:t>1</a:t>
            </a:fld>
            <a:endParaRPr spc="-30" dirty="0"/>
          </a:p>
        </p:txBody>
      </p:sp>
      <p:sp>
        <p:nvSpPr>
          <p:cNvPr id="7" name="object 7"/>
          <p:cNvSpPr txBox="1"/>
          <p:nvPr/>
        </p:nvSpPr>
        <p:spPr>
          <a:xfrm>
            <a:off x="2586799" y="1945918"/>
            <a:ext cx="935355" cy="318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160"/>
              </a:lnSpc>
              <a:spcBef>
                <a:spcPts val="90"/>
              </a:spcBef>
            </a:pPr>
            <a:r>
              <a:rPr sz="1100" spc="-35" dirty="0">
                <a:latin typeface="Carlito"/>
                <a:cs typeface="Carlito"/>
              </a:rPr>
              <a:t>Team </a:t>
            </a:r>
            <a:r>
              <a:rPr sz="1100" spc="-5" dirty="0">
                <a:latin typeface="Carlito"/>
                <a:cs typeface="Carlito"/>
              </a:rPr>
              <a:t>No:</a:t>
            </a:r>
            <a:r>
              <a:rPr sz="1100" spc="50" dirty="0">
                <a:latin typeface="Carlito"/>
                <a:cs typeface="Carlito"/>
              </a:rPr>
              <a:t> </a:t>
            </a:r>
            <a:r>
              <a:rPr sz="1100" spc="30" dirty="0">
                <a:latin typeface="Carlito"/>
                <a:cs typeface="Carlito"/>
              </a:rPr>
              <a:t>4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ts val="1160"/>
              </a:lnSpc>
            </a:pPr>
            <a:r>
              <a:rPr sz="1100" spc="-35" dirty="0">
                <a:latin typeface="Carlito"/>
                <a:cs typeface="Carlito"/>
              </a:rPr>
              <a:t>Team</a:t>
            </a:r>
            <a:r>
              <a:rPr sz="1100" spc="-50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Members: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6799" y="2198965"/>
            <a:ext cx="13487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Carlito"/>
                <a:cs typeface="Carlito"/>
              </a:rPr>
              <a:t>V.Sushma-20WH1A1207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86799" y="2312846"/>
            <a:ext cx="1596390" cy="697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160"/>
              </a:lnSpc>
              <a:spcBef>
                <a:spcPts val="90"/>
              </a:spcBef>
            </a:pPr>
            <a:r>
              <a:rPr sz="1100" spc="-10" dirty="0">
                <a:latin typeface="Carlito"/>
                <a:cs typeface="Carlito"/>
              </a:rPr>
              <a:t>A.Divya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spc="-20" dirty="0">
                <a:latin typeface="Carlito"/>
                <a:cs typeface="Carlito"/>
              </a:rPr>
              <a:t>sri-20WH1A1280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ts val="994"/>
              </a:lnSpc>
            </a:pPr>
            <a:r>
              <a:rPr sz="1100" spc="-30" dirty="0">
                <a:latin typeface="Carlito"/>
                <a:cs typeface="Carlito"/>
              </a:rPr>
              <a:t>V.Srujana-20WH1A12B2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ts val="994"/>
              </a:lnSpc>
            </a:pPr>
            <a:r>
              <a:rPr sz="1100" spc="-30" dirty="0">
                <a:latin typeface="Carlito"/>
                <a:cs typeface="Carlito"/>
              </a:rPr>
              <a:t>T.Sujatha-21WH5A1208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ts val="994"/>
              </a:lnSpc>
            </a:pPr>
            <a:r>
              <a:rPr sz="1100" spc="-35" dirty="0">
                <a:latin typeface="Carlito"/>
                <a:cs typeface="Carlito"/>
              </a:rPr>
              <a:t>E.Abhinaya-21WH5A1210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ts val="1160"/>
              </a:lnSpc>
            </a:pPr>
            <a:r>
              <a:rPr sz="1100" spc="-5" dirty="0">
                <a:latin typeface="Carlito"/>
                <a:cs typeface="Carlito"/>
              </a:rPr>
              <a:t>G.Sai</a:t>
            </a:r>
            <a:r>
              <a:rPr sz="1100" spc="-35" dirty="0">
                <a:latin typeface="Carlito"/>
                <a:cs typeface="Carlito"/>
              </a:rPr>
              <a:t> </a:t>
            </a:r>
            <a:r>
              <a:rPr sz="1100" spc="-25" dirty="0">
                <a:latin typeface="Carlito"/>
                <a:cs typeface="Carlito"/>
              </a:rPr>
              <a:t>Harshitha-20951A1282</a:t>
            </a:r>
            <a:endParaRPr sz="1100">
              <a:latin typeface="Carlito"/>
              <a:cs typeface="Carlito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4F7816-FF48-349C-FFD1-1819B08A9F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839977"/>
            <a:ext cx="363639" cy="3155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6849" y="319554"/>
            <a:ext cx="13989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5" dirty="0">
                <a:latin typeface="Carlito"/>
                <a:cs typeface="Carlito"/>
              </a:rPr>
              <a:t>Output and</a:t>
            </a:r>
            <a:r>
              <a:rPr sz="1400" b="1" spc="-70" dirty="0">
                <a:latin typeface="Carlito"/>
                <a:cs typeface="Carlito"/>
              </a:rPr>
              <a:t> </a:t>
            </a:r>
            <a:r>
              <a:rPr sz="1400" b="1" spc="10" dirty="0">
                <a:latin typeface="Carlito"/>
                <a:cs typeface="Carlito"/>
              </a:rPr>
              <a:t>Graph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96791" y="8346"/>
            <a:ext cx="506097" cy="632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8783" y="677959"/>
            <a:ext cx="2530421" cy="21509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59026" y="2950354"/>
            <a:ext cx="16617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Carlito"/>
                <a:cs typeface="Carlito"/>
              </a:rPr>
              <a:t>Figure:</a:t>
            </a:r>
            <a:r>
              <a:rPr sz="1000" spc="-5" dirty="0">
                <a:latin typeface="Carlito"/>
                <a:cs typeface="Carlito"/>
              </a:rPr>
              <a:t>Deployment using</a:t>
            </a:r>
            <a:r>
              <a:rPr sz="1000" spc="-5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gradio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29/3</a:t>
            </a:r>
            <a:r>
              <a:rPr spc="-10" dirty="0"/>
              <a:t>/</a:t>
            </a:r>
            <a:r>
              <a:rPr spc="-25" dirty="0"/>
              <a:t>2</a:t>
            </a:r>
            <a:r>
              <a:rPr spc="-15" dirty="0"/>
              <a:t>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Department of Information</a:t>
            </a:r>
            <a:r>
              <a:rPr spc="-20" dirty="0"/>
              <a:t> </a:t>
            </a:r>
            <a:r>
              <a:rPr spc="-10" dirty="0"/>
              <a:t>Technology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30" dirty="0"/>
              <a:t>10</a:t>
            </a:fld>
            <a:endParaRPr spc="-30" dirty="0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6849" y="319554"/>
            <a:ext cx="13989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5" dirty="0">
                <a:latin typeface="Carlito"/>
                <a:cs typeface="Carlito"/>
              </a:rPr>
              <a:t>Output and</a:t>
            </a:r>
            <a:r>
              <a:rPr sz="1400" b="1" spc="-70" dirty="0">
                <a:latin typeface="Carlito"/>
                <a:cs typeface="Carlito"/>
              </a:rPr>
              <a:t> </a:t>
            </a:r>
            <a:r>
              <a:rPr sz="1400" b="1" spc="10" dirty="0">
                <a:latin typeface="Carlito"/>
                <a:cs typeface="Carlito"/>
              </a:rPr>
              <a:t>Graph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96791" y="8346"/>
            <a:ext cx="506097" cy="632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8758" y="677948"/>
            <a:ext cx="2530443" cy="2150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94789" y="2950354"/>
            <a:ext cx="9899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Carlito"/>
                <a:cs typeface="Carlito"/>
              </a:rPr>
              <a:t>Figu</a:t>
            </a:r>
            <a:r>
              <a:rPr sz="1000" spc="-20" dirty="0">
                <a:solidFill>
                  <a:srgbClr val="3333B2"/>
                </a:solidFill>
                <a:latin typeface="Carlito"/>
                <a:cs typeface="Carlito"/>
              </a:rPr>
              <a:t>r</a:t>
            </a:r>
            <a:r>
              <a:rPr sz="1000" spc="-5" dirty="0">
                <a:solidFill>
                  <a:srgbClr val="3333B2"/>
                </a:solidFill>
                <a:latin typeface="Carlito"/>
                <a:cs typeface="Carlito"/>
              </a:rPr>
              <a:t>e:</a:t>
            </a:r>
            <a:r>
              <a:rPr sz="1000" spc="-5" dirty="0">
                <a:latin typeface="Carlito"/>
                <a:cs typeface="Carlito"/>
              </a:rPr>
              <a:t>GUI(tki</a:t>
            </a:r>
            <a:r>
              <a:rPr sz="1000" spc="-15" dirty="0">
                <a:latin typeface="Carlito"/>
                <a:cs typeface="Carlito"/>
              </a:rPr>
              <a:t>n</a:t>
            </a:r>
            <a:r>
              <a:rPr sz="1000" spc="-20" dirty="0">
                <a:latin typeface="Carlito"/>
                <a:cs typeface="Carlito"/>
              </a:rPr>
              <a:t>t</a:t>
            </a:r>
            <a:r>
              <a:rPr sz="1000" spc="-5" dirty="0">
                <a:latin typeface="Carlito"/>
                <a:cs typeface="Carlito"/>
              </a:rPr>
              <a:t>er)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29/3</a:t>
            </a:r>
            <a:r>
              <a:rPr spc="-10" dirty="0"/>
              <a:t>/</a:t>
            </a:r>
            <a:r>
              <a:rPr spc="-25" dirty="0"/>
              <a:t>2</a:t>
            </a:r>
            <a:r>
              <a:rPr spc="-15" dirty="0"/>
              <a:t>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Department of Information</a:t>
            </a:r>
            <a:r>
              <a:rPr spc="-20" dirty="0"/>
              <a:t> </a:t>
            </a:r>
            <a:r>
              <a:rPr spc="-10" dirty="0"/>
              <a:t>Technology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30" dirty="0"/>
              <a:t>11</a:t>
            </a:fld>
            <a:endParaRPr spc="-30" dirty="0"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6849" y="319554"/>
            <a:ext cx="13989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5" dirty="0">
                <a:latin typeface="Carlito"/>
                <a:cs typeface="Carlito"/>
              </a:rPr>
              <a:t>Output and</a:t>
            </a:r>
            <a:r>
              <a:rPr sz="1400" b="1" spc="-70" dirty="0">
                <a:latin typeface="Carlito"/>
                <a:cs typeface="Carlito"/>
              </a:rPr>
              <a:t> </a:t>
            </a:r>
            <a:r>
              <a:rPr sz="1400" b="1" spc="10" dirty="0">
                <a:latin typeface="Carlito"/>
                <a:cs typeface="Carlito"/>
              </a:rPr>
              <a:t>Graph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96791" y="8346"/>
            <a:ext cx="506097" cy="632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8584" y="769518"/>
            <a:ext cx="2391064" cy="1922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11388" y="2950392"/>
            <a:ext cx="13569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Carlito"/>
                <a:cs typeface="Carlito"/>
              </a:rPr>
              <a:t>Figure:</a:t>
            </a:r>
            <a:r>
              <a:rPr sz="1000" spc="-5" dirty="0">
                <a:latin typeface="Carlito"/>
                <a:cs typeface="Carlito"/>
              </a:rPr>
              <a:t>Actual vs</a:t>
            </a:r>
            <a:r>
              <a:rPr sz="1000" spc="-5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Predicted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29/3</a:t>
            </a:r>
            <a:r>
              <a:rPr spc="-10" dirty="0"/>
              <a:t>/</a:t>
            </a:r>
            <a:r>
              <a:rPr spc="-25" dirty="0"/>
              <a:t>2</a:t>
            </a:r>
            <a:r>
              <a:rPr spc="-15" dirty="0"/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70446" y="3316018"/>
            <a:ext cx="1229360" cy="122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-5" dirty="0">
                <a:latin typeface="Carlito"/>
                <a:cs typeface="Carlito"/>
              </a:rPr>
              <a:t>Department of Information</a:t>
            </a:r>
            <a:r>
              <a:rPr sz="600" spc="-20" dirty="0">
                <a:latin typeface="Carlito"/>
                <a:cs typeface="Carlito"/>
              </a:rPr>
              <a:t> </a:t>
            </a:r>
            <a:r>
              <a:rPr sz="600" spc="-10" dirty="0">
                <a:latin typeface="Carlito"/>
                <a:cs typeface="Carlito"/>
              </a:rPr>
              <a:t>Technology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42283" y="3316018"/>
            <a:ext cx="144145" cy="122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600" spc="-40" dirty="0">
                <a:latin typeface="Carlito"/>
                <a:cs typeface="Carlito"/>
              </a:rPr>
              <a:t>12</a:t>
            </a:fld>
            <a:endParaRPr sz="600">
              <a:latin typeface="Carlito"/>
              <a:cs typeface="Carlito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0108" y="319554"/>
            <a:ext cx="13754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5" dirty="0">
                <a:latin typeface="Carlito"/>
                <a:cs typeface="Carlito"/>
              </a:rPr>
              <a:t>Comparison</a:t>
            </a:r>
            <a:r>
              <a:rPr sz="1400" b="1" spc="-40" dirty="0">
                <a:latin typeface="Carlito"/>
                <a:cs typeface="Carlito"/>
              </a:rPr>
              <a:t> </a:t>
            </a:r>
            <a:r>
              <a:rPr sz="1400" b="1" spc="-10" dirty="0">
                <a:latin typeface="Carlito"/>
                <a:cs typeface="Carlito"/>
              </a:rPr>
              <a:t>Table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96791" y="8346"/>
            <a:ext cx="506097" cy="632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52538" y="1300086"/>
          <a:ext cx="2951480" cy="890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7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7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Carlito"/>
                          <a:cs typeface="Carlito"/>
                        </a:rPr>
                        <a:t>Algorithm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Carlito"/>
                          <a:cs typeface="Carlito"/>
                        </a:rPr>
                        <a:t>accuracy(in</a:t>
                      </a:r>
                      <a:r>
                        <a:rPr sz="11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-10" dirty="0">
                          <a:latin typeface="Carlito"/>
                          <a:cs typeface="Carlito"/>
                        </a:rPr>
                        <a:t>percentage)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Carlito"/>
                          <a:cs typeface="Carlito"/>
                        </a:rPr>
                        <a:t>Logistic</a:t>
                      </a:r>
                      <a:r>
                        <a:rPr sz="11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-10" dirty="0">
                          <a:latin typeface="Carlito"/>
                          <a:cs typeface="Carlito"/>
                        </a:rPr>
                        <a:t>Regression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45" dirty="0">
                          <a:latin typeface="Carlito"/>
                          <a:cs typeface="Carlito"/>
                        </a:rPr>
                        <a:t>75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126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Linear</a:t>
                      </a:r>
                      <a:r>
                        <a:rPr sz="11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-10" dirty="0">
                          <a:latin typeface="Carlito"/>
                          <a:cs typeface="Carlito"/>
                        </a:rPr>
                        <a:t>Regression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10" dirty="0">
                          <a:latin typeface="Carlito"/>
                          <a:cs typeface="Carlito"/>
                        </a:rPr>
                        <a:t>6.8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Carlito"/>
                          <a:cs typeface="Carlito"/>
                        </a:rPr>
                        <a:t>Random</a:t>
                      </a:r>
                      <a:r>
                        <a:rPr sz="1100" spc="-15" dirty="0">
                          <a:latin typeface="Carlito"/>
                          <a:cs typeface="Carlito"/>
                        </a:rPr>
                        <a:t> Forest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15" dirty="0">
                          <a:latin typeface="Carlito"/>
                          <a:cs typeface="Carlito"/>
                        </a:rPr>
                        <a:t>88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Decision</a:t>
                      </a:r>
                      <a:r>
                        <a:rPr sz="11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-30" dirty="0">
                          <a:latin typeface="Carlito"/>
                          <a:cs typeface="Carlito"/>
                        </a:rPr>
                        <a:t>Tree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Carlito"/>
                          <a:cs typeface="Carlito"/>
                        </a:rPr>
                        <a:t>85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29/3</a:t>
            </a:r>
            <a:r>
              <a:rPr spc="-10" dirty="0"/>
              <a:t>/</a:t>
            </a:r>
            <a:r>
              <a:rPr spc="-25" dirty="0"/>
              <a:t>2</a:t>
            </a:r>
            <a:r>
              <a:rPr spc="-15" dirty="0"/>
              <a:t>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70446" y="3316018"/>
            <a:ext cx="1229360" cy="122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-5" dirty="0">
                <a:latin typeface="Carlito"/>
                <a:cs typeface="Carlito"/>
              </a:rPr>
              <a:t>Department of Information</a:t>
            </a:r>
            <a:r>
              <a:rPr sz="600" spc="-20" dirty="0">
                <a:latin typeface="Carlito"/>
                <a:cs typeface="Carlito"/>
              </a:rPr>
              <a:t> </a:t>
            </a:r>
            <a:r>
              <a:rPr sz="600" spc="-10" dirty="0">
                <a:latin typeface="Carlito"/>
                <a:cs typeface="Carlito"/>
              </a:rPr>
              <a:t>Technology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42283" y="3316018"/>
            <a:ext cx="144145" cy="122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600" spc="-40" dirty="0">
                <a:latin typeface="Carlito"/>
                <a:cs typeface="Carlito"/>
              </a:rPr>
              <a:t>13</a:t>
            </a:fld>
            <a:endParaRPr sz="600">
              <a:latin typeface="Carlito"/>
              <a:cs typeface="Carlito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79" y="1464964"/>
            <a:ext cx="133096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THANK</a:t>
            </a:r>
            <a:r>
              <a:rPr spc="-55" dirty="0"/>
              <a:t> </a:t>
            </a:r>
            <a:r>
              <a:rPr spc="-20" dirty="0"/>
              <a:t>YOU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29/3</a:t>
            </a:r>
            <a:r>
              <a:rPr spc="-10" dirty="0"/>
              <a:t>/</a:t>
            </a:r>
            <a:r>
              <a:rPr spc="-25" dirty="0"/>
              <a:t>2</a:t>
            </a:r>
            <a:r>
              <a:rPr spc="-15" dirty="0"/>
              <a:t>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70446" y="3316018"/>
            <a:ext cx="1229360" cy="122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-5" dirty="0">
                <a:latin typeface="Carlito"/>
                <a:cs typeface="Carlito"/>
              </a:rPr>
              <a:t>Department of Information</a:t>
            </a:r>
            <a:r>
              <a:rPr sz="600" spc="-20" dirty="0">
                <a:latin typeface="Carlito"/>
                <a:cs typeface="Carlito"/>
              </a:rPr>
              <a:t> </a:t>
            </a:r>
            <a:r>
              <a:rPr sz="600" spc="-10" dirty="0">
                <a:latin typeface="Carlito"/>
                <a:cs typeface="Carlito"/>
              </a:rPr>
              <a:t>Technology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42283" y="3316018"/>
            <a:ext cx="144145" cy="122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600" spc="-40" dirty="0">
                <a:latin typeface="Carlito"/>
                <a:cs typeface="Carlito"/>
              </a:rPr>
              <a:t>14</a:t>
            </a:fld>
            <a:endParaRPr sz="600">
              <a:latin typeface="Carlito"/>
              <a:cs typeface="Carlito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3789" y="319554"/>
            <a:ext cx="15824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10" dirty="0">
                <a:latin typeface="Carlito"/>
                <a:cs typeface="Carlito"/>
              </a:rPr>
              <a:t>TABLE </a:t>
            </a:r>
            <a:r>
              <a:rPr sz="1400" b="1" spc="15" dirty="0">
                <a:latin typeface="Carlito"/>
                <a:cs typeface="Carlito"/>
              </a:rPr>
              <a:t>OF</a:t>
            </a:r>
            <a:r>
              <a:rPr sz="1400" b="1" spc="-30" dirty="0">
                <a:latin typeface="Carlito"/>
                <a:cs typeface="Carlito"/>
              </a:rPr>
              <a:t> </a:t>
            </a:r>
            <a:r>
              <a:rPr sz="1400" b="1" spc="15" dirty="0">
                <a:latin typeface="Carlito"/>
                <a:cs typeface="Carlito"/>
              </a:rPr>
              <a:t>CONTENTS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96791" y="8346"/>
            <a:ext cx="506097" cy="632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7700" y="1333144"/>
            <a:ext cx="70129" cy="70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4395" y="1210790"/>
            <a:ext cx="1105535" cy="107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z="1100" spc="-10" dirty="0">
                <a:latin typeface="Carlito"/>
                <a:cs typeface="Carlito"/>
              </a:rPr>
              <a:t>Problem</a:t>
            </a:r>
            <a:r>
              <a:rPr sz="1100" spc="-60" dirty="0">
                <a:latin typeface="Carlito"/>
                <a:cs typeface="Carlito"/>
              </a:rPr>
              <a:t> </a:t>
            </a:r>
            <a:r>
              <a:rPr sz="1100" spc="-15" dirty="0">
                <a:latin typeface="Carlito"/>
                <a:cs typeface="Carlito"/>
              </a:rPr>
              <a:t>statement  </a:t>
            </a:r>
            <a:r>
              <a:rPr sz="1100" spc="-5" dirty="0">
                <a:latin typeface="Carlito"/>
                <a:cs typeface="Carlito"/>
              </a:rPr>
              <a:t>Python </a:t>
            </a:r>
            <a:r>
              <a:rPr sz="1100" spc="-15" dirty="0">
                <a:latin typeface="Carlito"/>
                <a:cs typeface="Carlito"/>
              </a:rPr>
              <a:t>Packages  </a:t>
            </a:r>
            <a:r>
              <a:rPr sz="1100" spc="-10" dirty="0">
                <a:latin typeface="Carlito"/>
                <a:cs typeface="Carlito"/>
              </a:rPr>
              <a:t>Algorithm</a:t>
            </a:r>
            <a:endParaRPr sz="1100">
              <a:latin typeface="Carlito"/>
              <a:cs typeface="Carlito"/>
            </a:endParaRPr>
          </a:p>
          <a:p>
            <a:pPr marL="12700" marR="26670">
              <a:lnSpc>
                <a:spcPct val="125299"/>
              </a:lnSpc>
            </a:pPr>
            <a:r>
              <a:rPr sz="1100" spc="-5" dirty="0">
                <a:latin typeface="Carlito"/>
                <a:cs typeface="Carlito"/>
              </a:rPr>
              <a:t>output and</a:t>
            </a:r>
            <a:r>
              <a:rPr sz="1100" spc="-90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Graphs  </a:t>
            </a:r>
            <a:r>
              <a:rPr sz="1100" spc="-5" dirty="0">
                <a:latin typeface="Carlito"/>
                <a:cs typeface="Carlito"/>
              </a:rPr>
              <a:t>Comparison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table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7700" y="1543177"/>
            <a:ext cx="70129" cy="70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7700" y="1753209"/>
            <a:ext cx="70129" cy="70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7700" y="1963242"/>
            <a:ext cx="70129" cy="701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7700" y="2173274"/>
            <a:ext cx="70129" cy="701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29/3</a:t>
            </a:r>
            <a:r>
              <a:rPr spc="-10" dirty="0"/>
              <a:t>/</a:t>
            </a:r>
            <a:r>
              <a:rPr spc="-25" dirty="0"/>
              <a:t>2</a:t>
            </a:r>
            <a:r>
              <a:rPr spc="-15" dirty="0"/>
              <a:t>3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Department of Information</a:t>
            </a:r>
            <a:r>
              <a:rPr spc="-20" dirty="0"/>
              <a:t> </a:t>
            </a:r>
            <a:r>
              <a:rPr spc="-10" dirty="0"/>
              <a:t>Technology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30" dirty="0"/>
              <a:t>2</a:t>
            </a:fld>
            <a:endParaRPr spc="-30" dirty="0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3578" y="319554"/>
            <a:ext cx="14941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0" dirty="0">
                <a:latin typeface="Carlito"/>
                <a:cs typeface="Carlito"/>
              </a:rPr>
              <a:t>Problem</a:t>
            </a:r>
            <a:r>
              <a:rPr sz="1400" b="1" spc="-15" dirty="0">
                <a:latin typeface="Carlito"/>
                <a:cs typeface="Carlito"/>
              </a:rPr>
              <a:t> </a:t>
            </a:r>
            <a:r>
              <a:rPr sz="1400" b="1" spc="5" dirty="0">
                <a:latin typeface="Carlito"/>
                <a:cs typeface="Carlito"/>
              </a:rPr>
              <a:t>Statement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96791" y="8346"/>
            <a:ext cx="506097" cy="632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7700" y="1462087"/>
            <a:ext cx="70129" cy="70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4395" y="1383498"/>
            <a:ext cx="3590290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Carlito"/>
                <a:cs typeface="Carlito"/>
              </a:rPr>
              <a:t>Google </a:t>
            </a:r>
            <a:r>
              <a:rPr sz="1100" spc="-15" dirty="0">
                <a:latin typeface="Carlito"/>
                <a:cs typeface="Carlito"/>
              </a:rPr>
              <a:t>play store </a:t>
            </a:r>
            <a:r>
              <a:rPr sz="1100" spc="-10" dirty="0">
                <a:latin typeface="Carlito"/>
                <a:cs typeface="Carlito"/>
              </a:rPr>
              <a:t>apps </a:t>
            </a:r>
            <a:r>
              <a:rPr sz="1100" spc="-15" dirty="0">
                <a:latin typeface="Carlito"/>
                <a:cs typeface="Carlito"/>
              </a:rPr>
              <a:t>are </a:t>
            </a:r>
            <a:r>
              <a:rPr sz="1100" spc="-10" dirty="0">
                <a:latin typeface="Carlito"/>
                <a:cs typeface="Carlito"/>
              </a:rPr>
              <a:t>downloaded </a:t>
            </a:r>
            <a:r>
              <a:rPr sz="1100" spc="-5" dirty="0">
                <a:latin typeface="Carlito"/>
                <a:cs typeface="Carlito"/>
              </a:rPr>
              <a:t>based on the </a:t>
            </a:r>
            <a:r>
              <a:rPr sz="1100" spc="-10" dirty="0">
                <a:latin typeface="Carlito"/>
                <a:cs typeface="Carlito"/>
              </a:rPr>
              <a:t>ratings by  users.Hence </a:t>
            </a:r>
            <a:r>
              <a:rPr sz="1100" spc="-5" dirty="0">
                <a:latin typeface="Carlito"/>
                <a:cs typeface="Carlito"/>
              </a:rPr>
              <a:t>the </a:t>
            </a:r>
            <a:r>
              <a:rPr sz="1100" spc="-15" dirty="0">
                <a:latin typeface="Carlito"/>
                <a:cs typeface="Carlito"/>
              </a:rPr>
              <a:t>rating </a:t>
            </a:r>
            <a:r>
              <a:rPr sz="1100" spc="-5" dirty="0">
                <a:latin typeface="Carlito"/>
                <a:cs typeface="Carlito"/>
              </a:rPr>
              <a:t>is </a:t>
            </a:r>
            <a:r>
              <a:rPr sz="1100" spc="-10" dirty="0">
                <a:latin typeface="Carlito"/>
                <a:cs typeface="Carlito"/>
              </a:rPr>
              <a:t>very important </a:t>
            </a:r>
            <a:r>
              <a:rPr sz="1100" spc="-15" dirty="0">
                <a:latin typeface="Carlito"/>
                <a:cs typeface="Carlito"/>
              </a:rPr>
              <a:t>feature for any </a:t>
            </a:r>
            <a:r>
              <a:rPr sz="1100" spc="-5" dirty="0">
                <a:latin typeface="Carlito"/>
                <a:cs typeface="Carlito"/>
              </a:rPr>
              <a:t>app on  the </a:t>
            </a:r>
            <a:r>
              <a:rPr sz="1100" spc="-15" dirty="0">
                <a:latin typeface="Carlito"/>
                <a:cs typeface="Carlito"/>
              </a:rPr>
              <a:t>play </a:t>
            </a:r>
            <a:r>
              <a:rPr sz="1100" spc="-10" dirty="0">
                <a:latin typeface="Carlito"/>
                <a:cs typeface="Carlito"/>
              </a:rPr>
              <a:t>store.Lets </a:t>
            </a:r>
            <a:r>
              <a:rPr sz="1100" spc="-5" dirty="0">
                <a:latin typeface="Carlito"/>
                <a:cs typeface="Carlito"/>
              </a:rPr>
              <a:t>try </a:t>
            </a:r>
            <a:r>
              <a:rPr sz="1100" spc="-15" dirty="0">
                <a:latin typeface="Carlito"/>
                <a:cs typeface="Carlito"/>
              </a:rPr>
              <a:t>to </a:t>
            </a:r>
            <a:r>
              <a:rPr sz="1100" spc="-10" dirty="0">
                <a:latin typeface="Carlito"/>
                <a:cs typeface="Carlito"/>
              </a:rPr>
              <a:t>predict </a:t>
            </a:r>
            <a:r>
              <a:rPr sz="1100" spc="-5" dirty="0">
                <a:latin typeface="Carlito"/>
                <a:cs typeface="Carlito"/>
              </a:rPr>
              <a:t>the </a:t>
            </a:r>
            <a:r>
              <a:rPr sz="1100" spc="-10" dirty="0">
                <a:latin typeface="Carlito"/>
                <a:cs typeface="Carlito"/>
              </a:rPr>
              <a:t>rating </a:t>
            </a:r>
            <a:r>
              <a:rPr sz="1100" spc="-5" dirty="0">
                <a:latin typeface="Carlito"/>
                <a:cs typeface="Carlito"/>
              </a:rPr>
              <a:t>based on</a:t>
            </a:r>
            <a:r>
              <a:rPr sz="1100" spc="35" dirty="0">
                <a:latin typeface="Carlito"/>
                <a:cs typeface="Carlito"/>
              </a:rPr>
              <a:t> </a:t>
            </a:r>
            <a:r>
              <a:rPr sz="1100" spc="-15" dirty="0">
                <a:latin typeface="Carlito"/>
                <a:cs typeface="Carlito"/>
              </a:rPr>
              <a:t>several</a:t>
            </a:r>
            <a:endParaRPr sz="110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  <a:spcBef>
                <a:spcPts val="35"/>
              </a:spcBef>
            </a:pPr>
            <a:r>
              <a:rPr sz="1100" spc="-15" dirty="0">
                <a:latin typeface="Carlito"/>
                <a:cs typeface="Carlito"/>
              </a:rPr>
              <a:t>parameters </a:t>
            </a:r>
            <a:r>
              <a:rPr sz="1100" spc="-5" dirty="0">
                <a:latin typeface="Carlito"/>
                <a:cs typeface="Carlito"/>
              </a:rPr>
              <a:t>using the </a:t>
            </a:r>
            <a:r>
              <a:rPr sz="1100" spc="-15" dirty="0">
                <a:latin typeface="Carlito"/>
                <a:cs typeface="Carlito"/>
              </a:rPr>
              <a:t>data </a:t>
            </a:r>
            <a:r>
              <a:rPr sz="1100" spc="-10" dirty="0">
                <a:latin typeface="Carlito"/>
                <a:cs typeface="Carlito"/>
              </a:rPr>
              <a:t>collected from</a:t>
            </a:r>
            <a:r>
              <a:rPr sz="1100" spc="1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Google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29/3</a:t>
            </a:r>
            <a:r>
              <a:rPr spc="-10" dirty="0"/>
              <a:t>/</a:t>
            </a:r>
            <a:r>
              <a:rPr spc="-25" dirty="0"/>
              <a:t>2</a:t>
            </a:r>
            <a:r>
              <a:rPr spc="-15" dirty="0"/>
              <a:t>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Department of Information</a:t>
            </a:r>
            <a:r>
              <a:rPr spc="-20" dirty="0"/>
              <a:t> </a:t>
            </a:r>
            <a:r>
              <a:rPr spc="-10" dirty="0"/>
              <a:t>Technology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30" dirty="0"/>
              <a:t>3</a:t>
            </a:fld>
            <a:endParaRPr spc="-30" dirty="0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3578" y="319554"/>
            <a:ext cx="12928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Python</a:t>
            </a:r>
            <a:r>
              <a:rPr sz="1400" spc="-35" dirty="0"/>
              <a:t> </a:t>
            </a:r>
            <a:r>
              <a:rPr sz="1400" spc="5" dirty="0"/>
              <a:t>Packages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4096791" y="8346"/>
            <a:ext cx="506097" cy="632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7301" y="1042314"/>
            <a:ext cx="70129" cy="70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3996" y="919960"/>
            <a:ext cx="969010" cy="1915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91490" algn="just">
              <a:lnSpc>
                <a:spcPct val="125299"/>
              </a:lnSpc>
              <a:spcBef>
                <a:spcPts val="100"/>
              </a:spcBef>
            </a:pPr>
            <a:r>
              <a:rPr sz="1100" spc="-10" dirty="0">
                <a:latin typeface="Carlito"/>
                <a:cs typeface="Carlito"/>
              </a:rPr>
              <a:t>numpy  </a:t>
            </a:r>
            <a:r>
              <a:rPr sz="1100" spc="-5" dirty="0">
                <a:latin typeface="Carlito"/>
                <a:cs typeface="Carlito"/>
              </a:rPr>
              <a:t>pandas  seaborn</a:t>
            </a:r>
            <a:endParaRPr sz="1100">
              <a:latin typeface="Carlito"/>
              <a:cs typeface="Carlito"/>
            </a:endParaRPr>
          </a:p>
          <a:p>
            <a:pPr marL="12700" marR="97155">
              <a:lnSpc>
                <a:spcPct val="125299"/>
              </a:lnSpc>
            </a:pPr>
            <a:r>
              <a:rPr sz="1100" spc="-5" dirty="0">
                <a:latin typeface="Carlito"/>
                <a:cs typeface="Carlito"/>
              </a:rPr>
              <a:t>matplotlib  </a:t>
            </a:r>
            <a:r>
              <a:rPr sz="1100" spc="-10" dirty="0">
                <a:latin typeface="Carlito"/>
                <a:cs typeface="Carlito"/>
              </a:rPr>
              <a:t>pyplot  warnings  </a:t>
            </a:r>
            <a:r>
              <a:rPr sz="1100" spc="-15" dirty="0">
                <a:latin typeface="Carlito"/>
                <a:cs typeface="Carlito"/>
              </a:rPr>
              <a:t>standard</a:t>
            </a:r>
            <a:r>
              <a:rPr sz="1100" spc="-40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scalar  train </a:t>
            </a:r>
            <a:r>
              <a:rPr sz="1100" spc="-15" dirty="0">
                <a:latin typeface="Carlito"/>
                <a:cs typeface="Carlito"/>
              </a:rPr>
              <a:t>test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split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latin typeface="Carlito"/>
                <a:cs typeface="Carlito"/>
              </a:rPr>
              <a:t>confusion</a:t>
            </a:r>
            <a:r>
              <a:rPr sz="1100" spc="-35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matrix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7301" y="1252347"/>
            <a:ext cx="70129" cy="70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7301" y="1462379"/>
            <a:ext cx="70129" cy="70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7301" y="1672412"/>
            <a:ext cx="70129" cy="70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7301" y="1882444"/>
            <a:ext cx="70129" cy="70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7301" y="2092477"/>
            <a:ext cx="70129" cy="70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7301" y="2302510"/>
            <a:ext cx="70129" cy="70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7301" y="2512542"/>
            <a:ext cx="70129" cy="70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7301" y="2722575"/>
            <a:ext cx="70129" cy="70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32087" y="1064006"/>
            <a:ext cx="70129" cy="70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558783" y="941639"/>
            <a:ext cx="1411605" cy="17062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10" dirty="0">
                <a:latin typeface="Carlito"/>
                <a:cs typeface="Carlito"/>
              </a:rPr>
              <a:t>metrics</a:t>
            </a:r>
            <a:endParaRPr sz="1100">
              <a:latin typeface="Carlito"/>
              <a:cs typeface="Carlito"/>
            </a:endParaRPr>
          </a:p>
          <a:p>
            <a:pPr marL="12700" marR="143510">
              <a:lnSpc>
                <a:spcPct val="125299"/>
              </a:lnSpc>
            </a:pPr>
            <a:r>
              <a:rPr sz="1100" spc="-10" dirty="0">
                <a:latin typeface="Carlito"/>
                <a:cs typeface="Carlito"/>
              </a:rPr>
              <a:t>Randomized search</a:t>
            </a:r>
            <a:r>
              <a:rPr sz="1100" spc="-5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cv  sk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learn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10" dirty="0">
                <a:latin typeface="Carlito"/>
                <a:cs typeface="Carlito"/>
              </a:rPr>
              <a:t>Logistic regression</a:t>
            </a:r>
            <a:endParaRPr sz="1100">
              <a:latin typeface="Carlito"/>
              <a:cs typeface="Carlito"/>
            </a:endParaRPr>
          </a:p>
          <a:p>
            <a:pPr marL="12700" marR="5080">
              <a:lnSpc>
                <a:spcPct val="125299"/>
              </a:lnSpc>
            </a:pPr>
            <a:r>
              <a:rPr sz="1100" spc="-10" dirty="0">
                <a:latin typeface="Carlito"/>
                <a:cs typeface="Carlito"/>
              </a:rPr>
              <a:t>Random </a:t>
            </a:r>
            <a:r>
              <a:rPr sz="1100" spc="-15" dirty="0">
                <a:latin typeface="Carlito"/>
                <a:cs typeface="Carlito"/>
              </a:rPr>
              <a:t>Forest</a:t>
            </a:r>
            <a:r>
              <a:rPr sz="1100" spc="-4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Classiﬁer  </a:t>
            </a:r>
            <a:r>
              <a:rPr sz="1100" spc="-10" dirty="0">
                <a:latin typeface="Carlito"/>
                <a:cs typeface="Carlito"/>
              </a:rPr>
              <a:t>Listed </a:t>
            </a:r>
            <a:r>
              <a:rPr sz="1100" spc="-5" dirty="0">
                <a:latin typeface="Carlito"/>
                <a:cs typeface="Carlito"/>
              </a:rPr>
              <a:t>Color </a:t>
            </a:r>
            <a:r>
              <a:rPr sz="1100" spc="-10" dirty="0">
                <a:latin typeface="Carlito"/>
                <a:cs typeface="Carlito"/>
              </a:rPr>
              <a:t>map  </a:t>
            </a:r>
            <a:r>
              <a:rPr sz="1100" spc="-5" dirty="0">
                <a:latin typeface="Carlito"/>
                <a:cs typeface="Carlito"/>
              </a:rPr>
              <a:t>Decision </a:t>
            </a:r>
            <a:r>
              <a:rPr sz="1100" spc="-30" dirty="0">
                <a:latin typeface="Carlito"/>
                <a:cs typeface="Carlito"/>
              </a:rPr>
              <a:t>Tree </a:t>
            </a:r>
            <a:r>
              <a:rPr sz="1100" spc="-5" dirty="0">
                <a:latin typeface="Carlito"/>
                <a:cs typeface="Carlito"/>
              </a:rPr>
              <a:t>Classiﬁer  </a:t>
            </a:r>
            <a:r>
              <a:rPr sz="1100" spc="-10" dirty="0">
                <a:latin typeface="Carlito"/>
                <a:cs typeface="Carlito"/>
              </a:rPr>
              <a:t>Accuracy Score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32087" y="1274038"/>
            <a:ext cx="70129" cy="70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32087" y="1484071"/>
            <a:ext cx="70129" cy="701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32087" y="1694103"/>
            <a:ext cx="70129" cy="70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32087" y="1904136"/>
            <a:ext cx="70129" cy="70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32087" y="2114169"/>
            <a:ext cx="70129" cy="70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2087" y="2324201"/>
            <a:ext cx="70129" cy="70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32087" y="2534234"/>
            <a:ext cx="70129" cy="70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29/3</a:t>
            </a:r>
            <a:r>
              <a:rPr spc="-10" dirty="0"/>
              <a:t>/</a:t>
            </a:r>
            <a:r>
              <a:rPr spc="-25" dirty="0"/>
              <a:t>2</a:t>
            </a:r>
            <a:r>
              <a:rPr spc="-15" dirty="0"/>
              <a:t>3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Department of Information</a:t>
            </a:r>
            <a:r>
              <a:rPr spc="-20" dirty="0"/>
              <a:t> </a:t>
            </a:r>
            <a:r>
              <a:rPr spc="-10" dirty="0"/>
              <a:t>Technology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30" dirty="0"/>
              <a:t>4</a:t>
            </a:fld>
            <a:endParaRPr spc="-30" dirty="0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3155" y="319554"/>
            <a:ext cx="8547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0" dirty="0">
                <a:latin typeface="Carlito"/>
                <a:cs typeface="Carlito"/>
              </a:rPr>
              <a:t>Algorithms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96791" y="8346"/>
            <a:ext cx="506097" cy="632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7700" y="1443304"/>
            <a:ext cx="70129" cy="70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4395" y="1320937"/>
            <a:ext cx="1083310" cy="866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z="1100" spc="-10" dirty="0">
                <a:latin typeface="Carlito"/>
                <a:cs typeface="Carlito"/>
              </a:rPr>
              <a:t>Logistic</a:t>
            </a:r>
            <a:r>
              <a:rPr sz="1100" spc="-40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Regression  </a:t>
            </a:r>
            <a:r>
              <a:rPr sz="1100" spc="-5" dirty="0">
                <a:latin typeface="Carlito"/>
                <a:cs typeface="Carlito"/>
              </a:rPr>
              <a:t>Linear </a:t>
            </a:r>
            <a:r>
              <a:rPr sz="1100" spc="-10" dirty="0">
                <a:latin typeface="Carlito"/>
                <a:cs typeface="Carlito"/>
              </a:rPr>
              <a:t>Regression  Random </a:t>
            </a:r>
            <a:r>
              <a:rPr sz="1100" spc="-15" dirty="0">
                <a:latin typeface="Carlito"/>
                <a:cs typeface="Carlito"/>
              </a:rPr>
              <a:t>Forest  </a:t>
            </a:r>
            <a:r>
              <a:rPr sz="1100" spc="-5" dirty="0">
                <a:latin typeface="Carlito"/>
                <a:cs typeface="Carlito"/>
              </a:rPr>
              <a:t>Decision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spc="-30" dirty="0">
                <a:latin typeface="Carlito"/>
                <a:cs typeface="Carlito"/>
              </a:rPr>
              <a:t>Tree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7700" y="1653336"/>
            <a:ext cx="70129" cy="70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7700" y="1863369"/>
            <a:ext cx="70129" cy="70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7700" y="2073402"/>
            <a:ext cx="70129" cy="701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29/3</a:t>
            </a:r>
            <a:r>
              <a:rPr spc="-10" dirty="0"/>
              <a:t>/</a:t>
            </a:r>
            <a:r>
              <a:rPr spc="-25" dirty="0"/>
              <a:t>2</a:t>
            </a:r>
            <a:r>
              <a:rPr spc="-15" dirty="0"/>
              <a:t>3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Department of Information</a:t>
            </a:r>
            <a:r>
              <a:rPr spc="-20" dirty="0"/>
              <a:t> </a:t>
            </a:r>
            <a:r>
              <a:rPr spc="-10" dirty="0"/>
              <a:t>Technology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30" dirty="0"/>
              <a:t>5</a:t>
            </a:fld>
            <a:endParaRPr spc="-30" dirty="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3578" y="319554"/>
            <a:ext cx="14433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/>
              <a:t>Logistic</a:t>
            </a:r>
            <a:r>
              <a:rPr sz="1400" spc="-45" dirty="0"/>
              <a:t> </a:t>
            </a:r>
            <a:r>
              <a:rPr sz="1400" spc="10" dirty="0"/>
              <a:t>Regression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4096791" y="8346"/>
            <a:ext cx="506097" cy="632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7700" y="1143685"/>
            <a:ext cx="70129" cy="70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2836" rIns="0" bIns="0" rtlCol="0">
            <a:spAutoFit/>
          </a:bodyPr>
          <a:lstStyle/>
          <a:p>
            <a:pPr marL="287655" marR="167640">
              <a:lnSpc>
                <a:spcPct val="102600"/>
              </a:lnSpc>
              <a:spcBef>
                <a:spcPts val="55"/>
              </a:spcBef>
            </a:pPr>
            <a:r>
              <a:rPr spc="-10" dirty="0"/>
              <a:t>Logistic Regression </a:t>
            </a:r>
            <a:r>
              <a:rPr spc="-5" dirty="0"/>
              <a:t>is a popular supervised learning </a:t>
            </a:r>
            <a:r>
              <a:rPr spc="-10" dirty="0"/>
              <a:t>algorithm  </a:t>
            </a:r>
            <a:r>
              <a:rPr spc="-5" dirty="0"/>
              <a:t>used </a:t>
            </a:r>
            <a:r>
              <a:rPr spc="-15" dirty="0"/>
              <a:t>for </a:t>
            </a:r>
            <a:r>
              <a:rPr spc="-10" dirty="0"/>
              <a:t>classiﬁcation</a:t>
            </a:r>
            <a:r>
              <a:rPr dirty="0"/>
              <a:t> </a:t>
            </a:r>
            <a:r>
              <a:rPr spc="-10" dirty="0"/>
              <a:t>tasks.</a:t>
            </a:r>
          </a:p>
          <a:p>
            <a:pPr marL="287655" marR="206375">
              <a:lnSpc>
                <a:spcPct val="102600"/>
              </a:lnSpc>
              <a:spcBef>
                <a:spcPts val="300"/>
              </a:spcBef>
            </a:pPr>
            <a:r>
              <a:rPr spc="-5" dirty="0"/>
              <a:t>It is </a:t>
            </a:r>
            <a:r>
              <a:rPr spc="-10" dirty="0"/>
              <a:t>commonly </a:t>
            </a:r>
            <a:r>
              <a:rPr spc="-5" dirty="0"/>
              <a:t>used </a:t>
            </a:r>
            <a:r>
              <a:rPr spc="-15" dirty="0"/>
              <a:t>to </a:t>
            </a:r>
            <a:r>
              <a:rPr spc="-10" dirty="0"/>
              <a:t>predict </a:t>
            </a:r>
            <a:r>
              <a:rPr spc="-5" dirty="0"/>
              <a:t>the </a:t>
            </a:r>
            <a:r>
              <a:rPr spc="-10" dirty="0"/>
              <a:t>probability </a:t>
            </a:r>
            <a:r>
              <a:rPr spc="-5" dirty="0"/>
              <a:t>of an </a:t>
            </a:r>
            <a:r>
              <a:rPr spc="-10" dirty="0"/>
              <a:t>outcome  </a:t>
            </a:r>
            <a:r>
              <a:rPr spc="-5" dirty="0"/>
              <a:t>based on input</a:t>
            </a:r>
            <a:r>
              <a:rPr spc="-10" dirty="0"/>
              <a:t> variables.</a:t>
            </a:r>
          </a:p>
          <a:p>
            <a:pPr marL="287655">
              <a:lnSpc>
                <a:spcPct val="100000"/>
              </a:lnSpc>
              <a:spcBef>
                <a:spcPts val="334"/>
              </a:spcBef>
            </a:pPr>
            <a:r>
              <a:rPr spc="-5" dirty="0"/>
              <a:t>Output is a binary </a:t>
            </a:r>
            <a:r>
              <a:rPr spc="-10" dirty="0"/>
              <a:t>variable, </a:t>
            </a:r>
            <a:r>
              <a:rPr spc="-5" dirty="0"/>
              <a:t>which </a:t>
            </a:r>
            <a:r>
              <a:rPr spc="-15" dirty="0"/>
              <a:t>takes </a:t>
            </a:r>
            <a:r>
              <a:rPr spc="-5" dirty="0"/>
              <a:t>only </a:t>
            </a:r>
            <a:r>
              <a:rPr spc="-10" dirty="0"/>
              <a:t>two values, </a:t>
            </a:r>
            <a:r>
              <a:rPr spc="65" dirty="0"/>
              <a:t>0 </a:t>
            </a:r>
            <a:r>
              <a:rPr spc="-5" dirty="0"/>
              <a:t>and</a:t>
            </a:r>
            <a:r>
              <a:rPr spc="-50" dirty="0"/>
              <a:t> </a:t>
            </a:r>
            <a:r>
              <a:rPr spc="-105" dirty="0"/>
              <a:t>1.</a:t>
            </a:r>
          </a:p>
          <a:p>
            <a:pPr marL="287655" marR="88265">
              <a:lnSpc>
                <a:spcPct val="102600"/>
              </a:lnSpc>
              <a:spcBef>
                <a:spcPts val="300"/>
              </a:spcBef>
            </a:pPr>
            <a:r>
              <a:rPr spc="-10" dirty="0"/>
              <a:t>Applications-spam detection, medical </a:t>
            </a:r>
            <a:r>
              <a:rPr spc="-5" dirty="0"/>
              <a:t>diagnosis, and </a:t>
            </a:r>
            <a:r>
              <a:rPr spc="-10" dirty="0"/>
              <a:t>credit </a:t>
            </a:r>
            <a:r>
              <a:rPr spc="-5" dirty="0"/>
              <a:t>risk  analysis.</a:t>
            </a:r>
          </a:p>
          <a:p>
            <a:pPr marL="287655">
              <a:lnSpc>
                <a:spcPct val="100000"/>
              </a:lnSpc>
              <a:spcBef>
                <a:spcPts val="330"/>
              </a:spcBef>
            </a:pPr>
            <a:r>
              <a:rPr spc="-10" dirty="0"/>
              <a:t>Accuracy </a:t>
            </a:r>
            <a:r>
              <a:rPr spc="-5" dirty="0"/>
              <a:t>of </a:t>
            </a:r>
            <a:r>
              <a:rPr spc="-10" dirty="0"/>
              <a:t>Logistic regression </a:t>
            </a:r>
            <a:r>
              <a:rPr spc="-5" dirty="0"/>
              <a:t>is</a:t>
            </a:r>
            <a:r>
              <a:rPr spc="10" dirty="0"/>
              <a:t> </a:t>
            </a:r>
            <a:r>
              <a:rPr spc="-35" dirty="0"/>
              <a:t>0.75</a:t>
            </a:r>
          </a:p>
        </p:txBody>
      </p:sp>
      <p:sp>
        <p:nvSpPr>
          <p:cNvPr id="6" name="object 6"/>
          <p:cNvSpPr/>
          <p:nvPr/>
        </p:nvSpPr>
        <p:spPr>
          <a:xfrm>
            <a:off x="497700" y="1525790"/>
            <a:ext cx="70129" cy="70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7700" y="1907895"/>
            <a:ext cx="70129" cy="701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7700" y="2117928"/>
            <a:ext cx="70129" cy="701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7700" y="2500033"/>
            <a:ext cx="70129" cy="701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29/3</a:t>
            </a:r>
            <a:r>
              <a:rPr spc="-10" dirty="0"/>
              <a:t>/</a:t>
            </a:r>
            <a:r>
              <a:rPr spc="-25" dirty="0"/>
              <a:t>2</a:t>
            </a:r>
            <a:r>
              <a:rPr spc="-15" dirty="0"/>
              <a:t>3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Department of Information</a:t>
            </a:r>
            <a:r>
              <a:rPr spc="-20" dirty="0"/>
              <a:t> </a:t>
            </a:r>
            <a:r>
              <a:rPr spc="-10" dirty="0"/>
              <a:t>Technology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30" dirty="0"/>
              <a:t>6</a:t>
            </a:fld>
            <a:endParaRPr spc="-30" dirty="0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3578" y="319554"/>
            <a:ext cx="13512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/>
              <a:t>Linear</a:t>
            </a:r>
            <a:r>
              <a:rPr sz="1400" spc="-40" dirty="0"/>
              <a:t> </a:t>
            </a:r>
            <a:r>
              <a:rPr sz="1400" spc="10" dirty="0"/>
              <a:t>Regression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4096791" y="8346"/>
            <a:ext cx="506097" cy="632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7700" y="1143685"/>
            <a:ext cx="70129" cy="70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4395" y="1065097"/>
            <a:ext cx="3472815" cy="15481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75565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Carlito"/>
                <a:cs typeface="Carlito"/>
              </a:rPr>
              <a:t>Linear </a:t>
            </a:r>
            <a:r>
              <a:rPr sz="1100" spc="-10" dirty="0">
                <a:latin typeface="Carlito"/>
                <a:cs typeface="Carlito"/>
              </a:rPr>
              <a:t>Regression </a:t>
            </a:r>
            <a:r>
              <a:rPr sz="1100" spc="-5" dirty="0">
                <a:latin typeface="Carlito"/>
                <a:cs typeface="Carlito"/>
              </a:rPr>
              <a:t>is a popular supervised learning </a:t>
            </a:r>
            <a:r>
              <a:rPr sz="1100" spc="-10" dirty="0">
                <a:latin typeface="Carlito"/>
                <a:cs typeface="Carlito"/>
              </a:rPr>
              <a:t>algorithm  </a:t>
            </a:r>
            <a:r>
              <a:rPr sz="1100" spc="-5" dirty="0">
                <a:latin typeface="Carlito"/>
                <a:cs typeface="Carlito"/>
              </a:rPr>
              <a:t>used </a:t>
            </a:r>
            <a:r>
              <a:rPr sz="1100" spc="-15" dirty="0">
                <a:latin typeface="Carlito"/>
                <a:cs typeface="Carlito"/>
              </a:rPr>
              <a:t>for </a:t>
            </a:r>
            <a:r>
              <a:rPr sz="1100" spc="-10" dirty="0">
                <a:latin typeface="Carlito"/>
                <a:cs typeface="Carlito"/>
              </a:rPr>
              <a:t>regression</a:t>
            </a:r>
            <a:r>
              <a:rPr sz="1100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tasks.</a:t>
            </a:r>
            <a:endParaRPr sz="1100">
              <a:latin typeface="Carlito"/>
              <a:cs typeface="Carlito"/>
            </a:endParaRPr>
          </a:p>
          <a:p>
            <a:pPr marL="12700" marR="102870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Carlito"/>
                <a:cs typeface="Carlito"/>
              </a:rPr>
              <a:t>It is </a:t>
            </a:r>
            <a:r>
              <a:rPr sz="1100" spc="-10" dirty="0">
                <a:latin typeface="Carlito"/>
                <a:cs typeface="Carlito"/>
              </a:rPr>
              <a:t>commonly </a:t>
            </a:r>
            <a:r>
              <a:rPr sz="1100" spc="-5" dirty="0">
                <a:latin typeface="Carlito"/>
                <a:cs typeface="Carlito"/>
              </a:rPr>
              <a:t>used </a:t>
            </a:r>
            <a:r>
              <a:rPr sz="1100" spc="-15" dirty="0">
                <a:latin typeface="Carlito"/>
                <a:cs typeface="Carlito"/>
              </a:rPr>
              <a:t>to </a:t>
            </a:r>
            <a:r>
              <a:rPr sz="1100" spc="-10" dirty="0">
                <a:latin typeface="Carlito"/>
                <a:cs typeface="Carlito"/>
              </a:rPr>
              <a:t>predict </a:t>
            </a:r>
            <a:r>
              <a:rPr sz="1100" spc="-5" dirty="0">
                <a:latin typeface="Carlito"/>
                <a:cs typeface="Carlito"/>
              </a:rPr>
              <a:t>a </a:t>
            </a:r>
            <a:r>
              <a:rPr sz="1100" spc="-10" dirty="0">
                <a:latin typeface="Carlito"/>
                <a:cs typeface="Carlito"/>
              </a:rPr>
              <a:t>continuous </a:t>
            </a:r>
            <a:r>
              <a:rPr sz="1100" spc="-5" dirty="0">
                <a:latin typeface="Carlito"/>
                <a:cs typeface="Carlito"/>
              </a:rPr>
              <a:t>output </a:t>
            </a:r>
            <a:r>
              <a:rPr sz="1100" spc="-10" dirty="0">
                <a:latin typeface="Carlito"/>
                <a:cs typeface="Carlito"/>
              </a:rPr>
              <a:t>variable  </a:t>
            </a:r>
            <a:r>
              <a:rPr sz="1100" spc="-5" dirty="0">
                <a:latin typeface="Carlito"/>
                <a:cs typeface="Carlito"/>
              </a:rPr>
              <a:t>based on input</a:t>
            </a:r>
            <a:r>
              <a:rPr sz="1100" spc="-10" dirty="0">
                <a:latin typeface="Carlito"/>
                <a:cs typeface="Carlito"/>
              </a:rPr>
              <a:t> variables.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5" dirty="0">
                <a:latin typeface="Carlito"/>
                <a:cs typeface="Carlito"/>
              </a:rPr>
              <a:t>Output is a linear function of the input</a:t>
            </a:r>
            <a:r>
              <a:rPr sz="1100" spc="-10" dirty="0">
                <a:latin typeface="Carlito"/>
                <a:cs typeface="Carlito"/>
              </a:rPr>
              <a:t> variables.</a:t>
            </a:r>
            <a:endParaRPr sz="1100">
              <a:latin typeface="Carlito"/>
              <a:cs typeface="Carlito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Carlito"/>
                <a:cs typeface="Carlito"/>
              </a:rPr>
              <a:t>The </a:t>
            </a:r>
            <a:r>
              <a:rPr sz="1100" spc="-10" dirty="0">
                <a:latin typeface="Carlito"/>
                <a:cs typeface="Carlito"/>
              </a:rPr>
              <a:t>algorithm works by </a:t>
            </a:r>
            <a:r>
              <a:rPr sz="1100" spc="-5" dirty="0">
                <a:latin typeface="Carlito"/>
                <a:cs typeface="Carlito"/>
              </a:rPr>
              <a:t>ﬁnding the </a:t>
            </a:r>
            <a:r>
              <a:rPr sz="1100" spc="-15" dirty="0">
                <a:latin typeface="Carlito"/>
                <a:cs typeface="Carlito"/>
              </a:rPr>
              <a:t>best-ﬁt </a:t>
            </a:r>
            <a:r>
              <a:rPr sz="1100" spc="-5" dirty="0">
                <a:latin typeface="Carlito"/>
                <a:cs typeface="Carlito"/>
              </a:rPr>
              <a:t>line </a:t>
            </a:r>
            <a:r>
              <a:rPr sz="1100" spc="-10" dirty="0">
                <a:latin typeface="Carlito"/>
                <a:cs typeface="Carlito"/>
              </a:rPr>
              <a:t>that </a:t>
            </a:r>
            <a:r>
              <a:rPr sz="1100" spc="-5" dirty="0">
                <a:latin typeface="Carlito"/>
                <a:cs typeface="Carlito"/>
              </a:rPr>
              <a:t>describes  the </a:t>
            </a:r>
            <a:r>
              <a:rPr sz="1100" spc="-10" dirty="0">
                <a:latin typeface="Carlito"/>
                <a:cs typeface="Carlito"/>
              </a:rPr>
              <a:t>relationship between </a:t>
            </a:r>
            <a:r>
              <a:rPr sz="1100" spc="-5" dirty="0">
                <a:latin typeface="Carlito"/>
                <a:cs typeface="Carlito"/>
              </a:rPr>
              <a:t>the input and output</a:t>
            </a:r>
            <a:r>
              <a:rPr sz="1100" spc="15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variables.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spc="-10" dirty="0">
                <a:latin typeface="Carlito"/>
                <a:cs typeface="Carlito"/>
              </a:rPr>
              <a:t>Accuracy </a:t>
            </a:r>
            <a:r>
              <a:rPr sz="1100" spc="-5" dirty="0">
                <a:latin typeface="Carlito"/>
                <a:cs typeface="Carlito"/>
              </a:rPr>
              <a:t>of linear </a:t>
            </a:r>
            <a:r>
              <a:rPr sz="1100" spc="-10" dirty="0">
                <a:latin typeface="Carlito"/>
                <a:cs typeface="Carlito"/>
              </a:rPr>
              <a:t>regression </a:t>
            </a:r>
            <a:r>
              <a:rPr sz="1100" spc="-5" dirty="0">
                <a:latin typeface="Carlito"/>
                <a:cs typeface="Carlito"/>
              </a:rPr>
              <a:t>is</a:t>
            </a:r>
            <a:r>
              <a:rPr sz="1100" dirty="0">
                <a:latin typeface="Carlito"/>
                <a:cs typeface="Carlito"/>
              </a:rPr>
              <a:t> </a:t>
            </a:r>
            <a:r>
              <a:rPr sz="1100" spc="25" dirty="0">
                <a:latin typeface="Carlito"/>
                <a:cs typeface="Carlito"/>
              </a:rPr>
              <a:t>0.068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7700" y="1525790"/>
            <a:ext cx="70129" cy="70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7700" y="1907895"/>
            <a:ext cx="70129" cy="701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7700" y="2117928"/>
            <a:ext cx="70129" cy="70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7700" y="2500033"/>
            <a:ext cx="70129" cy="701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29/3</a:t>
            </a:r>
            <a:r>
              <a:rPr spc="-10" dirty="0"/>
              <a:t>/</a:t>
            </a:r>
            <a:r>
              <a:rPr spc="-25" dirty="0"/>
              <a:t>2</a:t>
            </a:r>
            <a:r>
              <a:rPr spc="-15" dirty="0"/>
              <a:t>3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Department of Information</a:t>
            </a:r>
            <a:r>
              <a:rPr spc="-20" dirty="0"/>
              <a:t> </a:t>
            </a:r>
            <a:r>
              <a:rPr spc="-10" dirty="0"/>
              <a:t>Technology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30" dirty="0"/>
              <a:t>7</a:t>
            </a:fld>
            <a:endParaRPr spc="-30" dirty="0"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3578" y="319554"/>
            <a:ext cx="11690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/>
              <a:t>Random</a:t>
            </a:r>
            <a:r>
              <a:rPr sz="1400" spc="-70" dirty="0"/>
              <a:t> </a:t>
            </a:r>
            <a:r>
              <a:rPr sz="1400" spc="5" dirty="0"/>
              <a:t>Forest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4096791" y="8346"/>
            <a:ext cx="506097" cy="632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7700" y="1057833"/>
            <a:ext cx="70129" cy="70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87655" marR="5080">
              <a:lnSpc>
                <a:spcPct val="102600"/>
              </a:lnSpc>
              <a:spcBef>
                <a:spcPts val="55"/>
              </a:spcBef>
            </a:pPr>
            <a:r>
              <a:rPr spc="-10" dirty="0"/>
              <a:t>Random </a:t>
            </a:r>
            <a:r>
              <a:rPr spc="-15" dirty="0"/>
              <a:t>Forest </a:t>
            </a:r>
            <a:r>
              <a:rPr spc="-5" dirty="0"/>
              <a:t>is a popular ensemble learning </a:t>
            </a:r>
            <a:r>
              <a:rPr spc="-10" dirty="0"/>
              <a:t>algorithm </a:t>
            </a:r>
            <a:r>
              <a:rPr spc="-5" dirty="0"/>
              <a:t>used in  supervised learning </a:t>
            </a:r>
            <a:r>
              <a:rPr spc="-10" dirty="0"/>
              <a:t>tasks </a:t>
            </a:r>
            <a:r>
              <a:rPr spc="-5" dirty="0"/>
              <a:t>such as </a:t>
            </a:r>
            <a:r>
              <a:rPr spc="-10" dirty="0"/>
              <a:t>classiﬁcation </a:t>
            </a:r>
            <a:r>
              <a:rPr spc="-5" dirty="0"/>
              <a:t>and</a:t>
            </a:r>
            <a:r>
              <a:rPr spc="25" dirty="0"/>
              <a:t> </a:t>
            </a:r>
            <a:r>
              <a:rPr spc="-10" dirty="0"/>
              <a:t>regression.</a:t>
            </a:r>
          </a:p>
          <a:p>
            <a:pPr marL="287655">
              <a:lnSpc>
                <a:spcPct val="100000"/>
              </a:lnSpc>
              <a:spcBef>
                <a:spcPts val="335"/>
              </a:spcBef>
            </a:pPr>
            <a:r>
              <a:rPr spc="-5" dirty="0"/>
              <a:t>It is a </a:t>
            </a:r>
            <a:r>
              <a:rPr spc="-10" dirty="0"/>
              <a:t>combination </a:t>
            </a:r>
            <a:r>
              <a:rPr spc="-5" dirty="0"/>
              <a:t>of decision </a:t>
            </a:r>
            <a:r>
              <a:rPr spc="-10" dirty="0"/>
              <a:t>trees.</a:t>
            </a:r>
          </a:p>
          <a:p>
            <a:pPr marL="287655" marR="50800">
              <a:lnSpc>
                <a:spcPct val="102600"/>
              </a:lnSpc>
              <a:spcBef>
                <a:spcPts val="300"/>
              </a:spcBef>
            </a:pPr>
            <a:r>
              <a:rPr spc="-5" dirty="0"/>
              <a:t>The output of the </a:t>
            </a:r>
            <a:r>
              <a:rPr spc="-10" dirty="0"/>
              <a:t>random </a:t>
            </a:r>
            <a:r>
              <a:rPr spc="-15" dirty="0"/>
              <a:t>forest </a:t>
            </a:r>
            <a:r>
              <a:rPr spc="-5" dirty="0"/>
              <a:t>is the </a:t>
            </a:r>
            <a:r>
              <a:rPr spc="-15" dirty="0"/>
              <a:t>average </a:t>
            </a:r>
            <a:r>
              <a:rPr spc="-5" dirty="0"/>
              <a:t>or majority </a:t>
            </a:r>
            <a:r>
              <a:rPr spc="-15" dirty="0"/>
              <a:t>vote  </a:t>
            </a:r>
            <a:r>
              <a:rPr spc="-5" dirty="0"/>
              <a:t>of the </a:t>
            </a:r>
            <a:r>
              <a:rPr spc="-10" dirty="0"/>
              <a:t>predictions made by </a:t>
            </a:r>
            <a:r>
              <a:rPr spc="-5" dirty="0"/>
              <a:t>the individual</a:t>
            </a:r>
            <a:r>
              <a:rPr spc="10" dirty="0"/>
              <a:t> </a:t>
            </a:r>
            <a:r>
              <a:rPr spc="-10" dirty="0"/>
              <a:t>trees.</a:t>
            </a:r>
          </a:p>
          <a:p>
            <a:pPr marL="287655" marR="73660">
              <a:lnSpc>
                <a:spcPct val="102600"/>
              </a:lnSpc>
              <a:spcBef>
                <a:spcPts val="300"/>
              </a:spcBef>
            </a:pPr>
            <a:r>
              <a:rPr spc="-10" dirty="0"/>
              <a:t>Advantages </a:t>
            </a:r>
            <a:r>
              <a:rPr spc="-5" dirty="0"/>
              <a:t>of using </a:t>
            </a:r>
            <a:r>
              <a:rPr spc="-10" dirty="0"/>
              <a:t>random </a:t>
            </a:r>
            <a:r>
              <a:rPr spc="-15" dirty="0"/>
              <a:t>forest </a:t>
            </a:r>
            <a:r>
              <a:rPr spc="-5" dirty="0"/>
              <a:t>include high </a:t>
            </a:r>
            <a:r>
              <a:rPr spc="-20" dirty="0"/>
              <a:t>accuracy,  </a:t>
            </a:r>
            <a:r>
              <a:rPr spc="-10" dirty="0"/>
              <a:t>robustness </a:t>
            </a:r>
            <a:r>
              <a:rPr spc="-15" dirty="0"/>
              <a:t>to </a:t>
            </a:r>
            <a:r>
              <a:rPr spc="-5" dirty="0"/>
              <a:t>noise and </a:t>
            </a:r>
            <a:r>
              <a:rPr spc="-10" dirty="0"/>
              <a:t>outliers, </a:t>
            </a:r>
            <a:r>
              <a:rPr spc="-5" dirty="0"/>
              <a:t>and the ability </a:t>
            </a:r>
            <a:r>
              <a:rPr spc="-15" dirty="0"/>
              <a:t>to </a:t>
            </a:r>
            <a:r>
              <a:rPr spc="-5" dirty="0"/>
              <a:t>handle </a:t>
            </a:r>
            <a:r>
              <a:rPr spc="-10" dirty="0"/>
              <a:t>large  datasets.</a:t>
            </a:r>
          </a:p>
          <a:p>
            <a:pPr marL="287655">
              <a:lnSpc>
                <a:spcPct val="100000"/>
              </a:lnSpc>
              <a:spcBef>
                <a:spcPts val="330"/>
              </a:spcBef>
            </a:pPr>
            <a:r>
              <a:rPr spc="-10" dirty="0"/>
              <a:t>Accuracy </a:t>
            </a:r>
            <a:r>
              <a:rPr spc="-5" dirty="0"/>
              <a:t>of </a:t>
            </a:r>
            <a:r>
              <a:rPr spc="-10" dirty="0"/>
              <a:t>random </a:t>
            </a:r>
            <a:r>
              <a:rPr spc="-15" dirty="0"/>
              <a:t>forest </a:t>
            </a:r>
            <a:r>
              <a:rPr spc="-5" dirty="0"/>
              <a:t>is</a:t>
            </a:r>
            <a:r>
              <a:rPr spc="10" dirty="0"/>
              <a:t> </a:t>
            </a:r>
            <a:r>
              <a:rPr spc="15" dirty="0"/>
              <a:t>0.88</a:t>
            </a:r>
          </a:p>
        </p:txBody>
      </p:sp>
      <p:sp>
        <p:nvSpPr>
          <p:cNvPr id="6" name="object 6"/>
          <p:cNvSpPr/>
          <p:nvPr/>
        </p:nvSpPr>
        <p:spPr>
          <a:xfrm>
            <a:off x="497700" y="1439938"/>
            <a:ext cx="70129" cy="70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7700" y="1649971"/>
            <a:ext cx="70129" cy="701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7700" y="2032076"/>
            <a:ext cx="70129" cy="70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7700" y="2586253"/>
            <a:ext cx="70129" cy="70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29/3</a:t>
            </a:r>
            <a:r>
              <a:rPr spc="-10" dirty="0"/>
              <a:t>/</a:t>
            </a:r>
            <a:r>
              <a:rPr spc="-25" dirty="0"/>
              <a:t>2</a:t>
            </a:r>
            <a:r>
              <a:rPr spc="-15" dirty="0"/>
              <a:t>3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Department of Information</a:t>
            </a:r>
            <a:r>
              <a:rPr spc="-20" dirty="0"/>
              <a:t> </a:t>
            </a:r>
            <a:r>
              <a:rPr spc="-10" dirty="0"/>
              <a:t>Technology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30" dirty="0"/>
              <a:t>8</a:t>
            </a:fld>
            <a:endParaRPr spc="-30" dirty="0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3578" y="319554"/>
            <a:ext cx="10350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/>
              <a:t>Decision</a:t>
            </a:r>
            <a:r>
              <a:rPr sz="1400" spc="-65" dirty="0"/>
              <a:t> </a:t>
            </a:r>
            <a:r>
              <a:rPr sz="1400" spc="-10" dirty="0"/>
              <a:t>Tree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4096791" y="8346"/>
            <a:ext cx="506097" cy="632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7700" y="1126655"/>
            <a:ext cx="70129" cy="70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5818" rIns="0" bIns="0" rtlCol="0">
            <a:spAutoFit/>
          </a:bodyPr>
          <a:lstStyle/>
          <a:p>
            <a:pPr marL="287655" marR="5080">
              <a:lnSpc>
                <a:spcPct val="102600"/>
              </a:lnSpc>
              <a:spcBef>
                <a:spcPts val="55"/>
              </a:spcBef>
            </a:pPr>
            <a:r>
              <a:rPr spc="-5" dirty="0"/>
              <a:t>Decision </a:t>
            </a:r>
            <a:r>
              <a:rPr spc="-10" dirty="0"/>
              <a:t>tree </a:t>
            </a:r>
            <a:r>
              <a:rPr spc="-5" dirty="0"/>
              <a:t>is a popular supervised learning </a:t>
            </a:r>
            <a:r>
              <a:rPr spc="-10" dirty="0"/>
              <a:t>algorithm </a:t>
            </a:r>
            <a:r>
              <a:rPr spc="-5" dirty="0"/>
              <a:t>used</a:t>
            </a:r>
            <a:r>
              <a:rPr spc="-70" dirty="0"/>
              <a:t> </a:t>
            </a:r>
            <a:r>
              <a:rPr spc="-15" dirty="0"/>
              <a:t>for  </a:t>
            </a:r>
            <a:r>
              <a:rPr spc="-5" dirty="0"/>
              <a:t>both </a:t>
            </a:r>
            <a:r>
              <a:rPr spc="-10" dirty="0"/>
              <a:t>classiﬁcation </a:t>
            </a:r>
            <a:r>
              <a:rPr spc="-5" dirty="0"/>
              <a:t>and </a:t>
            </a:r>
            <a:r>
              <a:rPr spc="-10" dirty="0"/>
              <a:t>regression</a:t>
            </a:r>
            <a:r>
              <a:rPr dirty="0"/>
              <a:t> </a:t>
            </a:r>
            <a:r>
              <a:rPr spc="-10" dirty="0"/>
              <a:t>tasks.</a:t>
            </a:r>
          </a:p>
          <a:p>
            <a:pPr marL="287655">
              <a:lnSpc>
                <a:spcPct val="100000"/>
              </a:lnSpc>
              <a:spcBef>
                <a:spcPts val="335"/>
              </a:spcBef>
            </a:pPr>
            <a:r>
              <a:rPr spc="-5" dirty="0"/>
              <a:t>It</a:t>
            </a:r>
            <a:r>
              <a:rPr spc="-35" dirty="0"/>
              <a:t> </a:t>
            </a:r>
            <a:r>
              <a:rPr spc="-5" dirty="0"/>
              <a:t>is</a:t>
            </a:r>
            <a:r>
              <a:rPr spc="-35" dirty="0"/>
              <a:t> </a:t>
            </a:r>
            <a:r>
              <a:rPr spc="-5" dirty="0"/>
              <a:t>a</a:t>
            </a:r>
            <a:r>
              <a:rPr spc="-35" dirty="0"/>
              <a:t> </a:t>
            </a:r>
            <a:r>
              <a:rPr spc="-10" dirty="0"/>
              <a:t>tree-like</a:t>
            </a:r>
            <a:r>
              <a:rPr spc="-30" dirty="0"/>
              <a:t> </a:t>
            </a:r>
            <a:r>
              <a:rPr spc="-5" dirty="0"/>
              <a:t>model</a:t>
            </a:r>
            <a:r>
              <a:rPr spc="-40" dirty="0"/>
              <a:t> </a:t>
            </a:r>
            <a:r>
              <a:rPr spc="-10" dirty="0"/>
              <a:t>that</a:t>
            </a:r>
            <a:r>
              <a:rPr spc="-30" dirty="0"/>
              <a:t> </a:t>
            </a:r>
            <a:r>
              <a:rPr spc="-5" dirty="0"/>
              <a:t>uses</a:t>
            </a:r>
            <a:r>
              <a:rPr spc="-40" dirty="0"/>
              <a:t> </a:t>
            </a:r>
            <a:r>
              <a:rPr spc="-5" dirty="0"/>
              <a:t>a</a:t>
            </a:r>
            <a:r>
              <a:rPr spc="-30" dirty="0"/>
              <a:t> </a:t>
            </a:r>
            <a:r>
              <a:rPr spc="-10" dirty="0"/>
              <a:t>set</a:t>
            </a:r>
            <a:r>
              <a:rPr spc="-40" dirty="0"/>
              <a:t> </a:t>
            </a:r>
            <a:r>
              <a:rPr spc="-5" dirty="0"/>
              <a:t>of</a:t>
            </a:r>
            <a:r>
              <a:rPr spc="-30" dirty="0"/>
              <a:t> </a:t>
            </a:r>
            <a:r>
              <a:rPr spc="-5" dirty="0"/>
              <a:t>rules</a:t>
            </a:r>
            <a:r>
              <a:rPr spc="-40" dirty="0"/>
              <a:t> </a:t>
            </a:r>
            <a:r>
              <a:rPr spc="-15" dirty="0"/>
              <a:t>to</a:t>
            </a:r>
            <a:r>
              <a:rPr spc="-30" dirty="0"/>
              <a:t> </a:t>
            </a:r>
            <a:r>
              <a:rPr spc="-15" dirty="0"/>
              <a:t>make</a:t>
            </a:r>
            <a:r>
              <a:rPr spc="-40" dirty="0"/>
              <a:t> </a:t>
            </a:r>
            <a:r>
              <a:rPr spc="-5" dirty="0"/>
              <a:t>predictions.</a:t>
            </a:r>
          </a:p>
          <a:p>
            <a:pPr marL="287655" marR="340995">
              <a:lnSpc>
                <a:spcPct val="102600"/>
              </a:lnSpc>
              <a:spcBef>
                <a:spcPts val="300"/>
              </a:spcBef>
            </a:pPr>
            <a:r>
              <a:rPr spc="-5" dirty="0"/>
              <a:t>In decision </a:t>
            </a:r>
            <a:r>
              <a:rPr spc="-10" dirty="0"/>
              <a:t>tree, </a:t>
            </a:r>
            <a:r>
              <a:rPr spc="-5" dirty="0"/>
              <a:t>The </a:t>
            </a:r>
            <a:r>
              <a:rPr spc="-10" dirty="0"/>
              <a:t>leaf </a:t>
            </a:r>
            <a:r>
              <a:rPr spc="-5" dirty="0"/>
              <a:t>nodes </a:t>
            </a:r>
            <a:r>
              <a:rPr spc="-10" dirty="0"/>
              <a:t>represent </a:t>
            </a:r>
            <a:r>
              <a:rPr spc="-5" dirty="0"/>
              <a:t>the ﬁnal output,  which </a:t>
            </a:r>
            <a:r>
              <a:rPr spc="-10" dirty="0"/>
              <a:t>can </a:t>
            </a:r>
            <a:r>
              <a:rPr spc="-5" dirty="0"/>
              <a:t>be a class label or a </a:t>
            </a:r>
            <a:r>
              <a:rPr spc="-10" dirty="0"/>
              <a:t>continuous</a:t>
            </a:r>
            <a:r>
              <a:rPr spc="-5" dirty="0"/>
              <a:t> </a:t>
            </a:r>
            <a:r>
              <a:rPr spc="-10" dirty="0"/>
              <a:t>value.</a:t>
            </a:r>
          </a:p>
          <a:p>
            <a:pPr marL="287655" marR="227329">
              <a:lnSpc>
                <a:spcPct val="102600"/>
              </a:lnSpc>
              <a:spcBef>
                <a:spcPts val="300"/>
              </a:spcBef>
            </a:pPr>
            <a:r>
              <a:rPr spc="-5" dirty="0"/>
              <a:t>It is widely used in </a:t>
            </a:r>
            <a:r>
              <a:rPr spc="-10" dirty="0"/>
              <a:t>various </a:t>
            </a:r>
            <a:r>
              <a:rPr spc="-5" dirty="0"/>
              <a:t>ﬁelds such as ﬁnance, </a:t>
            </a:r>
            <a:r>
              <a:rPr spc="-10" dirty="0"/>
              <a:t>healthcare,  </a:t>
            </a:r>
            <a:r>
              <a:rPr spc="-5" dirty="0"/>
              <a:t>and</a:t>
            </a:r>
            <a:r>
              <a:rPr spc="-10" dirty="0"/>
              <a:t> marketing.</a:t>
            </a:r>
          </a:p>
          <a:p>
            <a:pPr marL="287655">
              <a:lnSpc>
                <a:spcPct val="100000"/>
              </a:lnSpc>
              <a:spcBef>
                <a:spcPts val="330"/>
              </a:spcBef>
            </a:pPr>
            <a:r>
              <a:rPr spc="-10" dirty="0"/>
              <a:t>Accuracy </a:t>
            </a:r>
            <a:r>
              <a:rPr spc="-5" dirty="0"/>
              <a:t>of decision </a:t>
            </a:r>
            <a:r>
              <a:rPr spc="-10" dirty="0"/>
              <a:t>tree </a:t>
            </a:r>
            <a:r>
              <a:rPr spc="-5" dirty="0"/>
              <a:t>is</a:t>
            </a:r>
            <a:r>
              <a:rPr dirty="0"/>
              <a:t> 0.85</a:t>
            </a:r>
          </a:p>
        </p:txBody>
      </p:sp>
      <p:sp>
        <p:nvSpPr>
          <p:cNvPr id="6" name="object 6"/>
          <p:cNvSpPr/>
          <p:nvPr/>
        </p:nvSpPr>
        <p:spPr>
          <a:xfrm>
            <a:off x="497700" y="1508772"/>
            <a:ext cx="70129" cy="70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7700" y="1718805"/>
            <a:ext cx="70129" cy="701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7700" y="2100910"/>
            <a:ext cx="70129" cy="701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7700" y="2483015"/>
            <a:ext cx="70129" cy="701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29/3</a:t>
            </a:r>
            <a:r>
              <a:rPr spc="-10" dirty="0"/>
              <a:t>/</a:t>
            </a:r>
            <a:r>
              <a:rPr spc="-25" dirty="0"/>
              <a:t>2</a:t>
            </a:r>
            <a:r>
              <a:rPr spc="-15" dirty="0"/>
              <a:t>3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Department of Information</a:t>
            </a:r>
            <a:r>
              <a:rPr spc="-20" dirty="0"/>
              <a:t> </a:t>
            </a:r>
            <a:r>
              <a:rPr spc="-10" dirty="0"/>
              <a:t>Technology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30" dirty="0"/>
              <a:t>9</a:t>
            </a:fld>
            <a:endParaRPr spc="-30" dirty="0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562</Words>
  <Application>Microsoft Office PowerPoint</Application>
  <PresentationFormat>Custom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Carlito</vt:lpstr>
      <vt:lpstr>Times New Roman</vt:lpstr>
      <vt:lpstr>Office Theme</vt:lpstr>
      <vt:lpstr>PowerPoint Presentation</vt:lpstr>
      <vt:lpstr>PowerPoint Presentation</vt:lpstr>
      <vt:lpstr>PowerPoint Presentation</vt:lpstr>
      <vt:lpstr>Python Packages</vt:lpstr>
      <vt:lpstr>PowerPoint Presentation</vt:lpstr>
      <vt:lpstr>Logistic Regression</vt:lpstr>
      <vt:lpstr>Linear Regression</vt:lpstr>
      <vt:lpstr>Random Forest</vt:lpstr>
      <vt:lpstr>Decision Tree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Aesuri Divya Sri</dc:creator>
  <cp:lastModifiedBy>Aesuri Divya Sri</cp:lastModifiedBy>
  <cp:revision>1</cp:revision>
  <dcterms:created xsi:type="dcterms:W3CDTF">2023-04-01T06:33:45Z</dcterms:created>
  <dcterms:modified xsi:type="dcterms:W3CDTF">2023-04-21T09:56:17Z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2023-04-01T00:00:00Z</vt:filetime>
  </property>
</Properties>
</file>