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2"/>
  </p:notesMasterIdLst>
  <p:sldIdLst>
    <p:sldId id="258" r:id="rId2"/>
    <p:sldId id="277" r:id="rId3"/>
    <p:sldId id="293" r:id="rId4"/>
    <p:sldId id="278" r:id="rId5"/>
    <p:sldId id="264" r:id="rId6"/>
    <p:sldId id="265" r:id="rId7"/>
    <p:sldId id="266" r:id="rId8"/>
    <p:sldId id="267" r:id="rId9"/>
    <p:sldId id="316" r:id="rId10"/>
    <p:sldId id="257" r:id="rId11"/>
    <p:sldId id="292" r:id="rId12"/>
    <p:sldId id="290" r:id="rId13"/>
    <p:sldId id="272" r:id="rId14"/>
    <p:sldId id="270" r:id="rId15"/>
    <p:sldId id="271" r:id="rId16"/>
    <p:sldId id="261" r:id="rId17"/>
    <p:sldId id="294" r:id="rId18"/>
    <p:sldId id="321" r:id="rId19"/>
    <p:sldId id="322" r:id="rId20"/>
    <p:sldId id="323" r:id="rId21"/>
    <p:sldId id="269" r:id="rId22"/>
    <p:sldId id="285" r:id="rId23"/>
    <p:sldId id="286" r:id="rId24"/>
    <p:sldId id="320" r:id="rId25"/>
    <p:sldId id="324" r:id="rId26"/>
    <p:sldId id="325" r:id="rId27"/>
    <p:sldId id="319" r:id="rId28"/>
    <p:sldId id="282" r:id="rId29"/>
    <p:sldId id="283" r:id="rId30"/>
    <p:sldId id="30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2360C6-648F-4BC7-846A-8060EECD3C5C}">
          <p14:sldIdLst>
            <p14:sldId id="258"/>
            <p14:sldId id="277"/>
            <p14:sldId id="293"/>
            <p14:sldId id="278"/>
            <p14:sldId id="264"/>
            <p14:sldId id="265"/>
            <p14:sldId id="266"/>
            <p14:sldId id="267"/>
            <p14:sldId id="316"/>
            <p14:sldId id="257"/>
            <p14:sldId id="292"/>
            <p14:sldId id="290"/>
            <p14:sldId id="272"/>
            <p14:sldId id="270"/>
            <p14:sldId id="271"/>
            <p14:sldId id="261"/>
            <p14:sldId id="294"/>
            <p14:sldId id="321"/>
            <p14:sldId id="322"/>
            <p14:sldId id="323"/>
            <p14:sldId id="269"/>
            <p14:sldId id="285"/>
            <p14:sldId id="286"/>
            <p14:sldId id="320"/>
            <p14:sldId id="324"/>
            <p14:sldId id="325"/>
            <p14:sldId id="319"/>
            <p14:sldId id="282"/>
            <p14:sldId id="283"/>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3785" autoAdjust="0"/>
  </p:normalViewPr>
  <p:slideViewPr>
    <p:cSldViewPr snapToGrid="0">
      <p:cViewPr varScale="1">
        <p:scale>
          <a:sx n="78" d="100"/>
          <a:sy n="78" d="100"/>
        </p:scale>
        <p:origin x="99"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0CEBB-9083-460B-BE33-24CE71A6B6CA}" type="datetimeFigureOut">
              <a:rPr lang="en-IN" smtClean="0"/>
              <a:t>09-10-2021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8D2E8-80C7-44DF-8A1D-9FB087FAB38B}" type="slidenum">
              <a:rPr lang="en-IN" smtClean="0"/>
              <a:t>‹#›</a:t>
            </a:fld>
            <a:endParaRPr lang="en-IN"/>
          </a:p>
        </p:txBody>
      </p:sp>
    </p:spTree>
    <p:extLst>
      <p:ext uri="{BB962C8B-B14F-4D97-AF65-F5344CB8AC3E}">
        <p14:creationId xmlns:p14="http://schemas.microsoft.com/office/powerpoint/2010/main" val="333698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8D2E8-80C7-44DF-8A1D-9FB087FAB38B}" type="slidenum">
              <a:rPr lang="en-IN" smtClean="0"/>
              <a:t>3</a:t>
            </a:fld>
            <a:endParaRPr lang="en-IN"/>
          </a:p>
        </p:txBody>
      </p:sp>
    </p:spTree>
    <p:extLst>
      <p:ext uri="{BB962C8B-B14F-4D97-AF65-F5344CB8AC3E}">
        <p14:creationId xmlns:p14="http://schemas.microsoft.com/office/powerpoint/2010/main" val="102479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8D2E8-80C7-44DF-8A1D-9FB087FAB38B}" type="slidenum">
              <a:rPr lang="en-IN" smtClean="0"/>
              <a:t>6</a:t>
            </a:fld>
            <a:endParaRPr lang="en-IN"/>
          </a:p>
        </p:txBody>
      </p:sp>
    </p:spTree>
    <p:extLst>
      <p:ext uri="{BB962C8B-B14F-4D97-AF65-F5344CB8AC3E}">
        <p14:creationId xmlns:p14="http://schemas.microsoft.com/office/powerpoint/2010/main" val="30650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8D2E8-80C7-44DF-8A1D-9FB087FAB38B}" type="slidenum">
              <a:rPr lang="en-IN" smtClean="0"/>
              <a:t>9</a:t>
            </a:fld>
            <a:endParaRPr lang="en-IN"/>
          </a:p>
        </p:txBody>
      </p:sp>
    </p:spTree>
    <p:extLst>
      <p:ext uri="{BB962C8B-B14F-4D97-AF65-F5344CB8AC3E}">
        <p14:creationId xmlns:p14="http://schemas.microsoft.com/office/powerpoint/2010/main" val="2538750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26d9283be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826d9283be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826d9283be_1_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8D2E8-80C7-44DF-8A1D-9FB087FAB38B}" type="slidenum">
              <a:rPr lang="en-IN" smtClean="0"/>
              <a:t>28</a:t>
            </a:fld>
            <a:endParaRPr lang="en-IN"/>
          </a:p>
        </p:txBody>
      </p:sp>
    </p:spTree>
    <p:extLst>
      <p:ext uri="{BB962C8B-B14F-4D97-AF65-F5344CB8AC3E}">
        <p14:creationId xmlns:p14="http://schemas.microsoft.com/office/powerpoint/2010/main" val="179281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8D2E8-80C7-44DF-8A1D-9FB087FAB38B}" type="slidenum">
              <a:rPr lang="en-IN" smtClean="0"/>
              <a:t>29</a:t>
            </a:fld>
            <a:endParaRPr lang="en-IN"/>
          </a:p>
        </p:txBody>
      </p:sp>
    </p:spTree>
    <p:extLst>
      <p:ext uri="{BB962C8B-B14F-4D97-AF65-F5344CB8AC3E}">
        <p14:creationId xmlns:p14="http://schemas.microsoft.com/office/powerpoint/2010/main" val="369027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AAF7EB8-26A0-4BBD-879B-BFED19245BF0}" type="datetimeFigureOut">
              <a:rPr lang="en-IN" smtClean="0"/>
              <a:t>09-10-2021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8FBE0FB-2273-440F-B3FF-141E003C20FF}" type="slidenum">
              <a:rPr lang="en-IN" smtClean="0"/>
              <a:t>‹#›</a:t>
            </a:fld>
            <a:endParaRPr lang="en-IN"/>
          </a:p>
        </p:txBody>
      </p:sp>
    </p:spTree>
    <p:extLst>
      <p:ext uri="{BB962C8B-B14F-4D97-AF65-F5344CB8AC3E}">
        <p14:creationId xmlns:p14="http://schemas.microsoft.com/office/powerpoint/2010/main" val="142312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F7EB8-26A0-4BBD-879B-BFED19245BF0}"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BE0FB-2273-440F-B3FF-141E003C20FF}" type="slidenum">
              <a:rPr lang="en-IN" smtClean="0"/>
              <a:t>‹#›</a:t>
            </a:fld>
            <a:endParaRPr lang="en-IN"/>
          </a:p>
        </p:txBody>
      </p:sp>
    </p:spTree>
    <p:extLst>
      <p:ext uri="{BB962C8B-B14F-4D97-AF65-F5344CB8AC3E}">
        <p14:creationId xmlns:p14="http://schemas.microsoft.com/office/powerpoint/2010/main" val="187522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AAF7EB8-26A0-4BBD-879B-BFED19245BF0}" type="datetimeFigureOut">
              <a:rPr lang="en-IN" smtClean="0"/>
              <a:t>09-10-2021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8FBE0FB-2273-440F-B3FF-141E003C20FF}" type="slidenum">
              <a:rPr lang="en-IN" smtClean="0"/>
              <a:t>‹#›</a:t>
            </a:fld>
            <a:endParaRPr lang="en-IN"/>
          </a:p>
        </p:txBody>
      </p:sp>
    </p:spTree>
    <p:extLst>
      <p:ext uri="{BB962C8B-B14F-4D97-AF65-F5344CB8AC3E}">
        <p14:creationId xmlns:p14="http://schemas.microsoft.com/office/powerpoint/2010/main" val="3796349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898918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C13B6-2FCF-4ED2-88B8-807B42DB82B2}"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92798E-F4CE-4470-8A16-19F4FA7334AB}" type="slidenum">
              <a:rPr lang="en-IN" smtClean="0"/>
              <a:t>‹#›</a:t>
            </a:fld>
            <a:endParaRPr lang="en-IN"/>
          </a:p>
        </p:txBody>
      </p:sp>
    </p:spTree>
    <p:extLst>
      <p:ext uri="{BB962C8B-B14F-4D97-AF65-F5344CB8AC3E}">
        <p14:creationId xmlns:p14="http://schemas.microsoft.com/office/powerpoint/2010/main" val="158223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F7EB8-26A0-4BBD-879B-BFED19245BF0}"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18FBE0FB-2273-440F-B3FF-141E003C20FF}" type="slidenum">
              <a:rPr lang="en-IN" smtClean="0"/>
              <a:t>‹#›</a:t>
            </a:fld>
            <a:endParaRPr lang="en-IN"/>
          </a:p>
        </p:txBody>
      </p:sp>
    </p:spTree>
    <p:extLst>
      <p:ext uri="{BB962C8B-B14F-4D97-AF65-F5344CB8AC3E}">
        <p14:creationId xmlns:p14="http://schemas.microsoft.com/office/powerpoint/2010/main" val="100634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AAF7EB8-26A0-4BBD-879B-BFED19245BF0}" type="datetimeFigureOut">
              <a:rPr lang="en-IN" smtClean="0"/>
              <a:t>09-10-2021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8FBE0FB-2273-440F-B3FF-141E003C20FF}" type="slidenum">
              <a:rPr lang="en-IN" smtClean="0"/>
              <a:t>‹#›</a:t>
            </a:fld>
            <a:endParaRPr lang="en-IN"/>
          </a:p>
        </p:txBody>
      </p:sp>
    </p:spTree>
    <p:extLst>
      <p:ext uri="{BB962C8B-B14F-4D97-AF65-F5344CB8AC3E}">
        <p14:creationId xmlns:p14="http://schemas.microsoft.com/office/powerpoint/2010/main" val="418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F7EB8-26A0-4BBD-879B-BFED19245BF0}" type="datetimeFigureOut">
              <a:rPr lang="en-IN" smtClean="0"/>
              <a:t>09-10-2021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BE0FB-2273-440F-B3FF-141E003C20FF}" type="slidenum">
              <a:rPr lang="en-IN" smtClean="0"/>
              <a:t>‹#›</a:t>
            </a:fld>
            <a:endParaRPr lang="en-IN"/>
          </a:p>
        </p:txBody>
      </p:sp>
    </p:spTree>
    <p:extLst>
      <p:ext uri="{BB962C8B-B14F-4D97-AF65-F5344CB8AC3E}">
        <p14:creationId xmlns:p14="http://schemas.microsoft.com/office/powerpoint/2010/main" val="92012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F7EB8-26A0-4BBD-879B-BFED19245BF0}" type="datetimeFigureOut">
              <a:rPr lang="en-IN" smtClean="0"/>
              <a:t>09-10-2021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FBE0FB-2273-440F-B3FF-141E003C20FF}" type="slidenum">
              <a:rPr lang="en-IN" smtClean="0"/>
              <a:t>‹#›</a:t>
            </a:fld>
            <a:endParaRPr lang="en-IN"/>
          </a:p>
        </p:txBody>
      </p:sp>
    </p:spTree>
    <p:extLst>
      <p:ext uri="{BB962C8B-B14F-4D97-AF65-F5344CB8AC3E}">
        <p14:creationId xmlns:p14="http://schemas.microsoft.com/office/powerpoint/2010/main" val="234191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AF7EB8-26A0-4BBD-879B-BFED19245BF0}" type="datetimeFigureOut">
              <a:rPr lang="en-IN" smtClean="0"/>
              <a:t>09-10-2021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FBE0FB-2273-440F-B3FF-141E003C20FF}"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50272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F7EB8-26A0-4BBD-879B-BFED19245BF0}" type="datetimeFigureOut">
              <a:rPr lang="en-IN" smtClean="0"/>
              <a:t>09-10-2021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FBE0FB-2273-440F-B3FF-141E003C20FF}" type="slidenum">
              <a:rPr lang="en-IN" smtClean="0"/>
              <a:t>‹#›</a:t>
            </a:fld>
            <a:endParaRPr lang="en-IN"/>
          </a:p>
        </p:txBody>
      </p:sp>
    </p:spTree>
    <p:extLst>
      <p:ext uri="{BB962C8B-B14F-4D97-AF65-F5344CB8AC3E}">
        <p14:creationId xmlns:p14="http://schemas.microsoft.com/office/powerpoint/2010/main" val="702785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AAF7EB8-26A0-4BBD-879B-BFED19245BF0}" type="datetimeFigureOut">
              <a:rPr lang="en-IN" smtClean="0"/>
              <a:t>09-10-2021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8FBE0FB-2273-440F-B3FF-141E003C20FF}" type="slidenum">
              <a:rPr lang="en-IN" smtClean="0"/>
              <a:t>‹#›</a:t>
            </a:fld>
            <a:endParaRPr lang="en-IN"/>
          </a:p>
        </p:txBody>
      </p:sp>
    </p:spTree>
    <p:extLst>
      <p:ext uri="{BB962C8B-B14F-4D97-AF65-F5344CB8AC3E}">
        <p14:creationId xmlns:p14="http://schemas.microsoft.com/office/powerpoint/2010/main" val="169523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F7EB8-26A0-4BBD-879B-BFED19245BF0}" type="datetimeFigureOut">
              <a:rPr lang="en-IN" smtClean="0"/>
              <a:t>09-10-2021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BE0FB-2273-440F-B3FF-141E003C20FF}" type="slidenum">
              <a:rPr lang="en-IN" smtClean="0"/>
              <a:t>‹#›</a:t>
            </a:fld>
            <a:endParaRPr lang="en-IN"/>
          </a:p>
        </p:txBody>
      </p:sp>
    </p:spTree>
    <p:extLst>
      <p:ext uri="{BB962C8B-B14F-4D97-AF65-F5344CB8AC3E}">
        <p14:creationId xmlns:p14="http://schemas.microsoft.com/office/powerpoint/2010/main" val="232350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AAF7EB8-26A0-4BBD-879B-BFED19245BF0}" type="datetimeFigureOut">
              <a:rPr lang="en-IN" smtClean="0"/>
              <a:t>09-10-2021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8FBE0FB-2273-440F-B3FF-141E003C20FF}"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5144942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3020060" y="688340"/>
            <a:ext cx="6860540" cy="4603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IN" altLang="en-US" sz="2400" b="1">
                <a:latin typeface="Times New Roman" panose="02020603050405020304" charset="0"/>
                <a:cs typeface="Times New Roman" panose="02020603050405020304" charset="0"/>
              </a:rPr>
              <a:t>Department of Information Technology</a:t>
            </a:r>
          </a:p>
        </p:txBody>
      </p:sp>
      <p:sp>
        <p:nvSpPr>
          <p:cNvPr id="8" name="Text Box 7"/>
          <p:cNvSpPr txBox="1"/>
          <p:nvPr/>
        </p:nvSpPr>
        <p:spPr>
          <a:xfrm>
            <a:off x="3020060" y="1473200"/>
            <a:ext cx="8543290" cy="398780"/>
          </a:xfrm>
          <a:prstGeom prst="rect">
            <a:avLst/>
          </a:prstGeom>
          <a:noFill/>
        </p:spPr>
        <p:txBody>
          <a:bodyPr wrap="square" rtlCol="0">
            <a:spAutoFit/>
          </a:bodyPr>
          <a:lstStyle/>
          <a:p>
            <a:pPr algn="just"/>
            <a:r>
              <a:rPr lang="en-IN" altLang="en-US" sz="2000" b="1">
                <a:latin typeface="Times New Roman" panose="02020603050405020304" charset="0"/>
                <a:cs typeface="Times New Roman" panose="02020603050405020304" charset="0"/>
              </a:rPr>
              <a:t>BVRIT Hyderabad College of Engineering For Women</a:t>
            </a:r>
          </a:p>
        </p:txBody>
      </p:sp>
      <p:sp>
        <p:nvSpPr>
          <p:cNvPr id="10" name="Text Box 9"/>
          <p:cNvSpPr txBox="1"/>
          <p:nvPr/>
        </p:nvSpPr>
        <p:spPr>
          <a:xfrm>
            <a:off x="5033645" y="2036445"/>
            <a:ext cx="2503805" cy="398780"/>
          </a:xfrm>
          <a:prstGeom prst="rect">
            <a:avLst/>
          </a:prstGeom>
          <a:noFill/>
        </p:spPr>
        <p:txBody>
          <a:bodyPr wrap="square" rtlCol="0">
            <a:spAutoFit/>
          </a:bodyPr>
          <a:lstStyle/>
          <a:p>
            <a:pPr algn="just"/>
            <a:r>
              <a:rPr lang="en-IN" altLang="en-US" sz="2000" b="1">
                <a:latin typeface="Times New Roman" panose="02020603050405020304" charset="0"/>
                <a:cs typeface="Times New Roman" panose="02020603050405020304" charset="0"/>
              </a:rPr>
              <a:t>Presentation</a:t>
            </a:r>
          </a:p>
        </p:txBody>
      </p:sp>
      <p:sp>
        <p:nvSpPr>
          <p:cNvPr id="11" name="Text Box 10"/>
          <p:cNvSpPr txBox="1"/>
          <p:nvPr/>
        </p:nvSpPr>
        <p:spPr>
          <a:xfrm>
            <a:off x="5382260" y="2435225"/>
            <a:ext cx="638175" cy="398780"/>
          </a:xfrm>
          <a:prstGeom prst="rect">
            <a:avLst/>
          </a:prstGeom>
          <a:noFill/>
        </p:spPr>
        <p:txBody>
          <a:bodyPr wrap="square" rtlCol="0">
            <a:spAutoFit/>
          </a:bodyPr>
          <a:lstStyle/>
          <a:p>
            <a:pPr algn="just"/>
            <a:r>
              <a:rPr lang="en-IN" altLang="en-US" sz="2000" b="1" dirty="0">
                <a:latin typeface="Times New Roman" panose="02020603050405020304" charset="0"/>
                <a:cs typeface="Times New Roman" panose="02020603050405020304" charset="0"/>
              </a:rPr>
              <a:t>on</a:t>
            </a:r>
          </a:p>
        </p:txBody>
      </p:sp>
      <p:sp>
        <p:nvSpPr>
          <p:cNvPr id="12" name="Text Box 11"/>
          <p:cNvSpPr txBox="1"/>
          <p:nvPr/>
        </p:nvSpPr>
        <p:spPr>
          <a:xfrm>
            <a:off x="1246910" y="2941390"/>
            <a:ext cx="9892145" cy="1477328"/>
          </a:xfrm>
          <a:prstGeom prst="rect">
            <a:avLst/>
          </a:prstGeom>
          <a:noFill/>
        </p:spPr>
        <p:txBody>
          <a:bodyPr wrap="square" rtlCol="0">
            <a:spAutoFit/>
            <a:scene3d>
              <a:camera prst="orthographicFront"/>
              <a:lightRig rig="threePt" dir="t"/>
            </a:scene3d>
          </a:bodyPr>
          <a:lstStyle/>
          <a:p>
            <a:pPr algn="ctr"/>
            <a:r>
              <a:rPr lang="en-IN" altLang="en-US" sz="2400" dirty="0"/>
              <a:t> </a:t>
            </a:r>
            <a:r>
              <a:rPr lang="en-US" sz="2400" dirty="0">
                <a:sym typeface="Times New Roman"/>
              </a:rPr>
              <a:t>CUSTOMER SEGMENTATION USING MACHINE LEARNING</a:t>
            </a:r>
          </a:p>
          <a:p>
            <a:r>
              <a:rPr lang="en-US" sz="2400" dirty="0">
                <a:sym typeface="Times New Roman"/>
              </a:rPr>
              <a:t>                                          </a:t>
            </a:r>
            <a:r>
              <a:rPr lang="en-US" dirty="0">
                <a:sym typeface="Times New Roman"/>
              </a:rPr>
              <a:t>Mini Project Review- II</a:t>
            </a:r>
          </a:p>
          <a:p>
            <a:r>
              <a:rPr lang="en-US" dirty="0">
                <a:sym typeface="Times New Roman"/>
              </a:rPr>
              <a:t>                                                        Dated:  16 July 2021</a:t>
            </a:r>
          </a:p>
          <a:p>
            <a:pPr algn="just"/>
            <a:endParaRPr lang="en-IN" altLang="en-US" sz="2400" dirty="0"/>
          </a:p>
        </p:txBody>
      </p:sp>
      <p:sp>
        <p:nvSpPr>
          <p:cNvPr id="19" name="Text Box 18"/>
          <p:cNvSpPr txBox="1"/>
          <p:nvPr/>
        </p:nvSpPr>
        <p:spPr>
          <a:xfrm>
            <a:off x="8650802" y="4984166"/>
            <a:ext cx="1852295" cy="398780"/>
          </a:xfrm>
          <a:prstGeom prst="rect">
            <a:avLst/>
          </a:prstGeom>
          <a:noFill/>
        </p:spPr>
        <p:txBody>
          <a:bodyPr wrap="square" rtlCol="0">
            <a:spAutoFit/>
          </a:bodyPr>
          <a:lstStyle/>
          <a:p>
            <a:pPr algn="just"/>
            <a:r>
              <a:rPr lang="en-IN" altLang="en-US" sz="2000" dirty="0">
                <a:latin typeface="Times New Roman" panose="02020603050405020304" charset="0"/>
                <a:cs typeface="Times New Roman" panose="02020603050405020304" charset="0"/>
              </a:rPr>
              <a:t>Presented by</a:t>
            </a:r>
          </a:p>
        </p:txBody>
      </p:sp>
      <p:pic>
        <p:nvPicPr>
          <p:cNvPr id="2" name="Content Placeholder 1" descr="p1"/>
          <p:cNvPicPr>
            <a:picLocks noGrp="1" noChangeAspect="1"/>
          </p:cNvPicPr>
          <p:nvPr>
            <p:ph/>
          </p:nvPr>
        </p:nvPicPr>
        <p:blipFill>
          <a:blip r:embed="rId2"/>
          <a:stretch>
            <a:fillRect/>
          </a:stretch>
        </p:blipFill>
        <p:spPr>
          <a:xfrm>
            <a:off x="254000" y="355513"/>
            <a:ext cx="1799244" cy="1586403"/>
          </a:xfrm>
          <a:prstGeom prst="rect">
            <a:avLst/>
          </a:prstGeom>
        </p:spPr>
      </p:pic>
      <p:sp>
        <p:nvSpPr>
          <p:cNvPr id="4" name="Text Box 3"/>
          <p:cNvSpPr txBox="1"/>
          <p:nvPr/>
        </p:nvSpPr>
        <p:spPr>
          <a:xfrm>
            <a:off x="254000" y="4840424"/>
            <a:ext cx="4611197" cy="1015663"/>
          </a:xfrm>
          <a:prstGeom prst="rect">
            <a:avLst/>
          </a:prstGeom>
          <a:noFill/>
        </p:spPr>
        <p:txBody>
          <a:bodyPr wrap="square" rtlCol="0">
            <a:spAutoFit/>
          </a:bodyPr>
          <a:lstStyle/>
          <a:p>
            <a:pPr algn="just"/>
            <a:r>
              <a:rPr lang="en-IN" altLang="en-US" sz="2000" dirty="0">
                <a:latin typeface="Times New Roman" panose="02020603050405020304" charset="0"/>
                <a:cs typeface="Times New Roman" panose="02020603050405020304" charset="0"/>
              </a:rPr>
              <a:t>   Guide:- </a:t>
            </a:r>
            <a:r>
              <a:rPr lang="en-IN" sz="2000" dirty="0" err="1">
                <a:latin typeface="Arial" panose="020B0604020202020204" pitchFamily="34" charset="0"/>
                <a:cs typeface="Arial" panose="020B0604020202020204" pitchFamily="34" charset="0"/>
              </a:rPr>
              <a:t>Dr.</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Aruna</a:t>
            </a:r>
            <a:r>
              <a:rPr lang="en-IN" sz="2000" dirty="0">
                <a:latin typeface="Arial" panose="020B0604020202020204" pitchFamily="34" charset="0"/>
                <a:cs typeface="Arial" panose="020B0604020202020204" pitchFamily="34" charset="0"/>
              </a:rPr>
              <a:t> Rao S.L</a:t>
            </a:r>
          </a:p>
          <a:p>
            <a:pPr algn="ctr">
              <a:buClr>
                <a:schemeClr val="dk1"/>
              </a:buClr>
              <a:buSzPts val="2000"/>
            </a:pPr>
            <a:endParaRPr lang="en-IN" sz="2000" dirty="0">
              <a:latin typeface="Times New Roman" panose="02020603050405020304" charset="0"/>
              <a:cs typeface="Times New Roman" panose="02020603050405020304" charset="0"/>
            </a:endParaRPr>
          </a:p>
          <a:p>
            <a:pPr algn="ctr">
              <a:buClr>
                <a:schemeClr val="dk1"/>
              </a:buClr>
              <a:buSzPts val="2000"/>
            </a:pPr>
            <a:r>
              <a:rPr lang="en-US" sz="2000" dirty="0">
                <a:latin typeface="Arial" panose="020B0604020202020204" pitchFamily="34" charset="0"/>
                <a:cs typeface="Arial" panose="020B0604020202020204" pitchFamily="34" charset="0"/>
              </a:rPr>
              <a:t>Professor &amp; Head Department of IT</a:t>
            </a:r>
          </a:p>
        </p:txBody>
      </p:sp>
      <p:sp>
        <p:nvSpPr>
          <p:cNvPr id="3" name="Text Box 2"/>
          <p:cNvSpPr txBox="1"/>
          <p:nvPr/>
        </p:nvSpPr>
        <p:spPr>
          <a:xfrm>
            <a:off x="7808814" y="5348256"/>
            <a:ext cx="3882056" cy="369332"/>
          </a:xfrm>
          <a:prstGeom prst="rect">
            <a:avLst/>
          </a:prstGeom>
          <a:noFill/>
        </p:spPr>
        <p:txBody>
          <a:bodyPr wrap="square" rtlCol="0">
            <a:spAutoFit/>
          </a:bodyPr>
          <a:lstStyle/>
          <a:p>
            <a:r>
              <a:rPr lang="en-IN" altLang="en-US" dirty="0">
                <a:latin typeface="Times New Roman" panose="02020603050405020304" charset="0"/>
                <a:cs typeface="Times New Roman" panose="02020603050405020304" charset="0"/>
              </a:rPr>
              <a:t>D. Sai Meghana Reddy(20WH1DB002)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35EB-3B70-4881-B094-0530B4BB8F08}"/>
              </a:ext>
            </a:extLst>
          </p:cNvPr>
          <p:cNvSpPr>
            <a:spLocks noGrp="1"/>
          </p:cNvSpPr>
          <p:nvPr>
            <p:ph type="title"/>
          </p:nvPr>
        </p:nvSpPr>
        <p:spPr>
          <a:xfrm>
            <a:off x="695915" y="639272"/>
            <a:ext cx="11058843" cy="1367554"/>
          </a:xfrm>
        </p:spPr>
        <p:txBody>
          <a:bodyPr>
            <a:normAutofit fontScale="90000"/>
          </a:bodyPr>
          <a:lstStyle/>
          <a:p>
            <a:pPr rtl="0">
              <a:spcBef>
                <a:spcPts val="0"/>
              </a:spcBef>
              <a:spcAft>
                <a:spcPts val="0"/>
              </a:spcAft>
            </a:pPr>
            <a:r>
              <a:rPr lang="en-IN" dirty="0"/>
              <a:t>TECHNOLOGY</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2612E858-26A1-4E41-B53F-0D16E31B3346}"/>
              </a:ext>
            </a:extLst>
          </p:cNvPr>
          <p:cNvSpPr>
            <a:spLocks noGrp="1"/>
          </p:cNvSpPr>
          <p:nvPr>
            <p:ph idx="1"/>
          </p:nvPr>
        </p:nvSpPr>
        <p:spPr>
          <a:xfrm>
            <a:off x="801384" y="1798321"/>
            <a:ext cx="5085708" cy="4931252"/>
          </a:xfrm>
        </p:spPr>
        <p:txBody>
          <a:bodyPr>
            <a:noAutofit/>
          </a:bodyPr>
          <a:lstStyle/>
          <a:p>
            <a:pPr marL="0" indent="0" rtl="0">
              <a:spcBef>
                <a:spcPts val="400"/>
              </a:spcBef>
              <a:spcAft>
                <a:spcPts val="0"/>
              </a:spcAft>
              <a:buNone/>
            </a:pPr>
            <a:r>
              <a:rPr lang="en-IN" sz="2400" b="1" dirty="0"/>
              <a:t>Domain : </a:t>
            </a:r>
          </a:p>
          <a:p>
            <a:pPr marL="0" indent="0" rtl="0">
              <a:spcBef>
                <a:spcPts val="400"/>
              </a:spcBef>
              <a:spcAft>
                <a:spcPts val="0"/>
              </a:spcAft>
              <a:buNone/>
            </a:pPr>
            <a:r>
              <a:rPr lang="en-IN" sz="2000" dirty="0"/>
              <a:t>Machine learning</a:t>
            </a:r>
          </a:p>
          <a:p>
            <a:pPr marL="0" indent="0" rtl="0">
              <a:spcBef>
                <a:spcPts val="400"/>
              </a:spcBef>
              <a:spcAft>
                <a:spcPts val="0"/>
              </a:spcAft>
              <a:buNone/>
            </a:pPr>
            <a:br>
              <a:rPr lang="en-IN" sz="2000" dirty="0"/>
            </a:br>
            <a:r>
              <a:rPr lang="en-IN" sz="2400" b="1" dirty="0"/>
              <a:t>programming language: </a:t>
            </a:r>
          </a:p>
          <a:p>
            <a:pPr marL="0" indent="0" rtl="0">
              <a:spcBef>
                <a:spcPts val="400"/>
              </a:spcBef>
              <a:spcAft>
                <a:spcPts val="0"/>
              </a:spcAft>
              <a:buNone/>
            </a:pPr>
            <a:r>
              <a:rPr lang="en-IN" sz="2000" dirty="0"/>
              <a:t>Python</a:t>
            </a:r>
          </a:p>
          <a:p>
            <a:pPr marL="0" indent="0" rtl="0">
              <a:spcBef>
                <a:spcPts val="400"/>
              </a:spcBef>
              <a:spcAft>
                <a:spcPts val="0"/>
              </a:spcAft>
              <a:buNone/>
            </a:pPr>
            <a:br>
              <a:rPr lang="en-IN" sz="2000" dirty="0"/>
            </a:br>
            <a:r>
              <a:rPr lang="en-IN" sz="2400" b="1" dirty="0"/>
              <a:t>Libraries: </a:t>
            </a:r>
          </a:p>
          <a:p>
            <a:pPr rtl="0" fontAlgn="base">
              <a:spcBef>
                <a:spcPts val="0"/>
              </a:spcBef>
              <a:spcAft>
                <a:spcPts val="0"/>
              </a:spcAft>
              <a:buFont typeface="Arial" panose="020B0604020202020204" pitchFamily="34" charset="0"/>
              <a:buChar char="•"/>
            </a:pPr>
            <a:r>
              <a:rPr lang="en-IN" sz="2000" dirty="0" err="1"/>
              <a:t>Numpy</a:t>
            </a:r>
            <a:r>
              <a:rPr lang="en-IN" sz="2000" dirty="0"/>
              <a:t> </a:t>
            </a:r>
          </a:p>
          <a:p>
            <a:pPr rtl="0" fontAlgn="base">
              <a:spcBef>
                <a:spcPts val="0"/>
              </a:spcBef>
              <a:spcAft>
                <a:spcPts val="0"/>
              </a:spcAft>
              <a:buFont typeface="Arial" panose="020B0604020202020204" pitchFamily="34" charset="0"/>
              <a:buChar char="•"/>
            </a:pPr>
            <a:r>
              <a:rPr lang="en-IN" sz="2000" dirty="0"/>
              <a:t>Pandas  </a:t>
            </a:r>
          </a:p>
          <a:p>
            <a:pPr rtl="0" fontAlgn="base">
              <a:spcBef>
                <a:spcPts val="0"/>
              </a:spcBef>
              <a:spcAft>
                <a:spcPts val="0"/>
              </a:spcAft>
              <a:buFont typeface="Arial" panose="020B0604020202020204" pitchFamily="34" charset="0"/>
              <a:buChar char="•"/>
            </a:pPr>
            <a:r>
              <a:rPr lang="en-IN" sz="2000" dirty="0" err="1"/>
              <a:t>scikitlearn</a:t>
            </a:r>
            <a:r>
              <a:rPr lang="en-IN" sz="2000" dirty="0"/>
              <a:t> </a:t>
            </a:r>
          </a:p>
          <a:p>
            <a:pPr rtl="0" fontAlgn="base">
              <a:spcBef>
                <a:spcPts val="0"/>
              </a:spcBef>
              <a:spcAft>
                <a:spcPts val="0"/>
              </a:spcAft>
              <a:buFont typeface="Arial" panose="020B0604020202020204" pitchFamily="34" charset="0"/>
              <a:buChar char="•"/>
            </a:pPr>
            <a:r>
              <a:rPr lang="en-IN" sz="2000" dirty="0"/>
              <a:t>Matplotlib</a:t>
            </a:r>
          </a:p>
          <a:p>
            <a:pPr rtl="0" fontAlgn="base">
              <a:spcBef>
                <a:spcPts val="0"/>
              </a:spcBef>
              <a:spcAft>
                <a:spcPts val="0"/>
              </a:spcAft>
              <a:buFont typeface="Arial" panose="020B0604020202020204" pitchFamily="34" charset="0"/>
              <a:buChar char="•"/>
            </a:pPr>
            <a:r>
              <a:rPr lang="en-IN" sz="2000" dirty="0"/>
              <a:t>Seaborn</a:t>
            </a:r>
            <a:br>
              <a:rPr lang="en-IN" sz="2000" dirty="0"/>
            </a:br>
            <a:endParaRPr lang="en-IN" sz="2000" dirty="0"/>
          </a:p>
        </p:txBody>
      </p:sp>
      <p:pic>
        <p:nvPicPr>
          <p:cNvPr id="6" name="Picture 5">
            <a:extLst>
              <a:ext uri="{FF2B5EF4-FFF2-40B4-BE49-F238E27FC236}">
                <a16:creationId xmlns:a16="http://schemas.microsoft.com/office/drawing/2014/main" id="{347731A7-A424-4F9B-86E2-3816776FB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525" y="3321781"/>
            <a:ext cx="5808840" cy="2816028"/>
          </a:xfrm>
          <a:prstGeom prst="rect">
            <a:avLst/>
          </a:prstGeom>
        </p:spPr>
      </p:pic>
    </p:spTree>
    <p:extLst>
      <p:ext uri="{BB962C8B-B14F-4D97-AF65-F5344CB8AC3E}">
        <p14:creationId xmlns:p14="http://schemas.microsoft.com/office/powerpoint/2010/main" val="60675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6DB4-3447-433F-923B-A1A1F8EED477}"/>
              </a:ext>
            </a:extLst>
          </p:cNvPr>
          <p:cNvSpPr>
            <a:spLocks noGrp="1"/>
          </p:cNvSpPr>
          <p:nvPr>
            <p:ph type="title"/>
          </p:nvPr>
        </p:nvSpPr>
        <p:spPr/>
        <p:txBody>
          <a:bodyPr/>
          <a:lstStyle/>
          <a:p>
            <a:r>
              <a:rPr lang="en-IN" dirty="0"/>
              <a:t>Problem Statement</a:t>
            </a:r>
            <a:br>
              <a:rPr lang="en-US" dirty="0"/>
            </a:br>
            <a:endParaRPr lang="en-IN" dirty="0"/>
          </a:p>
        </p:txBody>
      </p:sp>
      <p:sp>
        <p:nvSpPr>
          <p:cNvPr id="3" name="Content Placeholder 2">
            <a:extLst>
              <a:ext uri="{FF2B5EF4-FFF2-40B4-BE49-F238E27FC236}">
                <a16:creationId xmlns:a16="http://schemas.microsoft.com/office/drawing/2014/main" id="{33835506-F75C-4ACE-929A-CD02293FA5FB}"/>
              </a:ext>
            </a:extLst>
          </p:cNvPr>
          <p:cNvSpPr>
            <a:spLocks noGrp="1"/>
          </p:cNvSpPr>
          <p:nvPr>
            <p:ph idx="1"/>
          </p:nvPr>
        </p:nvSpPr>
        <p:spPr>
          <a:xfrm>
            <a:off x="581192" y="2018581"/>
            <a:ext cx="11029615" cy="4351397"/>
          </a:xfrm>
        </p:spPr>
        <p:txBody>
          <a:bodyPr>
            <a:normAutofit/>
          </a:bodyPr>
          <a:lstStyle/>
          <a:p>
            <a:r>
              <a:rPr lang="en-US" sz="2000" dirty="0"/>
              <a:t>The thrust of this project is to identify customer segments using the data mining approach, using the partitioning algorithm called as K-means clustering algorithm. The elbow method determines the optimal clusters.</a:t>
            </a:r>
          </a:p>
          <a:p>
            <a:r>
              <a:rPr lang="en-US" sz="2000" dirty="0"/>
              <a:t>Use K-means clustering and also visualize the gender and age distributions. Then analyze their annual incomes and spending scores.</a:t>
            </a:r>
          </a:p>
          <a:p>
            <a:r>
              <a:rPr lang="en-US" sz="2000" dirty="0"/>
              <a:t>The data set used to implement clustering and K means algorithm is collected from a store of shopping mall.  </a:t>
            </a:r>
            <a:endParaRPr lang="en-IN" sz="2000" dirty="0"/>
          </a:p>
          <a:p>
            <a:endParaRPr lang="en-US" dirty="0"/>
          </a:p>
        </p:txBody>
      </p:sp>
    </p:spTree>
    <p:extLst>
      <p:ext uri="{BB962C8B-B14F-4D97-AF65-F5344CB8AC3E}">
        <p14:creationId xmlns:p14="http://schemas.microsoft.com/office/powerpoint/2010/main" val="317401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0D7D-19DC-49A1-9867-A55D1061DD9E}"/>
              </a:ext>
            </a:extLst>
          </p:cNvPr>
          <p:cNvSpPr>
            <a:spLocks noGrp="1"/>
          </p:cNvSpPr>
          <p:nvPr>
            <p:ph type="ctrTitle"/>
          </p:nvPr>
        </p:nvSpPr>
        <p:spPr/>
        <p:txBody>
          <a:bodyPr/>
          <a:lstStyle/>
          <a:p>
            <a:r>
              <a:rPr lang="en-IN" dirty="0"/>
              <a:t>Proposed Method &amp; Architecture</a:t>
            </a:r>
          </a:p>
        </p:txBody>
      </p:sp>
    </p:spTree>
    <p:extLst>
      <p:ext uri="{BB962C8B-B14F-4D97-AF65-F5344CB8AC3E}">
        <p14:creationId xmlns:p14="http://schemas.microsoft.com/office/powerpoint/2010/main" val="96177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3962-07AD-4D91-B2E1-E7434EF19115}"/>
              </a:ext>
            </a:extLst>
          </p:cNvPr>
          <p:cNvSpPr>
            <a:spLocks noGrp="1"/>
          </p:cNvSpPr>
          <p:nvPr>
            <p:ph type="title"/>
          </p:nvPr>
        </p:nvSpPr>
        <p:spPr>
          <a:xfrm>
            <a:off x="849665" y="793019"/>
            <a:ext cx="7861964" cy="522073"/>
          </a:xfrm>
        </p:spPr>
        <p:txBody>
          <a:bodyPr/>
          <a:lstStyle/>
          <a:p>
            <a:r>
              <a:rPr lang="en-US" dirty="0"/>
              <a:t>Proposed Method</a:t>
            </a:r>
            <a:endParaRPr lang="en-IN" dirty="0"/>
          </a:p>
        </p:txBody>
      </p:sp>
      <p:sp>
        <p:nvSpPr>
          <p:cNvPr id="3" name="Content Placeholder 2">
            <a:extLst>
              <a:ext uri="{FF2B5EF4-FFF2-40B4-BE49-F238E27FC236}">
                <a16:creationId xmlns:a16="http://schemas.microsoft.com/office/drawing/2014/main" id="{6CC388C4-987D-41FF-9647-0C6B63B0A8B4}"/>
              </a:ext>
            </a:extLst>
          </p:cNvPr>
          <p:cNvSpPr>
            <a:spLocks noGrp="1"/>
          </p:cNvSpPr>
          <p:nvPr>
            <p:ph idx="1"/>
          </p:nvPr>
        </p:nvSpPr>
        <p:spPr>
          <a:xfrm>
            <a:off x="685800" y="2380890"/>
            <a:ext cx="10820400" cy="2072577"/>
          </a:xfrm>
        </p:spPr>
        <p:txBody>
          <a:bodyPr>
            <a:normAutofit/>
          </a:bodyPr>
          <a:lstStyle/>
          <a:p>
            <a:endParaRPr lang="en-US" sz="2400" dirty="0"/>
          </a:p>
          <a:p>
            <a:r>
              <a:rPr lang="en-US" sz="2000" dirty="0"/>
              <a:t>To implement a Customer Segmentation application. Clustering is being used to  identify segments of customers to target the potential user base. They divide customers into groups according to common characteristics like gender, age, interests, and spending habits so they can market to each group effectively. </a:t>
            </a:r>
          </a:p>
        </p:txBody>
      </p:sp>
    </p:spTree>
    <p:extLst>
      <p:ext uri="{BB962C8B-B14F-4D97-AF65-F5344CB8AC3E}">
        <p14:creationId xmlns:p14="http://schemas.microsoft.com/office/powerpoint/2010/main" val="260383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68DD-F141-4D82-80B2-8C7E8F4A507A}"/>
              </a:ext>
            </a:extLst>
          </p:cNvPr>
          <p:cNvSpPr>
            <a:spLocks noGrp="1"/>
          </p:cNvSpPr>
          <p:nvPr>
            <p:ph type="title"/>
          </p:nvPr>
        </p:nvSpPr>
        <p:spPr>
          <a:xfrm>
            <a:off x="584971" y="736316"/>
            <a:ext cx="5306031" cy="890836"/>
          </a:xfrm>
        </p:spPr>
        <p:txBody>
          <a:bodyPr>
            <a:normAutofit fontScale="90000"/>
          </a:bodyPr>
          <a:lstStyle/>
          <a:p>
            <a:pPr algn="ctr"/>
            <a:r>
              <a:rPr lang="en-IN" sz="4000" dirty="0"/>
              <a:t>K-means Algorithm</a:t>
            </a:r>
            <a:br>
              <a:rPr lang="en-IN" dirty="0"/>
            </a:br>
            <a:endParaRPr lang="en-IN" dirty="0"/>
          </a:p>
        </p:txBody>
      </p:sp>
      <p:sp>
        <p:nvSpPr>
          <p:cNvPr id="3" name="Content Placeholder 2">
            <a:extLst>
              <a:ext uri="{FF2B5EF4-FFF2-40B4-BE49-F238E27FC236}">
                <a16:creationId xmlns:a16="http://schemas.microsoft.com/office/drawing/2014/main" id="{C48CE273-10D0-4771-917D-5EAEADD2EF1D}"/>
              </a:ext>
            </a:extLst>
          </p:cNvPr>
          <p:cNvSpPr>
            <a:spLocks noGrp="1"/>
          </p:cNvSpPr>
          <p:nvPr>
            <p:ph idx="1"/>
          </p:nvPr>
        </p:nvSpPr>
        <p:spPr>
          <a:xfrm>
            <a:off x="873302" y="2027025"/>
            <a:ext cx="10510463" cy="890836"/>
          </a:xfrm>
        </p:spPr>
        <p:txBody>
          <a:bodyPr>
            <a:normAutofit/>
          </a:bodyPr>
          <a:lstStyle/>
          <a:p>
            <a:pPr marL="0" indent="0">
              <a:buNone/>
            </a:pPr>
            <a:r>
              <a:rPr lang="en-US" dirty="0"/>
              <a:t>It is an iterative algorithm that divides the </a:t>
            </a:r>
            <a:r>
              <a:rPr lang="en-US" dirty="0" err="1"/>
              <a:t>unlabelled</a:t>
            </a:r>
            <a:r>
              <a:rPr lang="en-US" dirty="0"/>
              <a:t> dataset into k different clusters in </a:t>
            </a:r>
          </a:p>
          <a:p>
            <a:pPr marL="0" indent="0">
              <a:buNone/>
            </a:pPr>
            <a:r>
              <a:rPr lang="en-US" dirty="0"/>
              <a:t>Such a way that each dataset belongs only one group that has similar properties. </a:t>
            </a:r>
            <a:endParaRPr lang="en-IN" dirty="0"/>
          </a:p>
        </p:txBody>
      </p:sp>
      <p:pic>
        <p:nvPicPr>
          <p:cNvPr id="5" name="Picture 4">
            <a:extLst>
              <a:ext uri="{FF2B5EF4-FFF2-40B4-BE49-F238E27FC236}">
                <a16:creationId xmlns:a16="http://schemas.microsoft.com/office/drawing/2014/main" id="{CDA6B45C-AE1F-4EFE-9A13-0D2DDAFCB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315" y="3317734"/>
            <a:ext cx="8568648" cy="3237177"/>
          </a:xfrm>
          <a:prstGeom prst="rect">
            <a:avLst/>
          </a:prstGeom>
        </p:spPr>
      </p:pic>
    </p:spTree>
    <p:extLst>
      <p:ext uri="{BB962C8B-B14F-4D97-AF65-F5344CB8AC3E}">
        <p14:creationId xmlns:p14="http://schemas.microsoft.com/office/powerpoint/2010/main" val="426678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5A537-2170-47B4-8A48-885532C02ED3}"/>
              </a:ext>
            </a:extLst>
          </p:cNvPr>
          <p:cNvSpPr>
            <a:spLocks noGrp="1"/>
          </p:cNvSpPr>
          <p:nvPr>
            <p:ph type="title"/>
          </p:nvPr>
        </p:nvSpPr>
        <p:spPr>
          <a:xfrm>
            <a:off x="749253" y="551590"/>
            <a:ext cx="8596668" cy="636998"/>
          </a:xfrm>
        </p:spPr>
        <p:txBody>
          <a:bodyPr>
            <a:normAutofit fontScale="90000"/>
          </a:bodyPr>
          <a:lstStyle/>
          <a:p>
            <a:r>
              <a:rPr lang="en-IN" sz="3600" dirty="0"/>
              <a:t> K-means Algorithm</a:t>
            </a:r>
            <a:endParaRPr lang="en-IN" dirty="0"/>
          </a:p>
        </p:txBody>
      </p:sp>
      <p:sp>
        <p:nvSpPr>
          <p:cNvPr id="6" name="Rectangle 5">
            <a:extLst>
              <a:ext uri="{FF2B5EF4-FFF2-40B4-BE49-F238E27FC236}">
                <a16:creationId xmlns:a16="http://schemas.microsoft.com/office/drawing/2014/main" id="{7D6902BB-0B31-4510-937A-BB07B2CE31C1}"/>
              </a:ext>
            </a:extLst>
          </p:cNvPr>
          <p:cNvSpPr/>
          <p:nvPr/>
        </p:nvSpPr>
        <p:spPr>
          <a:xfrm>
            <a:off x="242180" y="2907444"/>
            <a:ext cx="2432076" cy="52322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Elbow Method</a:t>
            </a:r>
          </a:p>
        </p:txBody>
      </p:sp>
      <p:sp>
        <p:nvSpPr>
          <p:cNvPr id="8" name="Rectangle 7">
            <a:extLst>
              <a:ext uri="{FF2B5EF4-FFF2-40B4-BE49-F238E27FC236}">
                <a16:creationId xmlns:a16="http://schemas.microsoft.com/office/drawing/2014/main" id="{F4571786-6F3C-4599-8CD5-DE3E1EFD8D32}"/>
              </a:ext>
            </a:extLst>
          </p:cNvPr>
          <p:cNvSpPr/>
          <p:nvPr/>
        </p:nvSpPr>
        <p:spPr>
          <a:xfrm>
            <a:off x="8001761" y="2910821"/>
            <a:ext cx="2496196" cy="52322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Purpose Based</a:t>
            </a:r>
            <a:endParaRPr lang="en-IN" sz="2800" b="0"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AD0FC18B-E0B3-4C73-B5A6-7F25627E4B1B}"/>
              </a:ext>
            </a:extLst>
          </p:cNvPr>
          <p:cNvSpPr/>
          <p:nvPr/>
        </p:nvSpPr>
        <p:spPr>
          <a:xfrm>
            <a:off x="3040475" y="1710144"/>
            <a:ext cx="5298489" cy="6369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0" cap="none" spc="0" dirty="0">
                <a:ln w="0"/>
                <a:solidFill>
                  <a:schemeClr val="accent1"/>
                </a:solidFill>
                <a:effectLst>
                  <a:outerShdw blurRad="38100" dist="25400" dir="5400000" algn="ctr" rotWithShape="0">
                    <a:srgbClr val="6E747A">
                      <a:alpha val="43000"/>
                    </a:srgbClr>
                  </a:outerShdw>
                </a:effectLst>
              </a:rPr>
              <a:t>Ways to chose optimum K value</a:t>
            </a:r>
            <a:endParaRPr lang="en-IN" sz="2800" b="0" cap="none" spc="0" dirty="0">
              <a:ln w="0"/>
              <a:solidFill>
                <a:schemeClr val="accent1"/>
              </a:solidFill>
              <a:effectLst>
                <a:outerShdw blurRad="38100" dist="25400" dir="5400000" algn="ctr" rotWithShape="0">
                  <a:srgbClr val="6E747A">
                    <a:alpha val="43000"/>
                  </a:srgbClr>
                </a:outerShdw>
              </a:effectLst>
            </a:endParaRPr>
          </a:p>
        </p:txBody>
      </p:sp>
      <p:pic>
        <p:nvPicPr>
          <p:cNvPr id="24" name="Picture 23">
            <a:extLst>
              <a:ext uri="{FF2B5EF4-FFF2-40B4-BE49-F238E27FC236}">
                <a16:creationId xmlns:a16="http://schemas.microsoft.com/office/drawing/2014/main" id="{EE7408CF-01DF-45B1-91DB-5EA685F28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360" y="3811349"/>
            <a:ext cx="4077031" cy="2495061"/>
          </a:xfrm>
          <a:prstGeom prst="rect">
            <a:avLst/>
          </a:prstGeom>
        </p:spPr>
      </p:pic>
      <p:pic>
        <p:nvPicPr>
          <p:cNvPr id="26" name="Picture 25">
            <a:extLst>
              <a:ext uri="{FF2B5EF4-FFF2-40B4-BE49-F238E27FC236}">
                <a16:creationId xmlns:a16="http://schemas.microsoft.com/office/drawing/2014/main" id="{0E4DE52B-5A42-4EF6-AE5D-08BCA4670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3246" y="3811348"/>
            <a:ext cx="6172394" cy="2495061"/>
          </a:xfrm>
          <a:prstGeom prst="rect">
            <a:avLst/>
          </a:prstGeom>
        </p:spPr>
      </p:pic>
      <p:cxnSp>
        <p:nvCxnSpPr>
          <p:cNvPr id="4" name="Straight Arrow Connector 3">
            <a:extLst>
              <a:ext uri="{FF2B5EF4-FFF2-40B4-BE49-F238E27FC236}">
                <a16:creationId xmlns:a16="http://schemas.microsoft.com/office/drawing/2014/main" id="{47005B8E-CF5F-414B-BD8B-439C71371349}"/>
              </a:ext>
            </a:extLst>
          </p:cNvPr>
          <p:cNvCxnSpPr>
            <a:cxnSpLocks/>
            <a:stCxn id="12" idx="2"/>
            <a:endCxn id="6" idx="0"/>
          </p:cNvCxnSpPr>
          <p:nvPr/>
        </p:nvCxnSpPr>
        <p:spPr>
          <a:xfrm flipH="1">
            <a:off x="1458218" y="2347142"/>
            <a:ext cx="4231502" cy="560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2226652-07F7-43B1-A594-BB1F37D2039F}"/>
              </a:ext>
            </a:extLst>
          </p:cNvPr>
          <p:cNvCxnSpPr>
            <a:cxnSpLocks/>
            <a:stCxn id="12" idx="2"/>
            <a:endCxn id="8" idx="0"/>
          </p:cNvCxnSpPr>
          <p:nvPr/>
        </p:nvCxnSpPr>
        <p:spPr>
          <a:xfrm>
            <a:off x="5689720" y="2347142"/>
            <a:ext cx="3560139" cy="56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05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719464" y="657125"/>
            <a:ext cx="9185756" cy="681794"/>
          </a:xfrm>
          <a:prstGeom prst="rect">
            <a:avLst/>
          </a:prstGeom>
          <a:noFill/>
          <a:ln>
            <a:noFill/>
          </a:ln>
        </p:spPr>
        <p:txBody>
          <a:bodyPr spcFirstLastPara="1" vert="horz" wrap="square" lIns="91425" tIns="45700" rIns="91425" bIns="45700" rtlCol="0" anchor="ctr" anchorCtr="0">
            <a:noAutofit/>
          </a:bodyPr>
          <a:lstStyle/>
          <a:p>
            <a:pPr marL="457200" indent="-457200">
              <a:spcBef>
                <a:spcPts val="0"/>
              </a:spcBef>
              <a:buClr>
                <a:schemeClr val="dk1"/>
              </a:buClr>
              <a:buSzPts val="2400"/>
            </a:pPr>
            <a:r>
              <a:rPr lang="en-US" dirty="0"/>
              <a:t>System architecture</a:t>
            </a:r>
            <a:endParaRPr dirty="0"/>
          </a:p>
        </p:txBody>
      </p:sp>
      <p:sp>
        <p:nvSpPr>
          <p:cNvPr id="209" name="Google Shape;209;p30"/>
          <p:cNvSpPr txBox="1">
            <a:spLocks noGrp="1"/>
          </p:cNvSpPr>
          <p:nvPr>
            <p:ph type="body" idx="1"/>
          </p:nvPr>
        </p:nvSpPr>
        <p:spPr>
          <a:xfrm>
            <a:off x="2434975" y="1417650"/>
            <a:ext cx="8537825" cy="4526100"/>
          </a:xfrm>
          <a:prstGeom prst="rect">
            <a:avLst/>
          </a:prstGeom>
          <a:noFill/>
          <a:ln>
            <a:noFill/>
          </a:ln>
        </p:spPr>
        <p:txBody>
          <a:bodyPr spcFirstLastPara="1" vert="horz" wrap="square" lIns="91425" tIns="45700" rIns="91425" bIns="45700" rtlCol="0" anchor="t" anchorCtr="0">
            <a:noAutofit/>
          </a:bodyPr>
          <a:lstStyle/>
          <a:p>
            <a:pPr marL="0" indent="0" algn="just">
              <a:spcBef>
                <a:spcPts val="0"/>
              </a:spcBef>
              <a:spcAft>
                <a:spcPts val="0"/>
              </a:spcAft>
              <a:buClr>
                <a:schemeClr val="dk1"/>
              </a:buClr>
              <a:buSzPts val="2000"/>
              <a:buNone/>
            </a:pPr>
            <a:endParaRPr sz="2000" b="1" dirty="0">
              <a:solidFill>
                <a:srgbClr val="002060"/>
              </a:solidFill>
              <a:latin typeface="Times New Roman"/>
              <a:ea typeface="Times New Roman"/>
              <a:cs typeface="Times New Roman"/>
              <a:sym typeface="Times New Roman"/>
            </a:endParaRPr>
          </a:p>
          <a:p>
            <a:pPr marL="457200" indent="-457200">
              <a:spcBef>
                <a:spcPts val="400"/>
              </a:spcBef>
              <a:spcAft>
                <a:spcPts val="0"/>
              </a:spcAft>
              <a:buClr>
                <a:schemeClr val="dk1"/>
              </a:buClr>
              <a:buSzPts val="2000"/>
              <a:buNone/>
            </a:pPr>
            <a:endParaRPr sz="2000" b="1" dirty="0">
              <a:latin typeface="Times New Roman"/>
              <a:ea typeface="Times New Roman"/>
              <a:cs typeface="Times New Roman"/>
              <a:sym typeface="Times New Roman"/>
            </a:endParaRPr>
          </a:p>
          <a:p>
            <a:pPr marL="457200" indent="-457200">
              <a:spcBef>
                <a:spcPts val="400"/>
              </a:spcBef>
              <a:spcAft>
                <a:spcPts val="0"/>
              </a:spcAft>
              <a:buClr>
                <a:schemeClr val="dk1"/>
              </a:buClr>
              <a:buSzPts val="2000"/>
              <a:buNone/>
            </a:pPr>
            <a:endParaRPr sz="2000" b="1" dirty="0">
              <a:latin typeface="Times New Roman"/>
              <a:ea typeface="Times New Roman"/>
              <a:cs typeface="Times New Roman"/>
              <a:sym typeface="Times New Roman"/>
            </a:endParaRPr>
          </a:p>
          <a:p>
            <a:pPr marL="457200" indent="-457200">
              <a:spcBef>
                <a:spcPts val="400"/>
              </a:spcBef>
              <a:spcAft>
                <a:spcPts val="0"/>
              </a:spcAft>
              <a:buClr>
                <a:schemeClr val="dk1"/>
              </a:buClr>
              <a:buSzPts val="2000"/>
              <a:buNone/>
            </a:pPr>
            <a:endParaRPr sz="2000" b="1" dirty="0">
              <a:latin typeface="Times New Roman"/>
              <a:ea typeface="Times New Roman"/>
              <a:cs typeface="Times New Roman"/>
              <a:sym typeface="Times New Roman"/>
            </a:endParaRPr>
          </a:p>
        </p:txBody>
      </p:sp>
      <p:graphicFrame>
        <p:nvGraphicFramePr>
          <p:cNvPr id="210" name="Google Shape;210;p30"/>
          <p:cNvGraphicFramePr/>
          <p:nvPr>
            <p:extLst>
              <p:ext uri="{D42A27DB-BD31-4B8C-83A1-F6EECF244321}">
                <p14:modId xmlns:p14="http://schemas.microsoft.com/office/powerpoint/2010/main" val="3302221847"/>
              </p:ext>
            </p:extLst>
          </p:nvPr>
        </p:nvGraphicFramePr>
        <p:xfrm>
          <a:off x="719464" y="2089162"/>
          <a:ext cx="6858000" cy="4526101"/>
        </p:xfrm>
        <a:graphic>
          <a:graphicData uri="http://schemas.openxmlformats.org/drawingml/2006/table">
            <a:tbl>
              <a:tblPr firstRow="1" bandRow="1">
                <a:noFill/>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1038912">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rgbClr val="000000"/>
                          </a:solidFill>
                        </a:rPr>
                        <a:t>ENVIRONMENT</a:t>
                      </a:r>
                      <a:endParaRPr sz="1800" b="1" u="none" strike="noStrike" cap="none" dirty="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C00000"/>
                        </a:buClr>
                        <a:buSzPts val="1800"/>
                        <a:buFont typeface="Calibri"/>
                        <a:buNone/>
                      </a:pPr>
                      <a:r>
                        <a:rPr lang="en-US" sz="1800" b="1" u="none" strike="noStrike" cap="none" dirty="0">
                          <a:solidFill>
                            <a:srgbClr val="000000"/>
                          </a:solidFill>
                        </a:rPr>
                        <a:t>SPECIFICATIONS</a:t>
                      </a:r>
                      <a:endParaRPr sz="1400" u="none" strike="noStrike" cap="none" dirty="0">
                        <a:solidFill>
                          <a:srgbClr val="000000"/>
                        </a:solidFill>
                      </a:endParaRPr>
                    </a:p>
                    <a:p>
                      <a:pPr marL="0" marR="0" lvl="0" indent="0" algn="l" rtl="0">
                        <a:lnSpc>
                          <a:spcPct val="100000"/>
                        </a:lnSpc>
                        <a:spcBef>
                          <a:spcPts val="0"/>
                        </a:spcBef>
                        <a:spcAft>
                          <a:spcPts val="0"/>
                        </a:spcAft>
                        <a:buClr>
                          <a:srgbClr val="000000"/>
                        </a:buClr>
                        <a:buSzPts val="1800"/>
                        <a:buFont typeface="Arial"/>
                        <a:buNone/>
                      </a:pPr>
                      <a:endParaRPr sz="1800" b="1" u="none" strike="noStrike" cap="none" dirty="0">
                        <a:solidFill>
                          <a:srgbClr val="C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01899">
                <a:tc rowSpan="4">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endParaRPr sz="1400" u="none" strike="noStrike" cap="none"/>
                    </a:p>
                    <a:p>
                      <a:pPr marL="0" marR="0" lvl="0" indent="0" algn="ctr" rtl="0">
                        <a:lnSpc>
                          <a:spcPct val="100000"/>
                        </a:lnSpc>
                        <a:spcBef>
                          <a:spcPts val="0"/>
                        </a:spcBef>
                        <a:spcAft>
                          <a:spcPts val="0"/>
                        </a:spcAft>
                        <a:buClr>
                          <a:srgbClr val="000000"/>
                        </a:buClr>
                        <a:buSzPts val="1800"/>
                        <a:buFont typeface="Arial"/>
                        <a:buNone/>
                      </a:pPr>
                      <a:r>
                        <a:rPr lang="en-US" sz="1800" u="none" strike="noStrike" cap="none"/>
                        <a:t>  </a:t>
                      </a:r>
                      <a:r>
                        <a:rPr lang="en-US" sz="1800" b="1" u="none" strike="noStrike" cap="none"/>
                        <a:t>HARDWARE</a:t>
                      </a:r>
                      <a:endParaRPr sz="1800" b="1"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OS - Windows 10</a:t>
                      </a:r>
                      <a:endParaRPr sz="18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01899">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Processor - Intel Core i5</a:t>
                      </a:r>
                      <a:endParaRPr sz="1800" u="none" strike="noStrike" cap="none"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601899">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800"/>
                        <a:t>GPU</a:t>
                      </a:r>
                      <a:endParaRPr sz="18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01899">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Memory(RAM) - 8 GB</a:t>
                      </a:r>
                      <a:endParaRPr sz="18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079593">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SOFTWARE</a:t>
                      </a:r>
                      <a:endParaRPr sz="1800" b="1"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Chosen IDE : </a:t>
                      </a:r>
                      <a:r>
                        <a:rPr lang="en-US" sz="1800" u="none" strike="noStrike" cap="none" dirty="0" err="1"/>
                        <a:t>Jupyter</a:t>
                      </a:r>
                      <a:r>
                        <a:rPr lang="en-US" sz="1800" u="none" strike="noStrike" cap="none" dirty="0"/>
                        <a:t> notebook</a:t>
                      </a:r>
                      <a:endParaRPr sz="1800" u="none" strike="noStrike" cap="none" dirty="0"/>
                    </a:p>
                    <a:p>
                      <a:pPr marL="0" marR="0" lvl="0" indent="0" algn="l" rtl="0">
                        <a:lnSpc>
                          <a:spcPct val="100000"/>
                        </a:lnSpc>
                        <a:spcBef>
                          <a:spcPts val="400"/>
                        </a:spcBef>
                        <a:spcAft>
                          <a:spcPts val="0"/>
                        </a:spcAft>
                        <a:buClr>
                          <a:srgbClr val="000000"/>
                        </a:buClr>
                        <a:buSzPts val="1800"/>
                        <a:buFont typeface="Arial"/>
                        <a:buNone/>
                      </a:pPr>
                      <a:r>
                        <a:rPr lang="en-US" sz="1800" u="none" strike="noStrike" cap="none" dirty="0"/>
                        <a:t>Domain : </a:t>
                      </a:r>
                      <a:r>
                        <a:rPr lang="en-US" sz="1800" dirty="0"/>
                        <a:t>Machine</a:t>
                      </a:r>
                      <a:r>
                        <a:rPr lang="en-US" sz="1800" u="none" strike="noStrike" cap="none" dirty="0"/>
                        <a:t> learning</a:t>
                      </a:r>
                      <a:endParaRPr sz="1800" u="none" strike="noStrike" cap="none" dirty="0"/>
                    </a:p>
                    <a:p>
                      <a:pPr marL="0" marR="0" lvl="0" indent="0" algn="l" rtl="0">
                        <a:lnSpc>
                          <a:spcPct val="100000"/>
                        </a:lnSpc>
                        <a:spcBef>
                          <a:spcPts val="400"/>
                        </a:spcBef>
                        <a:spcAft>
                          <a:spcPts val="0"/>
                        </a:spcAft>
                        <a:buClr>
                          <a:srgbClr val="000000"/>
                        </a:buClr>
                        <a:buSzPts val="1800"/>
                        <a:buFont typeface="Arial"/>
                        <a:buNone/>
                      </a:pPr>
                      <a:r>
                        <a:rPr lang="en-US" sz="1800" dirty="0"/>
                        <a:t>P</a:t>
                      </a:r>
                      <a:r>
                        <a:rPr lang="en-US" sz="1800" u="none" strike="noStrike" cap="none" dirty="0"/>
                        <a:t>rogramming language: Python</a:t>
                      </a:r>
                      <a:endParaRPr sz="1800" u="none" strike="noStrike" cap="none"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4A5E-CA40-477E-A899-0214B82BBF58}"/>
              </a:ext>
            </a:extLst>
          </p:cNvPr>
          <p:cNvSpPr>
            <a:spLocks noGrp="1"/>
          </p:cNvSpPr>
          <p:nvPr>
            <p:ph type="title"/>
          </p:nvPr>
        </p:nvSpPr>
        <p:spPr>
          <a:xfrm>
            <a:off x="581192" y="702156"/>
            <a:ext cx="11029616" cy="686377"/>
          </a:xfrm>
        </p:spPr>
        <p:txBody>
          <a:bodyPr/>
          <a:lstStyle/>
          <a:p>
            <a:r>
              <a:rPr lang="en-IN" dirty="0"/>
              <a:t>social impact </a:t>
            </a:r>
          </a:p>
        </p:txBody>
      </p:sp>
      <p:sp>
        <p:nvSpPr>
          <p:cNvPr id="3" name="Content Placeholder 2">
            <a:extLst>
              <a:ext uri="{FF2B5EF4-FFF2-40B4-BE49-F238E27FC236}">
                <a16:creationId xmlns:a16="http://schemas.microsoft.com/office/drawing/2014/main" id="{16332F12-41E7-4E9F-801B-DF8F0BFD2986}"/>
              </a:ext>
            </a:extLst>
          </p:cNvPr>
          <p:cNvSpPr>
            <a:spLocks noGrp="1"/>
          </p:cNvSpPr>
          <p:nvPr>
            <p:ph idx="1"/>
          </p:nvPr>
        </p:nvSpPr>
        <p:spPr>
          <a:xfrm>
            <a:off x="377992" y="2404533"/>
            <a:ext cx="11029615" cy="2048933"/>
          </a:xfrm>
        </p:spPr>
        <p:txBody>
          <a:bodyPr>
            <a:normAutofit/>
          </a:bodyPr>
          <a:lstStyle/>
          <a:p>
            <a:r>
              <a:rPr lang="en-US" sz="2000" dirty="0"/>
              <a:t>Market segmentation allows service providers, implementers, policymakers, and government officials to target initiatives and lead to a greater likelihood of lasting </a:t>
            </a:r>
            <a:r>
              <a:rPr lang="en-US" sz="2000" dirty="0" err="1"/>
              <a:t>behavioural</a:t>
            </a:r>
            <a:r>
              <a:rPr lang="en-US" sz="2000" dirty="0"/>
              <a:t> change. </a:t>
            </a:r>
            <a:endParaRPr lang="en-IN" sz="2000" dirty="0"/>
          </a:p>
        </p:txBody>
      </p:sp>
    </p:spTree>
    <p:extLst>
      <p:ext uri="{BB962C8B-B14F-4D97-AF65-F5344CB8AC3E}">
        <p14:creationId xmlns:p14="http://schemas.microsoft.com/office/powerpoint/2010/main" val="258164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310F-8FA7-4020-82E9-0317E18E5A5E}"/>
              </a:ext>
            </a:extLst>
          </p:cNvPr>
          <p:cNvSpPr>
            <a:spLocks noGrp="1"/>
          </p:cNvSpPr>
          <p:nvPr>
            <p:ph type="title"/>
          </p:nvPr>
        </p:nvSpPr>
        <p:spPr/>
        <p:txBody>
          <a:bodyPr/>
          <a:lstStyle/>
          <a:p>
            <a:r>
              <a:rPr lang="en-US" sz="2800" dirty="0">
                <a:sym typeface="Times New Roman"/>
              </a:rPr>
              <a:t>CUSTOMER </a:t>
            </a:r>
            <a:r>
              <a:rPr lang="en-US" b="1" i="0" dirty="0">
                <a:effectLst/>
                <a:latin typeface="-apple-system"/>
              </a:rPr>
              <a:t>Segmentation in SBI life Insurance</a:t>
            </a:r>
            <a:br>
              <a:rPr lang="en-US" b="1" i="0" dirty="0">
                <a:solidFill>
                  <a:srgbClr val="24292E"/>
                </a:solidFill>
                <a:effectLst/>
                <a:latin typeface="-apple-system"/>
              </a:rPr>
            </a:br>
            <a:endParaRPr lang="en-IN" dirty="0"/>
          </a:p>
        </p:txBody>
      </p:sp>
      <p:sp>
        <p:nvSpPr>
          <p:cNvPr id="3" name="Content Placeholder 2">
            <a:extLst>
              <a:ext uri="{FF2B5EF4-FFF2-40B4-BE49-F238E27FC236}">
                <a16:creationId xmlns:a16="http://schemas.microsoft.com/office/drawing/2014/main" id="{CD533E8D-3939-494E-A09C-DD71C07B7999}"/>
              </a:ext>
            </a:extLst>
          </p:cNvPr>
          <p:cNvSpPr>
            <a:spLocks noGrp="1"/>
          </p:cNvSpPr>
          <p:nvPr>
            <p:ph idx="1"/>
          </p:nvPr>
        </p:nvSpPr>
        <p:spPr>
          <a:xfrm>
            <a:off x="581191" y="1994381"/>
            <a:ext cx="11029615" cy="651716"/>
          </a:xfrm>
        </p:spPr>
        <p:txBody>
          <a:bodyPr/>
          <a:lstStyle/>
          <a:p>
            <a:r>
              <a:rPr lang="en-US" b="0" i="0" dirty="0">
                <a:solidFill>
                  <a:srgbClr val="24292E"/>
                </a:solidFill>
                <a:effectLst/>
                <a:latin typeface="-apple-system"/>
              </a:rPr>
              <a:t>This case requires to develop a customer segmentation to give recommendations like saving plans, loans, wealth management, etc. on target customer groups.</a:t>
            </a:r>
            <a:endParaRPr lang="en-IN" b="1" dirty="0"/>
          </a:p>
        </p:txBody>
      </p:sp>
      <p:pic>
        <p:nvPicPr>
          <p:cNvPr id="5" name="Picture 4">
            <a:extLst>
              <a:ext uri="{FF2B5EF4-FFF2-40B4-BE49-F238E27FC236}">
                <a16:creationId xmlns:a16="http://schemas.microsoft.com/office/drawing/2014/main" id="{C0C7685F-3BA7-436B-9CC7-B104A8354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2767476"/>
            <a:ext cx="9758994" cy="3812583"/>
          </a:xfrm>
          <a:prstGeom prst="rect">
            <a:avLst/>
          </a:prstGeom>
        </p:spPr>
      </p:pic>
    </p:spTree>
    <p:extLst>
      <p:ext uri="{BB962C8B-B14F-4D97-AF65-F5344CB8AC3E}">
        <p14:creationId xmlns:p14="http://schemas.microsoft.com/office/powerpoint/2010/main" val="2683227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0159-B55E-4508-8A64-1D27812EFD5C}"/>
              </a:ext>
            </a:extLst>
          </p:cNvPr>
          <p:cNvSpPr>
            <a:spLocks noGrp="1"/>
          </p:cNvSpPr>
          <p:nvPr>
            <p:ph type="title"/>
          </p:nvPr>
        </p:nvSpPr>
        <p:spPr/>
        <p:txBody>
          <a:bodyPr/>
          <a:lstStyle/>
          <a:p>
            <a:r>
              <a:rPr lang="en-US" b="0" i="0" dirty="0">
                <a:effectLst/>
                <a:latin typeface="Josefin Sans"/>
              </a:rPr>
              <a:t>Customer Segmentation in the Beauty Industry</a:t>
            </a:r>
            <a:br>
              <a:rPr lang="en-US" b="0" i="0" dirty="0">
                <a:solidFill>
                  <a:srgbClr val="404040"/>
                </a:solidFill>
                <a:effectLst/>
                <a:latin typeface="Josefin Sans"/>
              </a:rPr>
            </a:br>
            <a:endParaRPr lang="en-IN" dirty="0"/>
          </a:p>
        </p:txBody>
      </p:sp>
      <p:sp>
        <p:nvSpPr>
          <p:cNvPr id="3" name="Content Placeholder 2">
            <a:extLst>
              <a:ext uri="{FF2B5EF4-FFF2-40B4-BE49-F238E27FC236}">
                <a16:creationId xmlns:a16="http://schemas.microsoft.com/office/drawing/2014/main" id="{8327140C-B548-41FF-801F-D879991CA96E}"/>
              </a:ext>
            </a:extLst>
          </p:cNvPr>
          <p:cNvSpPr>
            <a:spLocks noGrp="1"/>
          </p:cNvSpPr>
          <p:nvPr>
            <p:ph idx="1"/>
          </p:nvPr>
        </p:nvSpPr>
        <p:spPr>
          <a:xfrm>
            <a:off x="404602" y="2180496"/>
            <a:ext cx="11206205" cy="4365961"/>
          </a:xfrm>
        </p:spPr>
        <p:txBody>
          <a:bodyPr>
            <a:normAutofit/>
          </a:bodyPr>
          <a:lstStyle/>
          <a:p>
            <a:pPr marL="0" indent="0">
              <a:buNone/>
            </a:pPr>
            <a:r>
              <a:rPr lang="en-US" b="0" i="0" dirty="0">
                <a:solidFill>
                  <a:srgbClr val="252525"/>
                </a:solidFill>
                <a:effectLst/>
                <a:latin typeface="Open Sans" panose="020B0606030504020204" pitchFamily="34" charset="0"/>
              </a:rPr>
              <a:t>To be efficient with your time, money, and resources, segmentation will assist you as a marketer. It allows companies to learn about their customers and gain a clear understanding of their needs and wants. With this information, you can use it to tailor campaigns to customer segments who are more likely to purchase your products.</a:t>
            </a:r>
            <a:br>
              <a:rPr lang="en-US" b="0" i="0" dirty="0">
                <a:solidFill>
                  <a:srgbClr val="252525"/>
                </a:solidFill>
                <a:effectLst/>
                <a:latin typeface="Open Sans" panose="020B0606030504020204" pitchFamily="34" charset="0"/>
              </a:rPr>
            </a:br>
            <a:endParaRPr lang="en-US" b="0" i="0" dirty="0">
              <a:solidFill>
                <a:srgbClr val="252525"/>
              </a:solidFill>
              <a:effectLst/>
              <a:latin typeface="Open Sans" panose="020B0606030504020204" pitchFamily="34" charset="0"/>
            </a:endParaRPr>
          </a:p>
          <a:p>
            <a:r>
              <a:rPr lang="en-IN" b="1" i="0" dirty="0">
                <a:solidFill>
                  <a:srgbClr val="3D3D3D"/>
                </a:solidFill>
                <a:effectLst/>
                <a:latin typeface="Open Sans" panose="020B0606030504020204" pitchFamily="34" charset="0"/>
              </a:rPr>
              <a:t>Traditional Consumer</a:t>
            </a:r>
            <a:endParaRPr lang="en-US" dirty="0">
              <a:solidFill>
                <a:srgbClr val="252525"/>
              </a:solidFill>
              <a:latin typeface="Open Sans" panose="020B0606030504020204" pitchFamily="34" charset="0"/>
            </a:endParaRPr>
          </a:p>
          <a:p>
            <a:pPr marL="0" indent="0">
              <a:buNone/>
            </a:pPr>
            <a:r>
              <a:rPr lang="en-US" b="0" i="0" dirty="0">
                <a:solidFill>
                  <a:srgbClr val="3D3D3D"/>
                </a:solidFill>
                <a:effectLst/>
                <a:latin typeface="Open Sans" panose="020B0606030504020204" pitchFamily="34" charset="0"/>
              </a:rPr>
              <a:t>The traditional Consumer who is typically influenced by social media when making their purchases. They are always in pursuit of the latest trends and don’t necessarily know what they are doing when it comes to makeup expertise. These same customers may more than likely stick to re-purchasing items they have already used or purchase “word of mouth” recommendations.</a:t>
            </a:r>
            <a:endParaRPr lang="en-IN" dirty="0"/>
          </a:p>
        </p:txBody>
      </p:sp>
    </p:spTree>
    <p:extLst>
      <p:ext uri="{BB962C8B-B14F-4D97-AF65-F5344CB8AC3E}">
        <p14:creationId xmlns:p14="http://schemas.microsoft.com/office/powerpoint/2010/main" val="105876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A93A-9E2E-4C61-83A3-E3F55220DC58}"/>
              </a:ext>
            </a:extLst>
          </p:cNvPr>
          <p:cNvSpPr>
            <a:spLocks noGrp="1"/>
          </p:cNvSpPr>
          <p:nvPr>
            <p:ph type="title"/>
          </p:nvPr>
        </p:nvSpPr>
        <p:spPr>
          <a:xfrm>
            <a:off x="768742" y="702156"/>
            <a:ext cx="10842065" cy="689674"/>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FE9F584A-A35E-408F-8F86-94FFC91C07DF}"/>
              </a:ext>
            </a:extLst>
          </p:cNvPr>
          <p:cNvSpPr>
            <a:spLocks noGrp="1"/>
          </p:cNvSpPr>
          <p:nvPr>
            <p:ph idx="1"/>
          </p:nvPr>
        </p:nvSpPr>
        <p:spPr>
          <a:xfrm>
            <a:off x="606903" y="1950181"/>
            <a:ext cx="10675131" cy="4686924"/>
          </a:xfrm>
        </p:spPr>
        <p:txBody>
          <a:bodyPr>
            <a:normAutofit fontScale="92500" lnSpcReduction="10000"/>
          </a:bodyPr>
          <a:lstStyle/>
          <a:p>
            <a:endParaRPr lang="en-US" dirty="0"/>
          </a:p>
          <a:p>
            <a:r>
              <a:rPr lang="en-US" sz="1900" dirty="0"/>
              <a:t>Introduction</a:t>
            </a:r>
          </a:p>
          <a:p>
            <a:r>
              <a:rPr lang="en-US" sz="1900" dirty="0"/>
              <a:t>Literature Survey  </a:t>
            </a:r>
          </a:p>
          <a:p>
            <a:r>
              <a:rPr lang="en-US" sz="1900" dirty="0"/>
              <a:t>Technologies </a:t>
            </a:r>
          </a:p>
          <a:p>
            <a:r>
              <a:rPr lang="en-US" sz="1900" dirty="0"/>
              <a:t>Problem Statement</a:t>
            </a:r>
          </a:p>
          <a:p>
            <a:r>
              <a:rPr lang="en-US" sz="1900" dirty="0"/>
              <a:t>Proposed Method</a:t>
            </a:r>
          </a:p>
          <a:p>
            <a:r>
              <a:rPr lang="en-US" sz="1900" dirty="0"/>
              <a:t>System Architecture</a:t>
            </a:r>
          </a:p>
          <a:p>
            <a:r>
              <a:rPr lang="en-US" sz="1900" dirty="0"/>
              <a:t>Societal Impact </a:t>
            </a:r>
          </a:p>
          <a:p>
            <a:r>
              <a:rPr lang="en-US" sz="1900" dirty="0"/>
              <a:t>Project Modules</a:t>
            </a:r>
          </a:p>
          <a:p>
            <a:r>
              <a:rPr lang="en-US" sz="1900" dirty="0"/>
              <a:t>Results </a:t>
            </a:r>
          </a:p>
          <a:p>
            <a:r>
              <a:rPr lang="en-US" sz="1900" dirty="0"/>
              <a:t>Conclusion </a:t>
            </a:r>
          </a:p>
          <a:p>
            <a:r>
              <a:rPr lang="en-US" sz="1900" dirty="0"/>
              <a:t>Reference</a:t>
            </a:r>
            <a:endParaRPr lang="en-IN" sz="1900" dirty="0"/>
          </a:p>
        </p:txBody>
      </p:sp>
    </p:spTree>
    <p:extLst>
      <p:ext uri="{BB962C8B-B14F-4D97-AF65-F5344CB8AC3E}">
        <p14:creationId xmlns:p14="http://schemas.microsoft.com/office/powerpoint/2010/main" val="87302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8C71-4FAC-4C32-B3D5-A9EB59FCBFAE}"/>
              </a:ext>
            </a:extLst>
          </p:cNvPr>
          <p:cNvSpPr>
            <a:spLocks noGrp="1"/>
          </p:cNvSpPr>
          <p:nvPr>
            <p:ph type="title"/>
          </p:nvPr>
        </p:nvSpPr>
        <p:spPr>
          <a:xfrm>
            <a:off x="581192" y="702156"/>
            <a:ext cx="11029616" cy="697766"/>
          </a:xfrm>
        </p:spPr>
        <p:txBody>
          <a:bodyPr/>
          <a:lstStyle/>
          <a:p>
            <a:r>
              <a:rPr lang="en-US" b="0" i="0" dirty="0">
                <a:effectLst/>
                <a:latin typeface="Josefin Sans"/>
              </a:rPr>
              <a:t>Customer Segmentation in the Beauty Industry</a:t>
            </a:r>
            <a:endParaRPr lang="en-IN" dirty="0"/>
          </a:p>
        </p:txBody>
      </p:sp>
      <p:sp>
        <p:nvSpPr>
          <p:cNvPr id="3" name="Content Placeholder 2">
            <a:extLst>
              <a:ext uri="{FF2B5EF4-FFF2-40B4-BE49-F238E27FC236}">
                <a16:creationId xmlns:a16="http://schemas.microsoft.com/office/drawing/2014/main" id="{F66695FB-F06B-4AAE-B479-122687665CBF}"/>
              </a:ext>
            </a:extLst>
          </p:cNvPr>
          <p:cNvSpPr>
            <a:spLocks noGrp="1"/>
          </p:cNvSpPr>
          <p:nvPr>
            <p:ph idx="1"/>
          </p:nvPr>
        </p:nvSpPr>
        <p:spPr>
          <a:xfrm>
            <a:off x="341845" y="2055378"/>
            <a:ext cx="11508309" cy="4563908"/>
          </a:xfrm>
        </p:spPr>
        <p:txBody>
          <a:bodyPr>
            <a:normAutofit fontScale="85000" lnSpcReduction="10000"/>
          </a:bodyPr>
          <a:lstStyle/>
          <a:p>
            <a:r>
              <a:rPr lang="en-IN" b="1" i="0" dirty="0">
                <a:solidFill>
                  <a:srgbClr val="3D3D3D"/>
                </a:solidFill>
                <a:effectLst/>
                <a:latin typeface="Open Sans" panose="020B0606030504020204" pitchFamily="34" charset="0"/>
              </a:rPr>
              <a:t>New Consumer</a:t>
            </a:r>
          </a:p>
          <a:p>
            <a:pPr marL="0" indent="0">
              <a:buNone/>
            </a:pPr>
            <a:r>
              <a:rPr lang="en-US" b="0" i="0" dirty="0">
                <a:solidFill>
                  <a:srgbClr val="3D3D3D"/>
                </a:solidFill>
                <a:effectLst/>
                <a:latin typeface="Open Sans" panose="020B0606030504020204" pitchFamily="34" charset="0"/>
              </a:rPr>
              <a:t>This is someone who is starting their makeup and skincare journey! Whether they are first-time beauty using adults or middle school girls experimenting with eyeliner. It is their first time experimenting with beauty products. They have a curiosity towards trying new products but will trust the recommendations of people like Beauty Guru YouTubers.</a:t>
            </a:r>
          </a:p>
          <a:p>
            <a:pPr marL="0" indent="0">
              <a:buNone/>
            </a:pPr>
            <a:endParaRPr lang="en-US" dirty="0">
              <a:solidFill>
                <a:srgbClr val="3D3D3D"/>
              </a:solidFill>
              <a:latin typeface="Open Sans" panose="020B0606030504020204" pitchFamily="34" charset="0"/>
            </a:endParaRPr>
          </a:p>
          <a:p>
            <a:pPr algn="l"/>
            <a:r>
              <a:rPr lang="en-US" b="1" i="0" dirty="0">
                <a:solidFill>
                  <a:srgbClr val="3D3D3D"/>
                </a:solidFill>
                <a:effectLst/>
                <a:latin typeface="Open Sans" panose="020B0606030504020204" pitchFamily="34" charset="0"/>
              </a:rPr>
              <a:t>Beauty Lover</a:t>
            </a:r>
            <a:endParaRPr lang="en-US" b="0" i="0" dirty="0">
              <a:solidFill>
                <a:srgbClr val="3D3D3D"/>
              </a:solidFill>
              <a:effectLst/>
              <a:latin typeface="Open Sans" panose="020B0606030504020204" pitchFamily="34" charset="0"/>
            </a:endParaRPr>
          </a:p>
          <a:p>
            <a:pPr marL="0" indent="0" algn="l">
              <a:buNone/>
            </a:pPr>
            <a:r>
              <a:rPr lang="en-US" b="0" i="0" dirty="0">
                <a:solidFill>
                  <a:srgbClr val="3D3D3D"/>
                </a:solidFill>
                <a:effectLst/>
                <a:latin typeface="Open Sans" panose="020B0606030504020204" pitchFamily="34" charset="0"/>
              </a:rPr>
              <a:t>This is the audience that can be considered lead customers. They understand your use, positioning, and appeal when it comes to new products as they are frequent viewers of the YouTubes beauty community and scavenge the internet for all the latest beauty news so that they can be the first to buy the newest beauty products. They want to be ahead of the trends and typically are makeup collectors.</a:t>
            </a:r>
          </a:p>
          <a:p>
            <a:pPr marL="0" indent="0" algn="l">
              <a:buNone/>
            </a:pPr>
            <a:endParaRPr lang="en-US" dirty="0">
              <a:solidFill>
                <a:srgbClr val="3D3D3D"/>
              </a:solidFill>
              <a:latin typeface="Open Sans" panose="020B0606030504020204" pitchFamily="34" charset="0"/>
            </a:endParaRPr>
          </a:p>
          <a:p>
            <a:pPr algn="l"/>
            <a:r>
              <a:rPr lang="en-US" b="1" i="0" dirty="0">
                <a:solidFill>
                  <a:srgbClr val="3D3D3D"/>
                </a:solidFill>
                <a:effectLst/>
                <a:latin typeface="Open Sans" panose="020B0606030504020204" pitchFamily="34" charset="0"/>
              </a:rPr>
              <a:t>Beauty Expert</a:t>
            </a:r>
            <a:endParaRPr lang="en-US" b="0" i="0" dirty="0">
              <a:solidFill>
                <a:srgbClr val="3D3D3D"/>
              </a:solidFill>
              <a:effectLst/>
              <a:latin typeface="Open Sans" panose="020B0606030504020204" pitchFamily="34" charset="0"/>
            </a:endParaRPr>
          </a:p>
          <a:p>
            <a:pPr marL="0" indent="0" algn="l">
              <a:buNone/>
            </a:pPr>
            <a:r>
              <a:rPr lang="en-US" b="0" i="0" dirty="0">
                <a:solidFill>
                  <a:srgbClr val="252525"/>
                </a:solidFill>
                <a:effectLst/>
                <a:latin typeface="Open Sans" panose="020B0606030504020204" pitchFamily="34" charset="0"/>
              </a:rPr>
              <a:t>A professional makeup artist is more likely to be loyal to particular brands. When they know a product works universally, it will ensure that they have that reliability and consistency in their work and for their clients. The beauty industry is bigger than ever, and with such massive growth up and coming, beauty brands have the chance to amplify their range of customers.</a:t>
            </a:r>
            <a:endParaRPr lang="en-US" b="0" i="0" dirty="0">
              <a:solidFill>
                <a:srgbClr val="3D3D3D"/>
              </a:solidFill>
              <a:effectLst/>
              <a:latin typeface="Open Sans" panose="020B0606030504020204" pitchFamily="34" charset="0"/>
            </a:endParaRPr>
          </a:p>
          <a:p>
            <a:pPr marL="0" indent="0">
              <a:buNone/>
            </a:pPr>
            <a:endParaRPr lang="en-IN" b="1" dirty="0">
              <a:solidFill>
                <a:srgbClr val="3D3D3D"/>
              </a:solidFill>
              <a:latin typeface="Open Sans" panose="020B0606030504020204" pitchFamily="34" charset="0"/>
            </a:endParaRPr>
          </a:p>
          <a:p>
            <a:pPr marL="0" indent="0">
              <a:buNone/>
            </a:pPr>
            <a:endParaRPr lang="en-IN" b="1" dirty="0">
              <a:solidFill>
                <a:srgbClr val="3D3D3D"/>
              </a:solidFill>
              <a:latin typeface="Open Sans" panose="020B0606030504020204" pitchFamily="34" charset="0"/>
            </a:endParaRPr>
          </a:p>
        </p:txBody>
      </p:sp>
    </p:spTree>
    <p:extLst>
      <p:ext uri="{BB962C8B-B14F-4D97-AF65-F5344CB8AC3E}">
        <p14:creationId xmlns:p14="http://schemas.microsoft.com/office/powerpoint/2010/main" val="299564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E6E1-DE93-4478-83F3-459202BD738D}"/>
              </a:ext>
            </a:extLst>
          </p:cNvPr>
          <p:cNvSpPr>
            <a:spLocks noGrp="1"/>
          </p:cNvSpPr>
          <p:nvPr>
            <p:ph type="title"/>
          </p:nvPr>
        </p:nvSpPr>
        <p:spPr>
          <a:xfrm>
            <a:off x="793020" y="693505"/>
            <a:ext cx="8429612" cy="695218"/>
          </a:xfrm>
        </p:spPr>
        <p:txBody>
          <a:bodyPr>
            <a:normAutofit/>
          </a:bodyPr>
          <a:lstStyle/>
          <a:p>
            <a:r>
              <a:rPr lang="en-IN" dirty="0"/>
              <a:t>Project Modules</a:t>
            </a:r>
            <a:endParaRPr lang="en-IN" b="1" dirty="0"/>
          </a:p>
        </p:txBody>
      </p:sp>
      <p:pic>
        <p:nvPicPr>
          <p:cNvPr id="9" name="Picture 8">
            <a:extLst>
              <a:ext uri="{FF2B5EF4-FFF2-40B4-BE49-F238E27FC236}">
                <a16:creationId xmlns:a16="http://schemas.microsoft.com/office/drawing/2014/main" id="{162F3989-491D-4514-A406-5F377F2E2004}"/>
              </a:ext>
            </a:extLst>
          </p:cNvPr>
          <p:cNvPicPr>
            <a:picLocks noChangeAspect="1"/>
          </p:cNvPicPr>
          <p:nvPr/>
        </p:nvPicPr>
        <p:blipFill>
          <a:blip r:embed="rId2"/>
          <a:stretch>
            <a:fillRect/>
          </a:stretch>
        </p:blipFill>
        <p:spPr>
          <a:xfrm>
            <a:off x="793020" y="2285227"/>
            <a:ext cx="10037853" cy="3662419"/>
          </a:xfrm>
          <a:prstGeom prst="rect">
            <a:avLst/>
          </a:prstGeom>
        </p:spPr>
      </p:pic>
    </p:spTree>
    <p:extLst>
      <p:ext uri="{BB962C8B-B14F-4D97-AF65-F5344CB8AC3E}">
        <p14:creationId xmlns:p14="http://schemas.microsoft.com/office/powerpoint/2010/main" val="349028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59A75-052E-4FEE-B5FA-4EB22090CAE7}"/>
              </a:ext>
            </a:extLst>
          </p:cNvPr>
          <p:cNvSpPr>
            <a:spLocks noGrp="1"/>
          </p:cNvSpPr>
          <p:nvPr>
            <p:ph idx="1"/>
          </p:nvPr>
        </p:nvSpPr>
        <p:spPr>
          <a:xfrm>
            <a:off x="623087" y="1910993"/>
            <a:ext cx="10591493" cy="1336912"/>
          </a:xfrm>
        </p:spPr>
        <p:txBody>
          <a:bodyPr>
            <a:normAutofit/>
          </a:bodyPr>
          <a:lstStyle/>
          <a:p>
            <a:r>
              <a:rPr lang="en-IN" sz="2400" b="1" dirty="0">
                <a:solidFill>
                  <a:schemeClr val="tx1"/>
                </a:solidFill>
              </a:rPr>
              <a:t>Implementation and Analysis</a:t>
            </a:r>
          </a:p>
          <a:p>
            <a:pPr marL="0" indent="0">
              <a:buNone/>
            </a:pPr>
            <a:r>
              <a:rPr lang="en-US" dirty="0"/>
              <a:t>On performing data visualization on the dataset, a lot of insights were obtained such as:</a:t>
            </a:r>
            <a:endParaRPr lang="en-IN" dirty="0"/>
          </a:p>
          <a:p>
            <a:endParaRPr lang="en-IN" sz="2400" b="1" dirty="0">
              <a:solidFill>
                <a:schemeClr val="tx1"/>
              </a:solidFill>
            </a:endParaRPr>
          </a:p>
        </p:txBody>
      </p:sp>
      <p:pic>
        <p:nvPicPr>
          <p:cNvPr id="5" name="Picture 4">
            <a:extLst>
              <a:ext uri="{FF2B5EF4-FFF2-40B4-BE49-F238E27FC236}">
                <a16:creationId xmlns:a16="http://schemas.microsoft.com/office/drawing/2014/main" id="{43193C96-65BB-4771-AC6E-37DD1AC68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65" y="3247905"/>
            <a:ext cx="7308260" cy="3080067"/>
          </a:xfrm>
          <a:prstGeom prst="rect">
            <a:avLst/>
          </a:prstGeom>
        </p:spPr>
      </p:pic>
      <p:sp>
        <p:nvSpPr>
          <p:cNvPr id="7" name="Rectangle 6">
            <a:extLst>
              <a:ext uri="{FF2B5EF4-FFF2-40B4-BE49-F238E27FC236}">
                <a16:creationId xmlns:a16="http://schemas.microsoft.com/office/drawing/2014/main" id="{183E8338-3DAB-43AA-ABF6-2D2045E6BB3F}"/>
              </a:ext>
            </a:extLst>
          </p:cNvPr>
          <p:cNvSpPr/>
          <p:nvPr/>
        </p:nvSpPr>
        <p:spPr>
          <a:xfrm>
            <a:off x="8221519" y="3247905"/>
            <a:ext cx="3089684" cy="2215991"/>
          </a:xfrm>
          <a:prstGeom prst="rect">
            <a:avLst/>
          </a:prstGeom>
          <a:noFill/>
          <a:ln>
            <a:solidFill>
              <a:schemeClr val="bg1"/>
            </a:solidFill>
          </a:ln>
        </p:spPr>
        <p:txBody>
          <a:bodyPr wrap="square" lIns="91440" tIns="45720" rIns="91440" bIns="45720">
            <a:spAutoFit/>
          </a:bodyPr>
          <a:lstStyle/>
          <a:p>
            <a:pPr algn="ctr"/>
            <a:r>
              <a:rPr lang="en-US" sz="2000" b="1" dirty="0">
                <a:ln w="0"/>
                <a:solidFill>
                  <a:schemeClr val="accent1"/>
                </a:solidFill>
                <a:effectLst>
                  <a:outerShdw blurRad="38100" dist="25400" dir="5400000" algn="ctr" rotWithShape="0">
                    <a:srgbClr val="6E747A">
                      <a:alpha val="43000"/>
                    </a:srgbClr>
                  </a:outerShdw>
                </a:effectLst>
              </a:rPr>
              <a:t>Gender Plot Analysis </a:t>
            </a:r>
          </a:p>
          <a:p>
            <a:pPr algn="ctr"/>
            <a:endParaRPr lang="en-US" dirty="0">
              <a:ln w="0"/>
              <a:solidFill>
                <a:schemeClr val="accent1"/>
              </a:solidFill>
              <a:effectLst>
                <a:outerShdw blurRad="38100" dist="25400" dir="5400000" algn="ctr" rotWithShape="0">
                  <a:srgbClr val="6E747A">
                    <a:alpha val="43000"/>
                  </a:srgbClr>
                </a:outerShdw>
              </a:effectLst>
            </a:endParaRPr>
          </a:p>
          <a:p>
            <a:pPr algn="ctr"/>
            <a:r>
              <a:rPr lang="en-US" sz="2000" dirty="0">
                <a:ln w="0"/>
                <a:solidFill>
                  <a:schemeClr val="accent1"/>
                </a:solidFill>
                <a:effectLst>
                  <a:outerShdw blurRad="38100" dist="25400" dir="5400000" algn="ctr" rotWithShape="0">
                    <a:srgbClr val="6E747A">
                      <a:alpha val="43000"/>
                    </a:srgbClr>
                  </a:outerShdw>
                </a:effectLst>
              </a:rPr>
              <a:t>From the Count plot, it is observed that the number of Female customers is more than the total number of  Male customers. </a:t>
            </a:r>
            <a:endParaRPr lang="en-US" sz="2000" dirty="0"/>
          </a:p>
        </p:txBody>
      </p:sp>
      <p:sp>
        <p:nvSpPr>
          <p:cNvPr id="4" name="Rectangle 3">
            <a:extLst>
              <a:ext uri="{FF2B5EF4-FFF2-40B4-BE49-F238E27FC236}">
                <a16:creationId xmlns:a16="http://schemas.microsoft.com/office/drawing/2014/main" id="{94D2EE14-72C5-4CFE-899C-72C07730F871}"/>
              </a:ext>
            </a:extLst>
          </p:cNvPr>
          <p:cNvSpPr/>
          <p:nvPr/>
        </p:nvSpPr>
        <p:spPr>
          <a:xfrm>
            <a:off x="744466" y="711472"/>
            <a:ext cx="6113533" cy="769441"/>
          </a:xfrm>
          <a:prstGeom prst="rect">
            <a:avLst/>
          </a:prstGeom>
          <a:noFill/>
        </p:spPr>
        <p:txBody>
          <a:bodyPr wrap="square" lIns="91440" tIns="45720" rIns="91440" bIns="45720">
            <a:spAutoFit/>
          </a:bodyPr>
          <a:lstStyle/>
          <a:p>
            <a:r>
              <a:rPr lang="en-US" sz="4400" b="0" cap="none" spc="0" dirty="0">
                <a:ln w="0"/>
                <a:solidFill>
                  <a:schemeClr val="bg1"/>
                </a:solidFill>
                <a:effectLst>
                  <a:outerShdw blurRad="38100" dist="25400" dir="5400000" algn="ctr" rotWithShape="0">
                    <a:srgbClr val="6E747A">
                      <a:alpha val="43000"/>
                    </a:srgbClr>
                  </a:outerShdw>
                </a:effectLst>
              </a:rPr>
              <a:t>Expected Results</a:t>
            </a:r>
          </a:p>
        </p:txBody>
      </p:sp>
    </p:spTree>
    <p:extLst>
      <p:ext uri="{BB962C8B-B14F-4D97-AF65-F5344CB8AC3E}">
        <p14:creationId xmlns:p14="http://schemas.microsoft.com/office/powerpoint/2010/main" val="646028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E8EF-CF8D-4855-B126-18750F505403}"/>
              </a:ext>
            </a:extLst>
          </p:cNvPr>
          <p:cNvSpPr>
            <a:spLocks noGrp="1"/>
          </p:cNvSpPr>
          <p:nvPr>
            <p:ph type="title"/>
          </p:nvPr>
        </p:nvSpPr>
        <p:spPr>
          <a:xfrm>
            <a:off x="581192" y="702156"/>
            <a:ext cx="11029616" cy="918826"/>
          </a:xfrm>
        </p:spPr>
        <p:txBody>
          <a:bodyPr>
            <a:normAutofit fontScale="90000"/>
          </a:bodyPr>
          <a:lstStyle/>
          <a:p>
            <a:r>
              <a:rPr lang="en-US" sz="2800" b="1" dirty="0">
                <a:ln w="0"/>
                <a:effectLst>
                  <a:outerShdw blurRad="38100" dist="25400" dir="5400000" algn="ctr" rotWithShape="0">
                    <a:srgbClr val="6E747A">
                      <a:alpha val="43000"/>
                    </a:srgbClr>
                  </a:outerShdw>
                </a:effectLst>
              </a:rPr>
              <a:t>Age Plot</a:t>
            </a:r>
            <a:br>
              <a:rPr lang="en-IN" sz="2800"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BCC01BE5-7346-4144-9574-026B59CDE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773" y="2411428"/>
            <a:ext cx="7480041" cy="3673784"/>
          </a:xfrm>
        </p:spPr>
      </p:pic>
      <p:sp>
        <p:nvSpPr>
          <p:cNvPr id="8" name="Rectangle 7">
            <a:extLst>
              <a:ext uri="{FF2B5EF4-FFF2-40B4-BE49-F238E27FC236}">
                <a16:creationId xmlns:a16="http://schemas.microsoft.com/office/drawing/2014/main" id="{8C4F0244-DC4C-4CAD-8CB3-8019D059A636}"/>
              </a:ext>
            </a:extLst>
          </p:cNvPr>
          <p:cNvSpPr/>
          <p:nvPr/>
        </p:nvSpPr>
        <p:spPr>
          <a:xfrm>
            <a:off x="8188503" y="3026799"/>
            <a:ext cx="3422305" cy="1938992"/>
          </a:xfrm>
          <a:prstGeom prst="rect">
            <a:avLst/>
          </a:prstGeom>
          <a:noFill/>
        </p:spPr>
        <p:txBody>
          <a:bodyPr wrap="square" lIns="91440" tIns="45720" rIns="91440" bIns="45720">
            <a:spAutoFit/>
          </a:bodyPr>
          <a:lstStyle/>
          <a:p>
            <a:pPr algn="l"/>
            <a:r>
              <a:rPr lang="en-US" sz="2000" b="1" dirty="0">
                <a:ln w="0"/>
                <a:solidFill>
                  <a:schemeClr val="accent1"/>
                </a:solidFill>
                <a:effectLst>
                  <a:outerShdw blurRad="38100" dist="25400" dir="5400000" algn="ctr" rotWithShape="0">
                    <a:srgbClr val="6E747A">
                      <a:alpha val="43000"/>
                    </a:srgbClr>
                  </a:outerShdw>
                </a:effectLst>
              </a:rPr>
              <a:t>Age Plot Analysis:</a:t>
            </a:r>
          </a:p>
          <a:p>
            <a:pPr algn="l"/>
            <a:endParaRPr lang="en-US" sz="2000" dirty="0">
              <a:ln w="0"/>
              <a:solidFill>
                <a:schemeClr val="accent1"/>
              </a:solidFill>
              <a:effectLst>
                <a:outerShdw blurRad="38100" dist="25400" dir="5400000" algn="ctr" rotWithShape="0">
                  <a:srgbClr val="6E747A">
                    <a:alpha val="43000"/>
                  </a:srgbClr>
                </a:outerShdw>
              </a:effectLst>
            </a:endParaRPr>
          </a:p>
          <a:p>
            <a:pPr algn="l"/>
            <a:r>
              <a:rPr lang="en-US" sz="2000" dirty="0">
                <a:ln w="0"/>
                <a:solidFill>
                  <a:schemeClr val="accent1"/>
                </a:solidFill>
                <a:effectLst>
                  <a:outerShdw blurRad="38100" dist="25400" dir="5400000" algn="ctr" rotWithShape="0">
                    <a:srgbClr val="6E747A">
                      <a:alpha val="43000"/>
                    </a:srgbClr>
                  </a:outerShdw>
                </a:effectLst>
              </a:rPr>
              <a:t> From the </a:t>
            </a:r>
            <a:r>
              <a:rPr lang="en-IN" sz="2000" i="0" dirty="0">
                <a:ln w="0"/>
                <a:solidFill>
                  <a:schemeClr val="accent1"/>
                </a:solidFill>
                <a:effectLst>
                  <a:outerShdw blurRad="38100" dist="25400" dir="5400000" algn="ctr" rotWithShape="0">
                    <a:srgbClr val="6E747A">
                      <a:alpha val="43000"/>
                    </a:srgbClr>
                  </a:outerShdw>
                </a:effectLst>
                <a:latin typeface="Open Sans" panose="020B0606030504020204" pitchFamily="34" charset="0"/>
              </a:rPr>
              <a:t>bar plot</a:t>
            </a:r>
            <a:r>
              <a:rPr lang="en-US" sz="2000" dirty="0">
                <a:ln w="0"/>
                <a:solidFill>
                  <a:schemeClr val="accent1"/>
                </a:solidFill>
                <a:effectLst>
                  <a:outerShdw blurRad="38100" dist="25400" dir="5400000" algn="ctr" rotWithShape="0">
                    <a:srgbClr val="6E747A">
                      <a:alpha val="43000"/>
                    </a:srgbClr>
                  </a:outerShdw>
                </a:effectLst>
              </a:rPr>
              <a:t> it is evident that </a:t>
            </a:r>
            <a:r>
              <a:rPr lang="en-US" sz="2000" i="0" dirty="0">
                <a:ln w="0"/>
                <a:solidFill>
                  <a:schemeClr val="accent1"/>
                </a:solidFill>
                <a:effectLst>
                  <a:outerShdw blurRad="38100" dist="25400" dir="5400000" algn="ctr" rotWithShape="0">
                    <a:srgbClr val="6E747A">
                      <a:alpha val="43000"/>
                    </a:srgbClr>
                  </a:outerShdw>
                </a:effectLst>
                <a:latin typeface="Open Sans" panose="020B0606030504020204" pitchFamily="34" charset="0"/>
              </a:rPr>
              <a:t>26–35 age group outweighs every other age group.</a:t>
            </a:r>
            <a:endParaRPr lang="en-IN" sz="2000" i="0" dirty="0">
              <a:ln w="0"/>
              <a:solidFill>
                <a:schemeClr val="accent1"/>
              </a:solidFill>
              <a:effectLst>
                <a:outerShdw blurRad="38100" dist="25400" dir="5400000" algn="ctr" rotWithShape="0">
                  <a:srgbClr val="6E747A">
                    <a:alpha val="43000"/>
                  </a:srgbClr>
                </a:outerShdw>
              </a:effectLst>
              <a:latin typeface="Helvetica Neue"/>
            </a:endParaRPr>
          </a:p>
        </p:txBody>
      </p:sp>
    </p:spTree>
    <p:extLst>
      <p:ext uri="{BB962C8B-B14F-4D97-AF65-F5344CB8AC3E}">
        <p14:creationId xmlns:p14="http://schemas.microsoft.com/office/powerpoint/2010/main" val="19212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3BC5-9DC8-4E63-AC5C-DEFE1F7D55D0}"/>
              </a:ext>
            </a:extLst>
          </p:cNvPr>
          <p:cNvSpPr>
            <a:spLocks noGrp="1"/>
          </p:cNvSpPr>
          <p:nvPr>
            <p:ph type="title"/>
          </p:nvPr>
        </p:nvSpPr>
        <p:spPr>
          <a:xfrm>
            <a:off x="581192" y="702156"/>
            <a:ext cx="11029616" cy="697766"/>
          </a:xfrm>
        </p:spPr>
        <p:txBody>
          <a:bodyPr/>
          <a:lstStyle/>
          <a:p>
            <a:r>
              <a:rPr lang="en-US" b="1" dirty="0">
                <a:ln w="0"/>
                <a:effectLst>
                  <a:outerShdw blurRad="38100" dist="25400" dir="5400000" algn="ctr" rotWithShape="0">
                    <a:srgbClr val="6E747A">
                      <a:alpha val="43000"/>
                    </a:srgbClr>
                  </a:outerShdw>
                </a:effectLst>
              </a:rPr>
              <a:t>Income </a:t>
            </a:r>
            <a:r>
              <a:rPr lang="en-US" sz="2800" b="1" dirty="0">
                <a:ln w="0"/>
                <a:effectLst>
                  <a:outerShdw blurRad="38100" dist="25400" dir="5400000" algn="ctr" rotWithShape="0">
                    <a:srgbClr val="6E747A">
                      <a:alpha val="43000"/>
                    </a:srgbClr>
                  </a:outerShdw>
                </a:effectLst>
              </a:rPr>
              <a:t>Plot</a:t>
            </a:r>
            <a:endParaRPr lang="en-IN" dirty="0"/>
          </a:p>
        </p:txBody>
      </p:sp>
      <p:pic>
        <p:nvPicPr>
          <p:cNvPr id="9" name="Content Placeholder 8">
            <a:extLst>
              <a:ext uri="{FF2B5EF4-FFF2-40B4-BE49-F238E27FC236}">
                <a16:creationId xmlns:a16="http://schemas.microsoft.com/office/drawing/2014/main" id="{2892912A-4EDA-46D7-A1A7-1789A7D1AD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58" y="2119745"/>
            <a:ext cx="7300927" cy="3933097"/>
          </a:xfrm>
        </p:spPr>
      </p:pic>
      <p:sp>
        <p:nvSpPr>
          <p:cNvPr id="7" name="TextBox 6">
            <a:extLst>
              <a:ext uri="{FF2B5EF4-FFF2-40B4-BE49-F238E27FC236}">
                <a16:creationId xmlns:a16="http://schemas.microsoft.com/office/drawing/2014/main" id="{F36B75E4-AB5A-4008-9033-83830D342042}"/>
              </a:ext>
            </a:extLst>
          </p:cNvPr>
          <p:cNvSpPr txBox="1"/>
          <p:nvPr/>
        </p:nvSpPr>
        <p:spPr>
          <a:xfrm>
            <a:off x="8021782" y="2970152"/>
            <a:ext cx="3798916" cy="1969770"/>
          </a:xfrm>
          <a:prstGeom prst="rect">
            <a:avLst/>
          </a:prstGeom>
          <a:noFill/>
        </p:spPr>
        <p:txBody>
          <a:bodyPr wrap="square">
            <a:spAutoFit/>
          </a:bodyPr>
          <a:lstStyle/>
          <a:p>
            <a:pPr algn="l"/>
            <a:r>
              <a:rPr lang="en-US" sz="2400" b="1" dirty="0">
                <a:ln w="0"/>
                <a:solidFill>
                  <a:schemeClr val="accent1"/>
                </a:solidFill>
                <a:effectLst>
                  <a:outerShdw blurRad="38100" dist="25400" dir="5400000" algn="ctr" rotWithShape="0">
                    <a:srgbClr val="6E747A">
                      <a:alpha val="43000"/>
                    </a:srgbClr>
                  </a:outerShdw>
                </a:effectLst>
              </a:rPr>
              <a:t>Income Plot Analysis:</a:t>
            </a:r>
          </a:p>
          <a:p>
            <a:pPr algn="l"/>
            <a:endParaRPr lang="en-US" sz="1800" dirty="0">
              <a:ln w="0"/>
              <a:solidFill>
                <a:schemeClr val="accent1"/>
              </a:solidFill>
              <a:effectLst>
                <a:outerShdw blurRad="38100" dist="25400" dir="5400000" algn="ctr" rotWithShape="0">
                  <a:srgbClr val="6E747A">
                    <a:alpha val="43000"/>
                  </a:srgbClr>
                </a:outerShdw>
              </a:effectLst>
            </a:endParaRPr>
          </a:p>
          <a:p>
            <a:pPr algn="l"/>
            <a:r>
              <a:rPr lang="en-US" sz="2000" dirty="0">
                <a:ln w="0"/>
                <a:solidFill>
                  <a:schemeClr val="accent1"/>
                </a:solidFill>
                <a:effectLst>
                  <a:outerShdw blurRad="38100" dist="25400" dir="5400000" algn="ctr" rotWithShape="0">
                    <a:srgbClr val="6E747A">
                      <a:alpha val="43000"/>
                    </a:srgbClr>
                  </a:outerShdw>
                </a:effectLst>
              </a:rPr>
              <a:t> From the </a:t>
            </a:r>
            <a:r>
              <a:rPr lang="en-IN" sz="2000" i="0" dirty="0">
                <a:ln w="0"/>
                <a:solidFill>
                  <a:schemeClr val="accent1"/>
                </a:solidFill>
                <a:effectLst>
                  <a:outerShdw blurRad="38100" dist="25400" dir="5400000" algn="ctr" rotWithShape="0">
                    <a:srgbClr val="6E747A">
                      <a:alpha val="43000"/>
                    </a:srgbClr>
                  </a:outerShdw>
                </a:effectLst>
                <a:latin typeface="Open Sans" panose="020B0606030504020204" pitchFamily="34" charset="0"/>
              </a:rPr>
              <a:t>bar plot</a:t>
            </a:r>
            <a:r>
              <a:rPr lang="en-US" sz="2000" dirty="0">
                <a:ln w="0"/>
                <a:solidFill>
                  <a:schemeClr val="accent1"/>
                </a:solidFill>
                <a:effectLst>
                  <a:outerShdw blurRad="38100" dist="25400" dir="5400000" algn="ctr" rotWithShape="0">
                    <a:srgbClr val="6E747A">
                      <a:alpha val="43000"/>
                    </a:srgbClr>
                  </a:outerShdw>
                </a:effectLst>
              </a:rPr>
              <a:t> it is evident that $ 60,001-90,000 </a:t>
            </a:r>
            <a:r>
              <a:rPr lang="en-US" sz="2000" i="0" dirty="0">
                <a:ln w="0"/>
                <a:solidFill>
                  <a:schemeClr val="accent1"/>
                </a:solidFill>
                <a:effectLst>
                  <a:outerShdw blurRad="38100" dist="25400" dir="5400000" algn="ctr" rotWithShape="0">
                    <a:srgbClr val="6E747A">
                      <a:alpha val="43000"/>
                    </a:srgbClr>
                  </a:outerShdw>
                </a:effectLst>
                <a:latin typeface="Open Sans" panose="020B0606030504020204" pitchFamily="34" charset="0"/>
              </a:rPr>
              <a:t>Income group outweighs every other Income group.</a:t>
            </a:r>
            <a:endParaRPr lang="en-IN" sz="2000" i="0" dirty="0">
              <a:ln w="0"/>
              <a:solidFill>
                <a:schemeClr val="accent1"/>
              </a:solidFill>
              <a:effectLst>
                <a:outerShdw blurRad="38100" dist="25400" dir="5400000" algn="ctr" rotWithShape="0">
                  <a:srgbClr val="6E747A">
                    <a:alpha val="43000"/>
                  </a:srgbClr>
                </a:outerShdw>
              </a:effectLst>
              <a:latin typeface="Helvetica Neue"/>
            </a:endParaRPr>
          </a:p>
        </p:txBody>
      </p:sp>
    </p:spTree>
    <p:extLst>
      <p:ext uri="{BB962C8B-B14F-4D97-AF65-F5344CB8AC3E}">
        <p14:creationId xmlns:p14="http://schemas.microsoft.com/office/powerpoint/2010/main" val="3353758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B514-7AB3-4D76-99BE-C04646EA5D22}"/>
              </a:ext>
            </a:extLst>
          </p:cNvPr>
          <p:cNvSpPr>
            <a:spLocks noGrp="1"/>
          </p:cNvSpPr>
          <p:nvPr>
            <p:ph type="title"/>
          </p:nvPr>
        </p:nvSpPr>
        <p:spPr/>
        <p:txBody>
          <a:bodyPr/>
          <a:lstStyle/>
          <a:p>
            <a:r>
              <a:rPr lang="en-US" dirty="0"/>
              <a:t>Scatter plot based  on  Age and spending score </a:t>
            </a:r>
            <a:endParaRPr lang="en-IN" dirty="0"/>
          </a:p>
        </p:txBody>
      </p:sp>
      <p:pic>
        <p:nvPicPr>
          <p:cNvPr id="5" name="Content Placeholder 4">
            <a:extLst>
              <a:ext uri="{FF2B5EF4-FFF2-40B4-BE49-F238E27FC236}">
                <a16:creationId xmlns:a16="http://schemas.microsoft.com/office/drawing/2014/main" id="{D8B8A050-84C0-48E2-907A-29114967FF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904" y="2464115"/>
            <a:ext cx="5796181" cy="3509875"/>
          </a:xfrm>
        </p:spPr>
      </p:pic>
      <p:sp>
        <p:nvSpPr>
          <p:cNvPr id="8" name="Rectangle 7">
            <a:extLst>
              <a:ext uri="{FF2B5EF4-FFF2-40B4-BE49-F238E27FC236}">
                <a16:creationId xmlns:a16="http://schemas.microsoft.com/office/drawing/2014/main" id="{8A635B9C-BDA3-4973-8A2E-8BAAD72784A9}"/>
              </a:ext>
            </a:extLst>
          </p:cNvPr>
          <p:cNvSpPr/>
          <p:nvPr/>
        </p:nvSpPr>
        <p:spPr>
          <a:xfrm>
            <a:off x="6264085" y="2379313"/>
            <a:ext cx="5104310" cy="2954655"/>
          </a:xfrm>
          <a:prstGeom prst="rect">
            <a:avLst/>
          </a:prstGeom>
          <a:noFill/>
        </p:spPr>
        <p:txBody>
          <a:bodyPr wrap="square" lIns="91440" tIns="45720" rIns="91440" bIns="45720">
            <a:spAutoFit/>
          </a:bodyPr>
          <a:lstStyle/>
          <a:p>
            <a:pPr algn="ctr"/>
            <a:r>
              <a:rPr lang="en-IN" sz="2400" b="1" i="1" cap="none" spc="0" dirty="0">
                <a:ln w="0"/>
                <a:solidFill>
                  <a:schemeClr val="accent1"/>
                </a:solidFill>
                <a:effectLst>
                  <a:outerShdw blurRad="38100" dist="25400" dir="5400000" algn="ctr" rotWithShape="0">
                    <a:srgbClr val="6E747A">
                      <a:alpha val="43000"/>
                    </a:srgbClr>
                  </a:outerShdw>
                </a:effectLst>
              </a:rPr>
              <a:t>Age Vs Spending Score Analysis</a:t>
            </a:r>
          </a:p>
          <a:p>
            <a:pPr algn="ctr"/>
            <a:endParaRPr lang="en-US" dirty="0"/>
          </a:p>
          <a:p>
            <a:pPr marL="342900" indent="-342900" algn="ctr">
              <a:buFont typeface="+mj-lt"/>
              <a:buAutoNum type="arabicPeriod"/>
            </a:pPr>
            <a:r>
              <a:rPr lang="en-US" dirty="0">
                <a:solidFill>
                  <a:schemeClr val="accent1"/>
                </a:solidFill>
              </a:rPr>
              <a:t>From the Age Vs Spending Score plot we observe that customers whose spending score is more than 65 have their Age in the range of 15-42 years.</a:t>
            </a:r>
          </a:p>
          <a:p>
            <a:pPr marL="342900" indent="-342900" algn="ctr">
              <a:buFont typeface="+mj-lt"/>
              <a:buAutoNum type="arabicPeriod"/>
            </a:pPr>
            <a:endParaRPr lang="en-US" dirty="0">
              <a:solidFill>
                <a:schemeClr val="accent1"/>
              </a:solidFill>
            </a:endParaRPr>
          </a:p>
          <a:p>
            <a:pPr marL="342900" indent="-342900" algn="ctr">
              <a:buFont typeface="+mj-lt"/>
              <a:buAutoNum type="arabicPeriod"/>
            </a:pPr>
            <a:r>
              <a:rPr lang="en-US" dirty="0">
                <a:solidFill>
                  <a:schemeClr val="accent1"/>
                </a:solidFill>
              </a:rPr>
              <a:t>The customers having average spending score </a:t>
            </a:r>
            <a:r>
              <a:rPr lang="en-US" dirty="0" err="1">
                <a:solidFill>
                  <a:schemeClr val="accent1"/>
                </a:solidFill>
              </a:rPr>
              <a:t>ie</a:t>
            </a:r>
            <a:r>
              <a:rPr lang="en-US" dirty="0">
                <a:solidFill>
                  <a:schemeClr val="accent1"/>
                </a:solidFill>
              </a:rPr>
              <a:t>: in the range of 40-60 consists of the age group of the range 15-75 years</a:t>
            </a:r>
            <a:endParaRPr lang="en-IN" dirty="0">
              <a:solidFill>
                <a:schemeClr val="accent1"/>
              </a:solidFill>
            </a:endParaRPr>
          </a:p>
        </p:txBody>
      </p:sp>
    </p:spTree>
    <p:extLst>
      <p:ext uri="{BB962C8B-B14F-4D97-AF65-F5344CB8AC3E}">
        <p14:creationId xmlns:p14="http://schemas.microsoft.com/office/powerpoint/2010/main" val="2602766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0C3E-9929-43E7-AB46-26B219B76349}"/>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FCFAB075-E274-4DE0-B580-64E5C26E1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89" y="2562090"/>
            <a:ext cx="6266877" cy="3164276"/>
          </a:xfrm>
        </p:spPr>
      </p:pic>
      <p:sp>
        <p:nvSpPr>
          <p:cNvPr id="10" name="Rectangle 9">
            <a:extLst>
              <a:ext uri="{FF2B5EF4-FFF2-40B4-BE49-F238E27FC236}">
                <a16:creationId xmlns:a16="http://schemas.microsoft.com/office/drawing/2014/main" id="{475C89A8-BA92-43E3-BF6E-762D2EBB55E8}"/>
              </a:ext>
            </a:extLst>
          </p:cNvPr>
          <p:cNvSpPr/>
          <p:nvPr/>
        </p:nvSpPr>
        <p:spPr>
          <a:xfrm>
            <a:off x="5320145" y="2948363"/>
            <a:ext cx="6384157" cy="2677656"/>
          </a:xfrm>
          <a:prstGeom prst="rect">
            <a:avLst/>
          </a:prstGeom>
          <a:noFill/>
        </p:spPr>
        <p:txBody>
          <a:bodyPr wrap="square" lIns="91440" tIns="45720" rIns="91440" bIns="45720">
            <a:spAutoFit/>
          </a:bodyPr>
          <a:lstStyle/>
          <a:p>
            <a:pPr algn="ctr"/>
            <a:r>
              <a:rPr lang="en-US" sz="2400" b="1" dirty="0">
                <a:solidFill>
                  <a:schemeClr val="accent1"/>
                </a:solidFill>
              </a:rPr>
              <a:t>Annual Income Vs Spending Score Analysis </a:t>
            </a:r>
          </a:p>
          <a:p>
            <a:pPr algn="ctr"/>
            <a:endParaRPr lang="en-US" dirty="0">
              <a:solidFill>
                <a:schemeClr val="accent1"/>
              </a:solidFill>
            </a:endParaRPr>
          </a:p>
          <a:p>
            <a:pPr algn="ctr"/>
            <a:r>
              <a:rPr lang="en-US" dirty="0">
                <a:solidFill>
                  <a:schemeClr val="accent1"/>
                </a:solidFill>
              </a:rPr>
              <a:t>We observe that there are 5 clusters and can be categorized as: </a:t>
            </a:r>
          </a:p>
          <a:p>
            <a:pPr algn="ctr"/>
            <a:endParaRPr lang="en-US" dirty="0">
              <a:solidFill>
                <a:schemeClr val="accent1"/>
              </a:solidFill>
            </a:endParaRPr>
          </a:p>
          <a:p>
            <a:pPr marL="342900" indent="-342900" algn="ctr">
              <a:buFont typeface="+mj-lt"/>
              <a:buAutoNum type="alphaLcParenR"/>
            </a:pPr>
            <a:r>
              <a:rPr lang="en-US" dirty="0">
                <a:solidFill>
                  <a:schemeClr val="accent1"/>
                </a:solidFill>
              </a:rPr>
              <a:t>High Income, High Spending Score (Top Right Cluster) </a:t>
            </a:r>
          </a:p>
          <a:p>
            <a:pPr marL="342900" indent="-342900" algn="ctr">
              <a:buFont typeface="+mj-lt"/>
              <a:buAutoNum type="alphaLcParenR"/>
            </a:pPr>
            <a:r>
              <a:rPr lang="en-US" dirty="0">
                <a:solidFill>
                  <a:schemeClr val="accent1"/>
                </a:solidFill>
              </a:rPr>
              <a:t> High Income, Low Spending Score (Bottom Right Cluster)</a:t>
            </a:r>
          </a:p>
          <a:p>
            <a:pPr marL="342900" indent="-342900" algn="ctr">
              <a:buFont typeface="+mj-lt"/>
              <a:buAutoNum type="alphaLcParenR"/>
            </a:pPr>
            <a:r>
              <a:rPr lang="en-US" dirty="0">
                <a:solidFill>
                  <a:schemeClr val="accent1"/>
                </a:solidFill>
              </a:rPr>
              <a:t>Average Income, Average Spending Score (Center Cluster) </a:t>
            </a:r>
          </a:p>
          <a:p>
            <a:pPr marL="342900" indent="-342900" algn="ctr">
              <a:buFont typeface="+mj-lt"/>
              <a:buAutoNum type="alphaLcParenR"/>
            </a:pPr>
            <a:r>
              <a:rPr lang="en-US" dirty="0">
                <a:solidFill>
                  <a:schemeClr val="accent1"/>
                </a:solidFill>
              </a:rPr>
              <a:t>Low Income, High Spending Score (Top Left Cluster) </a:t>
            </a:r>
          </a:p>
          <a:p>
            <a:pPr marL="342900" indent="-342900" algn="ctr">
              <a:buFont typeface="+mj-lt"/>
              <a:buAutoNum type="alphaLcParenR"/>
            </a:pPr>
            <a:r>
              <a:rPr lang="en-US" dirty="0">
                <a:solidFill>
                  <a:schemeClr val="accent1"/>
                </a:solidFill>
              </a:rPr>
              <a:t>Low Income, Low Spending Score (Bottom Left Cluster)</a:t>
            </a:r>
          </a:p>
        </p:txBody>
      </p:sp>
    </p:spTree>
    <p:extLst>
      <p:ext uri="{BB962C8B-B14F-4D97-AF65-F5344CB8AC3E}">
        <p14:creationId xmlns:p14="http://schemas.microsoft.com/office/powerpoint/2010/main" val="1079790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96FB-F918-4656-85D8-527B6E64BD5D}"/>
              </a:ext>
            </a:extLst>
          </p:cNvPr>
          <p:cNvSpPr>
            <a:spLocks noGrp="1"/>
          </p:cNvSpPr>
          <p:nvPr>
            <p:ph type="title"/>
          </p:nvPr>
        </p:nvSpPr>
        <p:spPr>
          <a:xfrm>
            <a:off x="581192" y="702156"/>
            <a:ext cx="11029616" cy="762502"/>
          </a:xfrm>
        </p:spPr>
        <p:txBody>
          <a:bodyPr/>
          <a:lstStyle/>
          <a:p>
            <a:r>
              <a:rPr lang="en-US" dirty="0"/>
              <a:t>3D VISUALIZATION</a:t>
            </a:r>
            <a:endParaRPr lang="en-IN" dirty="0"/>
          </a:p>
        </p:txBody>
      </p:sp>
      <p:pic>
        <p:nvPicPr>
          <p:cNvPr id="5" name="Content Placeholder 4">
            <a:extLst>
              <a:ext uri="{FF2B5EF4-FFF2-40B4-BE49-F238E27FC236}">
                <a16:creationId xmlns:a16="http://schemas.microsoft.com/office/drawing/2014/main" id="{7E1F7CA7-0037-47F4-8012-2E7106B04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6354" y="1957196"/>
            <a:ext cx="5701191" cy="4443604"/>
          </a:xfrm>
        </p:spPr>
      </p:pic>
    </p:spTree>
    <p:extLst>
      <p:ext uri="{BB962C8B-B14F-4D97-AF65-F5344CB8AC3E}">
        <p14:creationId xmlns:p14="http://schemas.microsoft.com/office/powerpoint/2010/main" val="3912534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6CDF-A0B8-4AB8-BF6E-6B50E07817B7}"/>
              </a:ext>
            </a:extLst>
          </p:cNvPr>
          <p:cNvSpPr>
            <a:spLocks noGrp="1"/>
          </p:cNvSpPr>
          <p:nvPr>
            <p:ph type="title"/>
          </p:nvPr>
        </p:nvSpPr>
        <p:spPr>
          <a:xfrm>
            <a:off x="712100" y="702156"/>
            <a:ext cx="5072252" cy="665398"/>
          </a:xfrm>
        </p:spPr>
        <p:txBody>
          <a:bodyPr/>
          <a:lstStyle/>
          <a:p>
            <a:r>
              <a:rPr lang="en-IN" dirty="0"/>
              <a:t>Conclusion</a:t>
            </a:r>
          </a:p>
        </p:txBody>
      </p:sp>
      <p:sp>
        <p:nvSpPr>
          <p:cNvPr id="3" name="Content Placeholder 2">
            <a:extLst>
              <a:ext uri="{FF2B5EF4-FFF2-40B4-BE49-F238E27FC236}">
                <a16:creationId xmlns:a16="http://schemas.microsoft.com/office/drawing/2014/main" id="{F763EE79-D6B4-433D-9CD6-6A6EB67BB4A6}"/>
              </a:ext>
            </a:extLst>
          </p:cNvPr>
          <p:cNvSpPr>
            <a:spLocks noGrp="1"/>
          </p:cNvSpPr>
          <p:nvPr>
            <p:ph idx="1"/>
          </p:nvPr>
        </p:nvSpPr>
        <p:spPr>
          <a:xfrm>
            <a:off x="388705" y="2075379"/>
            <a:ext cx="11414589" cy="3657601"/>
          </a:xfrm>
        </p:spPr>
        <p:txBody>
          <a:bodyPr>
            <a:normAutofit/>
          </a:bodyPr>
          <a:lstStyle/>
          <a:p>
            <a:r>
              <a:rPr lang="en-US" dirty="0"/>
              <a:t>We approached customer segmentation problem from a </a:t>
            </a:r>
            <a:r>
              <a:rPr lang="en-US" dirty="0" err="1"/>
              <a:t>behavioural</a:t>
            </a:r>
            <a:r>
              <a:rPr lang="en-US" dirty="0"/>
              <a:t> aspect with the number of products ordered, average return rate and total spending for each customer. Use of 3 features helped us with the understandability and visualization of the model. </a:t>
            </a:r>
          </a:p>
          <a:p>
            <a:r>
              <a:rPr lang="en-US" dirty="0"/>
              <a:t>One of the major application of K means clustering is segmentation of customers to get a better understanding of them which in turn could be used to increase the revenue of the company.</a:t>
            </a:r>
            <a:endParaRPr lang="en-US" b="1" dirty="0"/>
          </a:p>
          <a:p>
            <a:r>
              <a:rPr lang="en-US" dirty="0"/>
              <a:t>Customer segmentation can have a positive impact on business if done properly.</a:t>
            </a:r>
          </a:p>
        </p:txBody>
      </p:sp>
    </p:spTree>
    <p:extLst>
      <p:ext uri="{BB962C8B-B14F-4D97-AF65-F5344CB8AC3E}">
        <p14:creationId xmlns:p14="http://schemas.microsoft.com/office/powerpoint/2010/main" val="1323293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A711-E670-4DB0-B85E-3B3DF7977A6A}"/>
              </a:ext>
            </a:extLst>
          </p:cNvPr>
          <p:cNvSpPr>
            <a:spLocks noGrp="1"/>
          </p:cNvSpPr>
          <p:nvPr>
            <p:ph type="title"/>
          </p:nvPr>
        </p:nvSpPr>
        <p:spPr>
          <a:xfrm>
            <a:off x="581192" y="702156"/>
            <a:ext cx="11029616" cy="641122"/>
          </a:xfrm>
        </p:spPr>
        <p:txBody>
          <a:bodyPr/>
          <a:lstStyle/>
          <a:p>
            <a:r>
              <a:rPr lang="en-IN" dirty="0"/>
              <a:t>Reference</a:t>
            </a:r>
          </a:p>
        </p:txBody>
      </p:sp>
      <p:sp>
        <p:nvSpPr>
          <p:cNvPr id="3" name="Content Placeholder 2">
            <a:extLst>
              <a:ext uri="{FF2B5EF4-FFF2-40B4-BE49-F238E27FC236}">
                <a16:creationId xmlns:a16="http://schemas.microsoft.com/office/drawing/2014/main" id="{03FB67A8-9C28-4938-AB82-B248DCD97BBB}"/>
              </a:ext>
            </a:extLst>
          </p:cNvPr>
          <p:cNvSpPr>
            <a:spLocks noGrp="1"/>
          </p:cNvSpPr>
          <p:nvPr>
            <p:ph idx="1"/>
          </p:nvPr>
        </p:nvSpPr>
        <p:spPr>
          <a:xfrm>
            <a:off x="478450" y="1870068"/>
            <a:ext cx="11029615" cy="4869779"/>
          </a:xfrm>
        </p:spPr>
        <p:txBody>
          <a:bodyPr>
            <a:normAutofit/>
          </a:bodyPr>
          <a:lstStyle/>
          <a:p>
            <a:r>
              <a:rPr lang="en-IN" dirty="0"/>
              <a:t>[1] I. S. Dhillon and D. M. </a:t>
            </a:r>
            <a:r>
              <a:rPr lang="en-IN" dirty="0" err="1"/>
              <a:t>Modha</a:t>
            </a:r>
            <a:r>
              <a:rPr lang="en-IN" dirty="0"/>
              <a:t>, “Concept decompositions for large sparse text data using clustering,” Machine Learning, vol. 42, issue 1, pp. 143-175, 2001. </a:t>
            </a:r>
          </a:p>
          <a:p>
            <a:r>
              <a:rPr lang="en-IN" dirty="0"/>
              <a:t>[2] T. Kanungo, D. M. Mount, N. S. Netanyahu, C. D. </a:t>
            </a:r>
            <a:r>
              <a:rPr lang="en-IN" dirty="0" err="1"/>
              <a:t>Piatko</a:t>
            </a:r>
            <a:r>
              <a:rPr lang="en-IN" dirty="0"/>
              <a:t>, R. Silverman, and A. Y. Wu, “An efficient K-means clustering algorithm,” IEEE Trans. Pattern Analysis and Machine Intelligence, vol. 24, pp. 881-892, 2002. </a:t>
            </a:r>
          </a:p>
          <a:p>
            <a:r>
              <a:rPr lang="en-IN" dirty="0"/>
              <a:t>[3] MacKay and David, “An Example Inference Task: Clustering,” Information Theory, Inference and Learning Algorithms, Cambridge University Press, pp. 284-292, 2003.</a:t>
            </a:r>
          </a:p>
          <a:p>
            <a:r>
              <a:rPr lang="en-IN" dirty="0"/>
              <a:t> [4] Jiawei Han, Micheline </a:t>
            </a:r>
            <a:r>
              <a:rPr lang="en-IN" dirty="0" err="1"/>
              <a:t>Kamber</a:t>
            </a:r>
            <a:r>
              <a:rPr lang="en-IN" dirty="0"/>
              <a:t>, Jian Pei “Data Mining Concepts and Techniques”, Third Edition. </a:t>
            </a:r>
          </a:p>
          <a:p>
            <a:r>
              <a:rPr lang="en-IN" dirty="0"/>
              <a:t>[5] D. </a:t>
            </a:r>
            <a:r>
              <a:rPr lang="en-IN" dirty="0" err="1"/>
              <a:t>Aloise</a:t>
            </a:r>
            <a:r>
              <a:rPr lang="en-IN" dirty="0"/>
              <a:t>, A. Deshpande, P. Hansen, and P. </a:t>
            </a:r>
            <a:r>
              <a:rPr lang="en-IN" dirty="0" err="1"/>
              <a:t>Popat</a:t>
            </a:r>
            <a:r>
              <a:rPr lang="en-IN" dirty="0"/>
              <a:t>, “The Basis Of Market Segmentation” Euclidean sum-of-squares clustering,” Machine Learning, vol. 75, pp. 245-249, 2009. </a:t>
            </a:r>
          </a:p>
          <a:p>
            <a:r>
              <a:rPr lang="en-IN" dirty="0"/>
              <a:t>[6] S. Dasgupta and Y. Freund, “Random Trees for Vector Quantization,” IEEE Trans. on Information Theory, vol. 55, pp. 3229-3242, 2009. </a:t>
            </a:r>
          </a:p>
          <a:p>
            <a:r>
              <a:rPr lang="en-IN" dirty="0"/>
              <a:t>[7]</a:t>
            </a:r>
            <a:r>
              <a:rPr lang="en-IN" dirty="0" err="1"/>
              <a:t>Puwanenthiren</a:t>
            </a:r>
            <a:r>
              <a:rPr lang="en-IN" dirty="0"/>
              <a:t> </a:t>
            </a:r>
            <a:r>
              <a:rPr lang="en-IN" dirty="0" err="1"/>
              <a:t>Premkanth</a:t>
            </a:r>
            <a:r>
              <a:rPr lang="en-IN" dirty="0"/>
              <a:t>, ―Market Segmentation and Its Impact on Customer Satisfaction with Especial Reference to Commercial Bank of Ceylon PLC.‖ Global Journal of Management and Business Research Publisher: Global Journals Inc. (USA). 2012. Print ISSN: 0975-5853. Volume 12 Issue 1</a:t>
            </a:r>
          </a:p>
        </p:txBody>
      </p:sp>
    </p:spTree>
    <p:extLst>
      <p:ext uri="{BB962C8B-B14F-4D97-AF65-F5344CB8AC3E}">
        <p14:creationId xmlns:p14="http://schemas.microsoft.com/office/powerpoint/2010/main" val="290173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26F3-8CC4-4784-AFD2-4F227DFDC705}"/>
              </a:ext>
            </a:extLst>
          </p:cNvPr>
          <p:cNvSpPr>
            <a:spLocks noGrp="1"/>
          </p:cNvSpPr>
          <p:nvPr>
            <p:ph type="title"/>
          </p:nvPr>
        </p:nvSpPr>
        <p:spPr>
          <a:xfrm>
            <a:off x="857756" y="702156"/>
            <a:ext cx="10422541" cy="893731"/>
          </a:xfrm>
        </p:spPr>
        <p:txBody>
          <a:bodyPr>
            <a:normAutofit fontScale="90000"/>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FD40FFBD-941C-4B7E-AE76-4975A13227D8}"/>
              </a:ext>
            </a:extLst>
          </p:cNvPr>
          <p:cNvSpPr>
            <a:spLocks noGrp="1"/>
          </p:cNvSpPr>
          <p:nvPr>
            <p:ph idx="1"/>
          </p:nvPr>
        </p:nvSpPr>
        <p:spPr>
          <a:xfrm>
            <a:off x="582627" y="2061634"/>
            <a:ext cx="11244014" cy="4669367"/>
          </a:xfrm>
        </p:spPr>
        <p:txBody>
          <a:bodyPr>
            <a:normAutofit/>
          </a:bodyPr>
          <a:lstStyle/>
          <a:p>
            <a:r>
              <a:rPr lang="en-US" dirty="0"/>
              <a:t>The emergence of many competitors and entrepreneurs has caused a lot of tension among competing businesses to find new buyers and keep the old ones.  As a result of the predecessor, the need for exceptional customer service becomes appropriate regardless of the size of the business. </a:t>
            </a:r>
          </a:p>
          <a:p>
            <a:endParaRPr lang="en-US" dirty="0"/>
          </a:p>
          <a:p>
            <a:r>
              <a:rPr lang="en-US" dirty="0"/>
              <a:t>The identification of customers and satisfying the demands of each customer is a very complex and tedious task. </a:t>
            </a:r>
          </a:p>
          <a:p>
            <a:pPr marL="0" indent="0">
              <a:buNone/>
            </a:pPr>
            <a:endParaRPr lang="en-US" dirty="0"/>
          </a:p>
          <a:p>
            <a:r>
              <a:rPr lang="en-US" dirty="0"/>
              <a:t>Big data ideas and machine learning have promoted greater acceptance of automated customer segmentation approaches in favor of traditional market analytics that often do not work when the customer base is very large. </a:t>
            </a:r>
          </a:p>
          <a:p>
            <a:endParaRPr lang="en-US" dirty="0"/>
          </a:p>
          <a:p>
            <a:endParaRPr lang="en-US" sz="2000" dirty="0"/>
          </a:p>
          <a:p>
            <a:endParaRPr lang="en-IN" dirty="0"/>
          </a:p>
        </p:txBody>
      </p:sp>
    </p:spTree>
    <p:extLst>
      <p:ext uri="{BB962C8B-B14F-4D97-AF65-F5344CB8AC3E}">
        <p14:creationId xmlns:p14="http://schemas.microsoft.com/office/powerpoint/2010/main" val="1684057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DFEABD-6A36-4690-8FB2-FD5B5DE98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16" y="784928"/>
            <a:ext cx="11935753" cy="4701472"/>
          </a:xfrm>
          <a:prstGeom prst="rect">
            <a:avLst/>
          </a:prstGeom>
        </p:spPr>
      </p:pic>
    </p:spTree>
    <p:extLst>
      <p:ext uri="{BB962C8B-B14F-4D97-AF65-F5344CB8AC3E}">
        <p14:creationId xmlns:p14="http://schemas.microsoft.com/office/powerpoint/2010/main" val="73790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FDD4-4535-4B39-920F-7EF22A20B671}"/>
              </a:ext>
            </a:extLst>
          </p:cNvPr>
          <p:cNvSpPr>
            <a:spLocks noGrp="1"/>
          </p:cNvSpPr>
          <p:nvPr>
            <p:ph type="title"/>
          </p:nvPr>
        </p:nvSpPr>
        <p:spPr>
          <a:xfrm>
            <a:off x="898216" y="702156"/>
            <a:ext cx="9945111" cy="1013800"/>
          </a:xfrm>
        </p:spPr>
        <p:txBody>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82732F68-468E-473F-8422-DDB95D63E350}"/>
              </a:ext>
            </a:extLst>
          </p:cNvPr>
          <p:cNvSpPr>
            <a:spLocks noGrp="1"/>
          </p:cNvSpPr>
          <p:nvPr>
            <p:ph idx="1"/>
          </p:nvPr>
        </p:nvSpPr>
        <p:spPr>
          <a:xfrm>
            <a:off x="488724" y="1553672"/>
            <a:ext cx="11029615" cy="4356678"/>
          </a:xfrm>
        </p:spPr>
        <p:txBody>
          <a:bodyPr>
            <a:normAutofit/>
          </a:bodyPr>
          <a:lstStyle/>
          <a:p>
            <a:endParaRPr lang="en-US" sz="2000" b="0" i="0" dirty="0">
              <a:solidFill>
                <a:srgbClr val="252525"/>
              </a:solidFill>
              <a:effectLst/>
              <a:latin typeface="Open Sans" panose="020B0606030504020204" pitchFamily="34" charset="0"/>
            </a:endParaRPr>
          </a:p>
          <a:p>
            <a:r>
              <a:rPr lang="en-US" sz="2000" dirty="0"/>
              <a:t>Companies that deploy customer segmentation are under the notion that every customer has different requirements. Companies aim to gain a deeper approach of the customer they are targeting. This way, they can strategize their marketing techniques more efficiently and minimize risk to their investment.  </a:t>
            </a:r>
          </a:p>
          <a:p>
            <a:r>
              <a:rPr lang="en-US" sz="2000" dirty="0"/>
              <a:t>The customer segmentation technique allows business to gain a competitive edge over rival companies and increase their marketing efficiency, making better profits and attracting new customers. It also helps an organization to determine new market opportunities, identifying customers retention.</a:t>
            </a:r>
          </a:p>
          <a:p>
            <a:endParaRPr lang="en-US" sz="2000" b="0" i="0" dirty="0">
              <a:solidFill>
                <a:srgbClr val="252525"/>
              </a:solidFill>
              <a:effectLst/>
              <a:latin typeface="Open Sans" panose="020B0606030504020204" pitchFamily="34" charset="0"/>
            </a:endParaRPr>
          </a:p>
        </p:txBody>
      </p:sp>
    </p:spTree>
    <p:extLst>
      <p:ext uri="{BB962C8B-B14F-4D97-AF65-F5344CB8AC3E}">
        <p14:creationId xmlns:p14="http://schemas.microsoft.com/office/powerpoint/2010/main" val="16827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C4E4-926A-4D02-8B94-D0F2553C01A3}"/>
              </a:ext>
            </a:extLst>
          </p:cNvPr>
          <p:cNvSpPr>
            <a:spLocks noGrp="1"/>
          </p:cNvSpPr>
          <p:nvPr>
            <p:ph type="title"/>
          </p:nvPr>
        </p:nvSpPr>
        <p:spPr>
          <a:xfrm>
            <a:off x="412396" y="857756"/>
            <a:ext cx="8596668" cy="817296"/>
          </a:xfrm>
        </p:spPr>
        <p:txBody>
          <a:bodyPr>
            <a:normAutofit fontScale="90000"/>
          </a:bodyPr>
          <a:lstStyle/>
          <a:p>
            <a:br>
              <a:rPr lang="en-IN" dirty="0"/>
            </a:br>
            <a:r>
              <a:rPr lang="en-IN" dirty="0"/>
              <a:t>   </a:t>
            </a:r>
            <a:r>
              <a:rPr lang="en-IN" sz="3100" dirty="0"/>
              <a:t>Types of Segmentation Factors</a:t>
            </a:r>
            <a:br>
              <a:rPr lang="en-IN" dirty="0"/>
            </a:br>
            <a:endParaRPr lang="en-IN" dirty="0"/>
          </a:p>
        </p:txBody>
      </p:sp>
      <p:pic>
        <p:nvPicPr>
          <p:cNvPr id="6" name="Picture 5">
            <a:extLst>
              <a:ext uri="{FF2B5EF4-FFF2-40B4-BE49-F238E27FC236}">
                <a16:creationId xmlns:a16="http://schemas.microsoft.com/office/drawing/2014/main" id="{1916EFCB-2FB2-4174-975C-054E7105C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67" y="1877352"/>
            <a:ext cx="11129995" cy="4822854"/>
          </a:xfrm>
          <a:prstGeom prst="rect">
            <a:avLst/>
          </a:prstGeom>
        </p:spPr>
      </p:pic>
    </p:spTree>
    <p:extLst>
      <p:ext uri="{BB962C8B-B14F-4D97-AF65-F5344CB8AC3E}">
        <p14:creationId xmlns:p14="http://schemas.microsoft.com/office/powerpoint/2010/main" val="419422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732A-99A7-4F1F-927E-19BA5149DA50}"/>
              </a:ext>
            </a:extLst>
          </p:cNvPr>
          <p:cNvSpPr>
            <a:spLocks noGrp="1"/>
          </p:cNvSpPr>
          <p:nvPr>
            <p:ph type="title"/>
          </p:nvPr>
        </p:nvSpPr>
        <p:spPr>
          <a:xfrm>
            <a:off x="629768" y="720191"/>
            <a:ext cx="10932464" cy="620450"/>
          </a:xfrm>
        </p:spPr>
        <p:txBody>
          <a:bodyPr>
            <a:normAutofit/>
          </a:bodyPr>
          <a:lstStyle/>
          <a:p>
            <a:r>
              <a:rPr lang="en-US" dirty="0"/>
              <a:t>Advantages of Customer Segmentation</a:t>
            </a:r>
            <a:endParaRPr lang="en-IN" dirty="0"/>
          </a:p>
        </p:txBody>
      </p:sp>
      <p:pic>
        <p:nvPicPr>
          <p:cNvPr id="7" name="Picture 6">
            <a:extLst>
              <a:ext uri="{FF2B5EF4-FFF2-40B4-BE49-F238E27FC236}">
                <a16:creationId xmlns:a16="http://schemas.microsoft.com/office/drawing/2014/main" id="{C7A98B39-900A-450F-9AD2-D1206E205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70" y="2280862"/>
            <a:ext cx="10695397" cy="4037745"/>
          </a:xfrm>
          <a:prstGeom prst="rect">
            <a:avLst/>
          </a:prstGeom>
        </p:spPr>
      </p:pic>
    </p:spTree>
    <p:extLst>
      <p:ext uri="{BB962C8B-B14F-4D97-AF65-F5344CB8AC3E}">
        <p14:creationId xmlns:p14="http://schemas.microsoft.com/office/powerpoint/2010/main" val="32156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1603-B688-4829-AD0C-7F23AF01D04D}"/>
              </a:ext>
            </a:extLst>
          </p:cNvPr>
          <p:cNvSpPr>
            <a:spLocks noGrp="1"/>
          </p:cNvSpPr>
          <p:nvPr>
            <p:ph type="title"/>
          </p:nvPr>
        </p:nvSpPr>
        <p:spPr>
          <a:xfrm>
            <a:off x="1088679" y="847178"/>
            <a:ext cx="8596668" cy="736315"/>
          </a:xfrm>
        </p:spPr>
        <p:txBody>
          <a:bodyPr>
            <a:normAutofit fontScale="90000"/>
          </a:bodyPr>
          <a:lstStyle/>
          <a:p>
            <a:r>
              <a:rPr lang="en-IN" dirty="0"/>
              <a:t>Why Machine Learning?</a:t>
            </a:r>
            <a:br>
              <a:rPr lang="en-IN" dirty="0"/>
            </a:br>
            <a:endParaRPr lang="en-IN" dirty="0"/>
          </a:p>
        </p:txBody>
      </p:sp>
      <p:sp>
        <p:nvSpPr>
          <p:cNvPr id="3" name="Content Placeholder 2">
            <a:extLst>
              <a:ext uri="{FF2B5EF4-FFF2-40B4-BE49-F238E27FC236}">
                <a16:creationId xmlns:a16="http://schemas.microsoft.com/office/drawing/2014/main" id="{F62CDC41-35EB-4B1F-904D-BE39A36D69F4}"/>
              </a:ext>
            </a:extLst>
          </p:cNvPr>
          <p:cNvSpPr>
            <a:spLocks noGrp="1"/>
          </p:cNvSpPr>
          <p:nvPr>
            <p:ph idx="1"/>
          </p:nvPr>
        </p:nvSpPr>
        <p:spPr>
          <a:xfrm>
            <a:off x="639271" y="1962365"/>
            <a:ext cx="9856099" cy="1068511"/>
          </a:xfrm>
        </p:spPr>
        <p:txBody>
          <a:bodyPr/>
          <a:lstStyle/>
          <a:p>
            <a:r>
              <a:rPr lang="en-US" dirty="0"/>
              <a:t>Machine learning models can process customer data and discover patterns difficult to spot through intuition and manual examination of data</a:t>
            </a:r>
            <a:endParaRPr lang="en-IN" dirty="0"/>
          </a:p>
        </p:txBody>
      </p:sp>
      <p:pic>
        <p:nvPicPr>
          <p:cNvPr id="5" name="Picture 4">
            <a:extLst>
              <a:ext uri="{FF2B5EF4-FFF2-40B4-BE49-F238E27FC236}">
                <a16:creationId xmlns:a16="http://schemas.microsoft.com/office/drawing/2014/main" id="{C5EA8BCE-9A2C-4C4C-A866-079EB8295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026" y="3030876"/>
            <a:ext cx="7773975" cy="3729520"/>
          </a:xfrm>
          <a:prstGeom prst="rect">
            <a:avLst/>
          </a:prstGeom>
        </p:spPr>
      </p:pic>
    </p:spTree>
    <p:extLst>
      <p:ext uri="{BB962C8B-B14F-4D97-AF65-F5344CB8AC3E}">
        <p14:creationId xmlns:p14="http://schemas.microsoft.com/office/powerpoint/2010/main" val="127481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B7C8-7CC7-480F-AD79-98E07A3121E4}"/>
              </a:ext>
            </a:extLst>
          </p:cNvPr>
          <p:cNvSpPr>
            <a:spLocks noGrp="1"/>
          </p:cNvSpPr>
          <p:nvPr>
            <p:ph type="title"/>
          </p:nvPr>
        </p:nvSpPr>
        <p:spPr>
          <a:xfrm>
            <a:off x="663385" y="772739"/>
            <a:ext cx="11029616" cy="1013800"/>
          </a:xfrm>
        </p:spPr>
        <p:txBody>
          <a:bodyPr>
            <a:normAutofit/>
          </a:bodyPr>
          <a:lstStyle/>
          <a:p>
            <a:r>
              <a:rPr lang="en-IN" dirty="0"/>
              <a:t>Introduction to Unsupervised Learning</a:t>
            </a:r>
            <a:br>
              <a:rPr lang="en-IN" dirty="0"/>
            </a:br>
            <a:endParaRPr lang="en-IN" dirty="0"/>
          </a:p>
        </p:txBody>
      </p:sp>
      <p:sp>
        <p:nvSpPr>
          <p:cNvPr id="7" name="Content Placeholder 6">
            <a:extLst>
              <a:ext uri="{FF2B5EF4-FFF2-40B4-BE49-F238E27FC236}">
                <a16:creationId xmlns:a16="http://schemas.microsoft.com/office/drawing/2014/main" id="{55187B26-83D7-4540-ACF8-405746430130}"/>
              </a:ext>
            </a:extLst>
          </p:cNvPr>
          <p:cNvSpPr>
            <a:spLocks noGrp="1"/>
          </p:cNvSpPr>
          <p:nvPr>
            <p:ph idx="1"/>
          </p:nvPr>
        </p:nvSpPr>
        <p:spPr>
          <a:xfrm>
            <a:off x="831446" y="2119493"/>
            <a:ext cx="9083116" cy="901110"/>
          </a:xfrm>
        </p:spPr>
        <p:txBody>
          <a:bodyPr>
            <a:normAutofit/>
          </a:bodyPr>
          <a:lstStyle/>
          <a:p>
            <a:pPr marL="0" indent="0">
              <a:buNone/>
            </a:pPr>
            <a:r>
              <a:rPr lang="en-US" dirty="0"/>
              <a:t>It involves training of machine using information that is neither classified nor labelled and allowing the algorithm to act on that information without guidance.</a:t>
            </a:r>
            <a:endParaRPr lang="en-IN" dirty="0"/>
          </a:p>
        </p:txBody>
      </p:sp>
      <p:sp>
        <p:nvSpPr>
          <p:cNvPr id="8" name="Rectangle 7">
            <a:extLst>
              <a:ext uri="{FF2B5EF4-FFF2-40B4-BE49-F238E27FC236}">
                <a16:creationId xmlns:a16="http://schemas.microsoft.com/office/drawing/2014/main" id="{0DC1C0D3-FFEE-460E-98B1-1AE718CEDC2C}"/>
              </a:ext>
            </a:extLst>
          </p:cNvPr>
          <p:cNvSpPr/>
          <p:nvPr/>
        </p:nvSpPr>
        <p:spPr>
          <a:xfrm>
            <a:off x="2329602" y="3128366"/>
            <a:ext cx="4943726" cy="523220"/>
          </a:xfrm>
          <a:prstGeom prst="rect">
            <a:avLst/>
          </a:prstGeom>
          <a:noFill/>
        </p:spPr>
        <p:txBody>
          <a:bodyPr wrap="none" lIns="91440" tIns="45720" rIns="91440" bIns="45720">
            <a:spAutoFit/>
          </a:bodyPr>
          <a:lstStyle/>
          <a:p>
            <a:pPr algn="ctr"/>
            <a:r>
              <a:rPr lang="en-US" sz="2800" dirty="0"/>
              <a:t>Types: Association, Clustering</a:t>
            </a:r>
          </a:p>
        </p:txBody>
      </p:sp>
      <p:pic>
        <p:nvPicPr>
          <p:cNvPr id="10" name="Picture 9">
            <a:extLst>
              <a:ext uri="{FF2B5EF4-FFF2-40B4-BE49-F238E27FC236}">
                <a16:creationId xmlns:a16="http://schemas.microsoft.com/office/drawing/2014/main" id="{346FE3B5-E858-4A1A-89F9-D83631D57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96" y="3680080"/>
            <a:ext cx="9083116" cy="2404153"/>
          </a:xfrm>
          <a:prstGeom prst="rect">
            <a:avLst/>
          </a:prstGeom>
        </p:spPr>
      </p:pic>
    </p:spTree>
    <p:extLst>
      <p:ext uri="{BB962C8B-B14F-4D97-AF65-F5344CB8AC3E}">
        <p14:creationId xmlns:p14="http://schemas.microsoft.com/office/powerpoint/2010/main" val="238016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794" y="710248"/>
            <a:ext cx="11029616" cy="677911"/>
          </a:xfrm>
        </p:spPr>
        <p:txBody>
          <a:bodyPr>
            <a:normAutofit/>
          </a:bodyPr>
          <a:lstStyle/>
          <a:p>
            <a:r>
              <a:rPr lang="en-US" dirty="0"/>
              <a:t>Literature Survey</a:t>
            </a:r>
            <a:endParaRPr lang="en-IN" altLang="en-US" dirty="0"/>
          </a:p>
        </p:txBody>
      </p:sp>
      <p:graphicFrame>
        <p:nvGraphicFramePr>
          <p:cNvPr id="4" name="Table 3"/>
          <p:cNvGraphicFramePr/>
          <p:nvPr>
            <p:extLst>
              <p:ext uri="{D42A27DB-BD31-4B8C-83A1-F6EECF244321}">
                <p14:modId xmlns:p14="http://schemas.microsoft.com/office/powerpoint/2010/main" val="3349122927"/>
              </p:ext>
            </p:extLst>
          </p:nvPr>
        </p:nvGraphicFramePr>
        <p:xfrm>
          <a:off x="668868" y="1913745"/>
          <a:ext cx="10210799" cy="4741055"/>
        </p:xfrm>
        <a:graphic>
          <a:graphicData uri="http://schemas.openxmlformats.org/drawingml/2006/table">
            <a:tbl>
              <a:tblPr firstRow="1" bandRow="1">
                <a:tableStyleId>{5C22544A-7EE6-4342-B048-85BDC9FD1C3A}</a:tableStyleId>
              </a:tblPr>
              <a:tblGrid>
                <a:gridCol w="2393309">
                  <a:extLst>
                    <a:ext uri="{9D8B030D-6E8A-4147-A177-3AD203B41FA5}">
                      <a16:colId xmlns:a16="http://schemas.microsoft.com/office/drawing/2014/main" val="20000"/>
                    </a:ext>
                  </a:extLst>
                </a:gridCol>
                <a:gridCol w="2919524">
                  <a:extLst>
                    <a:ext uri="{9D8B030D-6E8A-4147-A177-3AD203B41FA5}">
                      <a16:colId xmlns:a16="http://schemas.microsoft.com/office/drawing/2014/main" val="20001"/>
                    </a:ext>
                  </a:extLst>
                </a:gridCol>
                <a:gridCol w="4897966">
                  <a:extLst>
                    <a:ext uri="{9D8B030D-6E8A-4147-A177-3AD203B41FA5}">
                      <a16:colId xmlns:a16="http://schemas.microsoft.com/office/drawing/2014/main" val="20002"/>
                    </a:ext>
                  </a:extLst>
                </a:gridCol>
              </a:tblGrid>
              <a:tr h="1241888">
                <a:tc>
                  <a:txBody>
                    <a:bodyPr/>
                    <a:lstStyle/>
                    <a:p>
                      <a:pPr>
                        <a:buNone/>
                      </a:pPr>
                      <a:endParaRPr lang="en-US" sz="2000">
                        <a:latin typeface="Times New Roman" panose="02020603050405020304" charset="0"/>
                        <a:cs typeface="Times New Roman" panose="02020603050405020304" charset="0"/>
                      </a:endParaRPr>
                    </a:p>
                    <a:p>
                      <a:pPr>
                        <a:buNone/>
                      </a:pPr>
                      <a:r>
                        <a:rPr lang="en-IN" altLang="en-US" sz="2000">
                          <a:latin typeface="Times New Roman" panose="02020603050405020304" charset="0"/>
                          <a:cs typeface="Times New Roman" panose="02020603050405020304" charset="0"/>
                        </a:rPr>
                        <a:t>             </a:t>
                      </a:r>
                    </a:p>
                    <a:p>
                      <a:pPr>
                        <a:buNone/>
                      </a:pPr>
                      <a:r>
                        <a:rPr lang="en-IN" altLang="en-US" sz="2000">
                          <a:latin typeface="Times New Roman" panose="02020603050405020304" charset="0"/>
                          <a:cs typeface="Times New Roman" panose="02020603050405020304" charset="0"/>
                        </a:rPr>
                        <a:t>             AUTHOR</a:t>
                      </a:r>
                    </a:p>
                  </a:txBody>
                  <a:tcPr/>
                </a:tc>
                <a:tc>
                  <a:txBody>
                    <a:bodyPr/>
                    <a:lstStyle/>
                    <a:p>
                      <a:pPr>
                        <a:buNone/>
                      </a:pPr>
                      <a:endParaRPr lang="en-US" sz="2000">
                        <a:latin typeface="Times New Roman" panose="02020603050405020304" charset="0"/>
                        <a:cs typeface="Times New Roman" panose="02020603050405020304" charset="0"/>
                      </a:endParaRPr>
                    </a:p>
                    <a:p>
                      <a:pPr>
                        <a:buNone/>
                      </a:pPr>
                      <a:endParaRPr lang="en-US" sz="2000">
                        <a:latin typeface="Times New Roman" panose="02020603050405020304" charset="0"/>
                        <a:cs typeface="Times New Roman" panose="02020603050405020304" charset="0"/>
                      </a:endParaRPr>
                    </a:p>
                    <a:p>
                      <a:pPr>
                        <a:buNone/>
                      </a:pPr>
                      <a:r>
                        <a:rPr lang="en-IN" altLang="en-US" sz="2000">
                          <a:latin typeface="Times New Roman" panose="02020603050405020304" charset="0"/>
                          <a:cs typeface="Times New Roman" panose="02020603050405020304" charset="0"/>
                        </a:rPr>
                        <a:t>                   TITLE</a:t>
                      </a:r>
                    </a:p>
                  </a:txBody>
                  <a:tcPr/>
                </a:tc>
                <a:tc>
                  <a:txBody>
                    <a:bodyPr/>
                    <a:lstStyle/>
                    <a:p>
                      <a:pPr>
                        <a:buNone/>
                      </a:pPr>
                      <a:endParaRPr lang="en-US" sz="2000" dirty="0">
                        <a:latin typeface="Times New Roman" panose="02020603050405020304" charset="0"/>
                        <a:cs typeface="Times New Roman" panose="02020603050405020304" charset="0"/>
                      </a:endParaRPr>
                    </a:p>
                    <a:p>
                      <a:pPr>
                        <a:buNone/>
                      </a:pPr>
                      <a:endParaRPr lang="en-US" sz="2000" dirty="0">
                        <a:latin typeface="Times New Roman" panose="02020603050405020304" charset="0"/>
                        <a:cs typeface="Times New Roman" panose="02020603050405020304" charset="0"/>
                      </a:endParaRPr>
                    </a:p>
                    <a:p>
                      <a:pPr>
                        <a:buNone/>
                      </a:pPr>
                      <a:r>
                        <a:rPr lang="en-IN" altLang="en-US" sz="2000" dirty="0">
                          <a:latin typeface="Times New Roman" panose="02020603050405020304" charset="0"/>
                          <a:cs typeface="Times New Roman" panose="02020603050405020304" charset="0"/>
                        </a:rPr>
                        <a:t>         DESCRIPTION</a:t>
                      </a:r>
                    </a:p>
                  </a:txBody>
                  <a:tcPr/>
                </a:tc>
                <a:extLst>
                  <a:ext uri="{0D108BD9-81ED-4DB2-BD59-A6C34878D82A}">
                    <a16:rowId xmlns:a16="http://schemas.microsoft.com/office/drawing/2014/main" val="10000"/>
                  </a:ext>
                </a:extLst>
              </a:tr>
              <a:tr h="16379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latin typeface="Times New Roman" panose="02020603050405020304" charset="0"/>
                          <a:cs typeface="Times New Roman" panose="02020603050405020304" charset="0"/>
                        </a:rPr>
                        <a:t>1.</a:t>
                      </a:r>
                      <a:r>
                        <a:rPr lang="it-IT" dirty="0"/>
                        <a:t> </a:t>
                      </a:r>
                      <a:r>
                        <a:rPr lang="en-IN" dirty="0"/>
                        <a:t>Yash Kushwaha and Deepak Prajapati</a:t>
                      </a:r>
                      <a:endParaRPr lang="en-IN" altLang="en-US" dirty="0">
                        <a:latin typeface="Times New Roman" panose="02020603050405020304" charset="0"/>
                        <a:cs typeface="Times New Roman" panose="02020603050405020304" charset="0"/>
                      </a:endParaRPr>
                    </a:p>
                  </a:txBody>
                  <a:tcPr/>
                </a:tc>
                <a:tc>
                  <a:txBody>
                    <a:bodyPr/>
                    <a:lstStyle/>
                    <a:p>
                      <a:pPr>
                        <a:buNone/>
                      </a:pPr>
                      <a:r>
                        <a:rPr lang="en-US" dirty="0"/>
                        <a:t>Customer Segmentation using K-Means Algorithm</a:t>
                      </a:r>
                      <a:endParaRPr lang="en-IN" altLang="en-US" dirty="0"/>
                    </a:p>
                  </a:txBody>
                  <a:tcPr/>
                </a:tc>
                <a:tc>
                  <a:txBody>
                    <a:bodyPr/>
                    <a:lstStyle/>
                    <a:p>
                      <a:pPr>
                        <a:buNone/>
                      </a:pPr>
                      <a:r>
                        <a:rPr lang="en-US" dirty="0"/>
                        <a:t>In this paper, the clustering algorithm used is K-means algorithm which is the partitioning algorithm, to segment the customers according to the similar characteristics. To determine the optimal clusters, elbow method is used.</a:t>
                      </a:r>
                    </a:p>
                  </a:txBody>
                  <a:tcPr/>
                </a:tc>
                <a:extLst>
                  <a:ext uri="{0D108BD9-81ED-4DB2-BD59-A6C34878D82A}">
                    <a16:rowId xmlns:a16="http://schemas.microsoft.com/office/drawing/2014/main" val="10001"/>
                  </a:ext>
                </a:extLst>
              </a:tr>
              <a:tr h="18612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t>2. Sruthi Janardhanan and Raja Muthalagu</a:t>
                      </a:r>
                      <a:endParaRPr lang="en-IN" altLang="en-US" dirty="0">
                        <a:latin typeface="Times New Roman" panose="02020603050405020304" charset="0"/>
                        <a:cs typeface="Times New Roman" panose="02020603050405020304" charset="0"/>
                      </a:endParaRPr>
                    </a:p>
                    <a:p>
                      <a:pPr>
                        <a:buNone/>
                      </a:pPr>
                      <a:endParaRPr lang="en-IN" altLang="en-US" dirty="0">
                        <a:latin typeface="Times New Roman" panose="02020603050405020304" charset="0"/>
                        <a:cs typeface="Times New Roman" panose="0202060305040502030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Market segmentation for profit maximization using machine learning algorithms</a:t>
                      </a:r>
                    </a:p>
                    <a:p>
                      <a:pPr>
                        <a:buNone/>
                      </a:pPr>
                      <a:endParaRPr lang="en-US" dirty="0"/>
                    </a:p>
                  </a:txBody>
                  <a:tcPr/>
                </a:tc>
                <a:tc>
                  <a:txBody>
                    <a:bodyPr/>
                    <a:lstStyle/>
                    <a:p>
                      <a:pPr>
                        <a:buNone/>
                      </a:pPr>
                      <a:r>
                        <a:rPr lang="en-US" dirty="0"/>
                        <a:t>In this research paper we discover the valuable information that is weekly sales and develop an efficient business strategy model to increase the profitability of the market through supply as well meet the demands of the customers.</a:t>
                      </a:r>
                      <a:endParaRPr lang="en-US" dirty="0">
                        <a:latin typeface="Times New Roman" panose="02020603050405020304" charset="0"/>
                        <a:cs typeface="Times New Roman" panose="02020603050405020304" charset="0"/>
                      </a:endParaRPr>
                    </a:p>
                    <a:p>
                      <a:pPr>
                        <a:buNone/>
                      </a:pPr>
                      <a:endParaRPr lang="en-US"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Divide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2634</TotalTime>
  <Words>1732</Words>
  <Application>Microsoft Office PowerPoint</Application>
  <PresentationFormat>Widescreen</PresentationFormat>
  <Paragraphs>168</Paragraphs>
  <Slides>30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-apple-system</vt:lpstr>
      <vt:lpstr>Arial</vt:lpstr>
      <vt:lpstr>Calibri</vt:lpstr>
      <vt:lpstr>Gill Sans MT</vt:lpstr>
      <vt:lpstr>Helvetica Neue</vt:lpstr>
      <vt:lpstr>Josefin Sans</vt:lpstr>
      <vt:lpstr>Open Sans</vt:lpstr>
      <vt:lpstr>Times New Roman</vt:lpstr>
      <vt:lpstr>Wingdings 2</vt:lpstr>
      <vt:lpstr>Dividend</vt:lpstr>
      <vt:lpstr>PowerPoint Presentation</vt:lpstr>
      <vt:lpstr>Agenda</vt:lpstr>
      <vt:lpstr>Introduction </vt:lpstr>
      <vt:lpstr>Introduction </vt:lpstr>
      <vt:lpstr>    Types of Segmentation Factors </vt:lpstr>
      <vt:lpstr>Advantages of Customer Segmentation</vt:lpstr>
      <vt:lpstr>Why Machine Learning? </vt:lpstr>
      <vt:lpstr>Introduction to Unsupervised Learning </vt:lpstr>
      <vt:lpstr>Literature Survey</vt:lpstr>
      <vt:lpstr>TECHNOLOGY  </vt:lpstr>
      <vt:lpstr>Problem Statement </vt:lpstr>
      <vt:lpstr>Proposed Method &amp; Architecture</vt:lpstr>
      <vt:lpstr>Proposed Method</vt:lpstr>
      <vt:lpstr>K-means Algorithm </vt:lpstr>
      <vt:lpstr> K-means Algorithm</vt:lpstr>
      <vt:lpstr>System architecture</vt:lpstr>
      <vt:lpstr>social impact </vt:lpstr>
      <vt:lpstr>CUSTOMER Segmentation in SBI life Insurance </vt:lpstr>
      <vt:lpstr>Customer Segmentation in the Beauty Industry </vt:lpstr>
      <vt:lpstr>Customer Segmentation in the Beauty Industry</vt:lpstr>
      <vt:lpstr>Project Modules</vt:lpstr>
      <vt:lpstr>PowerPoint Presentation</vt:lpstr>
      <vt:lpstr>Age Plot </vt:lpstr>
      <vt:lpstr>Income Plot</vt:lpstr>
      <vt:lpstr>Scatter plot based  on  Age and spending score </vt:lpstr>
      <vt:lpstr>PowerPoint Presentation</vt:lpstr>
      <vt:lpstr>3D VISUALIZATION</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Meghana Reddy</dc:creator>
  <cp:lastModifiedBy>Sai Meghana Reddy</cp:lastModifiedBy>
  <cp:revision>92</cp:revision>
  <dcterms:created xsi:type="dcterms:W3CDTF">2021-06-08T04:51:19Z</dcterms:created>
  <dcterms:modified xsi:type="dcterms:W3CDTF">2021-10-09T10:02:09Z</dcterms:modified>
</cp:coreProperties>
</file>