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Afreen" initials="NA" lastIdx="1" clrIdx="0">
    <p:extLst>
      <p:ext uri="{19B8F6BF-5375-455C-9EA6-DF929625EA0E}">
        <p15:presenceInfo xmlns:p15="http://schemas.microsoft.com/office/powerpoint/2012/main" userId="87c87e13d9f27b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416641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CCBC9-8563-431C-A4D8-45365E4BFE2A}"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56087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298334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604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2095646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2907970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3884753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1975974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84611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206271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203233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2CCBC9-8563-431C-A4D8-45365E4BFE2A}"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290558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2CCBC9-8563-431C-A4D8-45365E4BFE2A}" type="datetimeFigureOut">
              <a:rPr lang="en-IN" smtClean="0"/>
              <a:t>23-09-2022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253249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351148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332487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2CCBC9-8563-431C-A4D8-45365E4BFE2A}" type="datetimeFigureOut">
              <a:rPr lang="en-IN" smtClean="0"/>
              <a:t>23-09-2022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337204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2CCBC9-8563-431C-A4D8-45365E4BFE2A}" type="datetimeFigureOut">
              <a:rPr lang="en-IN" smtClean="0"/>
              <a:t>23-09-2022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B660F2-DBC1-473D-9EE8-E6B2D62D3E30}" type="slidenum">
              <a:rPr lang="en-IN" smtClean="0"/>
              <a:t>‹#›</a:t>
            </a:fld>
            <a:endParaRPr lang="en-IN"/>
          </a:p>
        </p:txBody>
      </p:sp>
    </p:spTree>
    <p:extLst>
      <p:ext uri="{BB962C8B-B14F-4D97-AF65-F5344CB8AC3E}">
        <p14:creationId xmlns:p14="http://schemas.microsoft.com/office/powerpoint/2010/main" val="3894353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2CCBC9-8563-431C-A4D8-45365E4BFE2A}" type="datetimeFigureOut">
              <a:rPr lang="en-IN" smtClean="0"/>
              <a:t>23-09-2022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B660F2-DBC1-473D-9EE8-E6B2D62D3E30}" type="slidenum">
              <a:rPr lang="en-IN" smtClean="0"/>
              <a:t>‹#›</a:t>
            </a:fld>
            <a:endParaRPr lang="en-IN"/>
          </a:p>
        </p:txBody>
      </p:sp>
    </p:spTree>
    <p:extLst>
      <p:ext uri="{BB962C8B-B14F-4D97-AF65-F5344CB8AC3E}">
        <p14:creationId xmlns:p14="http://schemas.microsoft.com/office/powerpoint/2010/main" val="21627797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13EB-F1EA-E7EA-0DBB-9A3C9D3BBCE3}"/>
              </a:ext>
            </a:extLst>
          </p:cNvPr>
          <p:cNvSpPr>
            <a:spLocks noGrp="1"/>
          </p:cNvSpPr>
          <p:nvPr>
            <p:ph type="ctrTitle"/>
          </p:nvPr>
        </p:nvSpPr>
        <p:spPr>
          <a:xfrm>
            <a:off x="1524000" y="1122363"/>
            <a:ext cx="9144000" cy="289187"/>
          </a:xfrm>
        </p:spPr>
        <p:txBody>
          <a:bodyPr>
            <a:normAutofit fontScale="90000"/>
          </a:bodyPr>
          <a:lstStyle/>
          <a:p>
            <a:r>
              <a:rPr lang="en-IN" dirty="0"/>
              <a:t>  DATA PROTECTION</a:t>
            </a:r>
          </a:p>
        </p:txBody>
      </p:sp>
      <p:sp>
        <p:nvSpPr>
          <p:cNvPr id="3" name="Subtitle 2">
            <a:extLst>
              <a:ext uri="{FF2B5EF4-FFF2-40B4-BE49-F238E27FC236}">
                <a16:creationId xmlns:a16="http://schemas.microsoft.com/office/drawing/2014/main" id="{58E45CAE-DDB4-5C02-9946-4E0BB4B8FB5F}"/>
              </a:ext>
            </a:extLst>
          </p:cNvPr>
          <p:cNvSpPr>
            <a:spLocks noGrp="1"/>
          </p:cNvSpPr>
          <p:nvPr>
            <p:ph type="subTitle" idx="1"/>
          </p:nvPr>
        </p:nvSpPr>
        <p:spPr>
          <a:xfrm>
            <a:off x="1524000" y="1828801"/>
            <a:ext cx="9144000" cy="3429000"/>
          </a:xfrm>
        </p:spPr>
        <p:txBody>
          <a:bodyPr>
            <a:normAutofit/>
          </a:bodyPr>
          <a:lstStyle/>
          <a:p>
            <a:pPr marL="342900" indent="-342900" algn="l">
              <a:buFont typeface="Arial" panose="020B0604020202020204" pitchFamily="34" charset="0"/>
              <a:buChar char="•"/>
            </a:pPr>
            <a:r>
              <a:rPr lang="en-US" cap="none" dirty="0"/>
              <a:t>Both the public and the private sector are collecting and using personal data at an unprecedented scale and for multifarious purposes. </a:t>
            </a:r>
          </a:p>
          <a:p>
            <a:pPr marL="342900" indent="-342900" algn="l">
              <a:buFont typeface="Arial" panose="020B0604020202020204" pitchFamily="34" charset="0"/>
              <a:buChar char="•"/>
            </a:pPr>
            <a:r>
              <a:rPr lang="en-US" cap="none" dirty="0"/>
              <a:t>While data can be put to beneficial use, the unregulated and arbitrary use of data, especially personal data, has raised concerns regarding the </a:t>
            </a:r>
            <a:r>
              <a:rPr lang="en-US" b="1" cap="none" dirty="0"/>
              <a:t>privacy and autonomy </a:t>
            </a:r>
            <a:r>
              <a:rPr lang="en-US" cap="none" dirty="0"/>
              <a:t>of an individual. </a:t>
            </a:r>
          </a:p>
          <a:p>
            <a:pPr marL="342900" indent="-342900" algn="l">
              <a:buFont typeface="Arial" panose="020B0604020202020204" pitchFamily="34" charset="0"/>
              <a:buChar char="•"/>
            </a:pPr>
            <a:r>
              <a:rPr lang="en-US" cap="none" dirty="0"/>
              <a:t>The need for data protection thus arises out of the need to prevent such harms, and hinges on the question of </a:t>
            </a:r>
            <a:r>
              <a:rPr lang="en-US" b="1" cap="none" dirty="0"/>
              <a:t>who should be permitted to use personal information and how.</a:t>
            </a:r>
            <a:endParaRPr lang="en-IN" b="1" cap="none" dirty="0"/>
          </a:p>
        </p:txBody>
      </p:sp>
    </p:spTree>
    <p:extLst>
      <p:ext uri="{BB962C8B-B14F-4D97-AF65-F5344CB8AC3E}">
        <p14:creationId xmlns:p14="http://schemas.microsoft.com/office/powerpoint/2010/main" val="1177255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C8F8-BFFF-0215-1A5D-FA7800630D59}"/>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9D35553C-87DE-4C2C-1C02-7EA011625C33}"/>
              </a:ext>
            </a:extLst>
          </p:cNvPr>
          <p:cNvSpPr>
            <a:spLocks noGrp="1"/>
          </p:cNvSpPr>
          <p:nvPr>
            <p:ph type="body" idx="1"/>
          </p:nvPr>
        </p:nvSpPr>
        <p:spPr>
          <a:xfrm>
            <a:off x="1296998" y="719091"/>
            <a:ext cx="8825658" cy="5424257"/>
          </a:xfrm>
        </p:spPr>
        <p:txBody>
          <a:bodyPr>
            <a:normAutofit lnSpcReduction="10000"/>
          </a:bodyPr>
          <a:lstStyle/>
          <a:p>
            <a:r>
              <a:rPr lang="en-US" cap="none" dirty="0"/>
              <a:t>     </a:t>
            </a:r>
            <a:r>
              <a:rPr lang="en-US" sz="2800" b="1" cap="none" dirty="0"/>
              <a:t>Sensitive data includes </a:t>
            </a:r>
          </a:p>
          <a:p>
            <a:pPr marL="342900" indent="-342900">
              <a:buFont typeface="Arial" panose="020B0604020202020204" pitchFamily="34" charset="0"/>
              <a:buChar char="•"/>
            </a:pPr>
            <a:r>
              <a:rPr lang="en-US" cap="none" dirty="0"/>
              <a:t>health information,</a:t>
            </a:r>
          </a:p>
          <a:p>
            <a:pPr marL="342900" indent="-342900">
              <a:buFont typeface="Arial" panose="020B0604020202020204" pitchFamily="34" charset="0"/>
              <a:buChar char="•"/>
            </a:pPr>
            <a:r>
              <a:rPr lang="en-US" cap="none" dirty="0"/>
              <a:t> genetic information, </a:t>
            </a:r>
          </a:p>
          <a:p>
            <a:pPr marL="342900" indent="-342900">
              <a:buFont typeface="Arial" panose="020B0604020202020204" pitchFamily="34" charset="0"/>
              <a:buChar char="•"/>
            </a:pPr>
            <a:r>
              <a:rPr lang="en-US" cap="none" dirty="0"/>
              <a:t>biometric information and </a:t>
            </a:r>
          </a:p>
          <a:p>
            <a:pPr marL="342900" indent="-342900">
              <a:buFont typeface="Arial" panose="020B0604020202020204" pitchFamily="34" charset="0"/>
              <a:buChar char="•"/>
            </a:pPr>
            <a:r>
              <a:rPr lang="en-US" cap="none" dirty="0"/>
              <a:t>information about religious beliefs, ethnic or racial origin and </a:t>
            </a:r>
          </a:p>
          <a:p>
            <a:pPr marL="342900" indent="-342900">
              <a:buFont typeface="Arial" panose="020B0604020202020204" pitchFamily="34" charset="0"/>
              <a:buChar char="•"/>
            </a:pPr>
            <a:r>
              <a:rPr lang="en-US" cap="none" dirty="0"/>
              <a:t>information relating to sexual orientation.</a:t>
            </a:r>
          </a:p>
          <a:p>
            <a:pPr marL="342900" indent="-342900">
              <a:buFont typeface="Arial" panose="020B0604020202020204" pitchFamily="34" charset="0"/>
              <a:buChar char="•"/>
            </a:pPr>
            <a:endParaRPr lang="en-US" cap="none" dirty="0"/>
          </a:p>
          <a:p>
            <a:pPr marL="342900" indent="-342900">
              <a:buFont typeface="Arial" panose="020B0604020202020204" pitchFamily="34" charset="0"/>
              <a:buChar char="•"/>
            </a:pPr>
            <a:r>
              <a:rPr lang="en-US" b="1" dirty="0">
                <a:solidFill>
                  <a:schemeClr val="accent2">
                    <a:lumMod val="50000"/>
                  </a:schemeClr>
                </a:solidFill>
              </a:rPr>
              <a:t>The core categories identified by the Government in 2011 for protection as sensitive personal data were</a:t>
            </a:r>
          </a:p>
          <a:p>
            <a:pPr algn="ctr"/>
            <a:r>
              <a:rPr lang="en-US" b="1" dirty="0">
                <a:solidFill>
                  <a:schemeClr val="accent2">
                    <a:lumMod val="50000"/>
                  </a:schemeClr>
                </a:solidFill>
              </a:rPr>
              <a:t>      </a:t>
            </a:r>
            <a:r>
              <a:rPr lang="en-US" b="1" dirty="0">
                <a:solidFill>
                  <a:schemeClr val="tx1"/>
                </a:solidFill>
              </a:rPr>
              <a:t>(</a:t>
            </a:r>
            <a:r>
              <a:rPr lang="en-US" b="1" dirty="0" err="1">
                <a:solidFill>
                  <a:schemeClr val="tx1"/>
                </a:solidFill>
              </a:rPr>
              <a:t>i</a:t>
            </a:r>
            <a:r>
              <a:rPr lang="en-US" b="1" dirty="0">
                <a:solidFill>
                  <a:schemeClr val="tx1"/>
                </a:solidFill>
              </a:rPr>
              <a:t>) passwords; (ii) financial information such as Bank account or credit card or debit card or other payment instrument details; (iii) physical, physiological and mental health condition; (iv) sexual orientation; (v) medical records and history; and (vi) biometric information.</a:t>
            </a:r>
            <a:endParaRPr lang="en-IN" b="1" cap="none" dirty="0">
              <a:solidFill>
                <a:schemeClr val="tx1"/>
              </a:solidFill>
            </a:endParaRPr>
          </a:p>
        </p:txBody>
      </p:sp>
    </p:spTree>
    <p:extLst>
      <p:ext uri="{BB962C8B-B14F-4D97-AF65-F5344CB8AC3E}">
        <p14:creationId xmlns:p14="http://schemas.microsoft.com/office/powerpoint/2010/main" val="225247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E97A-4FB8-EA7E-3CC8-A8252C10472B}"/>
              </a:ext>
            </a:extLst>
          </p:cNvPr>
          <p:cNvSpPr>
            <a:spLocks noGrp="1"/>
          </p:cNvSpPr>
          <p:nvPr>
            <p:ph type="ctrTitle"/>
          </p:nvPr>
        </p:nvSpPr>
        <p:spPr>
          <a:xfrm>
            <a:off x="1154955" y="1447800"/>
            <a:ext cx="8825658" cy="718351"/>
          </a:xfrm>
        </p:spPr>
        <p:txBody>
          <a:bodyPr/>
          <a:lstStyle/>
          <a:p>
            <a:r>
              <a:rPr lang="en-US" dirty="0"/>
              <a:t>   T</a:t>
            </a:r>
            <a:r>
              <a:rPr lang="en-US" cap="none" dirty="0"/>
              <a:t>ypes of privacy</a:t>
            </a:r>
            <a:endParaRPr lang="en-IN" dirty="0"/>
          </a:p>
        </p:txBody>
      </p:sp>
      <p:sp>
        <p:nvSpPr>
          <p:cNvPr id="3" name="Subtitle 2">
            <a:extLst>
              <a:ext uri="{FF2B5EF4-FFF2-40B4-BE49-F238E27FC236}">
                <a16:creationId xmlns:a16="http://schemas.microsoft.com/office/drawing/2014/main" id="{C9959BD4-8FC6-E857-3CF6-2BE1E4652F2E}"/>
              </a:ext>
            </a:extLst>
          </p:cNvPr>
          <p:cNvSpPr>
            <a:spLocks noGrp="1"/>
          </p:cNvSpPr>
          <p:nvPr>
            <p:ph type="subTitle" idx="1"/>
          </p:nvPr>
        </p:nvSpPr>
        <p:spPr>
          <a:xfrm>
            <a:off x="1154955" y="2831977"/>
            <a:ext cx="8825658" cy="2806823"/>
          </a:xfrm>
        </p:spPr>
        <p:txBody>
          <a:bodyPr>
            <a:normAutofit/>
          </a:bodyPr>
          <a:lstStyle/>
          <a:p>
            <a:r>
              <a:rPr lang="en-US" cap="none" dirty="0"/>
              <a:t>     Three broad types of privacy have been identified: </a:t>
            </a:r>
          </a:p>
          <a:p>
            <a:pPr marL="342900" indent="-342900">
              <a:buFont typeface="Arial" panose="020B0604020202020204" pitchFamily="34" charset="0"/>
              <a:buChar char="•"/>
            </a:pPr>
            <a:r>
              <a:rPr lang="en-US" cap="none" dirty="0"/>
              <a:t>the privacy pertaining to physical spaces, bodies and things (spatial privacy);</a:t>
            </a:r>
          </a:p>
          <a:p>
            <a:pPr marL="342900" indent="-342900">
              <a:buFont typeface="Arial" panose="020B0604020202020204" pitchFamily="34" charset="0"/>
              <a:buChar char="•"/>
            </a:pPr>
            <a:r>
              <a:rPr lang="en-US" cap="none" dirty="0"/>
              <a:t> the privacy of certain significant self-defining choices (decisional privacy); and </a:t>
            </a:r>
          </a:p>
          <a:p>
            <a:pPr marL="342900" indent="-342900">
              <a:buFont typeface="Arial" panose="020B0604020202020204" pitchFamily="34" charset="0"/>
              <a:buChar char="•"/>
            </a:pPr>
            <a:r>
              <a:rPr lang="en-US" cap="none" dirty="0"/>
              <a:t>the privacy of personal information (informational privacy).</a:t>
            </a:r>
            <a:endParaRPr lang="en-IN" cap="none" dirty="0"/>
          </a:p>
        </p:txBody>
      </p:sp>
    </p:spTree>
    <p:extLst>
      <p:ext uri="{BB962C8B-B14F-4D97-AF65-F5344CB8AC3E}">
        <p14:creationId xmlns:p14="http://schemas.microsoft.com/office/powerpoint/2010/main" val="86070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5690-770E-BCA3-B47D-235C37529302}"/>
              </a:ext>
            </a:extLst>
          </p:cNvPr>
          <p:cNvSpPr>
            <a:spLocks noGrp="1"/>
          </p:cNvSpPr>
          <p:nvPr>
            <p:ph type="title"/>
          </p:nvPr>
        </p:nvSpPr>
        <p:spPr>
          <a:xfrm>
            <a:off x="1154954" y="3200400"/>
            <a:ext cx="8825659" cy="228600"/>
          </a:xfrm>
        </p:spPr>
        <p:txBody>
          <a:bodyPr/>
          <a:lstStyle/>
          <a:p>
            <a:r>
              <a:rPr lang="en-IN" dirty="0"/>
              <a:t> </a:t>
            </a:r>
          </a:p>
        </p:txBody>
      </p:sp>
      <p:sp>
        <p:nvSpPr>
          <p:cNvPr id="3" name="Text Placeholder 2">
            <a:extLst>
              <a:ext uri="{FF2B5EF4-FFF2-40B4-BE49-F238E27FC236}">
                <a16:creationId xmlns:a16="http://schemas.microsoft.com/office/drawing/2014/main" id="{18DA0AFF-99E3-05D1-97EE-90809D2E1792}"/>
              </a:ext>
            </a:extLst>
          </p:cNvPr>
          <p:cNvSpPr>
            <a:spLocks noGrp="1"/>
          </p:cNvSpPr>
          <p:nvPr>
            <p:ph type="body" sz="half" idx="2"/>
          </p:nvPr>
        </p:nvSpPr>
        <p:spPr>
          <a:xfrm>
            <a:off x="1412407" y="2175029"/>
            <a:ext cx="8825659" cy="3435658"/>
          </a:xfrm>
        </p:spPr>
        <p:txBody>
          <a:bodyPr>
            <a:normAutofit fontScale="92500" lnSpcReduction="10000"/>
          </a:bodyPr>
          <a:lstStyle/>
          <a:p>
            <a:r>
              <a:rPr lang="en-US" dirty="0"/>
              <a:t>Not all information about an individual is necessarily private and deserving of protection. It is for a legal framework to determine where affording such freedom is appropriate and where it is not.</a:t>
            </a:r>
          </a:p>
          <a:p>
            <a:r>
              <a:rPr lang="en-US" dirty="0"/>
              <a:t>Privacy laws are not identical in form to any other existing fields of law like property, copyright or tort law, </a:t>
            </a:r>
          </a:p>
          <a:p>
            <a:r>
              <a:rPr lang="en-US" dirty="0"/>
              <a:t>Privacy, on the other hand, would even protect against disclosure of truthful personal information</a:t>
            </a:r>
          </a:p>
          <a:p>
            <a:r>
              <a:rPr lang="en-US" dirty="0"/>
              <a:t>It has been argued that traditional privacy principles may not be well-suited to address the challenges posed by the dramatic increase in the volume and use of personal data, advances in computing, and global flows of data. As a consequence of these concerns, an expert group was constituted to revise and </a:t>
            </a:r>
            <a:r>
              <a:rPr lang="en-US" dirty="0" err="1"/>
              <a:t>modernise</a:t>
            </a:r>
            <a:r>
              <a:rPr lang="en-US" dirty="0"/>
              <a:t> the OECD Guidelines.</a:t>
            </a:r>
            <a:endParaRPr lang="en-IN" dirty="0"/>
          </a:p>
        </p:txBody>
      </p:sp>
      <p:sp>
        <p:nvSpPr>
          <p:cNvPr id="4" name="TextBox 3">
            <a:extLst>
              <a:ext uri="{FF2B5EF4-FFF2-40B4-BE49-F238E27FC236}">
                <a16:creationId xmlns:a16="http://schemas.microsoft.com/office/drawing/2014/main" id="{13F3E37F-D0AE-B77C-CA5C-B6F24D209F9F}"/>
              </a:ext>
            </a:extLst>
          </p:cNvPr>
          <p:cNvSpPr txBox="1"/>
          <p:nvPr/>
        </p:nvSpPr>
        <p:spPr>
          <a:xfrm>
            <a:off x="2752077" y="647148"/>
            <a:ext cx="5042517" cy="1200329"/>
          </a:xfrm>
          <a:prstGeom prst="rect">
            <a:avLst/>
          </a:prstGeom>
          <a:noFill/>
        </p:spPr>
        <p:txBody>
          <a:bodyPr wrap="square" rtlCol="0">
            <a:spAutoFit/>
          </a:bodyPr>
          <a:lstStyle/>
          <a:p>
            <a:pPr algn="ctr"/>
            <a:r>
              <a:rPr lang="en-IN" sz="3600" dirty="0"/>
              <a:t>                               Privacy frameworks</a:t>
            </a:r>
          </a:p>
        </p:txBody>
      </p:sp>
    </p:spTree>
    <p:extLst>
      <p:ext uri="{BB962C8B-B14F-4D97-AF65-F5344CB8AC3E}">
        <p14:creationId xmlns:p14="http://schemas.microsoft.com/office/powerpoint/2010/main" val="152910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48B0-3EE5-D2B5-8693-A5EA7DAFFD84}"/>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FC1A8C9C-2CE2-AD26-D120-1013DCA144A9}"/>
              </a:ext>
            </a:extLst>
          </p:cNvPr>
          <p:cNvSpPr>
            <a:spLocks noGrp="1"/>
          </p:cNvSpPr>
          <p:nvPr>
            <p:ph type="body" sz="half" idx="2"/>
          </p:nvPr>
        </p:nvSpPr>
        <p:spPr>
          <a:xfrm>
            <a:off x="1359140" y="1074198"/>
            <a:ext cx="8825659" cy="5078767"/>
          </a:xfrm>
        </p:spPr>
        <p:txBody>
          <a:bodyPr/>
          <a:lstStyle/>
          <a:p>
            <a:r>
              <a:rPr lang="en-US" dirty="0"/>
              <a:t>Big Data involves the processing of large data sets, usually the source of such data may not be directly from the individual, and consent may not be as relevant. Further, data may be generated as a by-product of a transaction or obtained by a service provider in return for a free service or obtained as a consequence of accessing a service and it may not be possible to specify the purpose for which personal data is collected at the time of collection.</a:t>
            </a:r>
          </a:p>
          <a:p>
            <a:endParaRPr lang="en-US" b="1" dirty="0"/>
          </a:p>
          <a:p>
            <a:r>
              <a:rPr lang="en-US" dirty="0"/>
              <a:t>In EU, the right to privacy is a fundamental right which seeks to protect an individual‘s dignity.</a:t>
            </a:r>
            <a:endParaRPr lang="en-US" b="1" dirty="0"/>
          </a:p>
          <a:p>
            <a:r>
              <a:rPr lang="en-US" dirty="0"/>
              <a:t>On the contrary, in the US, privacy protection is protection of the personal space from government. It allows collection of personal information as long as the individual is informed of such collection and use</a:t>
            </a:r>
            <a:endParaRPr lang="en-IN" b="1" dirty="0"/>
          </a:p>
        </p:txBody>
      </p:sp>
      <p:sp>
        <p:nvSpPr>
          <p:cNvPr id="4" name="TextBox 3">
            <a:extLst>
              <a:ext uri="{FF2B5EF4-FFF2-40B4-BE49-F238E27FC236}">
                <a16:creationId xmlns:a16="http://schemas.microsoft.com/office/drawing/2014/main" id="{26B59C0E-9B89-5409-9D31-AE388B6C4C4B}"/>
              </a:ext>
            </a:extLst>
          </p:cNvPr>
          <p:cNvSpPr txBox="1"/>
          <p:nvPr/>
        </p:nvSpPr>
        <p:spPr>
          <a:xfrm>
            <a:off x="1535837" y="621437"/>
            <a:ext cx="7332955" cy="523220"/>
          </a:xfrm>
          <a:prstGeom prst="rect">
            <a:avLst/>
          </a:prstGeom>
          <a:noFill/>
        </p:spPr>
        <p:txBody>
          <a:bodyPr wrap="square" rtlCol="0">
            <a:spAutoFit/>
          </a:bodyPr>
          <a:lstStyle/>
          <a:p>
            <a:r>
              <a:rPr lang="en-US" sz="2800" b="1" dirty="0"/>
              <a:t>Balance between innovation and privacy</a:t>
            </a:r>
          </a:p>
        </p:txBody>
      </p:sp>
    </p:spTree>
    <p:extLst>
      <p:ext uri="{BB962C8B-B14F-4D97-AF65-F5344CB8AC3E}">
        <p14:creationId xmlns:p14="http://schemas.microsoft.com/office/powerpoint/2010/main" val="401348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07BD-2683-3068-20D1-A6B1569C4D69}"/>
              </a:ext>
            </a:extLst>
          </p:cNvPr>
          <p:cNvSpPr>
            <a:spLocks noGrp="1"/>
          </p:cNvSpPr>
          <p:nvPr>
            <p:ph type="title"/>
          </p:nvPr>
        </p:nvSpPr>
        <p:spPr>
          <a:xfrm>
            <a:off x="977402" y="262395"/>
            <a:ext cx="8825657" cy="1140277"/>
          </a:xfrm>
        </p:spPr>
        <p:txBody>
          <a:bodyPr/>
          <a:lstStyle/>
          <a:p>
            <a:r>
              <a:rPr lang="en-IN" dirty="0"/>
              <a:t>WHAT IS PERSONAL DATA?</a:t>
            </a:r>
          </a:p>
        </p:txBody>
      </p:sp>
      <p:sp>
        <p:nvSpPr>
          <p:cNvPr id="3" name="Text Placeholder 2">
            <a:extLst>
              <a:ext uri="{FF2B5EF4-FFF2-40B4-BE49-F238E27FC236}">
                <a16:creationId xmlns:a16="http://schemas.microsoft.com/office/drawing/2014/main" id="{4D0AEBDE-4B5A-9E4F-F260-70D51DD9C6BC}"/>
              </a:ext>
            </a:extLst>
          </p:cNvPr>
          <p:cNvSpPr>
            <a:spLocks noGrp="1"/>
          </p:cNvSpPr>
          <p:nvPr>
            <p:ph type="body" idx="1"/>
          </p:nvPr>
        </p:nvSpPr>
        <p:spPr>
          <a:xfrm>
            <a:off x="1083934" y="2007547"/>
            <a:ext cx="8825658" cy="3008336"/>
          </a:xfrm>
        </p:spPr>
        <p:txBody>
          <a:bodyPr>
            <a:normAutofit fontScale="85000" lnSpcReduction="10000"/>
          </a:bodyPr>
          <a:lstStyle/>
          <a:p>
            <a:r>
              <a:rPr lang="en-US" cap="none" dirty="0"/>
              <a:t>The object of defining personal data or personal information is to demarcate facts, details or opinions that bear a relation to his or her identity.</a:t>
            </a:r>
          </a:p>
          <a:p>
            <a:r>
              <a:rPr lang="en-US" cap="none" dirty="0"/>
              <a:t>"Data" means a representation of information, knowledge, facts, concepts or instructions which are being prepared or have been prepared in a formalized manner, and is intended to be processed, is being processed or has been processed in a computer system or computer network, and may be in any form (including computer printouts magnetic or optical storage media, punched cards, punched tapes) or stored internally in the memory of the computer.</a:t>
            </a:r>
          </a:p>
          <a:p>
            <a:r>
              <a:rPr lang="en-US" b="1" dirty="0"/>
              <a:t>data can be facts, objective information or even opinions or any other sort of information. </a:t>
            </a:r>
            <a:endParaRPr lang="en-IN" b="1" cap="none" dirty="0"/>
          </a:p>
        </p:txBody>
      </p:sp>
    </p:spTree>
    <p:extLst>
      <p:ext uri="{BB962C8B-B14F-4D97-AF65-F5344CB8AC3E}">
        <p14:creationId xmlns:p14="http://schemas.microsoft.com/office/powerpoint/2010/main" val="322189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DD70-BD20-DE3C-4BA9-7CFCEA4DFC51}"/>
              </a:ext>
            </a:extLst>
          </p:cNvPr>
          <p:cNvSpPr>
            <a:spLocks noGrp="1"/>
          </p:cNvSpPr>
          <p:nvPr>
            <p:ph type="title"/>
          </p:nvPr>
        </p:nvSpPr>
        <p:spPr>
          <a:xfrm>
            <a:off x="1066177" y="1688808"/>
            <a:ext cx="8825659" cy="958049"/>
          </a:xfrm>
        </p:spPr>
        <p:txBody>
          <a:bodyPr/>
          <a:lstStyle/>
          <a:p>
            <a:r>
              <a:rPr lang="en-US" sz="3200" u="sng" dirty="0"/>
              <a:t>Information about/relating an individual</a:t>
            </a:r>
            <a:endParaRPr lang="en-IN" sz="3200" u="sng" dirty="0"/>
          </a:p>
        </p:txBody>
      </p:sp>
      <p:sp>
        <p:nvSpPr>
          <p:cNvPr id="3" name="Text Placeholder 2">
            <a:extLst>
              <a:ext uri="{FF2B5EF4-FFF2-40B4-BE49-F238E27FC236}">
                <a16:creationId xmlns:a16="http://schemas.microsoft.com/office/drawing/2014/main" id="{AFAE9DD4-6873-ABE3-F5FE-4BB451ED07DA}"/>
              </a:ext>
            </a:extLst>
          </p:cNvPr>
          <p:cNvSpPr>
            <a:spLocks noGrp="1"/>
          </p:cNvSpPr>
          <p:nvPr>
            <p:ph type="body" sz="half" idx="2"/>
          </p:nvPr>
        </p:nvSpPr>
        <p:spPr>
          <a:xfrm>
            <a:off x="1066177" y="2342707"/>
            <a:ext cx="8825659" cy="884067"/>
          </a:xfrm>
        </p:spPr>
        <p:txBody>
          <a:bodyPr/>
          <a:lstStyle/>
          <a:p>
            <a:r>
              <a:rPr lang="en-US" dirty="0"/>
              <a:t>For instance, a file maintained by a bank containing the KYC information of an individual is information about that individual. </a:t>
            </a:r>
            <a:endParaRPr lang="en-IN" dirty="0"/>
          </a:p>
        </p:txBody>
      </p:sp>
      <p:sp>
        <p:nvSpPr>
          <p:cNvPr id="4" name="TextBox 3">
            <a:extLst>
              <a:ext uri="{FF2B5EF4-FFF2-40B4-BE49-F238E27FC236}">
                <a16:creationId xmlns:a16="http://schemas.microsoft.com/office/drawing/2014/main" id="{EA3688FA-4359-78A9-888B-97D134B945EA}"/>
              </a:ext>
            </a:extLst>
          </p:cNvPr>
          <p:cNvSpPr txBox="1"/>
          <p:nvPr/>
        </p:nvSpPr>
        <p:spPr>
          <a:xfrm flipH="1">
            <a:off x="1066175" y="3631226"/>
            <a:ext cx="6097628" cy="584775"/>
          </a:xfrm>
          <a:prstGeom prst="rect">
            <a:avLst/>
          </a:prstGeom>
          <a:noFill/>
        </p:spPr>
        <p:txBody>
          <a:bodyPr wrap="square" rtlCol="0">
            <a:spAutoFit/>
          </a:bodyPr>
          <a:lstStyle/>
          <a:p>
            <a:r>
              <a:rPr lang="en-IN" sz="3200" u="sng" dirty="0"/>
              <a:t>Identifiable Individual</a:t>
            </a:r>
          </a:p>
        </p:txBody>
      </p:sp>
      <p:sp>
        <p:nvSpPr>
          <p:cNvPr id="5" name="TextBox 4">
            <a:extLst>
              <a:ext uri="{FF2B5EF4-FFF2-40B4-BE49-F238E27FC236}">
                <a16:creationId xmlns:a16="http://schemas.microsoft.com/office/drawing/2014/main" id="{8B2F3572-93D4-F4F3-BA0D-7FAA034BFCA4}"/>
              </a:ext>
            </a:extLst>
          </p:cNvPr>
          <p:cNvSpPr txBox="1"/>
          <p:nvPr/>
        </p:nvSpPr>
        <p:spPr>
          <a:xfrm>
            <a:off x="1066175" y="4390875"/>
            <a:ext cx="8711105" cy="923330"/>
          </a:xfrm>
          <a:prstGeom prst="rect">
            <a:avLst/>
          </a:prstGeom>
          <a:noFill/>
        </p:spPr>
        <p:txBody>
          <a:bodyPr wrap="square" rtlCol="0">
            <a:spAutoFit/>
          </a:bodyPr>
          <a:lstStyle/>
          <a:p>
            <a:r>
              <a:rPr lang="en-US" dirty="0"/>
              <a:t>For instance, a car registration number, by itself, does not reveal the identity of a person. However, it is possible that with other information, an individual can be identified from this information.</a:t>
            </a:r>
            <a:endParaRPr lang="en-IN" dirty="0"/>
          </a:p>
        </p:txBody>
      </p:sp>
    </p:spTree>
    <p:extLst>
      <p:ext uri="{BB962C8B-B14F-4D97-AF65-F5344CB8AC3E}">
        <p14:creationId xmlns:p14="http://schemas.microsoft.com/office/powerpoint/2010/main" val="411803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8F3A-1B26-F751-625D-4A259A14B2AB}"/>
              </a:ext>
            </a:extLst>
          </p:cNvPr>
          <p:cNvSpPr>
            <a:spLocks noGrp="1"/>
          </p:cNvSpPr>
          <p:nvPr>
            <p:ph type="title"/>
          </p:nvPr>
        </p:nvSpPr>
        <p:spPr>
          <a:xfrm>
            <a:off x="995157" y="897745"/>
            <a:ext cx="8825657" cy="644947"/>
          </a:xfrm>
        </p:spPr>
        <p:txBody>
          <a:bodyPr/>
          <a:lstStyle/>
          <a:p>
            <a:r>
              <a:rPr lang="en-IN" sz="3200" dirty="0"/>
              <a:t>Pseudonymisation and Anonymisation</a:t>
            </a:r>
          </a:p>
        </p:txBody>
      </p:sp>
      <p:sp>
        <p:nvSpPr>
          <p:cNvPr id="3" name="Text Placeholder 2">
            <a:extLst>
              <a:ext uri="{FF2B5EF4-FFF2-40B4-BE49-F238E27FC236}">
                <a16:creationId xmlns:a16="http://schemas.microsoft.com/office/drawing/2014/main" id="{8E3C467D-89EC-2163-A7CD-2E1683FF500D}"/>
              </a:ext>
            </a:extLst>
          </p:cNvPr>
          <p:cNvSpPr>
            <a:spLocks noGrp="1"/>
          </p:cNvSpPr>
          <p:nvPr>
            <p:ph type="body" idx="1"/>
          </p:nvPr>
        </p:nvSpPr>
        <p:spPr>
          <a:xfrm>
            <a:off x="1146077" y="2060814"/>
            <a:ext cx="8825658" cy="3487730"/>
          </a:xfrm>
        </p:spPr>
        <p:txBody>
          <a:bodyPr>
            <a:normAutofit fontScale="92500" lnSpcReduction="10000"/>
          </a:bodyPr>
          <a:lstStyle/>
          <a:p>
            <a:r>
              <a:rPr lang="en-US" cap="none" dirty="0" err="1"/>
              <a:t>Pseudonymisation</a:t>
            </a:r>
            <a:r>
              <a:rPr lang="en-US" cap="none" dirty="0"/>
              <a:t> refers to the technique of disguising identities which ordinarily does not exclude data from the scope of personal data</a:t>
            </a:r>
          </a:p>
          <a:p>
            <a:r>
              <a:rPr lang="en-US" cap="none" dirty="0" err="1"/>
              <a:t>Anonymisation</a:t>
            </a:r>
            <a:r>
              <a:rPr lang="en-US" cap="none" dirty="0"/>
              <a:t>, by contrast, refers to data where all identifying elements have been eliminated from a set of personal data. No element may be left in the information which could, by exercising reasonable effort, serve to re-identify the person(s) concerned.</a:t>
            </a:r>
          </a:p>
          <a:p>
            <a:r>
              <a:rPr lang="en-US" cap="none" dirty="0"/>
              <a:t> Where data has been successfully </a:t>
            </a:r>
            <a:r>
              <a:rPr lang="en-US" cap="none" dirty="0" err="1"/>
              <a:t>anonymised</a:t>
            </a:r>
            <a:r>
              <a:rPr lang="en-US" cap="none" dirty="0"/>
              <a:t>, they are no longer considered to be personal data.229anonymised data, </a:t>
            </a:r>
          </a:p>
          <a:p>
            <a:r>
              <a:rPr lang="en-US" cap="none" dirty="0"/>
              <a:t>thus falls outside scope of data protection legislation in such systems. </a:t>
            </a:r>
            <a:r>
              <a:rPr lang="en-US" cap="none" dirty="0" err="1"/>
              <a:t>Anonymisation</a:t>
            </a:r>
            <a:r>
              <a:rPr lang="en-US" cap="none" dirty="0"/>
              <a:t> is a standard practice in various processes particularly in data aggregation</a:t>
            </a:r>
            <a:r>
              <a:rPr lang="en-US" dirty="0"/>
              <a:t>. </a:t>
            </a:r>
            <a:endParaRPr lang="en-IN" cap="none" dirty="0"/>
          </a:p>
        </p:txBody>
      </p:sp>
    </p:spTree>
    <p:extLst>
      <p:ext uri="{BB962C8B-B14F-4D97-AF65-F5344CB8AC3E}">
        <p14:creationId xmlns:p14="http://schemas.microsoft.com/office/powerpoint/2010/main" val="335934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42D1-E93F-17B3-188F-081ACD5AA2FD}"/>
              </a:ext>
            </a:extLst>
          </p:cNvPr>
          <p:cNvSpPr>
            <a:spLocks noGrp="1"/>
          </p:cNvSpPr>
          <p:nvPr>
            <p:ph type="title"/>
          </p:nvPr>
        </p:nvSpPr>
        <p:spPr>
          <a:xfrm>
            <a:off x="834502" y="753544"/>
            <a:ext cx="9465708" cy="933349"/>
          </a:xfrm>
        </p:spPr>
        <p:txBody>
          <a:bodyPr/>
          <a:lstStyle/>
          <a:p>
            <a:r>
              <a:rPr lang="en-US" dirty="0"/>
              <a:t>Personal Data and New Technologies</a:t>
            </a:r>
            <a:endParaRPr lang="en-IN" dirty="0"/>
          </a:p>
        </p:txBody>
      </p:sp>
      <p:sp>
        <p:nvSpPr>
          <p:cNvPr id="3" name="Text Placeholder 2">
            <a:extLst>
              <a:ext uri="{FF2B5EF4-FFF2-40B4-BE49-F238E27FC236}">
                <a16:creationId xmlns:a16="http://schemas.microsoft.com/office/drawing/2014/main" id="{A066A9B6-05E9-8B1A-A129-1E288F719496}"/>
              </a:ext>
            </a:extLst>
          </p:cNvPr>
          <p:cNvSpPr>
            <a:spLocks noGrp="1"/>
          </p:cNvSpPr>
          <p:nvPr>
            <p:ph type="body" idx="1"/>
          </p:nvPr>
        </p:nvSpPr>
        <p:spPr>
          <a:xfrm>
            <a:off x="977401" y="1945404"/>
            <a:ext cx="8825658" cy="1863116"/>
          </a:xfrm>
        </p:spPr>
        <p:txBody>
          <a:bodyPr>
            <a:normAutofit fontScale="85000" lnSpcReduction="10000"/>
          </a:bodyPr>
          <a:lstStyle/>
          <a:p>
            <a:r>
              <a:rPr lang="en-US" cap="none" dirty="0"/>
              <a:t>One important challenge to the definition of personal data arises from modern technologies which collect newer forms of data from newer sources</a:t>
            </a:r>
            <a:r>
              <a:rPr lang="en-US" dirty="0"/>
              <a:t>. </a:t>
            </a:r>
          </a:p>
          <a:p>
            <a:endParaRPr lang="en-US" cap="none" dirty="0"/>
          </a:p>
          <a:p>
            <a:r>
              <a:rPr lang="en-US" b="1" cap="none" dirty="0"/>
              <a:t>Data from which an individual is identified or identifiable/reasonably identifiable may be considered to be personal data. The identifiability can be direct or indirect</a:t>
            </a:r>
            <a:endParaRPr lang="en-IN" b="1" cap="none" dirty="0"/>
          </a:p>
        </p:txBody>
      </p:sp>
    </p:spTree>
    <p:extLst>
      <p:ext uri="{BB962C8B-B14F-4D97-AF65-F5344CB8AC3E}">
        <p14:creationId xmlns:p14="http://schemas.microsoft.com/office/powerpoint/2010/main" val="155695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C016-50F9-3B6E-D7C6-1EBA8372EF62}"/>
              </a:ext>
            </a:extLst>
          </p:cNvPr>
          <p:cNvSpPr>
            <a:spLocks noGrp="1"/>
          </p:cNvSpPr>
          <p:nvPr>
            <p:ph type="title"/>
          </p:nvPr>
        </p:nvSpPr>
        <p:spPr>
          <a:xfrm>
            <a:off x="1154954" y="1447800"/>
            <a:ext cx="8825659" cy="1055703"/>
          </a:xfrm>
        </p:spPr>
        <p:txBody>
          <a:bodyPr/>
          <a:lstStyle/>
          <a:p>
            <a:r>
              <a:rPr lang="en-IN" dirty="0"/>
              <a:t>SENSITIVE PERSONAL DATA</a:t>
            </a:r>
          </a:p>
        </p:txBody>
      </p:sp>
      <p:sp>
        <p:nvSpPr>
          <p:cNvPr id="3" name="Text Placeholder 2">
            <a:extLst>
              <a:ext uri="{FF2B5EF4-FFF2-40B4-BE49-F238E27FC236}">
                <a16:creationId xmlns:a16="http://schemas.microsoft.com/office/drawing/2014/main" id="{310B4501-064F-02BF-C286-35A00B42D37A}"/>
              </a:ext>
            </a:extLst>
          </p:cNvPr>
          <p:cNvSpPr>
            <a:spLocks noGrp="1"/>
          </p:cNvSpPr>
          <p:nvPr>
            <p:ph type="body" sz="half" idx="2"/>
          </p:nvPr>
        </p:nvSpPr>
        <p:spPr>
          <a:xfrm>
            <a:off x="1154953" y="2725445"/>
            <a:ext cx="8825659" cy="3032095"/>
          </a:xfrm>
        </p:spPr>
        <p:txBody>
          <a:bodyPr>
            <a:normAutofit fontScale="92500" lnSpcReduction="10000"/>
          </a:bodyPr>
          <a:lstStyle/>
          <a:p>
            <a:r>
              <a:rPr lang="en-US" dirty="0"/>
              <a:t>There are matters within personal data which are intimate matters in which there is a higher expectation of privacy. Unauthorized use of such information of the individual may have severe consequences.</a:t>
            </a:r>
          </a:p>
          <a:p>
            <a:endParaRPr lang="en-US" dirty="0"/>
          </a:p>
          <a:p>
            <a:r>
              <a:rPr lang="en-US" b="1" dirty="0">
                <a:solidFill>
                  <a:schemeClr val="accent2">
                    <a:lumMod val="50000"/>
                  </a:schemeClr>
                </a:solidFill>
              </a:rPr>
              <a:t>“Sexual orientation is an essential attribute of privacy. Discrimination against an individual on the basis of sexual orientation is deeply offensive to the dignity and self-worth of the individual.” </a:t>
            </a:r>
          </a:p>
          <a:p>
            <a:endParaRPr lang="en-US" b="1" dirty="0">
              <a:solidFill>
                <a:schemeClr val="accent2">
                  <a:lumMod val="50000"/>
                </a:schemeClr>
              </a:solidFill>
            </a:endParaRPr>
          </a:p>
          <a:p>
            <a:r>
              <a:rPr lang="en-US" dirty="0"/>
              <a:t>It is necessary to identify kinds of data that are ―sensitive‖ and accord higher protections to such data</a:t>
            </a:r>
            <a:endParaRPr lang="en-US" b="1" dirty="0">
              <a:solidFill>
                <a:schemeClr val="accent2">
                  <a:lumMod val="50000"/>
                </a:schemeClr>
              </a:solidFill>
            </a:endParaRPr>
          </a:p>
          <a:p>
            <a:endParaRPr lang="en-IN" dirty="0"/>
          </a:p>
        </p:txBody>
      </p:sp>
    </p:spTree>
    <p:extLst>
      <p:ext uri="{BB962C8B-B14F-4D97-AF65-F5344CB8AC3E}">
        <p14:creationId xmlns:p14="http://schemas.microsoft.com/office/powerpoint/2010/main" val="2107867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TotalTime>
  <Words>995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  DATA PROTECTION</vt:lpstr>
      <vt:lpstr>   Types of privacy</vt:lpstr>
      <vt:lpstr> </vt:lpstr>
      <vt:lpstr> </vt:lpstr>
      <vt:lpstr>WHAT IS PERSONAL DATA?</vt:lpstr>
      <vt:lpstr>Information about/relating an individual</vt:lpstr>
      <vt:lpstr>Pseudonymisation and Anonymisation</vt:lpstr>
      <vt:lpstr>Personal Data and New Technologies</vt:lpstr>
      <vt:lpstr>SENSITIVE PERSONAL DATA</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PROTECTION</dc:title>
  <dc:creator>Neha Afreen</dc:creator>
  <cp:lastModifiedBy>Neha Afreen</cp:lastModifiedBy>
  <cp:revision>1</cp:revision>
  <dcterms:created xsi:type="dcterms:W3CDTF">2022-09-23T06:53:05Z</dcterms:created>
  <dcterms:modified xsi:type="dcterms:W3CDTF">2022-09-23T07:55:29Z</dcterms:modified>
</cp:coreProperties>
</file>