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12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9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0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56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75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8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0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9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7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1A1BD-AF55-4989-8221-758CE4E5F3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8D00-F46B-45E7-9D6C-7579F280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48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BAC8-5A82-8E7B-6248-7A190AD5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24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Spectral Clustering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5B24A-5E3B-6BB9-591D-B4EEFF44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0540"/>
            <a:ext cx="9144000" cy="304726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often outperforms traditional clustering algorithms such as the k-means algorithm.(Why)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simple to implement, can be solved efficiently by standard linear algebra software (eigen vectors)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Graph-&gt; </a:t>
            </a:r>
            <a:r>
              <a:rPr lang="en-IN" sz="2000" cap="none" dirty="0"/>
              <a:t>similarity graphs</a:t>
            </a:r>
            <a:endParaRPr lang="en-IN" sz="20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01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4C33C-6797-FDCB-9824-F3E6B875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2" y="385762"/>
            <a:ext cx="5444462" cy="608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6CDF6-0CBF-95AE-9CE7-59AEE750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7" y="385762"/>
            <a:ext cx="5299968" cy="60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7F895-EF89-4540-25EB-5C424E8C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76225"/>
            <a:ext cx="9587883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6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B855-8B1C-81AC-BE2B-4EF702FE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19" y="390617"/>
            <a:ext cx="10515600" cy="133100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spectral clustering can be derived as an approximation to graph partitioning problems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2228-B72B-5A50-7346-519DEC3E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765" y="2148104"/>
            <a:ext cx="10515600" cy="2761247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tx1"/>
                </a:solidFill>
              </a:rPr>
              <a:t>We want to find a partition of the graph such that the edges between different groups have a very low weight (which means that points in different clusters are dissimilar from each other) and the edges within a group have high weight (which means that points within the same cluster are similar to each other)</a:t>
            </a:r>
          </a:p>
          <a:p>
            <a:endParaRPr lang="en-US" cap="none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cap="none" dirty="0">
                <a:solidFill>
                  <a:schemeClr val="accent2">
                    <a:lumMod val="50000"/>
                  </a:schemeClr>
                </a:solidFill>
              </a:rPr>
              <a:t>Choosing a partition a1,...,Ak which minimizes</a:t>
            </a:r>
            <a:endParaRPr lang="en-US" b="1" cap="none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b="1" cap="non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52110-9E52-CCF7-1D4E-C65623A9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4" y="4811960"/>
            <a:ext cx="4333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85AD-472A-6EDC-5E5C-F5CE4F4A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CA02-7DF1-F4C5-4558-FFC60D639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01742-D446-5AD8-675C-4F2E9A79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85" y="1360041"/>
            <a:ext cx="4672613" cy="340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96023-DE6C-2142-92DE-E5752217888D}"/>
              </a:ext>
            </a:extLst>
          </p:cNvPr>
          <p:cNvSpPr txBox="1"/>
          <p:nvPr/>
        </p:nvSpPr>
        <p:spPr>
          <a:xfrm>
            <a:off x="1988598" y="5154890"/>
            <a:ext cx="79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objective functions take a small value if the clusters Ai are not too small.</a:t>
            </a:r>
          </a:p>
          <a:p>
            <a:r>
              <a:rPr lang="en-US" dirty="0"/>
              <a:t>An NP hard problem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92D8C-14B8-A9C7-FD95-24708F91A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278384"/>
            <a:ext cx="5255580" cy="35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3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6D0-8D00-A9E5-3102-91029CBC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486888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We will see that relaxing </a:t>
            </a:r>
            <a:r>
              <a:rPr lang="en-US" sz="4000" b="1" dirty="0" err="1"/>
              <a:t>Ncut</a:t>
            </a:r>
            <a:r>
              <a:rPr lang="en-US" sz="4000" b="1" dirty="0"/>
              <a:t> leads to normalized spectral clustering, while relaxing </a:t>
            </a:r>
            <a:r>
              <a:rPr lang="en-US" sz="4000" b="1" dirty="0" err="1"/>
              <a:t>RatioCut</a:t>
            </a:r>
            <a:r>
              <a:rPr lang="en-US" sz="4000" b="1" dirty="0"/>
              <a:t> leads to unnormalized spectral clustering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2326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680D-918A-A657-8E95-04014293F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56"/>
            <a:ext cx="9144000" cy="837784"/>
          </a:xfrm>
        </p:spPr>
        <p:txBody>
          <a:bodyPr>
            <a:normAutofit/>
          </a:bodyPr>
          <a:lstStyle/>
          <a:p>
            <a:r>
              <a:rPr lang="en-US" sz="3600" dirty="0"/>
              <a:t>Approximating </a:t>
            </a:r>
            <a:r>
              <a:rPr lang="en-US" sz="3600" dirty="0" err="1"/>
              <a:t>RatioCut</a:t>
            </a:r>
            <a:r>
              <a:rPr lang="en-US" sz="3600" dirty="0"/>
              <a:t> for k = 2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4B46F-CEC0-ABBB-D5D9-F62CBEBA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2885"/>
            <a:ext cx="9144000" cy="3144915"/>
          </a:xfrm>
        </p:spPr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We first rewrite the problem in a more convenient form.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39F73-2D2D-2AA6-2A6D-FE0B2084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86" y="2417038"/>
            <a:ext cx="2409825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AF919-8106-48A4-D9C8-93DB3AF0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48" y="4246393"/>
            <a:ext cx="3390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45E68-F7CE-1450-83A2-C813FDF2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9" y="914400"/>
            <a:ext cx="9765438" cy="5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AAFD-5318-97A7-9AF6-758CF4EC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330" y="4109036"/>
            <a:ext cx="9144000" cy="601663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2700" dirty="0"/>
              <a:t>The problem can be equivalently rewritten as</a:t>
            </a: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F1976-A5D1-67EC-5493-FBB505D1A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7589A-F692-5FC8-DDE3-B8D0CE27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30" y="4730750"/>
            <a:ext cx="586740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C5706-55BD-A339-E3C3-8780B2CA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30" y="755109"/>
            <a:ext cx="4905699" cy="30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94AA-9B54-BDCA-EE79-ECE564A53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785A9-770B-D119-6830-E9455C6C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4311"/>
            <a:ext cx="9144000" cy="3393489"/>
          </a:xfrm>
        </p:spPr>
        <p:txBody>
          <a:bodyPr/>
          <a:lstStyle/>
          <a:p>
            <a:r>
              <a:rPr lang="en-IN" cap="none" dirty="0"/>
              <a:t>Still an NP complete problem</a:t>
            </a:r>
          </a:p>
          <a:p>
            <a:r>
              <a:rPr lang="en-US" cap="none" dirty="0"/>
              <a:t>Relaxation in this setting is to discard the discreteness condition and instead allow fi to take arbitrary values in R. This leads to the relaxed optimization problem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B0C70-4625-CB41-4029-679D11BD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582194"/>
            <a:ext cx="4914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1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C3D3-17B7-A10D-95F6-1AA86630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/>
              <a:t>The solution of this problem is given by the vector f which is the eigenvector corresponding to the second smallest eigenvalue of L. </a:t>
            </a:r>
            <a:br>
              <a:rPr lang="en-US" sz="2800" dirty="0"/>
            </a:b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So we can approximate a minimizer of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RatioCut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by the second eigenvector of L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FD06F-4065-507F-DF28-E7D1C5EC5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93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54C-21F0-3E74-144D-FC79E8525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93" y="284085"/>
            <a:ext cx="9144000" cy="9531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Similarity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FB86A-FD79-2FFE-33BB-2A07C475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27" y="1237279"/>
            <a:ext cx="9144000" cy="2807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Undirected and weighted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Important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512E8-770D-720B-A4A8-2A5ACE6D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73" y="2729837"/>
            <a:ext cx="85284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EBA8-1FD9-9F7D-4BF4-EE98635D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078"/>
            <a:ext cx="9144000" cy="15302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need to re-transform the real valued solution vector f of the relaxed problem into a discrete indicator vector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9B63D-9923-AABB-84A6-EFF617EA1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5945A-8E8C-47A8-3AFF-AFE62336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750075"/>
            <a:ext cx="257175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33CFA-688F-64FC-983C-9F2B632586E1}"/>
              </a:ext>
            </a:extLst>
          </p:cNvPr>
          <p:cNvSpPr txBox="1"/>
          <p:nvPr/>
        </p:nvSpPr>
        <p:spPr>
          <a:xfrm>
            <a:off x="1917577" y="4155172"/>
            <a:ext cx="78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exactly the unnormalized spectral clustering algorithm for the case of k =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24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AAAB-895D-17AB-0E78-1057D2322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49" y="598581"/>
            <a:ext cx="10739021" cy="12035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Approximating </a:t>
            </a:r>
            <a:r>
              <a:rPr lang="en-US" sz="3600" dirty="0" err="1"/>
              <a:t>RatioCut</a:t>
            </a:r>
            <a:r>
              <a:rPr lang="en-US" sz="3600" dirty="0"/>
              <a:t> for arbitrary k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1E14E-C3DF-7AB6-82A6-A7D6BD790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8B35A-C1E9-6553-986E-797BAB30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50" y="2375207"/>
            <a:ext cx="3600450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F4746-100D-9404-3FB8-B64CA578840C}"/>
              </a:ext>
            </a:extLst>
          </p:cNvPr>
          <p:cNvSpPr txBox="1"/>
          <p:nvPr/>
        </p:nvSpPr>
        <p:spPr>
          <a:xfrm>
            <a:off x="946951" y="4557972"/>
            <a:ext cx="97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set the matrix H ∈ </a:t>
            </a:r>
            <a:r>
              <a:rPr lang="en-US" dirty="0" err="1"/>
              <a:t>Rn×k</a:t>
            </a:r>
            <a:r>
              <a:rPr lang="en-US" dirty="0"/>
              <a:t> as the matrix containing those k indicator vectors as columns. Observe that the columns in H are orthonormal to each other, that is H’H = I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35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76846-2C01-06C5-26C7-24409A0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7" y="480226"/>
            <a:ext cx="6429375" cy="6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67C2E-39A1-92ED-EE71-5922E02E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55" y="1809241"/>
            <a:ext cx="4714875" cy="77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46D52-E495-23D5-0876-E09A0B88A61D}"/>
              </a:ext>
            </a:extLst>
          </p:cNvPr>
          <p:cNvSpPr txBox="1"/>
          <p:nvPr/>
        </p:nvSpPr>
        <p:spPr>
          <a:xfrm flipH="1">
            <a:off x="6203861" y="658622"/>
            <a:ext cx="289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Relaxed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2DE6F-877C-EE79-1EDC-0F1B0684B65E}"/>
              </a:ext>
            </a:extLst>
          </p:cNvPr>
          <p:cNvSpPr txBox="1"/>
          <p:nvPr/>
        </p:nvSpPr>
        <p:spPr>
          <a:xfrm flipH="1">
            <a:off x="7348722" y="1027954"/>
            <a:ext cx="376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standard form of a trace minimization problem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FAD1A-148D-DBAD-A544-E463A26EE6DD}"/>
              </a:ext>
            </a:extLst>
          </p:cNvPr>
          <p:cNvSpPr txBox="1"/>
          <p:nvPr/>
        </p:nvSpPr>
        <p:spPr>
          <a:xfrm>
            <a:off x="7517397" y="2983842"/>
            <a:ext cx="3339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The solution is given by choosing H as the matrix which contains the first k eigenvectors of L as columns. </a:t>
            </a:r>
          </a:p>
          <a:p>
            <a:r>
              <a:rPr lang="en-US" dirty="0"/>
              <a:t>We can see that the matrix H is in fact the matrix U used in the unnormalized spectral clustering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6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6957-BE4B-8D53-ACC3-E9F76945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325" y="594803"/>
            <a:ext cx="9144000" cy="935439"/>
          </a:xfrm>
        </p:spPr>
        <p:txBody>
          <a:bodyPr>
            <a:normAutofit fontScale="90000"/>
          </a:bodyPr>
          <a:lstStyle/>
          <a:p>
            <a:r>
              <a:rPr lang="en-IN" dirty="0"/>
              <a:t>Approximating </a:t>
            </a:r>
            <a:r>
              <a:rPr lang="en-IN" dirty="0" err="1"/>
              <a:t>Ncut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6967-77EB-8E82-A087-48D4EFD7D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BE92B-D150-B82F-0C86-6517A12D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22" y="1906734"/>
            <a:ext cx="347662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AD497-0613-844A-2004-B44FFC78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551" y="1509874"/>
            <a:ext cx="5615449" cy="3838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CA327-E3BE-9E27-3F14-238F6C51E0B2}"/>
              </a:ext>
            </a:extLst>
          </p:cNvPr>
          <p:cNvSpPr txBox="1"/>
          <p:nvPr/>
        </p:nvSpPr>
        <p:spPr>
          <a:xfrm>
            <a:off x="5052551" y="5582713"/>
            <a:ext cx="616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solution g is given by the second eigenvector of </a:t>
            </a:r>
            <a:r>
              <a:rPr lang="en-US" dirty="0" err="1"/>
              <a:t>Lsym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4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53A7-67CB-5B47-C102-E6EC6971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963151"/>
            <a:ext cx="9144000" cy="89105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Practical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585E5-24C6-2591-09E0-B4D476D17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2885"/>
            <a:ext cx="9144000" cy="3144915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The similarity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Which type of similarity graph</a:t>
            </a:r>
            <a:r>
              <a:rPr lang="en-IN" cap="none" dirty="0"/>
              <a:t>(k nearest neighbours as </a:t>
            </a:r>
            <a:r>
              <a:rPr lang="en-US" cap="none" dirty="0"/>
              <a:t>it can break into several disconnected components if there are high density regions which are reasonably far away from each other.</a:t>
            </a:r>
            <a:r>
              <a:rPr lang="en-IN" cap="none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The parameters of the similarity graph</a:t>
            </a:r>
            <a:endParaRPr lang="en-IN" cap="non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Computing the eigenvectors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The number of clusters(eigen gap heuristic)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The k-means step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Which graph </a:t>
            </a:r>
            <a:r>
              <a:rPr lang="en-US" cap="none" dirty="0" err="1"/>
              <a:t>laplacian</a:t>
            </a:r>
            <a:r>
              <a:rPr lang="en-US" cap="none" dirty="0"/>
              <a:t> should be used?(Regular graph?)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Which normalized </a:t>
            </a:r>
            <a:r>
              <a:rPr lang="en-IN" cap="none" dirty="0" err="1"/>
              <a:t>laplacian</a:t>
            </a:r>
            <a:endParaRPr lang="en-IN" cap="non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Consistency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4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95E1-2321-A296-F78B-E7F913160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936" y="825623"/>
            <a:ext cx="9144000" cy="116625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Different similarity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D73D9-5197-03A7-0312-C763045CC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936" y="2270388"/>
            <a:ext cx="9144000" cy="28875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The </a:t>
            </a:r>
            <a:r>
              <a:rPr lang="el-GR" cap="none" dirty="0"/>
              <a:t>ε-</a:t>
            </a:r>
            <a:r>
              <a:rPr lang="en-IN" cap="none" dirty="0"/>
              <a:t>neighbourhood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K-nearest neighbour graphs (how to make undirected)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The fully connected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(</a:t>
            </a:r>
            <a:r>
              <a:rPr lang="en-US" cap="none" dirty="0"/>
              <a:t>Gaussian similarity function s(xi, </a:t>
            </a:r>
            <a:r>
              <a:rPr lang="en-US" cap="none" dirty="0" err="1"/>
              <a:t>xj</a:t>
            </a:r>
            <a:r>
              <a:rPr lang="en-US" cap="none" dirty="0"/>
              <a:t> ) = exp(− xi − </a:t>
            </a:r>
            <a:r>
              <a:rPr lang="en-US" cap="none" dirty="0" err="1"/>
              <a:t>xj</a:t>
            </a:r>
            <a:r>
              <a:rPr lang="en-US" cap="none" dirty="0"/>
              <a:t> 2/(2σ2))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3475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4098-D3A7-97A7-8FDE-3AD6CB6C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99"/>
            <a:ext cx="9144000" cy="1123101"/>
          </a:xfrm>
        </p:spPr>
        <p:txBody>
          <a:bodyPr>
            <a:normAutofit/>
          </a:bodyPr>
          <a:lstStyle/>
          <a:p>
            <a:r>
              <a:rPr lang="en-IN" sz="4000" dirty="0"/>
              <a:t>The unnormalized graph Laplacian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47CCE-D724-BD60-1D20-7DDACE8B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8295"/>
            <a:ext cx="9144000" cy="3178206"/>
          </a:xfrm>
        </p:spPr>
        <p:txBody>
          <a:bodyPr>
            <a:normAutofit/>
          </a:bodyPr>
          <a:lstStyle/>
          <a:p>
            <a:r>
              <a:rPr lang="en-IN" dirty="0"/>
              <a:t>                       L = D − 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For every vector f ∈ R -&gt;</a:t>
            </a:r>
          </a:p>
          <a:p>
            <a:pPr algn="l"/>
            <a:endParaRPr lang="en-IN" cap="non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L is symmetric and positive semi-definite.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The smallest eigenvalue of l is 0, the corresponding eigenvector is the constant one vector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/>
              <a:t>L has n non-negative, real-valued eigenvalues 0 </a:t>
            </a:r>
            <a:r>
              <a:rPr lang="en-IN" dirty="0"/>
              <a:t>= </a:t>
            </a:r>
            <a:r>
              <a:rPr lang="el-GR" dirty="0"/>
              <a:t>λ1 ≤ λ2 ≤···≤ λ</a:t>
            </a:r>
            <a:r>
              <a:rPr lang="en-IN" dirty="0"/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9D141-B120-F56E-4E27-39AB665F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27" y="2550064"/>
            <a:ext cx="3018593" cy="7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D7D-D226-6BDE-69A2-D922A4052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5620-9614-22EA-C28D-005B610C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5825"/>
            <a:ext cx="9144000" cy="4591975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Let G be an undirected graph with nonnegative weights. Then the multiplicity k of the eigenvalue 0 of L equals the number of connected components A1,...,Ak in the graph. 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5D950-19E5-F244-C8D7-3EABDABE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8133"/>
            <a:ext cx="3718448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67039-DA7F-BCC0-B49D-AD35AF4F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60" y="3652537"/>
            <a:ext cx="3133725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6BF89-7BC4-69AF-40CB-F3C20D7CE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00" y="1988133"/>
            <a:ext cx="4065973" cy="34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F397-3142-2922-F70A-E65A07559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286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The normalized graph Laplacians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02F80-E2AC-557F-D028-C6F0BCB5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13" y="2492330"/>
            <a:ext cx="9144000" cy="165576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415F-3778-54CB-C2E7-D99D9217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14" y="2445222"/>
            <a:ext cx="481012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4F0F9-7025-0A33-B3DE-2C9FD3D7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14" y="4064027"/>
            <a:ext cx="4810125" cy="17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C29D-5625-1929-0404-750FD3034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8A68-9532-28E2-EB51-1DC4ADF4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1CF99-AC01-0EFD-4D57-59E43F5F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7" y="1547975"/>
            <a:ext cx="5116636" cy="4187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A24C9-D50A-8952-88B8-B1BFFBA4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4690369" cy="39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A4EE-1C34-9130-26DB-3789144B6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Let G be an undirected graph with non-negative weights. Then the multiplicity k of the eigenvalue 0 of both </a:t>
            </a:r>
            <a:r>
              <a:rPr lang="en-US" sz="2400" b="1" dirty="0" err="1"/>
              <a:t>Lrw</a:t>
            </a:r>
            <a:r>
              <a:rPr lang="en-US" sz="2400" b="1" dirty="0"/>
              <a:t> and </a:t>
            </a:r>
            <a:r>
              <a:rPr lang="en-US" sz="2400" b="1" dirty="0" err="1"/>
              <a:t>Lsym</a:t>
            </a:r>
            <a:r>
              <a:rPr lang="en-US" sz="2400" b="1" dirty="0"/>
              <a:t> equals to the number of connected components A1,...,Ak in the graph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B615-C08F-DC79-A6F5-75F7A5798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79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E5E7-10EA-6FE5-A799-EC7940DF7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FB54-A9D5-8806-93C8-749399F0B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A8D42-B157-D2A6-BA8B-D4F25830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81" y="685800"/>
            <a:ext cx="6153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678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Symbol</vt:lpstr>
      <vt:lpstr>Wingdings 3</vt:lpstr>
      <vt:lpstr>Ion</vt:lpstr>
      <vt:lpstr>Spectral Clustering </vt:lpstr>
      <vt:lpstr>Similarity graphs</vt:lpstr>
      <vt:lpstr>Different similarity graphs</vt:lpstr>
      <vt:lpstr>The unnormalized graph Laplacian</vt:lpstr>
      <vt:lpstr> </vt:lpstr>
      <vt:lpstr>The normalized graph Laplacians</vt:lpstr>
      <vt:lpstr> </vt:lpstr>
      <vt:lpstr>Let G be an undirected graph with non-negative weights. Then the multiplicity k of the eigenvalue 0 of both Lrw and Lsym equals to the number of connected components A1,...,Ak in the graph</vt:lpstr>
      <vt:lpstr> </vt:lpstr>
      <vt:lpstr>PowerPoint Presentation</vt:lpstr>
      <vt:lpstr>PowerPoint Presentation</vt:lpstr>
      <vt:lpstr>spectral clustering can be derived as an approximation to graph partitioning problems</vt:lpstr>
      <vt:lpstr> </vt:lpstr>
      <vt:lpstr>We will see that relaxing Ncut leads to normalized spectral clustering, while relaxing RatioCut leads to unnormalized spectral clustering</vt:lpstr>
      <vt:lpstr>Approximating RatioCut for k = 2</vt:lpstr>
      <vt:lpstr>PowerPoint Presentation</vt:lpstr>
      <vt:lpstr>        The problem can be equivalently rewritten as</vt:lpstr>
      <vt:lpstr> </vt:lpstr>
      <vt:lpstr>The solution of this problem is given by the vector f which is the eigenvector corresponding to the second smallest eigenvalue of L.  So we can approximate a minimizer of RatioCut by the second eigenvector of L</vt:lpstr>
      <vt:lpstr>we need to re-transform the real valued solution vector f of the relaxed problem into a discrete indicator vector</vt:lpstr>
      <vt:lpstr>Approximating RatioCut for arbitrary k</vt:lpstr>
      <vt:lpstr>PowerPoint Presentation</vt:lpstr>
      <vt:lpstr>Approximating Ncut</vt:lpstr>
      <vt:lpstr>Practical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 </dc:title>
  <dc:creator>Neha Afreen</dc:creator>
  <cp:lastModifiedBy>Neha Afreen</cp:lastModifiedBy>
  <cp:revision>3</cp:revision>
  <dcterms:created xsi:type="dcterms:W3CDTF">2022-09-14T05:59:59Z</dcterms:created>
  <dcterms:modified xsi:type="dcterms:W3CDTF">2022-09-16T05:59:21Z</dcterms:modified>
</cp:coreProperties>
</file>