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451" r:id="rId3"/>
    <p:sldId id="320" r:id="rId4"/>
    <p:sldId id="279" r:id="rId5"/>
    <p:sldId id="285" r:id="rId6"/>
    <p:sldId id="282" r:id="rId7"/>
    <p:sldId id="289" r:id="rId8"/>
    <p:sldId id="290" r:id="rId9"/>
    <p:sldId id="291" r:id="rId10"/>
    <p:sldId id="292" r:id="rId11"/>
    <p:sldId id="293" r:id="rId12"/>
    <p:sldId id="294" r:id="rId13"/>
    <p:sldId id="295" r:id="rId15"/>
    <p:sldId id="296" r:id="rId16"/>
    <p:sldId id="297" r:id="rId17"/>
    <p:sldId id="298" r:id="rId18"/>
    <p:sldId id="286" r:id="rId19"/>
    <p:sldId id="299" r:id="rId20"/>
    <p:sldId id="303" r:id="rId21"/>
    <p:sldId id="304" r:id="rId22"/>
    <p:sldId id="302" r:id="rId23"/>
    <p:sldId id="305" r:id="rId24"/>
    <p:sldId id="306" r:id="rId25"/>
    <p:sldId id="307" r:id="rId26"/>
    <p:sldId id="308" r:id="rId27"/>
    <p:sldId id="309" r:id="rId28"/>
    <p:sldId id="310" r:id="rId29"/>
    <p:sldId id="311" r:id="rId30"/>
    <p:sldId id="312" r:id="rId31"/>
    <p:sldId id="313" r:id="rId32"/>
    <p:sldId id="314" r:id="rId33"/>
    <p:sldId id="315" r:id="rId34"/>
    <p:sldId id="317" r:id="rId35"/>
    <p:sldId id="321" r:id="rId36"/>
    <p:sldId id="322" r:id="rId37"/>
    <p:sldId id="323" r:id="rId38"/>
    <p:sldId id="316" r:id="rId39"/>
    <p:sldId id="318" r:id="rId40"/>
    <p:sldId id="288" r:id="rId41"/>
    <p:sldId id="319" r:id="rId42"/>
    <p:sldId id="452" r:id="rId43"/>
  </p:sldIdLst>
  <p:sldSz cx="9144000" cy="5715000" type="screen16x1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Nội dung" id="{91035EA9-DEF9-45A1-896D-6F5D336FD085}">
          <p14:sldIdLst>
            <p14:sldId id="451"/>
            <p14:sldId id="320"/>
            <p14:sldId id="279"/>
            <p14:sldId id="285"/>
            <p14:sldId id="282"/>
            <p14:sldId id="289"/>
            <p14:sldId id="290"/>
            <p14:sldId id="291"/>
            <p14:sldId id="292"/>
            <p14:sldId id="293"/>
            <p14:sldId id="294"/>
            <p14:sldId id="295"/>
            <p14:sldId id="296"/>
            <p14:sldId id="297"/>
            <p14:sldId id="298"/>
            <p14:sldId id="286"/>
            <p14:sldId id="299"/>
            <p14:sldId id="303"/>
            <p14:sldId id="304"/>
            <p14:sldId id="302"/>
            <p14:sldId id="305"/>
            <p14:sldId id="306"/>
            <p14:sldId id="307"/>
            <p14:sldId id="308"/>
            <p14:sldId id="309"/>
            <p14:sldId id="310"/>
            <p14:sldId id="311"/>
            <p14:sldId id="312"/>
            <p14:sldId id="313"/>
            <p14:sldId id="314"/>
            <p14:sldId id="315"/>
            <p14:sldId id="317"/>
            <p14:sldId id="321"/>
            <p14:sldId id="322"/>
            <p14:sldId id="323"/>
            <p14:sldId id="316"/>
            <p14:sldId id="318"/>
            <p14:sldId id="288"/>
            <p14:sldId id="319"/>
            <p14:sldId id="45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737" autoAdjust="0"/>
  </p:normalViewPr>
  <p:slideViewPr>
    <p:cSldViewPr>
      <p:cViewPr varScale="1">
        <p:scale>
          <a:sx n="94" d="100"/>
          <a:sy n="94" d="100"/>
        </p:scale>
        <p:origin x="1066" y="5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FCDD0-4B5F-443C-9A9C-330BF98442E5}" type="datetimeFigureOut">
              <a:rPr lang="en-US" smtClean="0"/>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2C919-E4FB-49B0-AF1D-B0F7D1B29FD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Dynamic Link Libraries (DLL):</a:t>
            </a:r>
            <a:r>
              <a:rPr lang="en-US" sz="1200" b="0" i="0" kern="1200" baseline="0">
                <a:solidFill>
                  <a:schemeClr val="tx1"/>
                </a:solidFill>
                <a:effectLst/>
                <a:latin typeface="+mn-lt"/>
                <a:ea typeface="+mn-ea"/>
                <a:cs typeface="+mn-cs"/>
              </a:rPr>
              <a:t> Thư viện liên kết động</a:t>
            </a:r>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92C919-E4FB-49B0-AF1D-B0F7D1B29F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680960" cy="76200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990600" y="1649679"/>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766661-697E-4874-A028-7051D5211077}" type="datetime1">
              <a:rPr lang="en-US" smtClean="0"/>
            </a:fld>
            <a:endParaRPr lang="en-US"/>
          </a:p>
        </p:txBody>
      </p:sp>
      <p:sp>
        <p:nvSpPr>
          <p:cNvPr id="5" name="Footer Placeholder 4"/>
          <p:cNvSpPr>
            <a:spLocks noGrp="1"/>
          </p:cNvSpPr>
          <p:nvPr>
            <p:ph type="ftr" sz="quarter" idx="11"/>
          </p:nvPr>
        </p:nvSpPr>
        <p:spPr>
          <a:xfrm>
            <a:off x="3124200" y="4686300"/>
            <a:ext cx="3086100" cy="304271"/>
          </a:xfr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800">
                <a:latin typeface="+mj-lt"/>
              </a:defRPr>
            </a:lvl1pPr>
            <a:lvl2pPr>
              <a:defRPr sz="2800">
                <a:latin typeface="+mj-lt"/>
              </a:defRPr>
            </a:lvl2pPr>
            <a:lvl3pPr>
              <a:defRPr sz="2800">
                <a:latin typeface="+mj-lt"/>
              </a:defRPr>
            </a:lvl3pPr>
            <a:lvl4pPr>
              <a:defRPr sz="2800">
                <a:latin typeface="+mj-lt"/>
              </a:defRPr>
            </a:lvl4pPr>
            <a:lvl5pPr>
              <a:defRPr sz="2800">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C44A26E-3AFE-432C-9673-F530BA1DE7F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7"/>
            <a:ext cx="3886200" cy="362611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521357"/>
            <a:ext cx="3886200" cy="362611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154D7E5-7607-4243-BFC3-931177CEE81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F35A2F-6E70-4237-BE22-53FA79361D6F}"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3E5D83-57E5-4AA1-B05C-55862268880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4632" y="144929"/>
            <a:ext cx="6995160" cy="59932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86918" y="1044444"/>
            <a:ext cx="7886700" cy="362611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5296962"/>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7ED5064-60E8-4D20-92F6-0A1DD284248D}" type="datetime1">
              <a:rPr lang="en-US" smtClean="0"/>
            </a:fld>
            <a:endParaRPr lang="en-US"/>
          </a:p>
        </p:txBody>
      </p:sp>
      <p:sp>
        <p:nvSpPr>
          <p:cNvPr id="5" name="Footer Placeholder 4"/>
          <p:cNvSpPr>
            <a:spLocks noGrp="1"/>
          </p:cNvSpPr>
          <p:nvPr>
            <p:ph type="ftr" sz="quarter" idx="3"/>
          </p:nvPr>
        </p:nvSpPr>
        <p:spPr>
          <a:xfrm>
            <a:off x="3028950" y="5296962"/>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5296962"/>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5904588-C5A4-4185-8804-A8353AEAA887}" type="slidenum">
              <a:rPr lang="en-US" smtClean="0"/>
            </a:fld>
            <a:endParaRPr lang="en-US"/>
          </a:p>
        </p:txBody>
      </p:sp>
      <p:cxnSp>
        <p:nvCxnSpPr>
          <p:cNvPr id="7" name="Straight Connector 6"/>
          <p:cNvCxnSpPr/>
          <p:nvPr userDrawn="1"/>
        </p:nvCxnSpPr>
        <p:spPr>
          <a:xfrm>
            <a:off x="0" y="817273"/>
            <a:ext cx="9144000" cy="0"/>
          </a:xfrm>
          <a:prstGeom prst="line">
            <a:avLst/>
          </a:prstGeom>
          <a:ln w="762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0" y="5296961"/>
            <a:ext cx="9144000" cy="0"/>
          </a:xfrm>
          <a:prstGeom prst="line">
            <a:avLst/>
          </a:prstGeom>
          <a:ln w="28575"/>
        </p:spPr>
        <p:style>
          <a:lnRef idx="3">
            <a:schemeClr val="accent4"/>
          </a:lnRef>
          <a:fillRef idx="0">
            <a:schemeClr val="accent4"/>
          </a:fillRef>
          <a:effectRef idx="2">
            <a:schemeClr val="accent4"/>
          </a:effectRef>
          <a:fontRef idx="minor">
            <a:schemeClr val="tx1"/>
          </a:fontRef>
        </p:style>
      </p:cxnSp>
      <p:sp>
        <p:nvSpPr>
          <p:cNvPr id="9" name="TextBox 8"/>
          <p:cNvSpPr txBox="1"/>
          <p:nvPr userDrawn="1"/>
        </p:nvSpPr>
        <p:spPr>
          <a:xfrm>
            <a:off x="3960268" y="5376446"/>
            <a:ext cx="1223464" cy="313932"/>
          </a:xfrm>
          <a:prstGeom prst="rect">
            <a:avLst/>
          </a:prstGeom>
          <a:noFill/>
        </p:spPr>
        <p:txBody>
          <a:bodyPr wrap="square" rtlCol="0">
            <a:spAutoFit/>
          </a:bodyPr>
          <a:lstStyle/>
          <a:p>
            <a:pPr defTabSz="351790" fontAlgn="auto">
              <a:spcBef>
                <a:spcPts val="0"/>
              </a:spcBef>
              <a:spcAft>
                <a:spcPts val="0"/>
              </a:spcAft>
            </a:pPr>
            <a:r>
              <a:rPr lang="en-US" sz="1440" b="1">
                <a:solidFill>
                  <a:srgbClr val="0070C0"/>
                </a:solidFill>
                <a:latin typeface="Times New Roman" panose="02020603050405020304" pitchFamily="18" charset="0"/>
                <a:cs typeface="Times New Roman" panose="02020603050405020304" pitchFamily="18" charset="0"/>
              </a:rPr>
              <a:t>NTTU-2022</a:t>
            </a:r>
            <a:endParaRPr lang="en-US" sz="1440" b="1">
              <a:solidFill>
                <a:srgbClr val="0070C0"/>
              </a:solidFill>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685800" rtl="0" eaLnBrk="1" latinLnBrk="0" hangingPunct="1">
        <a:lnSpc>
          <a:spcPct val="90000"/>
        </a:lnSpc>
        <a:spcBef>
          <a:spcPct val="0"/>
        </a:spcBef>
        <a:buNone/>
        <a:defRPr sz="3240" kern="1200">
          <a:solidFill>
            <a:srgbClr val="FF0000"/>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934200" y="4400946"/>
            <a:ext cx="2561480" cy="565548"/>
          </a:xfrm>
          <a:prstGeom prst="rect">
            <a:avLst/>
          </a:prstGeom>
        </p:spPr>
        <p:txBody>
          <a:bodyPr>
            <a:noAutofit/>
          </a:bodyPr>
          <a:lstStyle>
            <a:lvl1pPr marL="0" indent="0" algn="ctr" defTabSz="742950" rtl="0" fontAlgn="base">
              <a:lnSpc>
                <a:spcPct val="90000"/>
              </a:lnSpc>
              <a:spcBef>
                <a:spcPts val="815"/>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5"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571500" rtl="0" eaLnBrk="0" fontAlgn="base" latinLnBrk="0" hangingPunct="0">
              <a:lnSpc>
                <a:spcPct val="90000"/>
              </a:lnSpc>
              <a:spcBef>
                <a:spcPts val="625"/>
              </a:spcBef>
              <a:spcAft>
                <a:spcPct val="0"/>
              </a:spcAft>
              <a:buClrTx/>
              <a:buSzTx/>
              <a:buFont typeface="Arial" panose="020B0604020202020204" pitchFamily="34" charset="0"/>
              <a:buNone/>
              <a:defRPr/>
            </a:pPr>
            <a:r>
              <a:rPr kumimoji="0" lang="en-US" altLang="en-US" sz="126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GV: ThS. Đỗ Hoàng Nam</a:t>
            </a:r>
            <a:endParaRPr kumimoji="0" lang="en-US" altLang="en-US" sz="126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endParaRPr>
          </a:p>
          <a:p>
            <a:pPr marL="0" marR="0" lvl="0" indent="0" algn="l" defTabSz="571500" rtl="0" eaLnBrk="0" fontAlgn="base" latinLnBrk="0" hangingPunct="0">
              <a:lnSpc>
                <a:spcPct val="90000"/>
              </a:lnSpc>
              <a:spcBef>
                <a:spcPts val="625"/>
              </a:spcBef>
              <a:spcAft>
                <a:spcPct val="0"/>
              </a:spcAft>
              <a:buClrTx/>
              <a:buSzTx/>
              <a:buFont typeface="Arial" panose="020B0604020202020204" pitchFamily="34" charset="0"/>
              <a:buNone/>
              <a:defRPr/>
            </a:pPr>
            <a:r>
              <a:rPr kumimoji="0" lang="en-US" altLang="en-US" sz="126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Email: namdh@ntt.edu.vn</a:t>
            </a:r>
            <a:endParaRPr kumimoji="0" lang="en-US" altLang="en-US" sz="126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endParaRPr>
          </a:p>
          <a:p>
            <a:pPr marL="0" marR="0" lvl="0" indent="0" algn="l" defTabSz="571500" rtl="0" eaLnBrk="0" fontAlgn="base" latinLnBrk="0" hangingPunct="0">
              <a:lnSpc>
                <a:spcPct val="90000"/>
              </a:lnSpc>
              <a:spcBef>
                <a:spcPts val="625"/>
              </a:spcBef>
              <a:spcAft>
                <a:spcPct val="0"/>
              </a:spcAft>
              <a:buClrTx/>
              <a:buSzTx/>
              <a:buFont typeface="Arial" panose="020B0604020202020204" pitchFamily="34" charset="0"/>
              <a:buNone/>
              <a:defRPr/>
            </a:pPr>
            <a:r>
              <a:rPr kumimoji="0" lang="en-US" altLang="en-US" sz="126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DĐ: 0937 091 063</a:t>
            </a:r>
            <a:endParaRPr kumimoji="0" lang="en-US" altLang="en-US" sz="126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endParaRPr>
          </a:p>
        </p:txBody>
      </p:sp>
      <p:sp>
        <p:nvSpPr>
          <p:cNvPr id="4100" name="Rectangle 8"/>
          <p:cNvSpPr>
            <a:spLocks noChangeArrowheads="1"/>
          </p:cNvSpPr>
          <p:nvPr/>
        </p:nvSpPr>
        <p:spPr bwMode="auto">
          <a:xfrm>
            <a:off x="121470" y="906637"/>
            <a:ext cx="8305800" cy="139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63525" marR="0" lvl="0" indent="-263525" algn="ctr" defTabSz="351790" rtl="0" eaLnBrk="0" fontAlgn="base" latinLnBrk="0" hangingPunct="0">
              <a:lnSpc>
                <a:spcPct val="100000"/>
              </a:lnSpc>
              <a:spcBef>
                <a:spcPct val="20000"/>
              </a:spcBef>
              <a:spcAft>
                <a:spcPct val="0"/>
              </a:spcAft>
              <a:buClrTx/>
              <a:buSzTx/>
              <a:buFontTx/>
              <a:buNone/>
              <a:defRPr/>
            </a:pPr>
            <a:r>
              <a:rPr kumimoji="0" lang="vi-VN" altLang="en-US" sz="2400" b="0" i="0" u="none" strike="noStrike" kern="1200" cap="none" spc="0" normalizeH="0" baseline="0" noProof="0">
                <a:ln>
                  <a:noFill/>
                </a:ln>
                <a:solidFill>
                  <a:srgbClr val="0000FF"/>
                </a:solidFill>
                <a:effectLst/>
                <a:uLnTx/>
                <a:uFillTx/>
                <a:latin typeface="Times New Roman" panose="02020603050405020304"/>
                <a:ea typeface="+mn-ea"/>
                <a:cs typeface="+mn-cs"/>
              </a:rPr>
              <a:t>CHƯƠNG </a:t>
            </a:r>
            <a:r>
              <a:rPr kumimoji="0" lang="en-US" altLang="en-US" sz="2400" b="0" i="0" u="none" strike="noStrike" kern="1200" cap="none" spc="0" normalizeH="0" baseline="0" noProof="0">
                <a:ln>
                  <a:noFill/>
                </a:ln>
                <a:solidFill>
                  <a:srgbClr val="0000FF"/>
                </a:solidFill>
                <a:effectLst/>
                <a:uLnTx/>
                <a:uFillTx/>
                <a:latin typeface="Times New Roman" panose="02020603050405020304"/>
                <a:ea typeface="+mn-ea"/>
                <a:cs typeface="+mn-cs"/>
              </a:rPr>
              <a:t>7</a:t>
            </a:r>
            <a:r>
              <a:rPr kumimoji="0" lang="vi-VN" altLang="en-US" sz="2400" b="0" i="0" u="none" strike="noStrike" kern="1200" cap="none" spc="0" normalizeH="0" baseline="0" noProof="0">
                <a:ln>
                  <a:noFill/>
                </a:ln>
                <a:solidFill>
                  <a:srgbClr val="0000FF"/>
                </a:solidFill>
                <a:effectLst/>
                <a:uLnTx/>
                <a:uFillTx/>
                <a:latin typeface="Times New Roman" panose="02020603050405020304"/>
                <a:ea typeface="+mn-ea"/>
                <a:cs typeface="+mn-cs"/>
              </a:rPr>
              <a:t>: </a:t>
            </a:r>
            <a:endParaRPr kumimoji="0" lang="en-US" altLang="en-US" sz="2400" b="0" i="0" u="none" strike="noStrike" kern="1200" cap="none" spc="0" normalizeH="0" baseline="0" noProof="0">
              <a:ln>
                <a:noFill/>
              </a:ln>
              <a:solidFill>
                <a:srgbClr val="0000FF"/>
              </a:solidFill>
              <a:effectLst/>
              <a:uLnTx/>
              <a:uFillTx/>
              <a:latin typeface="Times New Roman" panose="02020603050405020304"/>
              <a:ea typeface="+mn-ea"/>
              <a:cs typeface="+mn-cs"/>
            </a:endParaRPr>
          </a:p>
          <a:p>
            <a:pPr marL="263525" marR="0" lvl="0" indent="-263525" algn="ctr" defTabSz="351790" rtl="0" eaLnBrk="0" fontAlgn="base" latinLnBrk="0" hangingPunct="0">
              <a:lnSpc>
                <a:spcPct val="100000"/>
              </a:lnSpc>
              <a:spcBef>
                <a:spcPct val="20000"/>
              </a:spcBef>
              <a:spcAft>
                <a:spcPct val="0"/>
              </a:spcAft>
              <a:buClrTx/>
              <a:buSzTx/>
              <a:buFontTx/>
              <a:buNone/>
              <a:defRPr/>
            </a:pPr>
            <a:r>
              <a:rPr kumimoji="0" lang="en-US" altLang="en-US" sz="3200" b="1" i="0" u="none" strike="noStrike" kern="1200" cap="none" spc="0" normalizeH="0" baseline="0" noProof="0">
                <a:ln>
                  <a:noFill/>
                </a:ln>
                <a:solidFill>
                  <a:srgbClr val="00B050"/>
                </a:solidFill>
                <a:effectLst/>
                <a:uLnTx/>
                <a:uFillTx/>
                <a:latin typeface="Times New Roman" panose="02020603050405020304"/>
                <a:ea typeface="+mn-ea"/>
                <a:cs typeface="+mn-cs"/>
              </a:rPr>
              <a:t>THỦ TỤC NỘI TẠI</a:t>
            </a:r>
            <a:br>
              <a:rPr kumimoji="0" lang="en-US" altLang="en-US" sz="3200" b="1" i="0" u="none" strike="noStrike" kern="1200" cap="none" spc="0" normalizeH="0" baseline="0" noProof="0">
                <a:ln>
                  <a:noFill/>
                </a:ln>
                <a:solidFill>
                  <a:srgbClr val="00B050"/>
                </a:solidFill>
                <a:effectLst/>
                <a:uLnTx/>
                <a:uFillTx/>
                <a:latin typeface="Times New Roman" panose="02020603050405020304"/>
                <a:ea typeface="+mn-ea"/>
                <a:cs typeface="+mn-cs"/>
              </a:rPr>
            </a:br>
            <a:r>
              <a:rPr kumimoji="0" lang="en-US" altLang="en-US" sz="2800" b="1" i="0" u="none" strike="noStrike" kern="1200" cap="none" spc="0" normalizeH="0" baseline="0" noProof="0">
                <a:ln>
                  <a:noFill/>
                </a:ln>
                <a:solidFill>
                  <a:srgbClr val="00B050"/>
                </a:solidFill>
                <a:effectLst/>
                <a:uLnTx/>
                <a:uFillTx/>
                <a:latin typeface="Times New Roman" panose="02020603050405020304"/>
                <a:ea typeface="+mn-ea"/>
                <a:cs typeface="+mn-cs"/>
              </a:rPr>
              <a:t>(STORED PROCEDURE) </a:t>
            </a:r>
            <a:endParaRPr kumimoji="0" lang="en-US" altLang="en-US" sz="2800" b="1" i="0" u="none" strike="noStrike" kern="1200" cap="none" spc="0" normalizeH="0" baseline="0" noProof="0">
              <a:ln>
                <a:noFill/>
              </a:ln>
              <a:solidFill>
                <a:srgbClr val="00B050"/>
              </a:solidFill>
              <a:effectLst/>
              <a:uLnTx/>
              <a:uFillTx/>
              <a:latin typeface="Times New Roman" panose="02020603050405020304"/>
              <a:ea typeface="+mn-ea"/>
              <a:cs typeface="+mn-cs"/>
            </a:endParaRPr>
          </a:p>
        </p:txBody>
      </p:sp>
      <p:sp>
        <p:nvSpPr>
          <p:cNvPr id="6" name="Rectangle 3"/>
          <p:cNvSpPr txBox="1">
            <a:spLocks noChangeArrowheads="1"/>
          </p:cNvSpPr>
          <p:nvPr/>
        </p:nvSpPr>
        <p:spPr bwMode="auto">
          <a:xfrm>
            <a:off x="4724404" y="313053"/>
            <a:ext cx="3680058" cy="293052"/>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anose="05000000000000000000" pitchFamily="2" charset="2"/>
              <a:buNone/>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marR="0" lvl="0" indent="0" algn="ctr" defTabSz="351790" rtl="0" eaLnBrk="1" fontAlgn="base" latinLnBrk="0" hangingPunct="1">
              <a:lnSpc>
                <a:spcPct val="90000"/>
              </a:lnSpc>
              <a:spcBef>
                <a:spcPct val="20000"/>
              </a:spcBef>
              <a:spcAft>
                <a:spcPct val="0"/>
              </a:spcAft>
              <a:buClr>
                <a:srgbClr val="4472C4"/>
              </a:buClr>
              <a:buSzPct val="70000"/>
              <a:buFont typeface="Wingdings" panose="05000000000000000000" pitchFamily="2" charset="2"/>
              <a:buNone/>
              <a:defRPr/>
            </a:pPr>
            <a:r>
              <a:rPr kumimoji="0" lang="en-US" altLang="en-US" sz="154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KHOA CÔNG NGHỆ THÔNG TIN</a:t>
            </a:r>
            <a:endParaRPr kumimoji="0" lang="en-US" altLang="en-US" sz="154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21470" y="0"/>
            <a:ext cx="3050053" cy="886824"/>
          </a:xfrm>
          <a:prstGeom prst="rect">
            <a:avLst/>
          </a:prstGeom>
        </p:spPr>
      </p:pic>
      <p:sp>
        <p:nvSpPr>
          <p:cNvPr id="8" name="Rectangle 3"/>
          <p:cNvSpPr txBox="1">
            <a:spLocks noChangeArrowheads="1"/>
          </p:cNvSpPr>
          <p:nvPr/>
        </p:nvSpPr>
        <p:spPr>
          <a:xfrm>
            <a:off x="121470" y="4400946"/>
            <a:ext cx="2942923" cy="619920"/>
          </a:xfrm>
          <a:prstGeom prst="rect">
            <a:avLst/>
          </a:prstGeom>
        </p:spPr>
        <p:txBody>
          <a:bodyPr>
            <a:noAutofit/>
          </a:bodyPr>
          <a:lstStyle>
            <a:lvl1pPr marL="0" indent="0" algn="ctr" defTabSz="742950" rtl="0" fontAlgn="base">
              <a:lnSpc>
                <a:spcPct val="90000"/>
              </a:lnSpc>
              <a:spcBef>
                <a:spcPts val="815"/>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5"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5"/>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571500" rtl="0" eaLnBrk="0" fontAlgn="base" latinLnBrk="0" hangingPunct="0">
              <a:lnSpc>
                <a:spcPct val="90000"/>
              </a:lnSpc>
              <a:spcBef>
                <a:spcPts val="625"/>
              </a:spcBef>
              <a:spcAft>
                <a:spcPct val="0"/>
              </a:spcAft>
              <a:buClrTx/>
              <a:buSzTx/>
              <a:buFont typeface="Arial" panose="020B0604020202020204" pitchFamily="34" charset="0"/>
              <a:buNone/>
              <a:defRPr/>
            </a:pPr>
            <a:r>
              <a:rPr kumimoji="0" lang="en-US" altLang="en-US" sz="1400" b="1" i="0" u="none" strike="noStrike" kern="1200" cap="none" spc="0" normalizeH="0" baseline="0" noProof="0">
                <a:ln>
                  <a:noFill/>
                </a:ln>
                <a:solidFill>
                  <a:srgbClr val="00B0F0"/>
                </a:solidFill>
                <a:effectLst/>
                <a:uLnTx/>
                <a:uFillTx/>
                <a:latin typeface="Times New Roman" panose="02020603050405020304" pitchFamily="18" charset="0"/>
                <a:ea typeface="+mn-ea"/>
                <a:cs typeface="Times New Roman" panose="02020603050405020304" pitchFamily="18" charset="0"/>
              </a:rPr>
              <a:t>Biên soạn: ThS.Phạm Văn Đăng</a:t>
            </a:r>
            <a:endParaRPr kumimoji="0" lang="en-US" altLang="en-US" sz="1400" b="1" i="0" u="none" strike="noStrike" kern="1200" cap="none" spc="0" normalizeH="0" baseline="0" noProof="0">
              <a:ln>
                <a:noFill/>
              </a:ln>
              <a:solidFill>
                <a:srgbClr val="00B0F0"/>
              </a:solidFill>
              <a:effectLst/>
              <a:uLnTx/>
              <a:uFillTx/>
              <a:latin typeface="Times New Roman" panose="02020603050405020304" pitchFamily="18" charset="0"/>
              <a:ea typeface="+mn-ea"/>
              <a:cs typeface="Times New Roman" panose="02020603050405020304" pitchFamily="18" charset="0"/>
            </a:endParaRPr>
          </a:p>
          <a:p>
            <a:pPr marL="0" marR="0" lvl="0" indent="0" algn="l" defTabSz="571500" rtl="0" eaLnBrk="0" fontAlgn="base" latinLnBrk="0" hangingPunct="0">
              <a:lnSpc>
                <a:spcPct val="90000"/>
              </a:lnSpc>
              <a:spcBef>
                <a:spcPts val="625"/>
              </a:spcBef>
              <a:spcAft>
                <a:spcPct val="0"/>
              </a:spcAft>
              <a:buClrTx/>
              <a:buSzTx/>
              <a:buFont typeface="Arial" panose="020B0604020202020204" pitchFamily="34" charset="0"/>
              <a:buNone/>
              <a:defRPr/>
            </a:pPr>
            <a:r>
              <a:rPr kumimoji="0" lang="en-US" altLang="en-US" sz="1400" b="1" i="0" u="none" strike="noStrike" kern="1200" cap="none" spc="0" normalizeH="0" baseline="0" noProof="0">
                <a:ln>
                  <a:noFill/>
                </a:ln>
                <a:solidFill>
                  <a:srgbClr val="00B0F0"/>
                </a:solidFill>
                <a:effectLst/>
                <a:uLnTx/>
                <a:uFillTx/>
                <a:latin typeface="Times New Roman" panose="02020603050405020304" pitchFamily="18" charset="0"/>
                <a:ea typeface="+mn-ea"/>
                <a:cs typeface="Times New Roman" panose="02020603050405020304" pitchFamily="18" charset="0"/>
              </a:rPr>
              <a:t>Email: pvdang@ntt.edu.vn</a:t>
            </a:r>
            <a:endParaRPr kumimoji="0" lang="en-US" altLang="en-US" sz="1400" b="1" i="0" u="none" strike="noStrike" kern="1200" cap="none" spc="0" normalizeH="0" baseline="0" noProof="0">
              <a:ln>
                <a:noFill/>
              </a:ln>
              <a:solidFill>
                <a:srgbClr val="00B0F0"/>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0" y="186194"/>
            <a:ext cx="842760" cy="546766"/>
          </a:xfrm>
          <a:prstGeom prst="rect">
            <a:avLst/>
          </a:prstGeom>
        </p:spPr>
      </p:pic>
      <p:sp>
        <p:nvSpPr>
          <p:cNvPr id="11" name="Slide Number Placeholder 10"/>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E1236C6-0024-4286-AA03-0A6E67CE63D4}" type="slidenum">
              <a:rPr kumimoji="0" lang="en-US" sz="9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pic>
        <p:nvPicPr>
          <p:cNvPr id="5" name="Picture 4"/>
          <p:cNvPicPr>
            <a:picLocks noChangeAspect="1"/>
          </p:cNvPicPr>
          <p:nvPr/>
        </p:nvPicPr>
        <p:blipFill>
          <a:blip r:embed="rId3"/>
          <a:stretch>
            <a:fillRect/>
          </a:stretch>
        </p:blipFill>
        <p:spPr>
          <a:xfrm>
            <a:off x="2438400" y="2416808"/>
            <a:ext cx="3595688" cy="1886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952500"/>
            <a:ext cx="840671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b="1">
                <a:latin typeface="+mj-lt"/>
                <a:cs typeface="Times New Roman" panose="02020603050405020304" pitchFamily="18" charset="0"/>
              </a:rPr>
              <a:t>(4) Temporary Stored Procedure (SP Temporary)</a:t>
            </a:r>
            <a:endParaRPr lang="en-US" sz="2400" b="1">
              <a:latin typeface="+mj-lt"/>
              <a:cs typeface="Times New Roman" panose="02020603050405020304" pitchFamily="18" charset="0"/>
            </a:endParaRPr>
          </a:p>
          <a:p>
            <a:pPr marL="0" indent="0" algn="just">
              <a:lnSpc>
                <a:spcPct val="150000"/>
              </a:lnSpc>
              <a:buNone/>
            </a:pPr>
            <a:r>
              <a:rPr lang="en-US" sz="2400">
                <a:latin typeface="+mj-lt"/>
              </a:rPr>
              <a:t>	Được lưu trữ trong CSDL Tempdb và tự động bị xóa. Các Temporary cục bộ bắt đầu bằng #. Các Temporary toàn cục bắt đầu bằng ##.</a:t>
            </a:r>
            <a:endParaRPr lang="en-US" sz="2400">
              <a:latin typeface="+mj-lt"/>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99357" y="952500"/>
            <a:ext cx="8188779"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b="1">
                <a:latin typeface="+mj-lt"/>
                <a:cs typeface="Times New Roman" panose="02020603050405020304" pitchFamily="18" charset="0"/>
              </a:rPr>
              <a:t>(5) Stored Procedure mở rộng (SP Extended)</a:t>
            </a:r>
            <a:endParaRPr lang="en-US" sz="2400" b="1">
              <a:latin typeface="+mj-lt"/>
              <a:cs typeface="Times New Roman" panose="02020603050405020304" pitchFamily="18" charset="0"/>
            </a:endParaRPr>
          </a:p>
          <a:p>
            <a:pPr marL="0" indent="0" algn="just">
              <a:lnSpc>
                <a:spcPct val="150000"/>
              </a:lnSpc>
              <a:buNone/>
            </a:pPr>
            <a:r>
              <a:rPr lang="en-US" sz="2400">
                <a:latin typeface="+mj-lt"/>
              </a:rPr>
              <a:t>	Các DLL(Dynamic Link Libraries) thực hiện bên ngoài môi trường SQL Server được hiểu như Stored Procedure mở rộng. Nó có thể đọc và thực hiện giống như Stored Procedure. Thường bắt đầu với từ khóa XP và Stored Procedure hệ thống gọi các Stored Procedure mở rộng.</a:t>
            </a:r>
            <a:endParaRPr lang="en-US" sz="2400">
              <a:latin typeface="+mj-lt"/>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14300"/>
            <a:ext cx="7158037" cy="1177396"/>
          </a:xfrm>
        </p:spPr>
        <p:txBody>
          <a:bodyPr/>
          <a:lstStyle/>
          <a:p>
            <a:pPr eaLnBrk="1" hangingPunct="1"/>
            <a:r>
              <a:rPr lang="en-US" altLang="en-US"/>
              <a:t>1.2.Tiến trình của Stored Procedure</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063096"/>
            <a:ext cx="86106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685800" indent="-336550" algn="just">
              <a:lnSpc>
                <a:spcPct val="150000"/>
              </a:lnSpc>
              <a:buFont typeface="Wingdings" panose="05000000000000000000" pitchFamily="2" charset="2"/>
              <a:buChar char="v"/>
            </a:pPr>
            <a:r>
              <a:rPr lang="en-US" sz="2400">
                <a:latin typeface="+mj-lt"/>
              </a:rPr>
              <a:t>Khi Stored Procedure được tạo ra, các phát biểu bên trong Stored Procedure được phân tích đúng cú pháp. Tên của Stored Procedure lưu trong bảng </a:t>
            </a:r>
            <a:r>
              <a:rPr lang="en-US" sz="2400">
                <a:solidFill>
                  <a:srgbClr val="FF0000"/>
                </a:solidFill>
                <a:latin typeface="+mj-lt"/>
              </a:rPr>
              <a:t>SysObjects</a:t>
            </a:r>
            <a:r>
              <a:rPr lang="en-US" sz="2400">
                <a:latin typeface="+mj-lt"/>
              </a:rPr>
              <a:t> trong CSDL hiện hành và nội dung Stored Procedure trong </a:t>
            </a:r>
            <a:r>
              <a:rPr lang="en-US" sz="2400">
                <a:solidFill>
                  <a:srgbClr val="FF0000"/>
                </a:solidFill>
                <a:latin typeface="+mj-lt"/>
              </a:rPr>
              <a:t>SysComments</a:t>
            </a:r>
            <a:r>
              <a:rPr lang="en-US" sz="2400">
                <a:latin typeface="+mj-lt"/>
              </a:rPr>
              <a:t>.</a:t>
            </a:r>
            <a:endParaRPr lang="en-US" sz="2400">
              <a:latin typeface="+mj-lt"/>
            </a:endParaRPr>
          </a:p>
          <a:p>
            <a:pPr marL="685800" indent="-336550" algn="just">
              <a:lnSpc>
                <a:spcPct val="150000"/>
              </a:lnSpc>
              <a:buFont typeface="Wingdings" panose="05000000000000000000" pitchFamily="2" charset="2"/>
              <a:buChar char="v"/>
            </a:pPr>
            <a:r>
              <a:rPr lang="en-US" sz="2400">
                <a:latin typeface="+mj-lt"/>
              </a:rPr>
              <a:t>Stored Procedure cho phép tham chiếu đến các đối tượng chưa tồn tại. Nhưng phải tồn tại khi Stored Procedure thi hành.</a:t>
            </a:r>
            <a:endParaRPr lang="en-US" sz="2400">
              <a:latin typeface="+mj-lt"/>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5121" y="-114300"/>
            <a:ext cx="7158037" cy="1177396"/>
          </a:xfrm>
        </p:spPr>
        <p:txBody>
          <a:bodyPr/>
          <a:lstStyle/>
          <a:p>
            <a:pPr eaLnBrk="1" hangingPunct="1"/>
            <a:r>
              <a:rPr lang="en-US" altLang="en-US"/>
              <a:t>1.2.Tiến trình của Stored Procedure</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95250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396875" indent="-396875" algn="just">
              <a:lnSpc>
                <a:spcPct val="150000"/>
              </a:lnSpc>
              <a:buFont typeface="Wingdings" panose="05000000000000000000" pitchFamily="2" charset="2"/>
              <a:buChar char="v"/>
            </a:pPr>
            <a:r>
              <a:rPr lang="en-US" sz="2400" b="1">
                <a:solidFill>
                  <a:srgbClr val="FF0000"/>
                </a:solidFill>
                <a:latin typeface="+mj-lt"/>
              </a:rPr>
              <a:t>Việc thi hành Stored Procedure</a:t>
            </a:r>
            <a:r>
              <a:rPr lang="en-US" sz="2400">
                <a:latin typeface="+mj-lt"/>
              </a:rPr>
              <a:t> lần đầu tiên thực hiện, bộ xử lý đọc từ bảng SysComments và thực hiện quá trình giải quyết vấn đề. Stored Procedure sẽ được biên dịch lại trong các khả năng sau: </a:t>
            </a:r>
            <a:endParaRPr lang="en-US" sz="2400">
              <a:latin typeface="+mj-lt"/>
            </a:endParaRPr>
          </a:p>
          <a:p>
            <a:pPr marL="917575" indent="-231775" algn="just">
              <a:lnSpc>
                <a:spcPct val="150000"/>
              </a:lnSpc>
              <a:buFont typeface="Wingdings" panose="05000000000000000000" pitchFamily="2" charset="2"/>
              <a:buChar char="ü"/>
            </a:pPr>
            <a:r>
              <a:rPr lang="en-US" sz="2400">
                <a:latin typeface="+mj-lt"/>
              </a:rPr>
              <a:t>Các đối tượng bị thay đổi.</a:t>
            </a:r>
            <a:endParaRPr lang="en-US" sz="2400">
              <a:latin typeface="+mj-lt"/>
            </a:endParaRPr>
          </a:p>
          <a:p>
            <a:pPr marL="917575" indent="-231775" algn="just">
              <a:lnSpc>
                <a:spcPct val="150000"/>
              </a:lnSpc>
              <a:buFont typeface="Wingdings" panose="05000000000000000000" pitchFamily="2" charset="2"/>
              <a:buChar char="ü"/>
            </a:pPr>
            <a:r>
              <a:rPr lang="en-US" sz="2400">
                <a:latin typeface="+mj-lt"/>
              </a:rPr>
              <a:t>Môi trường biên dịch khác khi thực hiện.</a:t>
            </a:r>
            <a:endParaRPr lang="en-US" sz="240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90500"/>
            <a:ext cx="7158037" cy="1177396"/>
          </a:xfrm>
        </p:spPr>
        <p:txBody>
          <a:bodyPr/>
          <a:lstStyle/>
          <a:p>
            <a:pPr eaLnBrk="1" hangingPunct="1"/>
            <a:r>
              <a:rPr lang="en-US" altLang="en-US"/>
              <a:t>1.2.Tiến trình của Stored Procedure</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986896"/>
            <a:ext cx="86868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algn="just">
              <a:lnSpc>
                <a:spcPct val="150000"/>
              </a:lnSpc>
              <a:buFont typeface="Wingdings" panose="05000000000000000000" pitchFamily="2" charset="2"/>
              <a:buChar char="v"/>
            </a:pPr>
            <a:r>
              <a:rPr lang="en-US" sz="2000" b="1">
                <a:solidFill>
                  <a:srgbClr val="FF0000"/>
                </a:solidFill>
                <a:latin typeface="+mj-lt"/>
              </a:rPr>
              <a:t>Tối ưu hóa:</a:t>
            </a:r>
            <a:r>
              <a:rPr lang="en-US" sz="2000">
                <a:latin typeface="+mj-lt"/>
              </a:rPr>
              <a:t> SQL Server sẽ phân tích Stored Procedure và tạo ra kế hoạch để đạt được phương thức tối ưu khi truy xuất dữ liệu. Các tham số cần quan tâm khi tối ưu: </a:t>
            </a:r>
            <a:endParaRPr lang="en-US" sz="2000">
              <a:latin typeface="+mj-lt"/>
            </a:endParaRPr>
          </a:p>
          <a:p>
            <a:pPr marL="1146175" indent="-231775" algn="just">
              <a:lnSpc>
                <a:spcPct val="150000"/>
              </a:lnSpc>
              <a:buFont typeface="Wingdings" panose="05000000000000000000" pitchFamily="2" charset="2"/>
              <a:buChar char="ü"/>
            </a:pPr>
            <a:r>
              <a:rPr lang="en-US" sz="2000">
                <a:latin typeface="+mj-lt"/>
              </a:rPr>
              <a:t>Số dữ liệu trên các bảng.</a:t>
            </a:r>
            <a:endParaRPr lang="en-US" sz="2000">
              <a:latin typeface="+mj-lt"/>
            </a:endParaRPr>
          </a:p>
          <a:p>
            <a:pPr marL="1146175" indent="-231775" algn="just">
              <a:lnSpc>
                <a:spcPct val="150000"/>
              </a:lnSpc>
              <a:buFont typeface="Wingdings" panose="05000000000000000000" pitchFamily="2" charset="2"/>
              <a:buChar char="ü"/>
            </a:pPr>
            <a:r>
              <a:rPr lang="en-US" sz="2000">
                <a:latin typeface="+mj-lt"/>
              </a:rPr>
              <a:t>Toán tử so sánh và giá trị so sánh trong </a:t>
            </a:r>
            <a:r>
              <a:rPr lang="en-US" sz="2000" b="1">
                <a:latin typeface="+mj-lt"/>
              </a:rPr>
              <a:t>mệnh đề Where</a:t>
            </a:r>
            <a:endParaRPr lang="en-US" sz="2000" b="1">
              <a:latin typeface="+mj-lt"/>
            </a:endParaRPr>
          </a:p>
          <a:p>
            <a:pPr marL="1146175" indent="-231775" algn="just">
              <a:lnSpc>
                <a:spcPct val="150000"/>
              </a:lnSpc>
              <a:buFont typeface="Wingdings" panose="05000000000000000000" pitchFamily="2" charset="2"/>
              <a:buChar char="ü"/>
            </a:pPr>
            <a:r>
              <a:rPr lang="en-US" sz="2000">
                <a:latin typeface="+mj-lt"/>
              </a:rPr>
              <a:t>Loại kết nối và mệnh đề Union, Group by, Order by.</a:t>
            </a:r>
            <a:endParaRPr lang="en-US" sz="2000">
              <a:latin typeface="+mj-lt"/>
            </a:endParaRPr>
          </a:p>
          <a:p>
            <a:pPr algn="just">
              <a:lnSpc>
                <a:spcPct val="150000"/>
              </a:lnSpc>
              <a:buFont typeface="Wingdings" panose="05000000000000000000" pitchFamily="2" charset="2"/>
              <a:buChar char="v"/>
            </a:pPr>
            <a:r>
              <a:rPr lang="en-US" sz="2000" b="1">
                <a:solidFill>
                  <a:srgbClr val="FF0000"/>
                </a:solidFill>
                <a:latin typeface="+mj-lt"/>
              </a:rPr>
              <a:t>Biên dịch:</a:t>
            </a:r>
            <a:r>
              <a:rPr lang="en-US" sz="2000">
                <a:latin typeface="+mj-lt"/>
              </a:rPr>
              <a:t> Sau khi tối ưu hóa Stored Procedure xong thì chúng ta có thể biên dịch và thi hành lại.</a:t>
            </a:r>
            <a:endParaRPr lang="en-US" sz="2000">
              <a:latin typeface="+mj-lt"/>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114300"/>
            <a:ext cx="7158037" cy="1177396"/>
          </a:xfrm>
        </p:spPr>
        <p:txBody>
          <a:bodyPr/>
          <a:lstStyle/>
          <a:p>
            <a:pPr eaLnBrk="1" hangingPunct="1"/>
            <a:r>
              <a:rPr lang="en-US" altLang="en-US"/>
              <a:t>1.3.Các thuận lợi của Stored Procedure</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400" y="95250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349250" indent="-349250" algn="just">
              <a:lnSpc>
                <a:spcPct val="150000"/>
              </a:lnSpc>
              <a:buFont typeface="Wingdings" panose="05000000000000000000" pitchFamily="2" charset="2"/>
              <a:buChar char="v"/>
            </a:pPr>
            <a:r>
              <a:rPr lang="en-US" sz="2200">
                <a:latin typeface="+mj-lt"/>
              </a:rPr>
              <a:t>Có thể chia sẻ với các ứng dụng khác.</a:t>
            </a:r>
            <a:endParaRPr lang="en-US" sz="2200">
              <a:latin typeface="+mj-lt"/>
            </a:endParaRPr>
          </a:p>
          <a:p>
            <a:pPr marL="349250" indent="-349250" algn="just">
              <a:lnSpc>
                <a:spcPct val="150000"/>
              </a:lnSpc>
              <a:buFont typeface="Wingdings" panose="05000000000000000000" pitchFamily="2" charset="2"/>
              <a:buChar char="v"/>
            </a:pPr>
            <a:r>
              <a:rPr lang="en-US" sz="2200">
                <a:latin typeface="+mj-lt"/>
              </a:rPr>
              <a:t>Bảo đảm dữ liệu đồng nhất.</a:t>
            </a:r>
            <a:endParaRPr lang="en-US" sz="2200">
              <a:latin typeface="+mj-lt"/>
            </a:endParaRPr>
          </a:p>
          <a:p>
            <a:pPr marL="349250" indent="-349250" algn="just">
              <a:lnSpc>
                <a:spcPct val="150000"/>
              </a:lnSpc>
              <a:buFont typeface="Wingdings" panose="05000000000000000000" pitchFamily="2" charset="2"/>
              <a:buChar char="v"/>
            </a:pPr>
            <a:r>
              <a:rPr lang="en-US" sz="2200">
                <a:latin typeface="+mj-lt"/>
              </a:rPr>
              <a:t>Cung cấp cơ chế an toàn. Người dùng có thể cấp quyền thực hiện Stored Procedure nhưng không có quyền truy xuất các Table, View trong Stored Procedure.</a:t>
            </a:r>
            <a:endParaRPr lang="en-US" sz="2200">
              <a:latin typeface="+mj-lt"/>
            </a:endParaRPr>
          </a:p>
          <a:p>
            <a:pPr marL="349250" indent="-349250" algn="just">
              <a:lnSpc>
                <a:spcPct val="150000"/>
              </a:lnSpc>
              <a:buFont typeface="Wingdings" panose="05000000000000000000" pitchFamily="2" charset="2"/>
              <a:buChar char="v"/>
            </a:pPr>
            <a:r>
              <a:rPr lang="en-US" sz="2200">
                <a:latin typeface="+mj-lt"/>
              </a:rPr>
              <a:t>Tăng cường tốc độ thực hiện.</a:t>
            </a:r>
            <a:endParaRPr lang="en-US" sz="2200">
              <a:latin typeface="+mj-lt"/>
            </a:endParaRPr>
          </a:p>
          <a:p>
            <a:pPr marL="349250" indent="-349250" algn="just">
              <a:lnSpc>
                <a:spcPct val="150000"/>
              </a:lnSpc>
              <a:buFont typeface="Wingdings" panose="05000000000000000000" pitchFamily="2" charset="2"/>
              <a:buChar char="v"/>
            </a:pPr>
            <a:r>
              <a:rPr lang="en-US" sz="2200">
                <a:latin typeface="+mj-lt"/>
              </a:rPr>
              <a:t>Giảm bớt tắt nghẽn trên mạng vì gia tăng số các yêu cầu từ Client đến Server.</a:t>
            </a:r>
            <a:endParaRPr lang="en-US" sz="2200">
              <a:latin typeface="+mj-lt"/>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3000" y="1276801"/>
            <a:ext cx="6248400" cy="3410585"/>
          </a:xfrm>
          <a:prstGeom prst="rect">
            <a:avLst/>
          </a:prstGeom>
        </p:spPr>
      </p:pic>
      <p:sp>
        <p:nvSpPr>
          <p:cNvPr id="7" name="Title 1"/>
          <p:cNvSpPr>
            <a:spLocks noGrp="1"/>
          </p:cNvSpPr>
          <p:nvPr>
            <p:ph type="title"/>
          </p:nvPr>
        </p:nvSpPr>
        <p:spPr>
          <a:xfrm>
            <a:off x="228600" y="0"/>
            <a:ext cx="9144000" cy="912781"/>
          </a:xfrm>
        </p:spPr>
        <p:txBody>
          <a:bodyPr anchor="ctr">
            <a:noAutofit/>
          </a:bodyPr>
          <a:lstStyle/>
          <a:p>
            <a:r>
              <a:rPr lang="en-US"/>
              <a:t>2. TẠO STORED PROCEDURE</a:t>
            </a:r>
            <a:endParaRPr lang="en-US"/>
          </a:p>
        </p:txBody>
      </p:sp>
      <p:sp>
        <p:nvSpPr>
          <p:cNvPr id="3" name="Slide Number Placeholder 2"/>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44928" y="-46692"/>
            <a:ext cx="7745186" cy="1219200"/>
          </a:xfrm>
        </p:spPr>
        <p:txBody>
          <a:bodyPr/>
          <a:lstStyle/>
          <a:p>
            <a:pPr eaLnBrk="1" hangingPunct="1"/>
            <a:r>
              <a:rPr lang="en-US" altLang="en-US"/>
              <a:t>2.1.Tạo Stored Procedure tham số đầu vào</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28599" y="920750"/>
            <a:ext cx="8458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a:latin typeface="+mj-lt"/>
                <a:cs typeface="Times New Roman" panose="02020603050405020304" pitchFamily="18" charset="0"/>
              </a:rPr>
              <a:t>Cho phép truyền vào các thông tin cần cho những xử lý bên trong một Stored Procedure.</a:t>
            </a:r>
            <a:endParaRPr lang="en-US" sz="2400">
              <a:latin typeface="+mj-lt"/>
              <a:cs typeface="Times New Roman" panose="02020603050405020304" pitchFamily="18" charset="0"/>
            </a:endParaRPr>
          </a:p>
          <a:p>
            <a:pPr marL="0" indent="0" algn="just">
              <a:lnSpc>
                <a:spcPct val="150000"/>
              </a:lnSpc>
              <a:buNone/>
            </a:pPr>
            <a:r>
              <a:rPr lang="en-US" sz="2000" u="sng">
                <a:latin typeface="Constantia" panose="02030602050306030303" pitchFamily="18" charset="0"/>
                <a:cs typeface="Times New Roman" panose="02020603050405020304" pitchFamily="18" charset="0"/>
              </a:rPr>
              <a:t>Cú pháp:</a:t>
            </a:r>
            <a:endParaRPr lang="en-US" sz="2000" u="sng">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CREATE  PROC</a:t>
            </a:r>
            <a:r>
              <a:rPr lang="en-US" sz="2000">
                <a:latin typeface="Constantia" panose="02030602050306030303" pitchFamily="18" charset="0"/>
                <a:cs typeface="Times New Roman" panose="02020603050405020304" pitchFamily="18" charset="0"/>
              </a:rPr>
              <a:t>[</a:t>
            </a:r>
            <a:r>
              <a:rPr lang="en-US" sz="2000">
                <a:solidFill>
                  <a:srgbClr val="0000FF"/>
                </a:solidFill>
                <a:latin typeface="Constantia" panose="02030602050306030303" pitchFamily="18" charset="0"/>
                <a:cs typeface="Times New Roman" panose="02020603050405020304" pitchFamily="18" charset="0"/>
              </a:rPr>
              <a:t>EDURE</a:t>
            </a:r>
            <a:r>
              <a:rPr lang="en-US" sz="2000">
                <a:latin typeface="Constantia" panose="02030602050306030303" pitchFamily="18" charset="0"/>
                <a:cs typeface="Times New Roman" panose="02020603050405020304" pitchFamily="18" charset="0"/>
              </a:rPr>
              <a:t>]  &lt;TÊN THỦ TỤC&gt;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@TÊN-THAM-SỐ   KIỂU-DỮ-LIỆU  [=GIÁ TRỊ MĐ]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AS </a:t>
            </a:r>
            <a:endParaRPr lang="en-US" sz="2000">
              <a:solidFill>
                <a:srgbClr val="0000FF"/>
              </a:solidFill>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BEGIN</a:t>
            </a:r>
            <a:r>
              <a:rPr lang="en-US" sz="2000">
                <a:latin typeface="Constantia" panose="02030602050306030303" pitchFamily="18" charset="0"/>
                <a:cs typeface="Times New Roman" panose="02020603050405020304" pitchFamily="18" charset="0"/>
              </a:rPr>
              <a:t> … </a:t>
            </a:r>
            <a:r>
              <a:rPr lang="en-US" sz="2000">
                <a:solidFill>
                  <a:srgbClr val="0000FF"/>
                </a:solidFill>
                <a:latin typeface="Constantia" panose="02030602050306030303" pitchFamily="18" charset="0"/>
                <a:cs typeface="Times New Roman" panose="02020603050405020304" pitchFamily="18" charset="0"/>
              </a:rPr>
              <a:t>END</a:t>
            </a:r>
            <a:endParaRPr lang="en-US" sz="2000">
              <a:solidFill>
                <a:srgbClr val="0000FF"/>
              </a:solidFill>
              <a:latin typeface="Constantia" panose="02030602050306030303" pitchFamily="18" charset="0"/>
              <a:cs typeface="Times New Roman" panose="02020603050405020304" pitchFamily="18" charset="0"/>
            </a:endParaRPr>
          </a:p>
        </p:txBody>
      </p:sp>
      <p:sp>
        <p:nvSpPr>
          <p:cNvPr id="2" name="Rectangle 1"/>
          <p:cNvSpPr/>
          <p:nvPr/>
        </p:nvSpPr>
        <p:spPr bwMode="auto">
          <a:xfrm>
            <a:off x="838200" y="2687007"/>
            <a:ext cx="7620000" cy="239027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90500"/>
            <a:ext cx="7620000" cy="1177396"/>
          </a:xfrm>
        </p:spPr>
        <p:txBody>
          <a:bodyPr/>
          <a:lstStyle/>
          <a:p>
            <a:pPr eaLnBrk="1" hangingPunct="1"/>
            <a:r>
              <a:rPr lang="en-US" altLang="en-US"/>
              <a:t>2.1.Tạo Stored Procedure tham số đầu vào</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47870" y="768350"/>
            <a:ext cx="8616044"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i="1" u="sng">
                <a:latin typeface="+mj-lt"/>
                <a:cs typeface="Times New Roman" panose="02020603050405020304" pitchFamily="18" charset="0"/>
              </a:rPr>
              <a:t>Ví dụ:</a:t>
            </a:r>
            <a:endParaRPr lang="en-US" sz="2400" i="1" u="sng">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Viết thủ tục hoán vị 2 số nguyên. Do vậy, cần truyền vào 2 tham số.</a:t>
            </a:r>
            <a:endParaRPr lang="en-US" sz="2400">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Viết thủ tục xét số nguyên tố. Do vậy, cần truyền vào 1 tham số.</a:t>
            </a:r>
            <a:endParaRPr lang="en-US" sz="2400">
              <a:latin typeface="+mj-lt"/>
              <a:cs typeface="Times New Roman" panose="02020603050405020304" pitchFamily="18" charset="0"/>
            </a:endParaRPr>
          </a:p>
          <a:p>
            <a:pPr marL="0" indent="0" algn="just">
              <a:lnSpc>
                <a:spcPct val="150000"/>
              </a:lnSpc>
              <a:buNone/>
            </a:pPr>
            <a:r>
              <a:rPr lang="en-US" sz="2400" i="1" u="sng">
                <a:latin typeface="+mj-lt"/>
                <a:cs typeface="Times New Roman" panose="02020603050405020304" pitchFamily="18" charset="0"/>
              </a:rPr>
              <a:t>Chú ý:</a:t>
            </a:r>
            <a:endParaRPr lang="en-US" sz="2400" i="1" u="sng">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Số tham số tối đa: 1024 tham số</a:t>
            </a:r>
            <a:endParaRPr lang="en-US" sz="2400">
              <a:latin typeface="+mj-lt"/>
              <a:cs typeface="Times New Roman" panose="02020603050405020304" pitchFamily="18" charset="0"/>
            </a:endParaRPr>
          </a:p>
          <a:p>
            <a:pPr marL="0" indent="0">
              <a:buNone/>
            </a:pPr>
            <a:r>
              <a:rPr lang="en-US" sz="2400">
                <a:latin typeface="+mj-lt"/>
              </a:rPr>
              <a:t>- Tham số là cục bộ, tham số cùng tên có thể dùng cho thủ tục khác.</a:t>
            </a:r>
            <a:endParaRPr lang="en-US" sz="2400">
              <a:latin typeface="+mj-lt"/>
            </a:endParaRPr>
          </a:p>
          <a:p>
            <a:pPr marL="0" indent="0">
              <a:buNone/>
            </a:pPr>
            <a:r>
              <a:rPr lang="en-US" sz="2400">
                <a:latin typeface="+mj-lt"/>
              </a:rPr>
              <a:t>- Thông tin về tham số lưu trong bảng SysColumns</a:t>
            </a:r>
            <a:endParaRPr lang="en-US" sz="2400">
              <a:latin typeface="+mj-lt"/>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118912"/>
            <a:ext cx="7772400" cy="1177396"/>
          </a:xfrm>
        </p:spPr>
        <p:txBody>
          <a:bodyPr/>
          <a:lstStyle/>
          <a:p>
            <a:pPr eaLnBrk="1" hangingPunct="1"/>
            <a:r>
              <a:rPr lang="en-US" altLang="en-US"/>
              <a:t>2.1.Tạo Stored Procedure tham số đầu vào</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329513" y="908149"/>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000" i="1" u="sng">
                <a:latin typeface="Constantia" panose="02030602050306030303" pitchFamily="18" charset="0"/>
                <a:cs typeface="Times New Roman" panose="02020603050405020304" pitchFamily="18" charset="0"/>
              </a:rPr>
              <a:t>Ví dụ:</a:t>
            </a:r>
            <a:r>
              <a:rPr lang="en-US" sz="2000">
                <a:latin typeface="Constantia" panose="02030602050306030303" pitchFamily="18" charset="0"/>
                <a:cs typeface="Times New Roman" panose="02020603050405020304" pitchFamily="18" charset="0"/>
              </a:rPr>
              <a:t>	Viết thủ tục tăng giá trị của biến @X.</a:t>
            </a:r>
            <a:endParaRPr lang="en-US" sz="2000">
              <a:latin typeface="Constantia" panose="02030602050306030303" pitchFamily="18" charset="0"/>
              <a:cs typeface="Times New Roman" panose="02020603050405020304" pitchFamily="18" charset="0"/>
            </a:endParaRPr>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1161" y="1562100"/>
            <a:ext cx="6001678" cy="3524349"/>
          </a:xfrm>
          <a:prstGeom prst="rect">
            <a:avLst/>
          </a:prstGeom>
          <a:ln>
            <a:solidFill>
              <a:srgbClr val="FF000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4300"/>
            <a:ext cx="7158037" cy="1177396"/>
          </a:xfrm>
        </p:spPr>
        <p:txBody>
          <a:bodyPr/>
          <a:lstStyle/>
          <a:p>
            <a:pPr eaLnBrk="1" hangingPunct="1"/>
            <a:r>
              <a:rPr lang="en-US" altLang="en-US"/>
              <a:t>NỘI DUNG</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041325"/>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lvl="0" indent="0" algn="just">
              <a:lnSpc>
                <a:spcPct val="150000"/>
              </a:lnSpc>
              <a:spcBef>
                <a:spcPts val="0"/>
              </a:spcBef>
              <a:buNone/>
              <a:tabLst>
                <a:tab pos="1600200" algn="l"/>
              </a:tabLst>
            </a:pPr>
            <a:r>
              <a:rPr lang="en-US" sz="2800" b="1">
                <a:latin typeface="+mj-lt"/>
                <a:cs typeface="Times New Roman" panose="02020603050405020304" pitchFamily="18" charset="0"/>
              </a:rPr>
              <a:t>1</a:t>
            </a:r>
            <a:r>
              <a:rPr lang="en-US" sz="2800" b="1">
                <a:latin typeface="+mj-lt"/>
              </a:rPr>
              <a:t>. GIỚI THIỆU VỀ STORED PROCEDURE</a:t>
            </a:r>
            <a:endParaRPr lang="en-US" sz="2800" b="1">
              <a:latin typeface="+mj-lt"/>
            </a:endParaRPr>
          </a:p>
          <a:p>
            <a:pPr marL="457200" lvl="0" indent="0" algn="just">
              <a:lnSpc>
                <a:spcPct val="150000"/>
              </a:lnSpc>
              <a:spcBef>
                <a:spcPts val="0"/>
              </a:spcBef>
              <a:buNone/>
            </a:pPr>
            <a:r>
              <a:rPr lang="en-US" sz="2800" b="1">
                <a:latin typeface="+mj-lt"/>
                <a:cs typeface="Times New Roman" panose="02020603050405020304" pitchFamily="18" charset="0"/>
              </a:rPr>
              <a:t>1.1</a:t>
            </a:r>
            <a:r>
              <a:rPr lang="en-US" sz="2800" b="1">
                <a:latin typeface="+mj-lt"/>
              </a:rPr>
              <a:t>. Khái niệm</a:t>
            </a:r>
            <a:endParaRPr lang="en-US" sz="2800" b="1">
              <a:latin typeface="+mj-lt"/>
            </a:endParaRPr>
          </a:p>
          <a:p>
            <a:pPr marL="457200" lvl="0" indent="0" algn="just">
              <a:lnSpc>
                <a:spcPct val="150000"/>
              </a:lnSpc>
              <a:spcBef>
                <a:spcPts val="0"/>
              </a:spcBef>
              <a:buNone/>
            </a:pPr>
            <a:r>
              <a:rPr lang="en-US" sz="2800" b="1">
                <a:latin typeface="+mj-lt"/>
                <a:cs typeface="Times New Roman" panose="02020603050405020304" pitchFamily="18" charset="0"/>
              </a:rPr>
              <a:t>1.2</a:t>
            </a:r>
            <a:r>
              <a:rPr lang="en-US" sz="2800" b="1">
                <a:latin typeface="+mj-lt"/>
              </a:rPr>
              <a:t>. Tiến trình của Stored Procedure</a:t>
            </a:r>
            <a:endParaRPr lang="en-US" sz="2800" b="1">
              <a:latin typeface="+mj-lt"/>
            </a:endParaRPr>
          </a:p>
          <a:p>
            <a:pPr marL="457200" lvl="0" indent="0" algn="just">
              <a:lnSpc>
                <a:spcPct val="150000"/>
              </a:lnSpc>
              <a:spcBef>
                <a:spcPts val="0"/>
              </a:spcBef>
              <a:buNone/>
            </a:pPr>
            <a:r>
              <a:rPr lang="en-US" sz="2800" b="1">
                <a:latin typeface="+mj-lt"/>
                <a:cs typeface="Times New Roman" panose="02020603050405020304" pitchFamily="18" charset="0"/>
              </a:rPr>
              <a:t>1.3</a:t>
            </a:r>
            <a:r>
              <a:rPr lang="en-US" sz="2800" b="1">
                <a:latin typeface="+mj-lt"/>
              </a:rPr>
              <a:t>. Các thuận lợi của Stored Procedure</a:t>
            </a:r>
            <a:endParaRPr lang="en-US" sz="2800" b="1">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14300"/>
            <a:ext cx="7158037" cy="1177396"/>
          </a:xfrm>
        </p:spPr>
        <p:txBody>
          <a:bodyPr/>
          <a:lstStyle/>
          <a:p>
            <a:pPr eaLnBrk="1" hangingPunct="1"/>
            <a:r>
              <a:rPr lang="en-US" altLang="en-US"/>
              <a:t>2.2.Tạo Stored Procedure tham số đầu ra</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28600" y="768350"/>
            <a:ext cx="8635314"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a:latin typeface="+mj-lt"/>
                <a:cs typeface="Times New Roman" panose="02020603050405020304" pitchFamily="18" charset="0"/>
              </a:rPr>
              <a:t>Tham số đầu ra giúp ghi nhận các kết quả xử lý mà thủ tục trả về. Dùng thêm từ khóa </a:t>
            </a:r>
            <a:r>
              <a:rPr lang="en-US" sz="2400">
                <a:solidFill>
                  <a:srgbClr val="0000FF"/>
                </a:solidFill>
                <a:latin typeface="+mj-lt"/>
                <a:cs typeface="Times New Roman" panose="02020603050405020304" pitchFamily="18" charset="0"/>
              </a:rPr>
              <a:t>OUTPUT</a:t>
            </a:r>
            <a:r>
              <a:rPr lang="en-US" sz="2400">
                <a:latin typeface="+mj-lt"/>
                <a:cs typeface="Times New Roman" panose="02020603050405020304" pitchFamily="18" charset="0"/>
              </a:rPr>
              <a:t> phải có trong tham số của Stored Procedure và phải có trong câu lệnh </a:t>
            </a:r>
            <a:r>
              <a:rPr lang="en-US" sz="2400">
                <a:solidFill>
                  <a:srgbClr val="0000FF"/>
                </a:solidFill>
                <a:latin typeface="+mj-lt"/>
                <a:cs typeface="Times New Roman" panose="02020603050405020304" pitchFamily="18" charset="0"/>
              </a:rPr>
              <a:t>Execute</a:t>
            </a:r>
            <a:r>
              <a:rPr lang="en-US" sz="2400">
                <a:latin typeface="+mj-lt"/>
                <a:cs typeface="Times New Roman" panose="02020603050405020304" pitchFamily="18" charset="0"/>
              </a:rPr>
              <a:t>. Nếu không có sẽ báo lỗi.</a:t>
            </a:r>
            <a:endParaRPr lang="en-US" sz="2400">
              <a:latin typeface="+mj-lt"/>
              <a:cs typeface="Times New Roman" panose="02020603050405020304" pitchFamily="18" charset="0"/>
            </a:endParaRPr>
          </a:p>
          <a:p>
            <a:pPr marL="0" indent="0" algn="just">
              <a:lnSpc>
                <a:spcPct val="150000"/>
              </a:lnSpc>
              <a:buNone/>
            </a:pPr>
            <a:r>
              <a:rPr lang="en-US" sz="2400" b="1">
                <a:latin typeface="+mj-lt"/>
                <a:cs typeface="Times New Roman" panose="02020603050405020304" pitchFamily="18" charset="0"/>
              </a:rPr>
              <a:t>Các đặc trưng:</a:t>
            </a:r>
            <a:endParaRPr lang="en-US" sz="2400" b="1">
              <a:latin typeface="+mj-lt"/>
              <a:cs typeface="Times New Roman" panose="02020603050405020304" pitchFamily="18" charset="0"/>
            </a:endParaRPr>
          </a:p>
          <a:p>
            <a:pPr marL="628650" indent="-339725" algn="just">
              <a:lnSpc>
                <a:spcPct val="150000"/>
              </a:lnSpc>
              <a:buFont typeface="Wingdings" panose="05000000000000000000" pitchFamily="2" charset="2"/>
              <a:buChar char="ü"/>
            </a:pPr>
            <a:r>
              <a:rPr lang="en-US" sz="2400">
                <a:latin typeface="+mj-lt"/>
                <a:cs typeface="Times New Roman" panose="02020603050405020304" pitchFamily="18" charset="0"/>
              </a:rPr>
              <a:t>Phải chỉ ra tên biến cho tham số trả ra, biến sẽ giữ giá trị trả ra sau khi thủ tục thực hiện.</a:t>
            </a:r>
            <a:endParaRPr lang="en-US" sz="2400">
              <a:latin typeface="+mj-lt"/>
              <a:cs typeface="Times New Roman" panose="02020603050405020304" pitchFamily="18" charset="0"/>
            </a:endParaRPr>
          </a:p>
          <a:p>
            <a:pPr marL="628650" indent="-339725" algn="just">
              <a:lnSpc>
                <a:spcPct val="150000"/>
              </a:lnSpc>
              <a:buFont typeface="Wingdings" panose="05000000000000000000" pitchFamily="2" charset="2"/>
              <a:buChar char="ü"/>
            </a:pPr>
            <a:r>
              <a:rPr lang="en-US" sz="2400">
                <a:latin typeface="+mj-lt"/>
                <a:cs typeface="Times New Roman" panose="02020603050405020304" pitchFamily="18" charset="0"/>
              </a:rPr>
              <a:t>Một thủ tục có số tham số đầu ra là tùy ý.</a:t>
            </a:r>
            <a:endParaRPr lang="en-US" sz="2400">
              <a:latin typeface="+mj-lt"/>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89694"/>
            <a:ext cx="7158037" cy="1177396"/>
          </a:xfrm>
        </p:spPr>
        <p:txBody>
          <a:bodyPr/>
          <a:lstStyle/>
          <a:p>
            <a:pPr eaLnBrk="1" hangingPunct="1"/>
            <a:r>
              <a:rPr lang="en-US" altLang="en-US"/>
              <a:t>2.2.Tạo Stored Procedure tham số đầu ra</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400" y="92075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000" u="sng">
                <a:latin typeface="Constantia" panose="02030602050306030303" pitchFamily="18" charset="0"/>
                <a:cs typeface="Times New Roman" panose="02020603050405020304" pitchFamily="18" charset="0"/>
              </a:rPr>
              <a:t>Cú pháp:</a:t>
            </a:r>
            <a:endParaRPr lang="en-US" sz="2000" u="sng">
              <a:latin typeface="Constantia" panose="02030602050306030303" pitchFamily="18" charset="0"/>
              <a:cs typeface="Times New Roman" panose="02020603050405020304" pitchFamily="18" charset="0"/>
            </a:endParaRPr>
          </a:p>
          <a:p>
            <a:pPr marL="0" indent="0" algn="just">
              <a:lnSpc>
                <a:spcPct val="150000"/>
              </a:lnSpc>
              <a:buNone/>
            </a:pPr>
            <a:r>
              <a:rPr lang="en-US" sz="2000">
                <a:solidFill>
                  <a:srgbClr val="0000FF"/>
                </a:solidFill>
                <a:latin typeface="Constantia" panose="02030602050306030303" pitchFamily="18" charset="0"/>
                <a:cs typeface="Times New Roman" panose="02020603050405020304" pitchFamily="18" charset="0"/>
              </a:rPr>
              <a:t>CREATE</a:t>
            </a: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PROC</a:t>
            </a:r>
            <a:r>
              <a:rPr lang="en-US" sz="2000">
                <a:latin typeface="Constantia" panose="02030602050306030303" pitchFamily="18" charset="0"/>
                <a:cs typeface="Times New Roman" panose="02020603050405020304" pitchFamily="18" charset="0"/>
              </a:rPr>
              <a:t>[</a:t>
            </a:r>
            <a:r>
              <a:rPr lang="en-US" sz="2000">
                <a:solidFill>
                  <a:srgbClr val="0000FF"/>
                </a:solidFill>
                <a:latin typeface="Constantia" panose="02030602050306030303" pitchFamily="18" charset="0"/>
                <a:cs typeface="Times New Roman" panose="02020603050405020304" pitchFamily="18" charset="0"/>
              </a:rPr>
              <a:t>EDURE</a:t>
            </a:r>
            <a:r>
              <a:rPr lang="en-US" sz="2000">
                <a:latin typeface="Constantia" panose="02030602050306030303" pitchFamily="18" charset="0"/>
                <a:cs typeface="Times New Roman" panose="02020603050405020304" pitchFamily="18" charset="0"/>
              </a:rPr>
              <a:t>]  &lt;TÊN THỦ TỤC&gt;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@TÊN-THAM-SỐ   KIỂU-DỮ-LIỆU  </a:t>
            </a:r>
            <a:r>
              <a:rPr lang="en-US" sz="2000" b="1">
                <a:solidFill>
                  <a:srgbClr val="0000FF"/>
                </a:solidFill>
                <a:latin typeface="Constantia" panose="02030602050306030303" pitchFamily="18" charset="0"/>
                <a:cs typeface="Times New Roman" panose="02020603050405020304" pitchFamily="18" charset="0"/>
              </a:rPr>
              <a:t>OUTPUT</a:t>
            </a:r>
            <a:r>
              <a:rPr lang="en-US" sz="2000">
                <a:solidFill>
                  <a:srgbClr val="0000FF"/>
                </a:solidFill>
                <a:latin typeface="Constantia" panose="02030602050306030303" pitchFamily="18" charset="0"/>
                <a:cs typeface="Times New Roman" panose="02020603050405020304" pitchFamily="18" charset="0"/>
              </a:rPr>
              <a:t> </a:t>
            </a:r>
            <a:r>
              <a:rPr lang="en-US" sz="2000">
                <a:latin typeface="Constantia" panose="02030602050306030303" pitchFamily="18" charset="0"/>
                <a:cs typeface="Times New Roman" panose="02020603050405020304" pitchFamily="18" charset="0"/>
              </a:rPr>
              <a:t>[=GIÁ TRỊ MĐ]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AS</a:t>
            </a:r>
            <a:r>
              <a:rPr lang="en-US" sz="2000">
                <a:latin typeface="Constantia" panose="02030602050306030303" pitchFamily="18" charset="0"/>
                <a:cs typeface="Times New Roman" panose="02020603050405020304" pitchFamily="18" charset="0"/>
              </a:rPr>
              <a:t>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solidFill>
                  <a:srgbClr val="0000FF"/>
                </a:solidFill>
                <a:latin typeface="Constantia" panose="02030602050306030303" pitchFamily="18" charset="0"/>
                <a:cs typeface="Times New Roman" panose="02020603050405020304" pitchFamily="18" charset="0"/>
              </a:rPr>
              <a:t>BEGIN</a:t>
            </a:r>
            <a:r>
              <a:rPr lang="en-US" sz="2000">
                <a:latin typeface="Constantia" panose="02030602050306030303" pitchFamily="18" charset="0"/>
                <a:cs typeface="Times New Roman" panose="02020603050405020304" pitchFamily="18" charset="0"/>
              </a:rPr>
              <a:t> … </a:t>
            </a:r>
            <a:r>
              <a:rPr lang="en-US" sz="2000">
                <a:solidFill>
                  <a:srgbClr val="0000FF"/>
                </a:solidFill>
                <a:latin typeface="Constantia" panose="02030602050306030303" pitchFamily="18" charset="0"/>
                <a:cs typeface="Times New Roman" panose="02020603050405020304" pitchFamily="18" charset="0"/>
              </a:rPr>
              <a:t>END</a:t>
            </a:r>
            <a:endParaRPr lang="en-US" sz="2000">
              <a:solidFill>
                <a:srgbClr val="0000FF"/>
              </a:solidFill>
              <a:latin typeface="Constantia" panose="02030602050306030303" pitchFamily="18" charset="0"/>
              <a:cs typeface="Times New Roman" panose="02020603050405020304" pitchFamily="18" charset="0"/>
            </a:endParaRPr>
          </a:p>
          <a:p>
            <a:pPr marL="0" indent="0" algn="just">
              <a:lnSpc>
                <a:spcPct val="150000"/>
              </a:lnSpc>
              <a:spcBef>
                <a:spcPts val="1800"/>
              </a:spcBef>
              <a:buNone/>
            </a:pPr>
            <a:r>
              <a:rPr lang="en-US" sz="2000" b="1">
                <a:latin typeface="+mj-lt"/>
                <a:cs typeface="Times New Roman" panose="02020603050405020304" pitchFamily="18" charset="0"/>
              </a:rPr>
              <a:t>Khi gọi thực hiện:</a:t>
            </a:r>
            <a:endParaRPr lang="en-US" sz="2000" b="1">
              <a:latin typeface="+mj-lt"/>
              <a:cs typeface="Times New Roman" panose="02020603050405020304" pitchFamily="18" charset="0"/>
            </a:endParaRPr>
          </a:p>
          <a:p>
            <a:pPr marL="0" indent="0" algn="just">
              <a:buNone/>
            </a:pPr>
            <a:r>
              <a:rPr lang="en-US" sz="2000">
                <a:latin typeface="+mj-lt"/>
                <a:cs typeface="Times New Roman" panose="02020603050405020304" pitchFamily="18" charset="0"/>
              </a:rPr>
              <a:t>	(1) Tham số đầu ra là biến đã được khai báo trước.</a:t>
            </a:r>
            <a:endParaRPr lang="en-US" sz="2000">
              <a:latin typeface="+mj-lt"/>
              <a:cs typeface="Times New Roman" panose="02020603050405020304" pitchFamily="18" charset="0"/>
            </a:endParaRPr>
          </a:p>
          <a:p>
            <a:pPr marL="0" indent="0" algn="just">
              <a:buNone/>
            </a:pPr>
            <a:r>
              <a:rPr lang="en-US" sz="2000">
                <a:latin typeface="+mj-lt"/>
                <a:cs typeface="Times New Roman" panose="02020603050405020304" pitchFamily="18" charset="0"/>
              </a:rPr>
              <a:t>	(2) Tham số đầu ra phải có từ khóa </a:t>
            </a:r>
            <a:r>
              <a:rPr lang="en-US" sz="2000">
                <a:solidFill>
                  <a:srgbClr val="0000FF"/>
                </a:solidFill>
                <a:latin typeface="+mj-lt"/>
                <a:cs typeface="Times New Roman" panose="02020603050405020304" pitchFamily="18" charset="0"/>
              </a:rPr>
              <a:t>OUTPUT</a:t>
            </a:r>
            <a:r>
              <a:rPr lang="en-US" sz="2000">
                <a:latin typeface="+mj-lt"/>
                <a:cs typeface="Times New Roman" panose="02020603050405020304" pitchFamily="18" charset="0"/>
              </a:rPr>
              <a:t> đi kèm.</a:t>
            </a:r>
            <a:endParaRPr lang="en-US" sz="2000">
              <a:latin typeface="+mj-lt"/>
              <a:cs typeface="Times New Roman" panose="02020603050405020304" pitchFamily="18" charset="0"/>
            </a:endParaRPr>
          </a:p>
        </p:txBody>
      </p:sp>
      <p:sp>
        <p:nvSpPr>
          <p:cNvPr id="2" name="Rectangle 1"/>
          <p:cNvSpPr/>
          <p:nvPr/>
        </p:nvSpPr>
        <p:spPr bwMode="auto">
          <a:xfrm>
            <a:off x="152399" y="1485900"/>
            <a:ext cx="8382000" cy="2133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4932" y="-156743"/>
            <a:ext cx="8974136" cy="1213127"/>
          </a:xfrm>
        </p:spPr>
        <p:txBody>
          <a:bodyPr/>
          <a:lstStyle/>
          <a:p>
            <a:pPr eaLnBrk="1" hangingPunct="1"/>
            <a:r>
              <a:rPr lang="en-US" altLang="en-US"/>
              <a:t>2.2.Tạo Stored Procedure tham số đầu vào và đầu ra</a:t>
            </a:r>
            <a:endParaRPr lang="en-US" altLang="en-US"/>
          </a:p>
        </p:txBody>
      </p:sp>
      <p:sp>
        <p:nvSpPr>
          <p:cNvPr id="8"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67297" y="957121"/>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400" u="sng">
                <a:latin typeface="+mj-lt"/>
                <a:cs typeface="Times New Roman" panose="02020603050405020304" pitchFamily="18" charset="0"/>
              </a:rPr>
              <a:t>Ví dụ 1: </a:t>
            </a:r>
            <a:r>
              <a:rPr lang="en-US" sz="2400">
                <a:latin typeface="+mj-lt"/>
                <a:cs typeface="Times New Roman" panose="02020603050405020304" pitchFamily="18" charset="0"/>
              </a:rPr>
              <a:t>Viết 1 Stored Procedure có 2 tham số truyền vào là số nguyên và 1 tham số trả ra là tổng của 2 số nguyên.</a:t>
            </a:r>
            <a:endParaRPr lang="en-US" sz="2400">
              <a:latin typeface="+mj-lt"/>
              <a:cs typeface="Times New Roman" panose="02020603050405020304" pitchFamily="18" charset="0"/>
            </a:endParaRPr>
          </a:p>
        </p:txBody>
      </p:sp>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069375"/>
            <a:ext cx="5943600" cy="3262619"/>
          </a:xfrm>
          <a:prstGeom prst="rect">
            <a:avLst/>
          </a:prstGeom>
          <a:ln>
            <a:solidFill>
              <a:srgbClr val="FF0000"/>
            </a:solidFill>
          </a:ln>
        </p:spPr>
      </p:pic>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027" y="2069375"/>
            <a:ext cx="2091585" cy="1157343"/>
          </a:xfrm>
          <a:prstGeom prst="rect">
            <a:avLst/>
          </a:prstGeom>
          <a:ln>
            <a:solidFill>
              <a:srgbClr val="FF0000"/>
            </a:solidFill>
          </a:ln>
        </p:spPr>
      </p:pic>
      <p:sp>
        <p:nvSpPr>
          <p:cNvPr id="2" name="Rectangle 1"/>
          <p:cNvSpPr/>
          <p:nvPr/>
        </p:nvSpPr>
        <p:spPr bwMode="auto">
          <a:xfrm>
            <a:off x="1905000" y="3398978"/>
            <a:ext cx="1447800" cy="22052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ectangle 8"/>
          <p:cNvSpPr/>
          <p:nvPr/>
        </p:nvSpPr>
        <p:spPr bwMode="auto">
          <a:xfrm>
            <a:off x="3581400" y="4914900"/>
            <a:ext cx="1447800" cy="22052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18236"/>
            <a:ext cx="7158037" cy="1177396"/>
          </a:xfrm>
        </p:spPr>
        <p:txBody>
          <a:bodyPr/>
          <a:lstStyle/>
          <a:p>
            <a:pPr eaLnBrk="1" hangingPunct="1"/>
            <a:r>
              <a:rPr lang="en-US" altLang="en-US"/>
              <a:t>2.2.Tạo Stored Procedure tham số đầu ra</a:t>
            </a:r>
            <a:endParaRPr lang="en-US" altLang="en-US"/>
          </a:p>
        </p:txBody>
      </p:sp>
      <p:sp>
        <p:nvSpPr>
          <p:cNvPr id="8" name="Slide Number Placeholder 3"/>
          <p:cNvSpPr>
            <a:spLocks noGrp="1"/>
          </p:cNvSpPr>
          <p:nvPr>
            <p:ph type="sldNum" sz="quarter" idx="12"/>
          </p:nvPr>
        </p:nvSpPr>
        <p:spPr>
          <a:xfrm>
            <a:off x="8517069" y="5388286"/>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80617" y="1035720"/>
            <a:ext cx="8658584"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400" u="sng">
                <a:latin typeface="+mj-lt"/>
                <a:cs typeface="Times New Roman" panose="02020603050405020304" pitchFamily="18" charset="0"/>
              </a:rPr>
              <a:t>Ví dụ 2</a:t>
            </a:r>
            <a:r>
              <a:rPr lang="en-US" sz="2400">
                <a:latin typeface="+mj-lt"/>
                <a:cs typeface="Times New Roman" panose="02020603050405020304" pitchFamily="18" charset="0"/>
              </a:rPr>
              <a:t>: Viết 1 Stored Procedure có 2 tham số truyền vào là số nguyên và 2 tham số trả ra là tổng và tích của 2 số nguyên.</a:t>
            </a:r>
            <a:endParaRPr lang="en-US" sz="2400">
              <a:latin typeface="+mj-lt"/>
              <a:cs typeface="Times New Roman" panose="02020603050405020304" pitchFamily="18" charset="0"/>
            </a:endParaRPr>
          </a:p>
        </p:txBody>
      </p:sp>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2077754"/>
            <a:ext cx="5181600" cy="3310260"/>
          </a:xfrm>
          <a:prstGeom prst="rect">
            <a:avLst/>
          </a:prstGeom>
          <a:ln>
            <a:solidFill>
              <a:srgbClr val="FF0000"/>
            </a:solidFill>
          </a:ln>
        </p:spPr>
      </p:pic>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425" y="2078793"/>
            <a:ext cx="2221123" cy="2092154"/>
          </a:xfrm>
          <a:prstGeom prst="rect">
            <a:avLst/>
          </a:prstGeom>
          <a:ln>
            <a:solidFill>
              <a:srgbClr val="FF0000"/>
            </a:solidFill>
          </a:ln>
        </p:spPr>
      </p:pic>
      <p:sp>
        <p:nvSpPr>
          <p:cNvPr id="2" name="Rectangle 1"/>
          <p:cNvSpPr/>
          <p:nvPr/>
        </p:nvSpPr>
        <p:spPr bwMode="auto">
          <a:xfrm>
            <a:off x="2057400" y="3194383"/>
            <a:ext cx="1828800" cy="3048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p:nvSpPr>
        <p:spPr bwMode="auto">
          <a:xfrm>
            <a:off x="3784600" y="4914900"/>
            <a:ext cx="2616200" cy="13101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90500"/>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93221" y="986896"/>
            <a:ext cx="8493579"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288925" indent="-288925" algn="just">
              <a:lnSpc>
                <a:spcPct val="150000"/>
              </a:lnSpc>
              <a:buFont typeface="Wingdings" panose="05000000000000000000" pitchFamily="2" charset="2"/>
              <a:buChar char="v"/>
            </a:pPr>
            <a:r>
              <a:rPr lang="en-US" sz="2400">
                <a:latin typeface="+mj-lt"/>
              </a:rPr>
              <a:t>Để nâng cao tính hiệu quả của Stored Procedure, cần thông báo kết quả tình trạng thực hiện của Stored Procedure cho người dùng. Cần có chiến lược nhận dạng lỗi, kiểm tra sự tồn tại. Khi một lỗi xảy ra cần thông báo đến các Client. </a:t>
            </a:r>
            <a:endParaRPr lang="en-US" sz="2400">
              <a:latin typeface="+mj-lt"/>
            </a:endParaRPr>
          </a:p>
          <a:p>
            <a:pPr marL="288925" indent="-288925" algn="just">
              <a:lnSpc>
                <a:spcPct val="150000"/>
              </a:lnSpc>
              <a:buFont typeface="Wingdings" panose="05000000000000000000" pitchFamily="2" charset="2"/>
              <a:buChar char="v"/>
            </a:pPr>
            <a:r>
              <a:rPr lang="en-US" sz="2400">
                <a:latin typeface="+mj-lt"/>
              </a:rPr>
              <a:t>Có thể chủ động trong các lỗi logic: Lỗi SQL Server dùng giá trị trả về để thông báo.</a:t>
            </a:r>
            <a:endParaRPr lang="en-US" sz="2400">
              <a:latin typeface="+mj-lt"/>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90500"/>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28600" y="84455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000" b="1">
                <a:latin typeface="+mj-lt"/>
                <a:cs typeface="Times New Roman" panose="02020603050405020304" pitchFamily="18" charset="0"/>
              </a:rPr>
              <a:t>A.</a:t>
            </a:r>
            <a:r>
              <a:rPr lang="en-US" sz="2000" b="1">
                <a:latin typeface="+mj-lt"/>
              </a:rPr>
              <a:t> Dùng giá trị trả ra</a:t>
            </a:r>
            <a:endParaRPr lang="en-US" sz="2000" b="1">
              <a:latin typeface="+mj-lt"/>
            </a:endParaRPr>
          </a:p>
          <a:p>
            <a:pPr indent="-279400" algn="just">
              <a:buFont typeface="Wingdings" panose="05000000000000000000" pitchFamily="2" charset="2"/>
              <a:buChar char="v"/>
            </a:pPr>
            <a:r>
              <a:rPr lang="en-US" sz="2000">
                <a:latin typeface="+mj-lt"/>
              </a:rPr>
              <a:t>Phát biểu </a:t>
            </a:r>
            <a:r>
              <a:rPr lang="en-US" sz="2000">
                <a:solidFill>
                  <a:srgbClr val="0000FF"/>
                </a:solidFill>
                <a:latin typeface="+mj-lt"/>
              </a:rPr>
              <a:t>Return</a:t>
            </a:r>
            <a:r>
              <a:rPr lang="en-US" sz="2000">
                <a:latin typeface="+mj-lt"/>
              </a:rPr>
              <a:t> thỏa điều kiện từ Query hay Stored Procedure.</a:t>
            </a:r>
            <a:endParaRPr lang="en-US" sz="2000">
              <a:latin typeface="+mj-lt"/>
            </a:endParaRPr>
          </a:p>
          <a:p>
            <a:pPr indent="-279400" algn="just">
              <a:buFont typeface="Wingdings" panose="05000000000000000000" pitchFamily="2" charset="2"/>
              <a:buChar char="v"/>
            </a:pPr>
            <a:r>
              <a:rPr lang="en-US" sz="2000">
                <a:latin typeface="+mj-lt"/>
              </a:rPr>
              <a:t>Nó có thể trả về các số nguyên phản ánh các tình huống.</a:t>
            </a:r>
            <a:endParaRPr lang="en-US" sz="2000">
              <a:latin typeface="+mj-lt"/>
            </a:endParaRPr>
          </a:p>
          <a:p>
            <a:pPr marL="0" indent="0" algn="just">
              <a:buNone/>
            </a:pPr>
            <a:r>
              <a:rPr lang="en-US" sz="2000">
                <a:latin typeface="+mj-lt"/>
                <a:cs typeface="Times New Roman" panose="02020603050405020304" pitchFamily="18" charset="0"/>
              </a:rPr>
              <a:t>	0</a:t>
            </a:r>
            <a:r>
              <a:rPr lang="en-US" sz="2000">
                <a:latin typeface="+mj-lt"/>
              </a:rPr>
              <a:t>	Thành công</a:t>
            </a:r>
            <a:endParaRPr lang="en-US" sz="2000">
              <a:latin typeface="+mj-lt"/>
            </a:endParaRPr>
          </a:p>
          <a:p>
            <a:pPr marL="0" indent="0" algn="just">
              <a:buNone/>
            </a:pPr>
            <a:r>
              <a:rPr lang="en-US" sz="2000">
                <a:latin typeface="+mj-lt"/>
              </a:rPr>
              <a:t>	</a:t>
            </a:r>
            <a:r>
              <a:rPr lang="en-US" sz="2000">
                <a:latin typeface="+mj-lt"/>
                <a:cs typeface="Times New Roman" panose="02020603050405020304" pitchFamily="18" charset="0"/>
              </a:rPr>
              <a:t>-1, -14</a:t>
            </a:r>
            <a:r>
              <a:rPr lang="en-US" sz="2000">
                <a:latin typeface="+mj-lt"/>
              </a:rPr>
              <a:t>	Các lí do gây lỗi</a:t>
            </a:r>
            <a:endParaRPr lang="en-US" sz="2000">
              <a:latin typeface="+mj-lt"/>
            </a:endParaRPr>
          </a:p>
          <a:p>
            <a:pPr marL="0" indent="0" algn="just">
              <a:buNone/>
            </a:pPr>
            <a:r>
              <a:rPr lang="en-US" sz="2000" u="sng">
                <a:latin typeface="Constantia" panose="02030602050306030303" pitchFamily="18" charset="0"/>
              </a:rPr>
              <a:t>Ví dụ:</a:t>
            </a:r>
            <a:endParaRPr lang="en-US" sz="2000" u="sng">
              <a:latin typeface="Constantia" panose="02030602050306030303" pitchFamily="18" charset="0"/>
            </a:endParaRPr>
          </a:p>
          <a:p>
            <a:pPr marL="0" indent="0" algn="just">
              <a:buNone/>
            </a:pPr>
            <a:r>
              <a:rPr lang="en-US" sz="2000">
                <a:solidFill>
                  <a:srgbClr val="0000FF"/>
                </a:solidFill>
                <a:latin typeface="Constantia" panose="02030602050306030303" pitchFamily="18" charset="0"/>
              </a:rPr>
              <a:t>CREATE  PROCEDURE  </a:t>
            </a:r>
            <a:r>
              <a:rPr lang="en-US" sz="2000">
                <a:latin typeface="Constantia" panose="02030602050306030303" pitchFamily="18" charset="0"/>
              </a:rPr>
              <a:t>SP_KIEMTRATONTAI   @MASV	</a:t>
            </a:r>
            <a:r>
              <a:rPr lang="en-US" sz="2000">
                <a:solidFill>
                  <a:srgbClr val="0000FF"/>
                </a:solidFill>
                <a:latin typeface="Constantia" panose="02030602050306030303" pitchFamily="18" charset="0"/>
              </a:rPr>
              <a:t>CHAR</a:t>
            </a:r>
            <a:r>
              <a:rPr lang="en-US" sz="2000">
                <a:latin typeface="Constantia" panose="02030602050306030303" pitchFamily="18" charset="0"/>
              </a:rPr>
              <a:t>(10)</a:t>
            </a:r>
            <a:endParaRPr lang="en-US" sz="2000">
              <a:latin typeface="Constantia" panose="02030602050306030303" pitchFamily="18" charset="0"/>
            </a:endParaRPr>
          </a:p>
          <a:p>
            <a:pPr marL="0" indent="0" algn="just">
              <a:buNone/>
            </a:pPr>
            <a:r>
              <a:rPr lang="en-US" sz="2000">
                <a:solidFill>
                  <a:srgbClr val="0000FF"/>
                </a:solidFill>
                <a:latin typeface="Constantia" panose="02030602050306030303" pitchFamily="18" charset="0"/>
              </a:rPr>
              <a:t>AS </a:t>
            </a:r>
            <a:endParaRPr lang="en-US" sz="2000">
              <a:solidFill>
                <a:srgbClr val="0000FF"/>
              </a:solidFill>
              <a:latin typeface="Constantia" panose="02030602050306030303" pitchFamily="18" charset="0"/>
            </a:endParaRPr>
          </a:p>
          <a:p>
            <a:pPr marL="0" indent="0" algn="just">
              <a:buNone/>
            </a:pPr>
            <a:r>
              <a:rPr lang="en-US" sz="2000">
                <a:latin typeface="Constantia" panose="02030602050306030303" pitchFamily="18" charset="0"/>
              </a:rPr>
              <a:t>	</a:t>
            </a:r>
            <a:r>
              <a:rPr lang="en-US" sz="1600">
                <a:solidFill>
                  <a:srgbClr val="0000FF"/>
                </a:solidFill>
                <a:latin typeface="Constantia" panose="02030602050306030303" pitchFamily="18" charset="0"/>
              </a:rPr>
              <a:t>IF</a:t>
            </a:r>
            <a:r>
              <a:rPr lang="en-US" sz="1600">
                <a:latin typeface="Constantia" panose="02030602050306030303" pitchFamily="18" charset="0"/>
              </a:rPr>
              <a:t>  </a:t>
            </a:r>
            <a:r>
              <a:rPr lang="en-US" sz="1600">
                <a:solidFill>
                  <a:schemeClr val="bg1">
                    <a:lumMod val="50000"/>
                  </a:schemeClr>
                </a:solidFill>
                <a:latin typeface="Constantia" panose="02030602050306030303" pitchFamily="18" charset="0"/>
              </a:rPr>
              <a:t>NOT EXISTS</a:t>
            </a:r>
            <a:r>
              <a:rPr lang="en-US" sz="1600">
                <a:latin typeface="Constantia" panose="02030602050306030303" pitchFamily="18" charset="0"/>
              </a:rPr>
              <a:t>(</a:t>
            </a:r>
            <a:r>
              <a:rPr lang="en-US" sz="1600">
                <a:solidFill>
                  <a:srgbClr val="0000FF"/>
                </a:solidFill>
                <a:latin typeface="Constantia" panose="02030602050306030303" pitchFamily="18" charset="0"/>
              </a:rPr>
              <a:t>SELECT  </a:t>
            </a:r>
            <a:r>
              <a:rPr lang="en-US" sz="1600">
                <a:latin typeface="Constantia" panose="02030602050306030303" pitchFamily="18" charset="0"/>
              </a:rPr>
              <a:t>MASV </a:t>
            </a:r>
            <a:r>
              <a:rPr lang="en-US" sz="1600">
                <a:solidFill>
                  <a:srgbClr val="0000FF"/>
                </a:solidFill>
                <a:latin typeface="Constantia" panose="02030602050306030303" pitchFamily="18" charset="0"/>
              </a:rPr>
              <a:t> FROM </a:t>
            </a:r>
            <a:r>
              <a:rPr lang="en-US" sz="1600">
                <a:latin typeface="Constantia" panose="02030602050306030303" pitchFamily="18" charset="0"/>
              </a:rPr>
              <a:t>SINHVIEN </a:t>
            </a:r>
            <a:r>
              <a:rPr lang="en-US" sz="1600">
                <a:solidFill>
                  <a:srgbClr val="0000FF"/>
                </a:solidFill>
                <a:latin typeface="Constantia" panose="02030602050306030303" pitchFamily="18" charset="0"/>
              </a:rPr>
              <a:t>WHERE</a:t>
            </a:r>
            <a:r>
              <a:rPr lang="en-US" sz="1600">
                <a:latin typeface="Constantia" panose="02030602050306030303" pitchFamily="18" charset="0"/>
              </a:rPr>
              <a:t> MASV=@MASV)</a:t>
            </a:r>
            <a:endParaRPr lang="en-US" sz="2000">
              <a:latin typeface="Constantia" panose="02030602050306030303" pitchFamily="18" charset="0"/>
            </a:endParaRPr>
          </a:p>
          <a:p>
            <a:pPr marL="0" indent="0" algn="just">
              <a:buNone/>
            </a:pPr>
            <a:r>
              <a:rPr lang="en-US" sz="1800">
                <a:latin typeface="Constantia" panose="02030602050306030303" pitchFamily="18" charset="0"/>
                <a:cs typeface="Times New Roman" panose="02020603050405020304" pitchFamily="18" charset="0"/>
              </a:rPr>
              <a:t> 		</a:t>
            </a:r>
            <a:r>
              <a:rPr lang="en-US" sz="1800">
                <a:solidFill>
                  <a:srgbClr val="0000FF"/>
                </a:solidFill>
                <a:latin typeface="Constantia" panose="02030602050306030303" pitchFamily="18" charset="0"/>
                <a:cs typeface="Times New Roman" panose="02020603050405020304" pitchFamily="18" charset="0"/>
              </a:rPr>
              <a:t>RETURN</a:t>
            </a:r>
            <a:r>
              <a:rPr lang="en-US" sz="1800">
                <a:latin typeface="Constantia" panose="02030602050306030303"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1</a:t>
            </a:r>
            <a:endParaRPr lang="en-US" sz="1800">
              <a:latin typeface="Times New Roman" panose="02020603050405020304" pitchFamily="18" charset="0"/>
              <a:cs typeface="Times New Roman" panose="02020603050405020304" pitchFamily="18" charset="0"/>
            </a:endParaRPr>
          </a:p>
          <a:p>
            <a:pPr marL="0" indent="0" algn="just">
              <a:buNone/>
            </a:pPr>
            <a:r>
              <a:rPr lang="en-US" sz="1800">
                <a:latin typeface="Constantia" panose="02030602050306030303" pitchFamily="18" charset="0"/>
                <a:cs typeface="Times New Roman" panose="02020603050405020304" pitchFamily="18" charset="0"/>
              </a:rPr>
              <a:t>	</a:t>
            </a:r>
            <a:r>
              <a:rPr lang="en-US" sz="1800">
                <a:solidFill>
                  <a:srgbClr val="0000FF"/>
                </a:solidFill>
                <a:latin typeface="Constantia" panose="02030602050306030303" pitchFamily="18" charset="0"/>
                <a:cs typeface="Times New Roman" panose="02020603050405020304" pitchFamily="18" charset="0"/>
              </a:rPr>
              <a:t>ELSE</a:t>
            </a:r>
            <a:r>
              <a:rPr lang="en-US" sz="1800">
                <a:latin typeface="Constantia" panose="02030602050306030303" pitchFamily="18" charset="0"/>
                <a:cs typeface="Times New Roman" panose="02020603050405020304" pitchFamily="18" charset="0"/>
              </a:rPr>
              <a:t>	</a:t>
            </a:r>
            <a:r>
              <a:rPr lang="en-US" sz="1800">
                <a:solidFill>
                  <a:srgbClr val="0000FF"/>
                </a:solidFill>
                <a:latin typeface="Constantia" panose="02030602050306030303" pitchFamily="18" charset="0"/>
                <a:cs typeface="Times New Roman" panose="02020603050405020304" pitchFamily="18" charset="0"/>
              </a:rPr>
              <a:t>RETURN</a:t>
            </a:r>
            <a:r>
              <a:rPr lang="en-US" sz="1800">
                <a:latin typeface="Constantia" panose="02030602050306030303"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0</a:t>
            </a:r>
            <a:endParaRPr lang="en-US" sz="1800">
              <a:latin typeface="Times New Roman" panose="02020603050405020304" pitchFamily="18" charset="0"/>
              <a:cs typeface="Times New Roman" panose="02020603050405020304" pitchFamily="18" charset="0"/>
            </a:endParaRPr>
          </a:p>
        </p:txBody>
      </p:sp>
      <p:sp>
        <p:nvSpPr>
          <p:cNvPr id="2" name="Rectangle 1"/>
          <p:cNvSpPr/>
          <p:nvPr/>
        </p:nvSpPr>
        <p:spPr bwMode="auto">
          <a:xfrm>
            <a:off x="228600" y="3086100"/>
            <a:ext cx="8229600" cy="1752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60451"/>
            <a:ext cx="7158037" cy="1177396"/>
          </a:xfrm>
        </p:spPr>
        <p:txBody>
          <a:bodyPr/>
          <a:lstStyle/>
          <a:p>
            <a:pPr eaLnBrk="1" hangingPunct="1"/>
            <a:r>
              <a:rPr lang="en-US" altLang="en-US"/>
              <a:t>2.3.Nắm bắt các lỗi</a:t>
            </a:r>
            <a:endParaRPr lang="en-US" altLang="en-US"/>
          </a:p>
        </p:txBody>
      </p:sp>
      <p:sp>
        <p:nvSpPr>
          <p:cNvPr id="8" name="Slide Number Placeholder 3"/>
          <p:cNvSpPr>
            <a:spLocks noGrp="1"/>
          </p:cNvSpPr>
          <p:nvPr>
            <p:ph type="sldNum" sz="quarter" idx="12"/>
          </p:nvPr>
        </p:nvSpPr>
        <p:spPr>
          <a:xfrm>
            <a:off x="8382000" y="5370286"/>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315685" y="1181100"/>
            <a:ext cx="783771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000" u="sng">
                <a:latin typeface="Constantia" panose="02030602050306030303" pitchFamily="18" charset="0"/>
              </a:rPr>
              <a:t>Kiểm tra:</a:t>
            </a:r>
            <a:endParaRPr lang="en-US" sz="2000" u="sng">
              <a:latin typeface="Constantia" panose="02030602050306030303" pitchFamily="18" charset="0"/>
            </a:endParaRPr>
          </a:p>
          <a:p>
            <a:pPr marL="0" indent="0" algn="just">
              <a:buNone/>
            </a:pPr>
            <a:r>
              <a:rPr lang="en-US" sz="2000">
                <a:solidFill>
                  <a:srgbClr val="0000FF"/>
                </a:solidFill>
                <a:latin typeface="Constantia" panose="02030602050306030303" pitchFamily="18" charset="0"/>
              </a:rPr>
              <a:t>	Declare </a:t>
            </a:r>
            <a:r>
              <a:rPr lang="en-US" sz="2000">
                <a:latin typeface="Constantia" panose="02030602050306030303" pitchFamily="18" charset="0"/>
              </a:rPr>
              <a:t> @A  </a:t>
            </a:r>
            <a:r>
              <a:rPr lang="en-US" sz="2000">
                <a:solidFill>
                  <a:srgbClr val="0000FF"/>
                </a:solidFill>
                <a:latin typeface="Constantia" panose="02030602050306030303" pitchFamily="18" charset="0"/>
              </a:rPr>
              <a:t>Char</a:t>
            </a:r>
            <a:r>
              <a:rPr lang="en-US" sz="2000">
                <a:latin typeface="Constantia" panose="02030602050306030303" pitchFamily="18" charset="0"/>
              </a:rPr>
              <a:t>(10)</a:t>
            </a:r>
            <a:endParaRPr lang="en-US" sz="2000">
              <a:latin typeface="Constantia" panose="02030602050306030303" pitchFamily="18" charset="0"/>
            </a:endParaRPr>
          </a:p>
          <a:p>
            <a:pPr marL="0" indent="0" algn="just">
              <a:buNone/>
            </a:pPr>
            <a:r>
              <a:rPr lang="en-US" sz="2000">
                <a:latin typeface="Constantia" panose="02030602050306030303" pitchFamily="18" charset="0"/>
              </a:rPr>
              <a:t>	</a:t>
            </a:r>
            <a:r>
              <a:rPr lang="en-US" sz="2000">
                <a:solidFill>
                  <a:srgbClr val="0000FF"/>
                </a:solidFill>
                <a:latin typeface="Constantia" panose="02030602050306030303" pitchFamily="18" charset="0"/>
              </a:rPr>
              <a:t>Execute</a:t>
            </a:r>
            <a:r>
              <a:rPr lang="en-US" sz="2000">
                <a:latin typeface="Constantia" panose="02030602050306030303" pitchFamily="18" charset="0"/>
              </a:rPr>
              <a:t>  @A = SP_KIEMTRATONTAI   ‘456789’</a:t>
            </a:r>
            <a:endParaRPr lang="en-US" sz="2000">
              <a:latin typeface="Constantia" panose="02030602050306030303" pitchFamily="18" charset="0"/>
            </a:endParaRPr>
          </a:p>
          <a:p>
            <a:pPr marL="0" indent="0" algn="just">
              <a:buNone/>
            </a:pPr>
            <a:r>
              <a:rPr lang="en-US" sz="2000">
                <a:solidFill>
                  <a:srgbClr val="0000FF"/>
                </a:solidFill>
                <a:latin typeface="Constantia" panose="02030602050306030303" pitchFamily="18" charset="0"/>
              </a:rPr>
              <a:t>	PRINT    @A</a:t>
            </a:r>
            <a:endParaRPr lang="en-US" sz="1800">
              <a:latin typeface="Times New Roman" panose="02020603050405020304" pitchFamily="18" charset="0"/>
              <a:cs typeface="Times New Roman" panose="02020603050405020304" pitchFamily="18" charset="0"/>
            </a:endParaRPr>
          </a:p>
        </p:txBody>
      </p:sp>
      <p:sp>
        <p:nvSpPr>
          <p:cNvPr id="6" name="Rectangle 5"/>
          <p:cNvSpPr/>
          <p:nvPr/>
        </p:nvSpPr>
        <p:spPr bwMode="auto">
          <a:xfrm>
            <a:off x="914400" y="1562100"/>
            <a:ext cx="7543800" cy="1143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458200" y="5404757"/>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74863" y="1063096"/>
            <a:ext cx="8564337"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a:latin typeface="+mj-lt"/>
                <a:cs typeface="Times New Roman" panose="02020603050405020304" pitchFamily="18" charset="0"/>
              </a:rPr>
              <a:t>B.</a:t>
            </a:r>
            <a:r>
              <a:rPr lang="en-US" sz="2400">
                <a:latin typeface="+mj-lt"/>
              </a:rPr>
              <a:t> Biến toàn cục </a:t>
            </a:r>
            <a:r>
              <a:rPr lang="en-US" sz="2400" b="1">
                <a:solidFill>
                  <a:srgbClr val="FF00FF"/>
                </a:solidFill>
                <a:latin typeface="+mj-lt"/>
              </a:rPr>
              <a:t>@@ERROR</a:t>
            </a:r>
            <a:endParaRPr lang="en-US" sz="2400" b="1">
              <a:solidFill>
                <a:srgbClr val="FF00FF"/>
              </a:solidFill>
              <a:latin typeface="+mj-lt"/>
            </a:endParaRPr>
          </a:p>
          <a:p>
            <a:pPr marL="0" indent="0" algn="just">
              <a:lnSpc>
                <a:spcPct val="150000"/>
              </a:lnSpc>
              <a:buNone/>
            </a:pPr>
            <a:r>
              <a:rPr lang="en-US" sz="2400">
                <a:latin typeface="+mj-lt"/>
              </a:rPr>
              <a:t>	Biến này chứa hầu hết các lỗi trong phát biểu T-SQL. </a:t>
            </a:r>
            <a:r>
              <a:rPr lang="en-US" sz="2400" b="1">
                <a:solidFill>
                  <a:srgbClr val="FF00FF"/>
                </a:solidFill>
                <a:latin typeface="+mj-lt"/>
              </a:rPr>
              <a:t>@@ERROR</a:t>
            </a:r>
            <a:r>
              <a:rPr lang="en-US" sz="2400">
                <a:latin typeface="+mj-lt"/>
              </a:rPr>
              <a:t>=</a:t>
            </a:r>
            <a:r>
              <a:rPr lang="en-US" sz="2400">
                <a:latin typeface="+mj-lt"/>
                <a:cs typeface="Times New Roman" panose="02020603050405020304" pitchFamily="18" charset="0"/>
              </a:rPr>
              <a:t>0</a:t>
            </a:r>
            <a:r>
              <a:rPr lang="en-US" sz="2400">
                <a:latin typeface="+mj-lt"/>
              </a:rPr>
              <a:t> nếu thực hiện thành công. Thường dùng biến </a:t>
            </a:r>
            <a:r>
              <a:rPr lang="en-US" sz="2400" b="1">
                <a:solidFill>
                  <a:srgbClr val="FF00FF"/>
                </a:solidFill>
                <a:latin typeface="+mj-lt"/>
              </a:rPr>
              <a:t>@@ERROR </a:t>
            </a:r>
            <a:r>
              <a:rPr lang="en-US" sz="2400">
                <a:latin typeface="+mj-lt"/>
              </a:rPr>
              <a:t>để dò tìm lỗi đặc biệt hay thoát thủ tục khi có điều kiện.</a:t>
            </a:r>
            <a:endParaRPr lang="en-US" sz="2400">
              <a:latin typeface="+mj-lt"/>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90500"/>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534400" y="5401204"/>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10490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400">
                <a:latin typeface="+mj-lt"/>
                <a:cs typeface="Times New Roman" panose="02020603050405020304" pitchFamily="18" charset="0"/>
              </a:rPr>
              <a:t>B.</a:t>
            </a:r>
            <a:r>
              <a:rPr lang="en-US" sz="2400">
                <a:latin typeface="+mj-lt"/>
              </a:rPr>
              <a:t> Biến toàn cục </a:t>
            </a:r>
            <a:r>
              <a:rPr lang="en-US" sz="2400" b="1">
                <a:solidFill>
                  <a:srgbClr val="FF00FF"/>
                </a:solidFill>
                <a:latin typeface="+mj-lt"/>
              </a:rPr>
              <a:t>@@ERROR</a:t>
            </a:r>
            <a:endParaRPr lang="en-US" sz="2400" b="1">
              <a:solidFill>
                <a:srgbClr val="FF00FF"/>
              </a:solidFill>
              <a:latin typeface="+mj-lt"/>
            </a:endParaRPr>
          </a:p>
          <a:p>
            <a:pPr marL="0" indent="0" algn="just">
              <a:lnSpc>
                <a:spcPct val="150000"/>
              </a:lnSpc>
              <a:buNone/>
            </a:pPr>
            <a:r>
              <a:rPr lang="en-US" sz="2400" u="sng">
                <a:latin typeface="+mj-lt"/>
              </a:rPr>
              <a:t>Ví dụ:</a:t>
            </a:r>
            <a:r>
              <a:rPr lang="en-US" sz="2400" i="1">
                <a:latin typeface="+mj-lt"/>
              </a:rPr>
              <a:t> </a:t>
            </a:r>
            <a:r>
              <a:rPr lang="en-US" sz="2400">
                <a:latin typeface="+mj-lt"/>
              </a:rPr>
              <a:t>Viết thủ tục thêm dữ liệu vào bảng Thí sinh. Trong đó có sử dụng biến </a:t>
            </a:r>
            <a:r>
              <a:rPr lang="en-US" sz="2400" b="1">
                <a:solidFill>
                  <a:srgbClr val="FF00FF"/>
                </a:solidFill>
                <a:latin typeface="+mj-lt"/>
              </a:rPr>
              <a:t>@@ERROR </a:t>
            </a:r>
            <a:r>
              <a:rPr lang="en-US" sz="2400">
                <a:latin typeface="+mj-lt"/>
              </a:rPr>
              <a:t>với giao tác. </a:t>
            </a:r>
            <a:endParaRPr lang="en-US" sz="2400">
              <a:latin typeface="+mj-lt"/>
            </a:endParaRPr>
          </a:p>
          <a:p>
            <a:pPr marL="0" indent="0" algn="just">
              <a:lnSpc>
                <a:spcPct val="150000"/>
              </a:lnSpc>
              <a:buNone/>
            </a:pPr>
            <a:endParaRPr lang="en-US" sz="2400" u="sng">
              <a:latin typeface="+mj-lt"/>
            </a:endParaRPr>
          </a:p>
          <a:p>
            <a:pPr marL="0" indent="0" algn="just">
              <a:lnSpc>
                <a:spcPct val="150000"/>
              </a:lnSpc>
              <a:buNone/>
            </a:pPr>
            <a:r>
              <a:rPr lang="en-US" sz="2400" u="sng">
                <a:solidFill>
                  <a:srgbClr val="FF0000"/>
                </a:solidFill>
                <a:latin typeface="+mj-lt"/>
              </a:rPr>
              <a:t>Lưu ý:</a:t>
            </a:r>
            <a:r>
              <a:rPr lang="en-US" sz="2400">
                <a:solidFill>
                  <a:srgbClr val="FF0000"/>
                </a:solidFill>
                <a:latin typeface="+mj-lt"/>
              </a:rPr>
              <a:t> Sử dụng CSDL quản lý tuyển sinh trong Chương 4 đã học!!!</a:t>
            </a:r>
            <a:endParaRPr lang="en-US" sz="2400" u="sng">
              <a:solidFill>
                <a:srgbClr val="FF0000"/>
              </a:solidFill>
              <a:latin typeface="+mj-lt"/>
            </a:endParaRPr>
          </a:p>
          <a:p>
            <a:pPr marL="0" indent="0" algn="just">
              <a:lnSpc>
                <a:spcPct val="150000"/>
              </a:lnSpc>
              <a:buNone/>
            </a:pPr>
            <a:endParaRPr lang="en-US" sz="1800">
              <a:latin typeface="Constantia" panose="02030602050306030303"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76893" y="-148696"/>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14935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000">
                <a:latin typeface="+mj-lt"/>
                <a:cs typeface="Times New Roman" panose="02020603050405020304" pitchFamily="18" charset="0"/>
              </a:rPr>
              <a:t>B.</a:t>
            </a:r>
            <a:r>
              <a:rPr lang="en-US" sz="2000">
                <a:latin typeface="+mj-lt"/>
              </a:rPr>
              <a:t> Biến </a:t>
            </a:r>
            <a:r>
              <a:rPr lang="en-US" sz="2000" b="1">
                <a:solidFill>
                  <a:srgbClr val="FF00FF"/>
                </a:solidFill>
                <a:latin typeface="+mj-lt"/>
              </a:rPr>
              <a:t>@@ERROR</a:t>
            </a:r>
            <a:endParaRPr lang="en-US" sz="2000" b="1">
              <a:solidFill>
                <a:srgbClr val="FF00FF"/>
              </a:solidFill>
              <a:latin typeface="+mj-lt"/>
            </a:endParaRPr>
          </a:p>
          <a:p>
            <a:pPr marL="0" indent="0" algn="just">
              <a:lnSpc>
                <a:spcPct val="150000"/>
              </a:lnSpc>
              <a:buNone/>
            </a:pPr>
            <a:endParaRPr lang="en-US" sz="1800">
              <a:latin typeface="Constantia" panose="02030602050306030303" pitchFamily="18" charset="0"/>
              <a:cs typeface="Times New Roman" panose="02020603050405020304" pitchFamily="18" charset="0"/>
            </a:endParaRPr>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0194" y="1409700"/>
            <a:ext cx="6279317" cy="3962400"/>
          </a:xfrm>
          <a:prstGeom prst="rect">
            <a:avLst/>
          </a:prstGeom>
          <a:ln>
            <a:solidFill>
              <a:srgbClr val="FF000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4300"/>
            <a:ext cx="7158037" cy="1177396"/>
          </a:xfrm>
        </p:spPr>
        <p:txBody>
          <a:bodyPr/>
          <a:lstStyle/>
          <a:p>
            <a:pPr eaLnBrk="1" hangingPunct="1"/>
            <a:r>
              <a:rPr lang="en-US" altLang="en-US"/>
              <a:t>NỘI DUNG</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28600" y="1063096"/>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lvl="0" indent="0" algn="just">
              <a:lnSpc>
                <a:spcPct val="130000"/>
              </a:lnSpc>
              <a:spcBef>
                <a:spcPts val="1200"/>
              </a:spcBef>
              <a:buNone/>
            </a:pPr>
            <a:r>
              <a:rPr lang="en-US" sz="2000" b="1">
                <a:latin typeface="+mj-lt"/>
                <a:cs typeface="Times New Roman" panose="02020603050405020304" pitchFamily="18" charset="0"/>
              </a:rPr>
              <a:t>2</a:t>
            </a:r>
            <a:r>
              <a:rPr lang="en-US" sz="2000" b="1">
                <a:latin typeface="+mj-lt"/>
              </a:rPr>
              <a:t>. TẠO STORED PROCEDURE</a:t>
            </a:r>
            <a:endParaRPr lang="en-US" sz="2000" b="1">
              <a:latin typeface="+mj-lt"/>
            </a:endParaRPr>
          </a:p>
          <a:p>
            <a:pPr marL="457200" indent="0" algn="just">
              <a:lnSpc>
                <a:spcPct val="150000"/>
              </a:lnSpc>
              <a:spcBef>
                <a:spcPts val="0"/>
              </a:spcBef>
              <a:buNone/>
            </a:pPr>
            <a:r>
              <a:rPr lang="en-US" altLang="en-US" sz="2000" b="1">
                <a:latin typeface="+mj-lt"/>
              </a:rPr>
              <a:t>2.1.Tạo Stored Procedure </a:t>
            </a:r>
            <a:r>
              <a:rPr lang="en-US" altLang="en-US" sz="2000" b="1">
                <a:solidFill>
                  <a:srgbClr val="FF0000"/>
                </a:solidFill>
                <a:latin typeface="+mj-lt"/>
              </a:rPr>
              <a:t>tham số đầu vào</a:t>
            </a:r>
            <a:endParaRPr lang="en-US" altLang="en-US" sz="2000" b="1">
              <a:solidFill>
                <a:srgbClr val="FF0000"/>
              </a:solidFill>
              <a:latin typeface="+mj-lt"/>
            </a:endParaRPr>
          </a:p>
          <a:p>
            <a:pPr marL="457200" indent="0" algn="just">
              <a:lnSpc>
                <a:spcPct val="150000"/>
              </a:lnSpc>
              <a:spcBef>
                <a:spcPts val="0"/>
              </a:spcBef>
              <a:buNone/>
            </a:pPr>
            <a:r>
              <a:rPr lang="en-US" altLang="en-US" sz="2000" b="1">
                <a:latin typeface="+mj-lt"/>
              </a:rPr>
              <a:t>2.2.Tạo Stored Procedure </a:t>
            </a:r>
            <a:r>
              <a:rPr lang="en-US" altLang="en-US" sz="2000" b="1">
                <a:solidFill>
                  <a:srgbClr val="FF0000"/>
                </a:solidFill>
                <a:latin typeface="+mj-lt"/>
              </a:rPr>
              <a:t>tham số đầu vào và đầu ra</a:t>
            </a:r>
            <a:endParaRPr lang="en-US" altLang="en-US" sz="2000" b="1">
              <a:solidFill>
                <a:srgbClr val="FF0000"/>
              </a:solidFill>
              <a:latin typeface="+mj-lt"/>
            </a:endParaRPr>
          </a:p>
          <a:p>
            <a:pPr marL="457200" indent="0" algn="just">
              <a:lnSpc>
                <a:spcPct val="150000"/>
              </a:lnSpc>
              <a:spcBef>
                <a:spcPts val="0"/>
              </a:spcBef>
              <a:buNone/>
            </a:pPr>
            <a:r>
              <a:rPr lang="en-US" altLang="en-US" sz="2000" b="1">
                <a:latin typeface="+mj-lt"/>
              </a:rPr>
              <a:t>2.3.Nắm bắt các lỗi</a:t>
            </a:r>
            <a:endParaRPr lang="en-US" altLang="en-US" sz="2000" b="1">
              <a:latin typeface="+mj-lt"/>
            </a:endParaRPr>
          </a:p>
          <a:p>
            <a:pPr marL="457200" indent="0" algn="just">
              <a:lnSpc>
                <a:spcPct val="150000"/>
              </a:lnSpc>
              <a:spcBef>
                <a:spcPts val="0"/>
              </a:spcBef>
              <a:buNone/>
            </a:pPr>
            <a:r>
              <a:rPr lang="en-US" altLang="en-US" sz="2000" b="1">
                <a:latin typeface="+mj-lt"/>
              </a:rPr>
              <a:t>2.4.Mã hóa nội dung thủ tục</a:t>
            </a:r>
            <a:endParaRPr lang="en-US" altLang="en-US" sz="2000" b="1">
              <a:latin typeface="+mj-lt"/>
            </a:endParaRPr>
          </a:p>
          <a:p>
            <a:pPr marL="457200" indent="0" algn="just">
              <a:lnSpc>
                <a:spcPct val="150000"/>
              </a:lnSpc>
              <a:spcBef>
                <a:spcPts val="0"/>
              </a:spcBef>
              <a:buNone/>
            </a:pPr>
            <a:r>
              <a:rPr lang="en-US" altLang="en-US" sz="2000" b="1">
                <a:latin typeface="+mj-lt"/>
              </a:rPr>
              <a:t>2.5.Biên dịch lại thủ tục</a:t>
            </a:r>
            <a:endParaRPr lang="en-US" altLang="en-US" sz="2000" b="1">
              <a:latin typeface="+mj-lt"/>
            </a:endParaRPr>
          </a:p>
          <a:p>
            <a:pPr marL="457200" indent="0" algn="just">
              <a:lnSpc>
                <a:spcPct val="150000"/>
              </a:lnSpc>
              <a:spcBef>
                <a:spcPts val="0"/>
              </a:spcBef>
              <a:buNone/>
            </a:pPr>
            <a:r>
              <a:rPr lang="en-US" altLang="en-US" sz="2000" b="1">
                <a:latin typeface="+mj-lt"/>
              </a:rPr>
              <a:t>2.6.Sử dụng lệnh Return trong thủ tục</a:t>
            </a:r>
            <a:endParaRPr lang="en-US" altLang="en-US" sz="2000" b="1">
              <a:latin typeface="+mj-lt"/>
            </a:endParaRPr>
          </a:p>
          <a:p>
            <a:pPr marL="457200" indent="0" algn="just">
              <a:lnSpc>
                <a:spcPct val="150000"/>
              </a:lnSpc>
              <a:spcBef>
                <a:spcPts val="0"/>
              </a:spcBef>
              <a:buNone/>
            </a:pPr>
            <a:r>
              <a:rPr lang="en-US" altLang="en-US" sz="2000" b="1">
                <a:latin typeface="+mj-lt"/>
              </a:rPr>
              <a:t>2.7.Sử dụng bảng tạm trong thủ tục</a:t>
            </a:r>
            <a:endParaRPr lang="en-US" altLang="en-US" sz="2000" b="1">
              <a:latin typeface="+mj-lt"/>
            </a:endParaRPr>
          </a:p>
          <a:p>
            <a:pPr marL="0" indent="0" algn="just">
              <a:buNone/>
            </a:pPr>
            <a:r>
              <a:rPr lang="en-US" altLang="en-US" sz="2000" b="1">
                <a:latin typeface="+mj-lt"/>
              </a:rPr>
              <a:t>3. BÀI TẬP</a:t>
            </a:r>
            <a:endParaRPr lang="en-US" altLang="en-US" sz="2000" b="1">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14300"/>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534400" y="5412921"/>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060375"/>
            <a:ext cx="86106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400">
                <a:latin typeface="+mj-lt"/>
                <a:cs typeface="Times New Roman" panose="02020603050405020304" pitchFamily="18" charset="0"/>
              </a:rPr>
              <a:t>C.</a:t>
            </a:r>
            <a:r>
              <a:rPr lang="en-US" sz="2400">
                <a:latin typeface="+mj-lt"/>
              </a:rPr>
              <a:t> Phát biểu </a:t>
            </a:r>
            <a:r>
              <a:rPr lang="en-US" sz="2400" b="1">
                <a:solidFill>
                  <a:srgbClr val="0000FF"/>
                </a:solidFill>
                <a:latin typeface="+mj-lt"/>
              </a:rPr>
              <a:t>RAISERROR</a:t>
            </a:r>
            <a:endParaRPr lang="en-US" sz="2400" b="1">
              <a:solidFill>
                <a:srgbClr val="0000FF"/>
              </a:solidFill>
              <a:latin typeface="+mj-lt"/>
            </a:endParaRPr>
          </a:p>
          <a:p>
            <a:pPr marL="0" indent="0" algn="just">
              <a:lnSpc>
                <a:spcPct val="150000"/>
              </a:lnSpc>
              <a:buNone/>
            </a:pPr>
            <a:r>
              <a:rPr lang="en-US" sz="2400">
                <a:latin typeface="+mj-lt"/>
              </a:rPr>
              <a:t>	Khi một lỗi xảy ra, phát biểu </a:t>
            </a:r>
            <a:r>
              <a:rPr lang="en-US" sz="2400">
                <a:solidFill>
                  <a:srgbClr val="0000FF"/>
                </a:solidFill>
                <a:latin typeface="+mj-lt"/>
              </a:rPr>
              <a:t>RAISERROR </a:t>
            </a:r>
            <a:r>
              <a:rPr lang="en-US" sz="2400">
                <a:latin typeface="+mj-lt"/>
              </a:rPr>
              <a:t>trả ra một thông báo do người dùng định nghĩa và tập các cờ (flag) hệ thống. </a:t>
            </a:r>
            <a:r>
              <a:rPr lang="en-US" sz="2400">
                <a:solidFill>
                  <a:srgbClr val="0000FF"/>
                </a:solidFill>
                <a:latin typeface="+mj-lt"/>
              </a:rPr>
              <a:t>RAISERROR </a:t>
            </a:r>
            <a:r>
              <a:rPr lang="en-US" sz="2400">
                <a:latin typeface="+mj-lt"/>
              </a:rPr>
              <a:t>cho phép ứng dụng can thiệp vào bảng hệ thống thông báo lỗi và xây dựng các thông báo linh hoạt mô tả các trạng thái thông tin. </a:t>
            </a:r>
            <a:r>
              <a:rPr lang="en-US" sz="2400">
                <a:solidFill>
                  <a:srgbClr val="0000FF"/>
                </a:solidFill>
                <a:latin typeface="+mj-lt"/>
              </a:rPr>
              <a:t>RAISERROR </a:t>
            </a:r>
            <a:r>
              <a:rPr lang="en-US" sz="2400">
                <a:latin typeface="+mj-lt"/>
              </a:rPr>
              <a:t>có thể viết các thông báo lỗi tới SQL Server Log và WinNT log.</a:t>
            </a:r>
            <a:endParaRPr lang="en-US" sz="2400" b="1">
              <a:latin typeface="+mj-lt"/>
            </a:endParaRPr>
          </a:p>
          <a:p>
            <a:pPr marL="0" indent="0" algn="just">
              <a:lnSpc>
                <a:spcPct val="150000"/>
              </a:lnSpc>
              <a:buNone/>
            </a:pPr>
            <a:endParaRPr lang="en-US" sz="1800">
              <a:latin typeface="Constantia" panose="02030602050306030303"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48696"/>
            <a:ext cx="7158037" cy="1177396"/>
          </a:xfrm>
        </p:spPr>
        <p:txBody>
          <a:bodyPr/>
          <a:lstStyle/>
          <a:p>
            <a:pPr eaLnBrk="1" hangingPunct="1"/>
            <a:r>
              <a:rPr lang="en-US" altLang="en-US"/>
              <a:t>2.3.Nắm bắt các lỗi</a:t>
            </a:r>
            <a:endParaRPr lang="en-US" altLang="en-US"/>
          </a:p>
        </p:txBody>
      </p:sp>
      <p:sp>
        <p:nvSpPr>
          <p:cNvPr id="7" name="Slide Number Placeholder 3"/>
          <p:cNvSpPr>
            <a:spLocks noGrp="1"/>
          </p:cNvSpPr>
          <p:nvPr>
            <p:ph type="sldNum" sz="quarter" idx="12"/>
          </p:nvPr>
        </p:nvSpPr>
        <p:spPr>
          <a:xfrm>
            <a:off x="8534400" y="5371646"/>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07950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buNone/>
            </a:pPr>
            <a:r>
              <a:rPr lang="en-US" sz="2000">
                <a:latin typeface="Constantia" panose="02030602050306030303" pitchFamily="18" charset="0"/>
                <a:cs typeface="Times New Roman" panose="02020603050405020304" pitchFamily="18" charset="0"/>
              </a:rPr>
              <a:t>C.</a:t>
            </a:r>
            <a:r>
              <a:rPr lang="en-US" sz="2000">
                <a:latin typeface="Constantia" panose="02030602050306030303" pitchFamily="18" charset="0"/>
              </a:rPr>
              <a:t> Phát biểu </a:t>
            </a:r>
            <a:r>
              <a:rPr lang="en-US" sz="2000" b="1">
                <a:solidFill>
                  <a:srgbClr val="0000FF"/>
                </a:solidFill>
                <a:latin typeface="Constantia" panose="02030602050306030303" pitchFamily="18" charset="0"/>
              </a:rPr>
              <a:t>RAISERROR</a:t>
            </a:r>
            <a:endParaRPr lang="en-US" sz="2000" b="1">
              <a:solidFill>
                <a:srgbClr val="0000FF"/>
              </a:solidFill>
              <a:latin typeface="Constantia" panose="02030602050306030303" pitchFamily="18" charset="0"/>
            </a:endParaRPr>
          </a:p>
          <a:p>
            <a:pPr marL="0" indent="0" algn="just">
              <a:lnSpc>
                <a:spcPct val="150000"/>
              </a:lnSpc>
              <a:buNone/>
            </a:pPr>
            <a:r>
              <a:rPr lang="en-US" sz="2000">
                <a:latin typeface="Constantia" panose="02030602050306030303" pitchFamily="18" charset="0"/>
              </a:rPr>
              <a:t> </a:t>
            </a:r>
            <a:endParaRPr lang="en-US" sz="1800">
              <a:latin typeface="Constantia" panose="02030602050306030303" pitchFamily="18" charset="0"/>
              <a:cs typeface="Times New Roman" panose="02020603050405020304" pitchFamily="18" charset="0"/>
            </a:endParaRPr>
          </a:p>
        </p:txBody>
      </p:sp>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399" y="1606550"/>
            <a:ext cx="8916167" cy="3124200"/>
          </a:xfrm>
          <a:prstGeom prst="rect">
            <a:avLst/>
          </a:prstGeom>
          <a:ln>
            <a:solidFill>
              <a:srgbClr val="FF0000"/>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68905"/>
            <a:ext cx="7158037" cy="1177396"/>
          </a:xfrm>
        </p:spPr>
        <p:txBody>
          <a:bodyPr/>
          <a:lstStyle/>
          <a:p>
            <a:pPr eaLnBrk="1" hangingPunct="1"/>
            <a:r>
              <a:rPr lang="en-US" altLang="en-US"/>
              <a:t>2.4.Mã hóa nội dung thủ tục</a:t>
            </a:r>
            <a:endParaRPr lang="en-US" altLang="en-US"/>
          </a:p>
        </p:txBody>
      </p:sp>
      <p:sp>
        <p:nvSpPr>
          <p:cNvPr id="8" name="Slide Number Placeholder 3"/>
          <p:cNvSpPr>
            <a:spLocks noGrp="1"/>
          </p:cNvSpPr>
          <p:nvPr>
            <p:ph type="sldNum" sz="quarter" idx="12"/>
          </p:nvPr>
        </p:nvSpPr>
        <p:spPr>
          <a:xfrm>
            <a:off x="8523514" y="5380264"/>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304800" y="920750"/>
            <a:ext cx="80772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000" u="sng">
                <a:latin typeface="Constantia" panose="02030602050306030303" pitchFamily="18" charset="0"/>
                <a:cs typeface="Times New Roman" panose="02020603050405020304" pitchFamily="18" charset="0"/>
              </a:rPr>
              <a:t>Cú pháp:</a:t>
            </a:r>
            <a:endParaRPr lang="en-US" sz="2000" u="sng">
              <a:latin typeface="Constantia" panose="02030602050306030303" pitchFamily="18" charset="0"/>
              <a:cs typeface="Times New Roman" panose="02020603050405020304" pitchFamily="18" charset="0"/>
            </a:endParaRPr>
          </a:p>
          <a:p>
            <a:pPr marL="0" indent="0" algn="just">
              <a:lnSpc>
                <a:spcPct val="150000"/>
              </a:lnSpc>
              <a:buNone/>
            </a:pPr>
            <a:r>
              <a:rPr lang="en-US" sz="2000">
                <a:solidFill>
                  <a:srgbClr val="0000FF"/>
                </a:solidFill>
                <a:latin typeface="Constantia" panose="02030602050306030303" pitchFamily="18" charset="0"/>
                <a:cs typeface="Times New Roman" panose="02020603050405020304" pitchFamily="18" charset="0"/>
              </a:rPr>
              <a:t>CREATE</a:t>
            </a: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PROC</a:t>
            </a:r>
            <a:r>
              <a:rPr lang="en-US" sz="2000">
                <a:latin typeface="Constantia" panose="02030602050306030303" pitchFamily="18" charset="0"/>
                <a:cs typeface="Times New Roman" panose="02020603050405020304" pitchFamily="18" charset="0"/>
              </a:rPr>
              <a:t>[</a:t>
            </a:r>
            <a:r>
              <a:rPr lang="en-US" sz="2000">
                <a:solidFill>
                  <a:srgbClr val="0000FF"/>
                </a:solidFill>
                <a:latin typeface="Constantia" panose="02030602050306030303" pitchFamily="18" charset="0"/>
                <a:cs typeface="Times New Roman" panose="02020603050405020304" pitchFamily="18" charset="0"/>
              </a:rPr>
              <a:t>EDURE</a:t>
            </a:r>
            <a:r>
              <a:rPr lang="en-US" sz="2000">
                <a:latin typeface="Constantia" panose="02030602050306030303" pitchFamily="18" charset="0"/>
                <a:cs typeface="Times New Roman" panose="02020603050405020304" pitchFamily="18" charset="0"/>
              </a:rPr>
              <a:t>]  &lt;TÊN THỦ TỤC&gt;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@TÊN-THAM-SỐ   KIỂU-DỮ-LIỆU  </a:t>
            </a:r>
            <a:r>
              <a:rPr lang="en-US" sz="2000" b="1">
                <a:solidFill>
                  <a:srgbClr val="FF0000"/>
                </a:solidFill>
                <a:latin typeface="Constantia" panose="02030602050306030303" pitchFamily="18" charset="0"/>
                <a:cs typeface="Times New Roman" panose="02020603050405020304" pitchFamily="18" charset="0"/>
              </a:rPr>
              <a:t>OUTPUT</a:t>
            </a:r>
            <a:r>
              <a:rPr lang="en-US" sz="2000">
                <a:latin typeface="Constantia" panose="02030602050306030303" pitchFamily="18" charset="0"/>
                <a:cs typeface="Times New Roman" panose="02020603050405020304" pitchFamily="18" charset="0"/>
              </a:rPr>
              <a:t> [=GIÁ TRỊ MĐ]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WITH  ENCRYPTION  AS </a:t>
            </a:r>
            <a:endParaRPr lang="en-US" sz="2000">
              <a:solidFill>
                <a:srgbClr val="0000FF"/>
              </a:solidFill>
              <a:latin typeface="Constantia" panose="02030602050306030303" pitchFamily="18" charset="0"/>
              <a:cs typeface="Times New Roman" panose="02020603050405020304" pitchFamily="18" charset="0"/>
            </a:endParaRPr>
          </a:p>
          <a:p>
            <a:pPr marL="0" indent="0" algn="just">
              <a:lnSpc>
                <a:spcPct val="150000"/>
              </a:lnSpc>
              <a:buNone/>
            </a:pPr>
            <a:r>
              <a:rPr lang="en-US" sz="2000">
                <a:solidFill>
                  <a:srgbClr val="0000FF"/>
                </a:solidFill>
                <a:latin typeface="Constantia" panose="02030602050306030303" pitchFamily="18" charset="0"/>
                <a:cs typeface="Times New Roman" panose="02020603050405020304" pitchFamily="18" charset="0"/>
              </a:rPr>
              <a:t>BEGIN</a:t>
            </a:r>
            <a:r>
              <a:rPr lang="en-US" sz="2000">
                <a:latin typeface="Constantia" panose="02030602050306030303" pitchFamily="18" charset="0"/>
                <a:cs typeface="Times New Roman" panose="02020603050405020304" pitchFamily="18" charset="0"/>
              </a:rPr>
              <a:t> … </a:t>
            </a:r>
            <a:r>
              <a:rPr lang="en-US" sz="2000">
                <a:solidFill>
                  <a:srgbClr val="0000FF"/>
                </a:solidFill>
                <a:latin typeface="Constantia" panose="02030602050306030303" pitchFamily="18" charset="0"/>
                <a:cs typeface="Times New Roman" panose="02020603050405020304" pitchFamily="18" charset="0"/>
              </a:rPr>
              <a:t>END</a:t>
            </a:r>
            <a:endParaRPr lang="en-US" sz="2000">
              <a:solidFill>
                <a:srgbClr val="0000FF"/>
              </a:solidFill>
              <a:latin typeface="Constantia" panose="02030602050306030303" pitchFamily="18" charset="0"/>
              <a:cs typeface="Times New Roman" panose="02020603050405020304" pitchFamily="18" charset="0"/>
            </a:endParaRPr>
          </a:p>
          <a:p>
            <a:pPr marL="0" indent="0" algn="just">
              <a:lnSpc>
                <a:spcPct val="150000"/>
              </a:lnSpc>
              <a:spcBef>
                <a:spcPts val="1800"/>
              </a:spcBef>
              <a:buNone/>
            </a:pPr>
            <a:r>
              <a:rPr lang="en-US" sz="2000" b="1">
                <a:latin typeface="Constantia" panose="02030602050306030303" pitchFamily="18" charset="0"/>
                <a:cs typeface="Times New Roman" panose="02020603050405020304" pitchFamily="18" charset="0"/>
              </a:rPr>
              <a:t>Khi gọi thực hiện:</a:t>
            </a:r>
            <a:endParaRPr lang="en-US" sz="2000" b="1">
              <a:latin typeface="Constantia" panose="02030602050306030303" pitchFamily="18" charset="0"/>
              <a:cs typeface="Times New Roman" panose="02020603050405020304" pitchFamily="18" charset="0"/>
            </a:endParaRPr>
          </a:p>
          <a:p>
            <a:pPr marL="0" indent="0" algn="just">
              <a:buNone/>
            </a:pPr>
            <a:r>
              <a:rPr lang="en-US" sz="2000">
                <a:latin typeface="Constantia" panose="02030602050306030303" pitchFamily="18" charset="0"/>
                <a:cs typeface="Times New Roman" panose="02020603050405020304" pitchFamily="18" charset="0"/>
              </a:rPr>
              <a:t>	(1) Tham số đầu ra là biến đã được khai báo trước.</a:t>
            </a:r>
            <a:endParaRPr lang="en-US" sz="2000">
              <a:latin typeface="Constantia" panose="02030602050306030303" pitchFamily="18" charset="0"/>
              <a:cs typeface="Times New Roman" panose="02020603050405020304" pitchFamily="18" charset="0"/>
            </a:endParaRPr>
          </a:p>
          <a:p>
            <a:pPr marL="0" indent="0" algn="just">
              <a:buNone/>
            </a:pPr>
            <a:r>
              <a:rPr lang="en-US" sz="2000">
                <a:latin typeface="Constantia" panose="02030602050306030303" pitchFamily="18" charset="0"/>
                <a:cs typeface="Times New Roman" panose="02020603050405020304" pitchFamily="18" charset="0"/>
              </a:rPr>
              <a:t>	(2) Tham số đầu ra phải có từ khóa OUTPUT đi kèm.</a:t>
            </a:r>
            <a:endParaRPr lang="en-US" sz="2000">
              <a:latin typeface="Constantia" panose="02030602050306030303" pitchFamily="18" charset="0"/>
              <a:cs typeface="Times New Roman" panose="02020603050405020304" pitchFamily="18" charset="0"/>
            </a:endParaRPr>
          </a:p>
        </p:txBody>
      </p:sp>
      <p:sp>
        <p:nvSpPr>
          <p:cNvPr id="2" name="Rectangle 1"/>
          <p:cNvSpPr/>
          <p:nvPr/>
        </p:nvSpPr>
        <p:spPr bwMode="auto">
          <a:xfrm>
            <a:off x="177114" y="1485900"/>
            <a:ext cx="8382000" cy="2514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 name="Rectangular Callout 2"/>
          <p:cNvSpPr/>
          <p:nvPr/>
        </p:nvSpPr>
        <p:spPr bwMode="auto">
          <a:xfrm>
            <a:off x="3733800" y="3733800"/>
            <a:ext cx="2286000" cy="685800"/>
          </a:xfrm>
          <a:prstGeom prst="wedgeRectCallout">
            <a:avLst>
              <a:gd name="adj1" fmla="val -105570"/>
              <a:gd name="adj2" fmla="val -9840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nstantia" panose="02030602050306030303" pitchFamily="18" charset="0"/>
              </a:rPr>
              <a:t>Từ</a:t>
            </a:r>
            <a:r>
              <a:rPr kumimoji="0" lang="en-US" sz="1800" b="0" i="0" u="none" strike="noStrike" cap="none" normalizeH="0">
                <a:ln>
                  <a:noFill/>
                </a:ln>
                <a:solidFill>
                  <a:schemeClr val="tx1"/>
                </a:solidFill>
                <a:effectLst/>
                <a:latin typeface="Constantia" panose="02030602050306030303" pitchFamily="18" charset="0"/>
              </a:rPr>
              <a:t> khóa dùng để mã hóa thủ tục</a:t>
            </a:r>
            <a:endParaRPr kumimoji="0" lang="en-US" sz="1800" b="0" i="0" u="none" strike="noStrike" cap="none" normalizeH="0" baseline="0">
              <a:ln>
                <a:noFill/>
              </a:ln>
              <a:solidFill>
                <a:schemeClr val="tx1"/>
              </a:solidFill>
              <a:effectLst/>
              <a:latin typeface="Constantia" panose="02030602050306030303"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7021" y="-190500"/>
            <a:ext cx="7158037" cy="1177396"/>
          </a:xfrm>
        </p:spPr>
        <p:txBody>
          <a:bodyPr/>
          <a:lstStyle/>
          <a:p>
            <a:pPr eaLnBrk="1" hangingPunct="1"/>
            <a:r>
              <a:rPr lang="en-US" altLang="en-US"/>
              <a:t>2.4.Mã hóa nội dung thủ tục</a:t>
            </a:r>
            <a:endParaRPr lang="en-US" altLang="en-US"/>
          </a:p>
        </p:txBody>
      </p:sp>
      <p:sp>
        <p:nvSpPr>
          <p:cNvPr id="7" name="Slide Number Placeholder 3"/>
          <p:cNvSpPr>
            <a:spLocks noGrp="1"/>
          </p:cNvSpPr>
          <p:nvPr>
            <p:ph type="sldNum" sz="quarter" idx="12"/>
          </p:nvPr>
        </p:nvSpPr>
        <p:spPr>
          <a:xfrm>
            <a:off x="8534400" y="5388429"/>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17021" y="876300"/>
            <a:ext cx="8442093"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spcBef>
                <a:spcPts val="1800"/>
              </a:spcBef>
              <a:buNone/>
            </a:pPr>
            <a:r>
              <a:rPr lang="en-US" sz="2800" b="1">
                <a:latin typeface="+mj-lt"/>
                <a:cs typeface="Times New Roman" panose="02020603050405020304" pitchFamily="18" charset="0"/>
              </a:rPr>
              <a:t>Trong đó:</a:t>
            </a:r>
            <a:endParaRPr lang="en-US" sz="2800" b="1">
              <a:latin typeface="+mj-lt"/>
              <a:cs typeface="Times New Roman" panose="02020603050405020304" pitchFamily="18" charset="0"/>
            </a:endParaRPr>
          </a:p>
          <a:p>
            <a:pPr marL="977900" algn="just">
              <a:lnSpc>
                <a:spcPct val="150000"/>
              </a:lnSpc>
              <a:buFont typeface="Wingdings" panose="05000000000000000000" pitchFamily="2" charset="2"/>
              <a:buChar char="ü"/>
            </a:pPr>
            <a:r>
              <a:rPr lang="en-US" sz="2800">
                <a:latin typeface="+mj-lt"/>
                <a:cs typeface="Times New Roman" panose="02020603050405020304" pitchFamily="18" charset="0"/>
              </a:rPr>
              <a:t>Bảo mật nội dung xử lý của thủ tục.</a:t>
            </a:r>
            <a:endParaRPr lang="en-US" sz="2800">
              <a:latin typeface="+mj-lt"/>
              <a:cs typeface="Times New Roman" panose="02020603050405020304" pitchFamily="18" charset="0"/>
            </a:endParaRPr>
          </a:p>
          <a:p>
            <a:pPr marL="977900" algn="just">
              <a:lnSpc>
                <a:spcPct val="150000"/>
              </a:lnSpc>
              <a:buFont typeface="Wingdings" panose="05000000000000000000" pitchFamily="2" charset="2"/>
              <a:buChar char="ü"/>
            </a:pPr>
            <a:r>
              <a:rPr lang="en-US" sz="2800">
                <a:latin typeface="+mj-lt"/>
                <a:cs typeface="Times New Roman" panose="02020603050405020304" pitchFamily="18" charset="0"/>
              </a:rPr>
              <a:t>Sau khi mã hóa, không thể xem lại nội dung của thủ tục bằng Enterprise Manager hay bất cứ lệnh nào khác.</a:t>
            </a:r>
            <a:endParaRPr lang="en-US" sz="2800">
              <a:latin typeface="+mj-lt"/>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20650"/>
            <a:ext cx="7158037" cy="1177396"/>
          </a:xfrm>
        </p:spPr>
        <p:txBody>
          <a:bodyPr/>
          <a:lstStyle/>
          <a:p>
            <a:pPr eaLnBrk="1" hangingPunct="1"/>
            <a:r>
              <a:rPr lang="en-US" altLang="en-US"/>
              <a:t>2.5.Biên dịch lại thủ tục</a:t>
            </a:r>
            <a:endParaRPr lang="en-US" altLang="en-US"/>
          </a:p>
        </p:txBody>
      </p:sp>
      <p:sp>
        <p:nvSpPr>
          <p:cNvPr id="8" name="Slide Number Placeholder 3"/>
          <p:cNvSpPr>
            <a:spLocks noGrp="1"/>
          </p:cNvSpPr>
          <p:nvPr>
            <p:ph type="sldNum" sz="quarter" idx="12"/>
          </p:nvPr>
        </p:nvSpPr>
        <p:spPr>
          <a:xfrm>
            <a:off x="8548006" y="53721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957943"/>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000" u="sng">
                <a:latin typeface="Constantia" panose="02030602050306030303" pitchFamily="18" charset="0"/>
                <a:cs typeface="Times New Roman" panose="02020603050405020304" pitchFamily="18" charset="0"/>
              </a:rPr>
              <a:t>Cú pháp:</a:t>
            </a:r>
            <a:endParaRPr lang="en-US" sz="2000" u="sng">
              <a:latin typeface="Constantia" panose="02030602050306030303" pitchFamily="18" charset="0"/>
              <a:cs typeface="Times New Roman" panose="02020603050405020304" pitchFamily="18" charset="0"/>
            </a:endParaRPr>
          </a:p>
          <a:p>
            <a:pPr marL="0" indent="0" algn="just">
              <a:lnSpc>
                <a:spcPct val="150000"/>
              </a:lnSpc>
              <a:buNone/>
            </a:pPr>
            <a:r>
              <a:rPr lang="en-US" sz="2000">
                <a:solidFill>
                  <a:srgbClr val="0000FF"/>
                </a:solidFill>
                <a:latin typeface="Constantia" panose="02030602050306030303" pitchFamily="18" charset="0"/>
                <a:cs typeface="Times New Roman" panose="02020603050405020304" pitchFamily="18" charset="0"/>
              </a:rPr>
              <a:t>CREATE</a:t>
            </a: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PROC</a:t>
            </a:r>
            <a:r>
              <a:rPr lang="en-US" sz="2000">
                <a:latin typeface="Constantia" panose="02030602050306030303" pitchFamily="18" charset="0"/>
                <a:cs typeface="Times New Roman" panose="02020603050405020304" pitchFamily="18" charset="0"/>
              </a:rPr>
              <a:t>[</a:t>
            </a:r>
            <a:r>
              <a:rPr lang="en-US" sz="2000">
                <a:solidFill>
                  <a:srgbClr val="0000FF"/>
                </a:solidFill>
                <a:latin typeface="Constantia" panose="02030602050306030303" pitchFamily="18" charset="0"/>
                <a:cs typeface="Times New Roman" panose="02020603050405020304" pitchFamily="18" charset="0"/>
              </a:rPr>
              <a:t>EDURE</a:t>
            </a:r>
            <a:r>
              <a:rPr lang="en-US" sz="2000">
                <a:latin typeface="Constantia" panose="02030602050306030303" pitchFamily="18" charset="0"/>
                <a:cs typeface="Times New Roman" panose="02020603050405020304" pitchFamily="18" charset="0"/>
              </a:rPr>
              <a:t>]  &lt;TÊN THỦ TỤC&gt;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@TÊN-THAM-SỐ   KIỂU-DỮ-LIỆU  </a:t>
            </a:r>
            <a:r>
              <a:rPr lang="en-US" sz="2000" b="1">
                <a:solidFill>
                  <a:srgbClr val="FF0000"/>
                </a:solidFill>
                <a:latin typeface="Constantia" panose="02030602050306030303" pitchFamily="18" charset="0"/>
                <a:cs typeface="Times New Roman" panose="02020603050405020304" pitchFamily="18" charset="0"/>
              </a:rPr>
              <a:t>OUTPUT</a:t>
            </a:r>
            <a:r>
              <a:rPr lang="en-US" sz="2000">
                <a:latin typeface="Constantia" panose="02030602050306030303" pitchFamily="18" charset="0"/>
                <a:cs typeface="Times New Roman" panose="02020603050405020304" pitchFamily="18" charset="0"/>
              </a:rPr>
              <a:t> [=GIÁ TRỊ MĐ] [,…]</a:t>
            </a:r>
            <a:endParaRPr lang="en-US" sz="2000">
              <a:latin typeface="Constantia" panose="02030602050306030303" pitchFamily="18" charset="0"/>
              <a:cs typeface="Times New Roman" panose="02020603050405020304" pitchFamily="18" charset="0"/>
            </a:endParaRPr>
          </a:p>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000">
                <a:solidFill>
                  <a:srgbClr val="0000FF"/>
                </a:solidFill>
                <a:latin typeface="Constantia" panose="02030602050306030303" pitchFamily="18" charset="0"/>
                <a:cs typeface="Times New Roman" panose="02020603050405020304" pitchFamily="18" charset="0"/>
              </a:rPr>
              <a:t>WITH  RECOMPLIE  AS </a:t>
            </a:r>
            <a:endParaRPr lang="en-US" sz="2000">
              <a:solidFill>
                <a:srgbClr val="0000FF"/>
              </a:solidFill>
              <a:latin typeface="Constantia" panose="02030602050306030303" pitchFamily="18" charset="0"/>
              <a:cs typeface="Times New Roman" panose="02020603050405020304" pitchFamily="18" charset="0"/>
            </a:endParaRPr>
          </a:p>
          <a:p>
            <a:pPr marL="0" indent="0" algn="just">
              <a:lnSpc>
                <a:spcPct val="150000"/>
              </a:lnSpc>
              <a:buNone/>
            </a:pPr>
            <a:r>
              <a:rPr lang="en-US" sz="2000">
                <a:solidFill>
                  <a:srgbClr val="0000FF"/>
                </a:solidFill>
                <a:latin typeface="Constantia" panose="02030602050306030303" pitchFamily="18" charset="0"/>
                <a:cs typeface="Times New Roman" panose="02020603050405020304" pitchFamily="18" charset="0"/>
              </a:rPr>
              <a:t>BEGIN</a:t>
            </a:r>
            <a:r>
              <a:rPr lang="en-US" sz="2000">
                <a:latin typeface="Constantia" panose="02030602050306030303" pitchFamily="18" charset="0"/>
                <a:cs typeface="Times New Roman" panose="02020603050405020304" pitchFamily="18" charset="0"/>
              </a:rPr>
              <a:t> … </a:t>
            </a:r>
            <a:r>
              <a:rPr lang="en-US" sz="2000">
                <a:solidFill>
                  <a:srgbClr val="0000FF"/>
                </a:solidFill>
                <a:latin typeface="Constantia" panose="02030602050306030303" pitchFamily="18" charset="0"/>
                <a:cs typeface="Times New Roman" panose="02020603050405020304" pitchFamily="18" charset="0"/>
              </a:rPr>
              <a:t>END</a:t>
            </a:r>
            <a:endParaRPr lang="en-US" sz="2000">
              <a:solidFill>
                <a:srgbClr val="0000FF"/>
              </a:solidFill>
              <a:latin typeface="Constantia" panose="02030602050306030303" pitchFamily="18" charset="0"/>
              <a:cs typeface="Times New Roman" panose="02020603050405020304" pitchFamily="18" charset="0"/>
            </a:endParaRPr>
          </a:p>
          <a:p>
            <a:pPr marL="0" indent="0" algn="just">
              <a:lnSpc>
                <a:spcPct val="150000"/>
              </a:lnSpc>
              <a:spcBef>
                <a:spcPts val="1800"/>
              </a:spcBef>
              <a:buNone/>
            </a:pPr>
            <a:r>
              <a:rPr lang="en-US" sz="2000" b="1">
                <a:latin typeface="Constantia" panose="02030602050306030303" pitchFamily="18" charset="0"/>
                <a:cs typeface="Times New Roman" panose="02020603050405020304" pitchFamily="18" charset="0"/>
              </a:rPr>
              <a:t>Khi gọi thực hiện:</a:t>
            </a:r>
            <a:endParaRPr lang="en-US" sz="2000" b="1">
              <a:latin typeface="Constantia" panose="02030602050306030303" pitchFamily="18" charset="0"/>
              <a:cs typeface="Times New Roman" panose="02020603050405020304" pitchFamily="18" charset="0"/>
            </a:endParaRPr>
          </a:p>
          <a:p>
            <a:pPr marL="0" indent="0" algn="just">
              <a:buNone/>
            </a:pPr>
            <a:r>
              <a:rPr lang="en-US" sz="2000">
                <a:latin typeface="Constantia" panose="02030602050306030303" pitchFamily="18" charset="0"/>
                <a:cs typeface="Times New Roman" panose="02020603050405020304" pitchFamily="18" charset="0"/>
              </a:rPr>
              <a:t>	(1) Tham số đầu ra là biến đã được khai báo trước.</a:t>
            </a:r>
            <a:endParaRPr lang="en-US" sz="2000">
              <a:latin typeface="Constantia" panose="02030602050306030303" pitchFamily="18" charset="0"/>
              <a:cs typeface="Times New Roman" panose="02020603050405020304" pitchFamily="18" charset="0"/>
            </a:endParaRPr>
          </a:p>
          <a:p>
            <a:pPr marL="0" indent="0" algn="just">
              <a:buNone/>
            </a:pPr>
            <a:r>
              <a:rPr lang="en-US" sz="2000">
                <a:latin typeface="Constantia" panose="02030602050306030303" pitchFamily="18" charset="0"/>
                <a:cs typeface="Times New Roman" panose="02020603050405020304" pitchFamily="18" charset="0"/>
              </a:rPr>
              <a:t>	(2) Tham số đầu ra phải có từ khóa OUTPUT đi kèm.</a:t>
            </a:r>
            <a:endParaRPr lang="en-US" sz="2000">
              <a:latin typeface="Constantia" panose="02030602050306030303" pitchFamily="18" charset="0"/>
              <a:cs typeface="Times New Roman" panose="02020603050405020304" pitchFamily="18" charset="0"/>
            </a:endParaRPr>
          </a:p>
        </p:txBody>
      </p:sp>
      <p:sp>
        <p:nvSpPr>
          <p:cNvPr id="2" name="Rectangle 1"/>
          <p:cNvSpPr/>
          <p:nvPr/>
        </p:nvSpPr>
        <p:spPr bwMode="auto">
          <a:xfrm>
            <a:off x="166006" y="1980293"/>
            <a:ext cx="8382000" cy="21336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6" name="Rectangular Callout 5"/>
          <p:cNvSpPr/>
          <p:nvPr/>
        </p:nvSpPr>
        <p:spPr bwMode="auto">
          <a:xfrm>
            <a:off x="3581400" y="3241222"/>
            <a:ext cx="2286000" cy="685800"/>
          </a:xfrm>
          <a:prstGeom prst="wedgeRectCallout">
            <a:avLst>
              <a:gd name="adj1" fmla="val -105570"/>
              <a:gd name="adj2" fmla="val -98402"/>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nstantia" panose="02030602050306030303" pitchFamily="18" charset="0"/>
              </a:rPr>
              <a:t>Từ</a:t>
            </a:r>
            <a:r>
              <a:rPr kumimoji="0" lang="en-US" sz="1800" b="0" i="0" u="none" strike="noStrike" cap="none" normalizeH="0">
                <a:ln>
                  <a:noFill/>
                </a:ln>
                <a:solidFill>
                  <a:schemeClr val="tx1"/>
                </a:solidFill>
                <a:effectLst/>
                <a:latin typeface="Constantia" panose="02030602050306030303" pitchFamily="18" charset="0"/>
              </a:rPr>
              <a:t> khóa dùng để biên dịch lại thủ tục</a:t>
            </a:r>
            <a:endParaRPr kumimoji="0" lang="en-US" sz="1800" b="0" i="0" u="none" strike="noStrike" cap="none" normalizeH="0" baseline="0">
              <a:ln>
                <a:noFill/>
              </a:ln>
              <a:solidFill>
                <a:schemeClr val="tx1"/>
              </a:solidFill>
              <a:effectLst/>
              <a:latin typeface="Constantia" panose="02030602050306030303"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6007" y="-114300"/>
            <a:ext cx="7158037" cy="1177396"/>
          </a:xfrm>
        </p:spPr>
        <p:txBody>
          <a:bodyPr/>
          <a:lstStyle/>
          <a:p>
            <a:pPr eaLnBrk="1" hangingPunct="1"/>
            <a:r>
              <a:rPr lang="en-US" altLang="en-US"/>
              <a:t>2.5.Biên dịch lại thủ tục</a:t>
            </a:r>
            <a:endParaRPr lang="en-US" altLang="en-US"/>
          </a:p>
        </p:txBody>
      </p:sp>
      <p:sp>
        <p:nvSpPr>
          <p:cNvPr id="7" name="Slide Number Placeholder 3"/>
          <p:cNvSpPr>
            <a:spLocks noGrp="1"/>
          </p:cNvSpPr>
          <p:nvPr>
            <p:ph type="sldNum" sz="quarter" idx="12"/>
          </p:nvPr>
        </p:nvSpPr>
        <p:spPr>
          <a:xfrm>
            <a:off x="8382000" y="54102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768350"/>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spcBef>
                <a:spcPts val="1800"/>
              </a:spcBef>
              <a:buNone/>
            </a:pPr>
            <a:r>
              <a:rPr lang="en-US" sz="2400" u="sng">
                <a:latin typeface="+mj-lt"/>
                <a:cs typeface="Times New Roman" panose="02020603050405020304" pitchFamily="18" charset="0"/>
              </a:rPr>
              <a:t>Trong đó:</a:t>
            </a:r>
            <a:endParaRPr lang="en-US" sz="2400" u="sng">
              <a:latin typeface="+mj-lt"/>
              <a:cs typeface="Times New Roman" panose="02020603050405020304" pitchFamily="18" charset="0"/>
            </a:endParaRPr>
          </a:p>
          <a:p>
            <a:pPr marL="288925" indent="-288925" algn="just">
              <a:lnSpc>
                <a:spcPct val="150000"/>
              </a:lnSpc>
              <a:buFont typeface="Wingdings" panose="05000000000000000000" pitchFamily="2" charset="2"/>
              <a:buChar char="v"/>
            </a:pPr>
            <a:r>
              <a:rPr lang="en-US" sz="2400">
                <a:latin typeface="+mj-lt"/>
                <a:cs typeface="Times New Roman" panose="02020603050405020304" pitchFamily="18" charset="0"/>
              </a:rPr>
              <a:t>Thông thường thủ tục chỉ được biên dịch và lập kế hoạch thực hiện ở lần gọi đầu tiên.</a:t>
            </a:r>
            <a:endParaRPr lang="en-US" sz="2400">
              <a:latin typeface="+mj-lt"/>
              <a:cs typeface="Times New Roman" panose="02020603050405020304" pitchFamily="18" charset="0"/>
            </a:endParaRPr>
          </a:p>
          <a:p>
            <a:pPr marL="288925" indent="-288925" algn="just">
              <a:lnSpc>
                <a:spcPct val="150000"/>
              </a:lnSpc>
              <a:buFont typeface="Wingdings" panose="05000000000000000000" pitchFamily="2" charset="2"/>
              <a:buChar char="v"/>
            </a:pPr>
            <a:r>
              <a:rPr lang="en-US" sz="2400">
                <a:latin typeface="+mj-lt"/>
                <a:cs typeface="Times New Roman" panose="02020603050405020304" pitchFamily="18" charset="0"/>
              </a:rPr>
              <a:t>Từ khóa </a:t>
            </a:r>
            <a:r>
              <a:rPr lang="en-US" sz="2400">
                <a:solidFill>
                  <a:srgbClr val="0000FF"/>
                </a:solidFill>
                <a:latin typeface="+mj-lt"/>
                <a:cs typeface="Times New Roman" panose="02020603050405020304" pitchFamily="18" charset="0"/>
              </a:rPr>
              <a:t>WITH  RECOMPILE</a:t>
            </a:r>
            <a:endParaRPr lang="en-US" sz="2400">
              <a:latin typeface="+mj-lt"/>
              <a:cs typeface="Times New Roman" panose="02020603050405020304" pitchFamily="18" charset="0"/>
            </a:endParaRPr>
          </a:p>
          <a:p>
            <a:pPr marL="581025" indent="-231775" algn="just">
              <a:lnSpc>
                <a:spcPct val="150000"/>
              </a:lnSpc>
              <a:buFont typeface="Wingdings" panose="05000000000000000000" pitchFamily="2" charset="2"/>
              <a:buChar char="ü"/>
            </a:pPr>
            <a:r>
              <a:rPr lang="en-US" sz="2400">
                <a:latin typeface="+mj-lt"/>
                <a:cs typeface="Times New Roman" panose="02020603050405020304" pitchFamily="18" charset="0"/>
              </a:rPr>
              <a:t>Yêu cầu SQL Server dịch và lập kế hoạch thực hiện lại trước khi chạy.</a:t>
            </a:r>
            <a:endParaRPr lang="en-US" sz="2400">
              <a:latin typeface="+mj-lt"/>
              <a:cs typeface="Times New Roman" panose="02020603050405020304" pitchFamily="18" charset="0"/>
            </a:endParaRPr>
          </a:p>
          <a:p>
            <a:pPr marL="581025" indent="-231775" algn="just">
              <a:lnSpc>
                <a:spcPct val="150000"/>
              </a:lnSpc>
              <a:buFont typeface="Wingdings" panose="05000000000000000000" pitchFamily="2" charset="2"/>
              <a:buChar char="ü"/>
            </a:pPr>
            <a:r>
              <a:rPr lang="en-US" sz="2400">
                <a:latin typeface="+mj-lt"/>
                <a:cs typeface="Times New Roman" panose="02020603050405020304" pitchFamily="18" charset="0"/>
              </a:rPr>
              <a:t>Chỉ nên dùng khi thủ tục làm việc với dữ liệu của bảng bị cập nhật nhiều</a:t>
            </a:r>
            <a:r>
              <a:rPr lang="en-US" sz="2000">
                <a:latin typeface="Constantia" panose="02030602050306030303" pitchFamily="18" charset="0"/>
                <a:cs typeface="Times New Roman" panose="02020603050405020304" pitchFamily="18" charset="0"/>
              </a:rPr>
              <a:t>.</a:t>
            </a:r>
            <a:endParaRPr lang="en-US" sz="2000">
              <a:latin typeface="Constantia" panose="02030602050306030303"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81000" y="-114300"/>
            <a:ext cx="7158037" cy="1177396"/>
          </a:xfrm>
        </p:spPr>
        <p:txBody>
          <a:bodyPr/>
          <a:lstStyle/>
          <a:p>
            <a:pPr eaLnBrk="1" hangingPunct="1"/>
            <a:r>
              <a:rPr lang="en-US" altLang="en-US"/>
              <a:t>2.6.Sử dụng lệnh Return trong thủ tục</a:t>
            </a:r>
            <a:endParaRPr lang="en-US" altLang="en-US"/>
          </a:p>
        </p:txBody>
      </p:sp>
      <p:sp>
        <p:nvSpPr>
          <p:cNvPr id="7" name="Slide Number Placeholder 3"/>
          <p:cNvSpPr>
            <a:spLocks noGrp="1"/>
          </p:cNvSpPr>
          <p:nvPr>
            <p:ph type="sldNum" sz="quarter" idx="12"/>
          </p:nvPr>
        </p:nvSpPr>
        <p:spPr>
          <a:xfrm>
            <a:off x="8392886" y="52959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063096"/>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algn="just">
              <a:lnSpc>
                <a:spcPct val="150000"/>
              </a:lnSpc>
              <a:buFont typeface="Wingdings" panose="05000000000000000000" pitchFamily="2" charset="2"/>
              <a:buChar char="v"/>
            </a:pPr>
            <a:r>
              <a:rPr lang="en-US" sz="2400">
                <a:latin typeface="+mj-lt"/>
                <a:cs typeface="Times New Roman" panose="02020603050405020304" pitchFamily="18" charset="0"/>
              </a:rPr>
              <a:t>Là một cách để trả về kết quả xử lý mà không dùng tham số đầu ra. </a:t>
            </a:r>
            <a:endParaRPr lang="en-US" sz="2400">
              <a:latin typeface="+mj-lt"/>
              <a:cs typeface="Times New Roman" panose="02020603050405020304" pitchFamily="18" charset="0"/>
            </a:endParaRPr>
          </a:p>
          <a:p>
            <a:pPr marL="1143000" indent="-323850" algn="just">
              <a:lnSpc>
                <a:spcPct val="150000"/>
              </a:lnSpc>
              <a:buFont typeface="Wingdings" panose="05000000000000000000" pitchFamily="2" charset="2"/>
              <a:buChar char="ü"/>
            </a:pPr>
            <a:r>
              <a:rPr lang="en-US" sz="2400">
                <a:latin typeface="+mj-lt"/>
                <a:cs typeface="Times New Roman" panose="02020603050405020304" pitchFamily="18" charset="0"/>
              </a:rPr>
              <a:t>Chỉ có thể trả về kết quả kiểu số nguyên.</a:t>
            </a:r>
            <a:endParaRPr lang="en-US" sz="2400">
              <a:latin typeface="+mj-lt"/>
              <a:cs typeface="Times New Roman" panose="02020603050405020304" pitchFamily="18" charset="0"/>
            </a:endParaRPr>
          </a:p>
          <a:p>
            <a:pPr marL="1143000" indent="-323850" algn="just">
              <a:lnSpc>
                <a:spcPct val="150000"/>
              </a:lnSpc>
              <a:buFont typeface="Wingdings" panose="05000000000000000000" pitchFamily="2" charset="2"/>
              <a:buChar char="ü"/>
            </a:pPr>
            <a:r>
              <a:rPr lang="en-US" sz="2400">
                <a:latin typeface="+mj-lt"/>
                <a:cs typeface="Times New Roman" panose="02020603050405020304" pitchFamily="18" charset="0"/>
              </a:rPr>
              <a:t>Kết quả trả về được nhận bởi một biến: </a:t>
            </a:r>
            <a:endParaRPr lang="en-US" sz="2400">
              <a:latin typeface="+mj-lt"/>
              <a:cs typeface="Times New Roman" panose="02020603050405020304" pitchFamily="18" charset="0"/>
            </a:endParaRPr>
          </a:p>
          <a:p>
            <a:pPr marL="819150" indent="0" algn="just">
              <a:lnSpc>
                <a:spcPct val="150000"/>
              </a:lnSpc>
              <a:buNone/>
            </a:pPr>
            <a:r>
              <a:rPr lang="en-US" sz="2400">
                <a:latin typeface="+mj-lt"/>
                <a:cs typeface="Times New Roman" panose="02020603050405020304" pitchFamily="18" charset="0"/>
              </a:rPr>
              <a:t>		</a:t>
            </a:r>
            <a:r>
              <a:rPr lang="en-US" sz="2400" b="1">
                <a:solidFill>
                  <a:srgbClr val="0000FF"/>
                </a:solidFill>
                <a:latin typeface="+mj-lt"/>
                <a:cs typeface="Times New Roman" panose="02020603050405020304" pitchFamily="18" charset="0"/>
              </a:rPr>
              <a:t>Exec</a:t>
            </a:r>
            <a:r>
              <a:rPr lang="en-US" sz="2400">
                <a:latin typeface="+mj-lt"/>
                <a:cs typeface="Times New Roman" panose="02020603050405020304" pitchFamily="18" charset="0"/>
              </a:rPr>
              <a:t>  </a:t>
            </a:r>
            <a:r>
              <a:rPr lang="en-US" sz="2400" b="1">
                <a:solidFill>
                  <a:srgbClr val="FF00FF"/>
                </a:solidFill>
                <a:latin typeface="+mj-lt"/>
                <a:cs typeface="Times New Roman" panose="02020603050405020304" pitchFamily="18" charset="0"/>
              </a:rPr>
              <a:t>@BIẾN  </a:t>
            </a:r>
            <a:r>
              <a:rPr lang="en-US" sz="2400">
                <a:latin typeface="+mj-lt"/>
                <a:cs typeface="Times New Roman" panose="02020603050405020304" pitchFamily="18" charset="0"/>
              </a:rPr>
              <a:t>= Tên thủ tục(Các-tham-số)</a:t>
            </a:r>
            <a:endParaRPr lang="en-US" sz="2400">
              <a:latin typeface="+mj-lt"/>
              <a:cs typeface="Times New Roman" panose="02020603050405020304" pitchFamily="18" charset="0"/>
            </a:endParaRPr>
          </a:p>
          <a:p>
            <a:pPr marL="1143000" indent="-323850" algn="just">
              <a:lnSpc>
                <a:spcPct val="150000"/>
              </a:lnSpc>
              <a:buFont typeface="Wingdings" panose="05000000000000000000" pitchFamily="2" charset="2"/>
              <a:buChar char="ü"/>
            </a:pPr>
            <a:r>
              <a:rPr lang="en-US" sz="2400">
                <a:latin typeface="+mj-lt"/>
                <a:cs typeface="Times New Roman" panose="02020603050405020304" pitchFamily="18" charset="0"/>
              </a:rPr>
              <a:t>Giá trị mặc định trả về là 0</a:t>
            </a:r>
            <a:endParaRPr lang="en-US" sz="2400">
              <a:latin typeface="+mj-lt"/>
              <a:cs typeface="Times New Roman" panose="02020603050405020304" pitchFamily="18" charset="0"/>
            </a:endParaRPr>
          </a:p>
          <a:p>
            <a:pPr algn="just">
              <a:lnSpc>
                <a:spcPct val="150000"/>
              </a:lnSpc>
              <a:buFont typeface="Wingdings" panose="05000000000000000000" pitchFamily="2" charset="2"/>
              <a:buChar char="v"/>
            </a:pPr>
            <a:r>
              <a:rPr lang="en-US" sz="2400">
                <a:latin typeface="+mj-lt"/>
                <a:cs typeface="Times New Roman" panose="02020603050405020304" pitchFamily="18" charset="0"/>
              </a:rPr>
              <a:t>Sau khi gọi Return, thủ tục sẽ chấm dứt xử lý ngay lập tức.</a:t>
            </a:r>
            <a:endParaRPr lang="en-US" sz="2400">
              <a:latin typeface="+mj-lt"/>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
            <a:ext cx="7158037" cy="1177396"/>
          </a:xfrm>
        </p:spPr>
        <p:txBody>
          <a:bodyPr/>
          <a:lstStyle/>
          <a:p>
            <a:pPr eaLnBrk="1" hangingPunct="1"/>
            <a:r>
              <a:rPr lang="en-US" altLang="en-US"/>
              <a:t>2.7.Sử dụng bảng tạm trong thủ tục</a:t>
            </a:r>
            <a:endParaRPr lang="en-US" altLang="en-US"/>
          </a:p>
        </p:txBody>
      </p:sp>
      <p:sp>
        <p:nvSpPr>
          <p:cNvPr id="7" name="Slide Number Placeholder 3"/>
          <p:cNvSpPr>
            <a:spLocks noGrp="1"/>
          </p:cNvSpPr>
          <p:nvPr>
            <p:ph type="sldNum" sz="quarter" idx="12"/>
          </p:nvPr>
        </p:nvSpPr>
        <p:spPr>
          <a:xfrm>
            <a:off x="8433708" y="53721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304800" y="952500"/>
            <a:ext cx="843370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algn="just">
              <a:buFont typeface="Wingdings" panose="05000000000000000000" pitchFamily="2" charset="2"/>
              <a:buChar char="v"/>
            </a:pPr>
            <a:r>
              <a:rPr lang="en-US" sz="2000">
                <a:latin typeface="+mj-lt"/>
                <a:cs typeface="Times New Roman" panose="02020603050405020304" pitchFamily="18" charset="0"/>
              </a:rPr>
              <a:t>Không thể tạo bảng ảo trong thủ tục.</a:t>
            </a:r>
            <a:endParaRPr lang="en-US" sz="2000">
              <a:latin typeface="+mj-lt"/>
              <a:cs typeface="Times New Roman" panose="02020603050405020304" pitchFamily="18" charset="0"/>
            </a:endParaRPr>
          </a:p>
          <a:p>
            <a:pPr algn="just">
              <a:buFont typeface="Wingdings" panose="05000000000000000000" pitchFamily="2" charset="2"/>
              <a:buChar char="v"/>
            </a:pPr>
            <a:r>
              <a:rPr lang="en-US" sz="2000">
                <a:latin typeface="+mj-lt"/>
                <a:cs typeface="Times New Roman" panose="02020603050405020304" pitchFamily="18" charset="0"/>
              </a:rPr>
              <a:t>Khi việc xử lý trở nên phức tạp, cần dùng bảng tạm để thực hiện.</a:t>
            </a:r>
            <a:endParaRPr lang="en-US" sz="2000">
              <a:latin typeface="+mj-lt"/>
              <a:cs typeface="Times New Roman" panose="02020603050405020304" pitchFamily="18" charset="0"/>
            </a:endParaRPr>
          </a:p>
          <a:p>
            <a:pPr marL="917575" indent="-292100" algn="just">
              <a:buFont typeface="Wingdings" panose="05000000000000000000" pitchFamily="2" charset="2"/>
              <a:buChar char="ü"/>
            </a:pPr>
            <a:r>
              <a:rPr lang="en-US" sz="2000">
                <a:latin typeface="+mj-lt"/>
                <a:cs typeface="Times New Roman" panose="02020603050405020304" pitchFamily="18" charset="0"/>
              </a:rPr>
              <a:t>Tạo bảng tạm bằng câu lệnh  </a:t>
            </a:r>
            <a:endParaRPr lang="en-US" sz="2000">
              <a:latin typeface="+mj-lt"/>
              <a:cs typeface="Times New Roman" panose="02020603050405020304" pitchFamily="18" charset="0"/>
            </a:endParaRPr>
          </a:p>
          <a:p>
            <a:pPr marL="625475" indent="0" algn="just">
              <a:buNone/>
            </a:pPr>
            <a:r>
              <a:rPr lang="en-US" sz="2000" b="1">
                <a:latin typeface="+mj-lt"/>
                <a:cs typeface="Times New Roman" panose="02020603050405020304" pitchFamily="18" charset="0"/>
              </a:rPr>
              <a:t>		SELECT  DANH SÁCH CÁC TRƯỜNG</a:t>
            </a:r>
            <a:endParaRPr lang="en-US" sz="2000" b="1">
              <a:latin typeface="+mj-lt"/>
              <a:cs typeface="Times New Roman" panose="02020603050405020304" pitchFamily="18" charset="0"/>
            </a:endParaRPr>
          </a:p>
          <a:p>
            <a:pPr marL="625475" indent="0" algn="just">
              <a:buNone/>
            </a:pPr>
            <a:r>
              <a:rPr lang="en-US" sz="2000" b="1">
                <a:latin typeface="+mj-lt"/>
                <a:cs typeface="Times New Roman" panose="02020603050405020304" pitchFamily="18" charset="0"/>
              </a:rPr>
              <a:t>		</a:t>
            </a:r>
            <a:r>
              <a:rPr lang="en-US" sz="2000" b="1">
                <a:solidFill>
                  <a:srgbClr val="FF00FF"/>
                </a:solidFill>
                <a:latin typeface="+mj-lt"/>
                <a:cs typeface="Times New Roman" panose="02020603050405020304" pitchFamily="18" charset="0"/>
              </a:rPr>
              <a:t>INTO  @TÊN-BẢNG</a:t>
            </a:r>
            <a:endParaRPr lang="en-US" sz="2000" b="1">
              <a:solidFill>
                <a:srgbClr val="FF00FF"/>
              </a:solidFill>
              <a:latin typeface="+mj-lt"/>
              <a:cs typeface="Times New Roman" panose="02020603050405020304" pitchFamily="18" charset="0"/>
            </a:endParaRPr>
          </a:p>
          <a:p>
            <a:pPr marL="625475" indent="0" algn="just">
              <a:buNone/>
            </a:pPr>
            <a:r>
              <a:rPr lang="en-US" sz="2000" b="1">
                <a:latin typeface="+mj-lt"/>
                <a:cs typeface="Times New Roman" panose="02020603050405020304" pitchFamily="18" charset="0"/>
              </a:rPr>
              <a:t>		FROM    DANH SÁCH CÁC BẢNG</a:t>
            </a:r>
            <a:endParaRPr lang="en-US" sz="2000" b="1">
              <a:latin typeface="+mj-lt"/>
              <a:cs typeface="Times New Roman" panose="02020603050405020304" pitchFamily="18" charset="0"/>
            </a:endParaRPr>
          </a:p>
          <a:p>
            <a:pPr marL="625475" indent="0" algn="just">
              <a:buNone/>
            </a:pPr>
            <a:r>
              <a:rPr lang="en-US" sz="2000" b="1">
                <a:latin typeface="+mj-lt"/>
                <a:cs typeface="Times New Roman" panose="02020603050405020304" pitchFamily="18" charset="0"/>
              </a:rPr>
              <a:t>		…</a:t>
            </a:r>
            <a:endParaRPr lang="en-US" sz="2000" b="1">
              <a:latin typeface="+mj-lt"/>
              <a:cs typeface="Times New Roman" panose="02020603050405020304" pitchFamily="18" charset="0"/>
            </a:endParaRPr>
          </a:p>
          <a:p>
            <a:pPr algn="just">
              <a:buFont typeface="Wingdings" panose="05000000000000000000" pitchFamily="2" charset="2"/>
              <a:buChar char="v"/>
            </a:pPr>
            <a:r>
              <a:rPr lang="en-US" sz="2000">
                <a:latin typeface="+mj-lt"/>
                <a:cs typeface="Times New Roman" panose="02020603050405020304" pitchFamily="18" charset="0"/>
              </a:rPr>
              <a:t>Bảng tạm:</a:t>
            </a:r>
            <a:endParaRPr lang="en-US" sz="2000">
              <a:latin typeface="+mj-lt"/>
              <a:cs typeface="Times New Roman" panose="02020603050405020304" pitchFamily="18" charset="0"/>
            </a:endParaRPr>
          </a:p>
          <a:p>
            <a:pPr marL="914400" indent="-276225" algn="just">
              <a:buFont typeface="Wingdings" panose="05000000000000000000" pitchFamily="2" charset="2"/>
              <a:buChar char="ü"/>
            </a:pPr>
            <a:r>
              <a:rPr lang="en-US" sz="2000">
                <a:latin typeface="+mj-lt"/>
                <a:cs typeface="Times New Roman" panose="02020603050405020304" pitchFamily="18" charset="0"/>
              </a:rPr>
              <a:t>Được lưu trữ trong Database TempDB</a:t>
            </a:r>
            <a:endParaRPr lang="en-US" sz="2000">
              <a:latin typeface="+mj-lt"/>
              <a:cs typeface="Times New Roman" panose="02020603050405020304" pitchFamily="18" charset="0"/>
            </a:endParaRPr>
          </a:p>
          <a:p>
            <a:pPr marL="914400" indent="-276225" algn="just">
              <a:buFont typeface="Wingdings" panose="05000000000000000000" pitchFamily="2" charset="2"/>
              <a:buChar char="ü"/>
            </a:pPr>
            <a:r>
              <a:rPr lang="en-US" sz="2000">
                <a:latin typeface="+mj-lt"/>
                <a:cs typeface="Times New Roman" panose="02020603050405020304" pitchFamily="18" charset="0"/>
              </a:rPr>
              <a:t>Gồm hai loại: Cục bộ (#) và toàn cục (##)</a:t>
            </a:r>
            <a:endParaRPr lang="en-US" sz="2000">
              <a:latin typeface="+mj-lt"/>
              <a:cs typeface="Times New Roman" panose="02020603050405020304" pitchFamily="18" charset="0"/>
            </a:endParaRPr>
          </a:p>
          <a:p>
            <a:pPr marL="914400" indent="-276225" algn="just">
              <a:buFont typeface="Wingdings" panose="05000000000000000000" pitchFamily="2" charset="2"/>
              <a:buChar char="ü"/>
            </a:pPr>
            <a:r>
              <a:rPr lang="en-US" sz="2000">
                <a:latin typeface="+mj-lt"/>
                <a:cs typeface="Times New Roman" panose="02020603050405020304" pitchFamily="18" charset="0"/>
              </a:rPr>
              <a:t>Bảng tạm cục bộ chỉ tồn tại trong thủ tục, bị hủy sau khi thủ tục kết thúc xử lý.</a:t>
            </a:r>
            <a:endParaRPr lang="en-US" sz="2000">
              <a:latin typeface="+mj-lt"/>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3000" y="1257300"/>
            <a:ext cx="6457950" cy="3524964"/>
          </a:xfrm>
          <a:prstGeom prst="rect">
            <a:avLst/>
          </a:prstGeom>
        </p:spPr>
      </p:pic>
      <p:sp>
        <p:nvSpPr>
          <p:cNvPr id="7" name="Title 1"/>
          <p:cNvSpPr>
            <a:spLocks noGrp="1"/>
          </p:cNvSpPr>
          <p:nvPr>
            <p:ph type="title"/>
          </p:nvPr>
        </p:nvSpPr>
        <p:spPr>
          <a:xfrm>
            <a:off x="2721" y="0"/>
            <a:ext cx="9144000" cy="912781"/>
          </a:xfrm>
        </p:spPr>
        <p:txBody>
          <a:bodyPr anchor="ctr">
            <a:noAutofit/>
          </a:bodyPr>
          <a:lstStyle/>
          <a:p>
            <a:pPr algn="ctr"/>
            <a:r>
              <a:rPr lang="en-US"/>
              <a:t>3. BÀI TẬP</a:t>
            </a:r>
            <a:endParaRPr lang="en-US"/>
          </a:p>
        </p:txBody>
      </p:sp>
      <p:sp>
        <p:nvSpPr>
          <p:cNvPr id="3" name="Slide Number Placeholder 2"/>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
            <a:ext cx="7158037" cy="1177396"/>
          </a:xfrm>
        </p:spPr>
        <p:txBody>
          <a:bodyPr/>
          <a:lstStyle/>
          <a:p>
            <a:pPr eaLnBrk="1" hangingPunct="1"/>
            <a:r>
              <a:rPr lang="en-US"/>
              <a:t>Làm các bài tập Stored Procedure</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1057653"/>
            <a:ext cx="840671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u="sng">
                <a:latin typeface="+mj-lt"/>
              </a:rPr>
              <a:t>Yêu cầu:</a:t>
            </a:r>
            <a:r>
              <a:rPr lang="en-US" sz="2400">
                <a:latin typeface="+mj-lt"/>
              </a:rPr>
              <a:t> </a:t>
            </a:r>
            <a:endParaRPr lang="en-US" sz="2400">
              <a:latin typeface="+mj-lt"/>
            </a:endParaRPr>
          </a:p>
          <a:p>
            <a:pPr marL="1085850" algn="just">
              <a:lnSpc>
                <a:spcPct val="150000"/>
              </a:lnSpc>
              <a:buFont typeface="Wingdings" panose="05000000000000000000" pitchFamily="2" charset="2"/>
              <a:buChar char="v"/>
            </a:pPr>
            <a:r>
              <a:rPr lang="en-US" sz="2400">
                <a:latin typeface="+mj-lt"/>
              </a:rPr>
              <a:t>Sinh viên làm các bài tập về Stored Procedure trong sách Bài tập thực hành HQTCSDL!</a:t>
            </a:r>
            <a:endParaRPr lang="en-US" sz="2400">
              <a:latin typeface="+mj-lt"/>
            </a:endParaRPr>
          </a:p>
          <a:p>
            <a:pPr marL="1085850" algn="just">
              <a:lnSpc>
                <a:spcPct val="150000"/>
              </a:lnSpc>
              <a:buFont typeface="Wingdings" panose="05000000000000000000" pitchFamily="2" charset="2"/>
              <a:buChar char="v"/>
            </a:pPr>
            <a:r>
              <a:rPr lang="en-US" sz="2400">
                <a:latin typeface="+mj-lt"/>
              </a:rPr>
              <a:t>Trang số:</a:t>
            </a:r>
            <a:r>
              <a:rPr lang="en-US" sz="2400" b="1">
                <a:solidFill>
                  <a:srgbClr val="FF0000"/>
                </a:solidFill>
                <a:latin typeface="+mj-lt"/>
              </a:rPr>
              <a:t> 22-23</a:t>
            </a:r>
            <a:endParaRPr lang="en-US" sz="2400" b="1">
              <a:solidFill>
                <a:srgbClr val="FF0000"/>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0200" y="1318577"/>
            <a:ext cx="5638800" cy="3077845"/>
          </a:xfrm>
          <a:prstGeom prst="rect">
            <a:avLst/>
          </a:prstGeom>
        </p:spPr>
      </p:pic>
      <p:sp>
        <p:nvSpPr>
          <p:cNvPr id="7" name="Title 1"/>
          <p:cNvSpPr>
            <a:spLocks noGrp="1"/>
          </p:cNvSpPr>
          <p:nvPr>
            <p:ph type="title"/>
          </p:nvPr>
        </p:nvSpPr>
        <p:spPr>
          <a:xfrm>
            <a:off x="21771" y="15796"/>
            <a:ext cx="9144000" cy="912781"/>
          </a:xfrm>
        </p:spPr>
        <p:txBody>
          <a:bodyPr anchor="ctr">
            <a:normAutofit/>
          </a:bodyPr>
          <a:lstStyle/>
          <a:p>
            <a:r>
              <a:rPr lang="en-US"/>
              <a:t>1.GIỚI THIỆU VỀ STORED PROCEDURE</a:t>
            </a:r>
            <a:endParaRPr lang="en-US"/>
          </a:p>
        </p:txBody>
      </p:sp>
      <p:sp>
        <p:nvSpPr>
          <p:cNvPr id="3" name="Slide Number Placeholder 2"/>
          <p:cNvSpPr>
            <a:spLocks noGrp="1"/>
          </p:cNvSpPr>
          <p:nvPr>
            <p:ph type="sldNum" sz="quarter" idx="12"/>
          </p:nvPr>
        </p:nvSpPr>
        <p:spPr/>
        <p:txBody>
          <a:bodyPr/>
          <a:lstStyle/>
          <a:p>
            <a:fld id="{FE1236C6-0024-4286-AA03-0A6E67CE63D4}"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46931" y="266700"/>
            <a:ext cx="7450137" cy="496094"/>
          </a:xfrm>
        </p:spPr>
        <p:txBody>
          <a:bodyPr/>
          <a:lstStyle/>
          <a:p>
            <a:pPr algn="ctr" eaLnBrk="1" hangingPunct="1">
              <a:lnSpc>
                <a:spcPct val="80000"/>
              </a:lnSpc>
            </a:pPr>
            <a:r>
              <a:rPr lang="en-US" altLang="en-US"/>
              <a:t>CHÚC CÁC BẠN THÀNH CÔNG</a:t>
            </a:r>
            <a:endParaRPr lang="en-US" altLang="en-US"/>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406140" y="1623060"/>
            <a:ext cx="1928813" cy="1928813"/>
          </a:xfrm>
        </p:spPr>
      </p:pic>
      <p:sp>
        <p:nvSpPr>
          <p:cNvPr id="7" name="TextBox 6"/>
          <p:cNvSpPr txBox="1"/>
          <p:nvPr/>
        </p:nvSpPr>
        <p:spPr>
          <a:xfrm>
            <a:off x="2651760" y="4023360"/>
            <a:ext cx="3771900" cy="480131"/>
          </a:xfrm>
          <a:prstGeom prst="rect">
            <a:avLst/>
          </a:prstGeom>
          <a:noFill/>
        </p:spPr>
        <p:txBody>
          <a:bodyPr wrap="square" rtlCol="0">
            <a:spAutoFit/>
          </a:bodyPr>
          <a:lstStyle/>
          <a:p>
            <a:r>
              <a:rPr lang="en-US" sz="2520">
                <a:solidFill>
                  <a:srgbClr val="00B050"/>
                </a:solidFill>
                <a:latin typeface="+mj-lt"/>
              </a:rPr>
              <a:t>Q/A: namdh@ntt.edu.vn</a:t>
            </a:r>
            <a:endParaRPr lang="en-US" sz="2520">
              <a:solidFill>
                <a:srgbClr val="00B050"/>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1905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22463" y="984175"/>
            <a:ext cx="8839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000">
                <a:latin typeface="Constantia" panose="02030602050306030303" pitchFamily="18" charset="0"/>
                <a:cs typeface="Times New Roman" panose="02020603050405020304" pitchFamily="18" charset="0"/>
              </a:rPr>
              <a:t>	</a:t>
            </a:r>
            <a:r>
              <a:rPr lang="en-US" sz="2200">
                <a:latin typeface="+mj-lt"/>
                <a:cs typeface="Times New Roman" panose="02020603050405020304" pitchFamily="18" charset="0"/>
              </a:rPr>
              <a:t>Là tên của tập các phát biểu SQL lưu trữ trong SQL Server. Là phương pháp hiệu quả cho việc thực hiện lập lại các phát biểu SQL. Nó giống các Stored Procedure của các ngôn ngữ khác trên các phương diện:</a:t>
            </a:r>
            <a:endParaRPr lang="en-US" sz="2200">
              <a:latin typeface="+mj-lt"/>
              <a:cs typeface="Times New Roman" panose="02020603050405020304" pitchFamily="18" charset="0"/>
            </a:endParaRPr>
          </a:p>
          <a:p>
            <a:pPr marL="685800" indent="-215900" algn="just">
              <a:lnSpc>
                <a:spcPct val="150000"/>
              </a:lnSpc>
              <a:buFont typeface="Wingdings" panose="05000000000000000000" pitchFamily="2" charset="2"/>
              <a:buChar char="§"/>
            </a:pPr>
            <a:r>
              <a:rPr lang="en-US" sz="2200">
                <a:latin typeface="+mj-lt"/>
                <a:cs typeface="Times New Roman" panose="02020603050405020304" pitchFamily="18" charset="0"/>
              </a:rPr>
              <a:t>Chứa nhóm các phát biểu và gọi được các thủ tục và các hàm khác.</a:t>
            </a:r>
            <a:endParaRPr lang="en-US" sz="2200">
              <a:latin typeface="+mj-lt"/>
              <a:cs typeface="Times New Roman" panose="02020603050405020304" pitchFamily="18" charset="0"/>
            </a:endParaRPr>
          </a:p>
          <a:p>
            <a:pPr marL="685800" indent="-215900" algn="just">
              <a:lnSpc>
                <a:spcPct val="150000"/>
              </a:lnSpc>
              <a:buFont typeface="Wingdings" panose="05000000000000000000" pitchFamily="2" charset="2"/>
              <a:buChar char="§"/>
            </a:pPr>
            <a:r>
              <a:rPr lang="en-US" sz="2200">
                <a:latin typeface="+mj-lt"/>
                <a:cs typeface="Times New Roman" panose="02020603050405020304" pitchFamily="18" charset="0"/>
              </a:rPr>
              <a:t>Chấp nhận các tham số vào và tham số ra.</a:t>
            </a:r>
            <a:endParaRPr lang="en-US" sz="2200">
              <a:latin typeface="+mj-lt"/>
              <a:cs typeface="Times New Roman" panose="02020603050405020304" pitchFamily="18" charset="0"/>
            </a:endParaRPr>
          </a:p>
          <a:p>
            <a:pPr marL="685800" indent="-215900" algn="just">
              <a:lnSpc>
                <a:spcPct val="150000"/>
              </a:lnSpc>
              <a:buFont typeface="Wingdings" panose="05000000000000000000" pitchFamily="2" charset="2"/>
              <a:buChar char="§"/>
            </a:pPr>
            <a:r>
              <a:rPr lang="en-US" sz="2200">
                <a:latin typeface="+mj-lt"/>
                <a:cs typeface="Times New Roman" panose="02020603050405020304" pitchFamily="18" charset="0"/>
              </a:rPr>
              <a:t>Trả về một hay nhiều giá trị và thông báo lỗi hay thông báo thành công.</a:t>
            </a:r>
            <a:endParaRPr lang="en-US" sz="2200">
              <a:latin typeface="+mj-lt"/>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2400" y="-1143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304799" y="952500"/>
            <a:ext cx="825431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b="1">
                <a:latin typeface="+mj-lt"/>
                <a:cs typeface="Times New Roman" panose="02020603050405020304" pitchFamily="18" charset="0"/>
              </a:rPr>
              <a:t>SQL Server hỗ trợ năm loại Stored Procedure như sau:</a:t>
            </a:r>
            <a:endParaRPr lang="en-US" sz="2400" b="1">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(1) Stored Procedure hệ thống (SP System).</a:t>
            </a:r>
            <a:endParaRPr lang="en-US" sz="2400">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a:t>
            </a:r>
            <a:r>
              <a:rPr lang="en-US" sz="2400">
                <a:solidFill>
                  <a:srgbClr val="FF0000"/>
                </a:solidFill>
                <a:latin typeface="+mj-lt"/>
                <a:cs typeface="Times New Roman" panose="02020603050405020304" pitchFamily="18" charset="0"/>
              </a:rPr>
              <a:t>(2) Stored Procedure do người dùng định nghĩa (SP User-Define).</a:t>
            </a:r>
            <a:endParaRPr lang="en-US" sz="2400">
              <a:solidFill>
                <a:srgbClr val="FF0000"/>
              </a:solidFill>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(3) Stored Procedure Remote (SP Remote).</a:t>
            </a:r>
            <a:endParaRPr lang="en-US" sz="2400">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(4) Temporary Stored Procedure (SP Temporary)</a:t>
            </a:r>
            <a:endParaRPr lang="en-US" sz="2400">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(5) Stored Procedure mở rộng (SP Extended).</a:t>
            </a:r>
            <a:endParaRPr lang="en-US" sz="2400">
              <a:latin typeface="+mj-lt"/>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143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304799" y="1052210"/>
            <a:ext cx="84582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b="1">
                <a:latin typeface="+mj-lt"/>
                <a:cs typeface="Times New Roman" panose="02020603050405020304" pitchFamily="18" charset="0"/>
              </a:rPr>
              <a:t>(1) Stored Procedure hệ thống (SP System)</a:t>
            </a:r>
            <a:endParaRPr lang="en-US" sz="2400" b="1">
              <a:latin typeface="+mj-lt"/>
              <a:cs typeface="Times New Roman" panose="02020603050405020304" pitchFamily="18" charset="0"/>
            </a:endParaRPr>
          </a:p>
          <a:p>
            <a:pPr marL="0" indent="0" algn="just">
              <a:lnSpc>
                <a:spcPct val="150000"/>
              </a:lnSpc>
              <a:buNone/>
            </a:pPr>
            <a:r>
              <a:rPr lang="en-US" sz="2400">
                <a:latin typeface="+mj-lt"/>
              </a:rPr>
              <a:t>Nằm trong CSDL master, bắt đầu bằng từ SP, được dùng cho các công việc sau:</a:t>
            </a:r>
            <a:endParaRPr lang="en-US" sz="2400">
              <a:latin typeface="+mj-lt"/>
            </a:endParaRPr>
          </a:p>
          <a:p>
            <a:pPr marL="917575" indent="-231775" algn="just">
              <a:lnSpc>
                <a:spcPct val="150000"/>
              </a:lnSpc>
              <a:buFont typeface="Wingdings" panose="05000000000000000000" pitchFamily="2" charset="2"/>
              <a:buChar char="§"/>
            </a:pPr>
            <a:r>
              <a:rPr lang="en-US" sz="2400">
                <a:latin typeface="+mj-lt"/>
              </a:rPr>
              <a:t>Quản trị an toàn hệ thống.</a:t>
            </a:r>
            <a:endParaRPr lang="en-US" sz="2400">
              <a:latin typeface="+mj-lt"/>
            </a:endParaRPr>
          </a:p>
          <a:p>
            <a:pPr marL="917575" indent="-231775" algn="just">
              <a:lnSpc>
                <a:spcPct val="150000"/>
              </a:lnSpc>
              <a:buFont typeface="Wingdings" panose="05000000000000000000" pitchFamily="2" charset="2"/>
              <a:buChar char="§"/>
            </a:pPr>
            <a:r>
              <a:rPr lang="en-US" sz="2400">
                <a:latin typeface="+mj-lt"/>
              </a:rPr>
              <a:t>Quản trị bản sao dữ liệu.</a:t>
            </a:r>
            <a:endParaRPr lang="en-US" sz="2400">
              <a:latin typeface="+mj-lt"/>
            </a:endParaRPr>
          </a:p>
          <a:p>
            <a:pPr marL="917575" indent="-231775" algn="just">
              <a:lnSpc>
                <a:spcPct val="150000"/>
              </a:lnSpc>
              <a:buFont typeface="Wingdings" panose="05000000000000000000" pitchFamily="2" charset="2"/>
              <a:buChar char="§"/>
            </a:pPr>
            <a:r>
              <a:rPr lang="en-US" sz="2400">
                <a:latin typeface="+mj-lt"/>
              </a:rPr>
              <a:t>Bảo quản tổng thể hệ thống.</a:t>
            </a:r>
            <a:endParaRPr lang="en-US" sz="2400">
              <a:latin typeface="+mj-lt"/>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905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152399" y="984175"/>
            <a:ext cx="8686801"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400" b="1">
                <a:latin typeface="+mj-lt"/>
                <a:cs typeface="Times New Roman" panose="02020603050405020304" pitchFamily="18" charset="0"/>
              </a:rPr>
              <a:t>(2) Stored Procedure do người dùng định nghĩa (SP User-Define)</a:t>
            </a:r>
            <a:endParaRPr lang="en-US" sz="2400" b="1">
              <a:latin typeface="+mj-lt"/>
              <a:cs typeface="Times New Roman" panose="02020603050405020304" pitchFamily="18" charset="0"/>
            </a:endParaRPr>
          </a:p>
          <a:p>
            <a:pPr marL="0" indent="0" algn="just">
              <a:lnSpc>
                <a:spcPct val="150000"/>
              </a:lnSpc>
              <a:buNone/>
            </a:pPr>
            <a:r>
              <a:rPr lang="en-US" sz="2400">
                <a:latin typeface="+mj-lt"/>
                <a:cs typeface="Times New Roman" panose="02020603050405020304" pitchFamily="18" charset="0"/>
              </a:rPr>
              <a:t>	Loại Stored Procedure này được tạo ra bởi người dùng. Khi người dùng khai báo và định nghĩa nó, rồi sau đó thi hành nó trên CSDL của người dùng. Do vậy, các Stored Procedure do người dùng tạo ra nó sẽ nằm ngay trong CSDL của người dùng đó.</a:t>
            </a:r>
            <a:endParaRPr lang="en-US" sz="2400">
              <a:latin typeface="+mj-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14300"/>
            <a:ext cx="7158037" cy="1177396"/>
          </a:xfrm>
        </p:spPr>
        <p:txBody>
          <a:bodyPr/>
          <a:lstStyle/>
          <a:p>
            <a:pPr eaLnBrk="1" hangingPunct="1"/>
            <a:r>
              <a:rPr lang="en-US" altLang="en-US"/>
              <a:t>1.1.Khái niệm</a:t>
            </a:r>
            <a:endParaRPr lang="en-US" altLang="en-US"/>
          </a:p>
        </p:txBody>
      </p:sp>
      <p:sp>
        <p:nvSpPr>
          <p:cNvPr id="7" name="Slide Number Placeholder 3"/>
          <p:cNvSpPr>
            <a:spLocks noGrp="1"/>
          </p:cNvSpPr>
          <p:nvPr>
            <p:ph type="sldNum" sz="quarter" idx="12"/>
          </p:nvPr>
        </p:nvSpPr>
        <p:spPr>
          <a:xfrm>
            <a:off x="8559114" y="5448300"/>
            <a:ext cx="609600" cy="304800"/>
          </a:xfrm>
          <a:prstGeom prst="hexagon">
            <a:avLst>
              <a:gd name="adj" fmla="val 25000"/>
              <a:gd name="vf" fmla="val 115470"/>
            </a:avLst>
          </a:prstGeom>
          <a:noFill/>
          <a:ln w="12700">
            <a:solidFill>
              <a:srgbClr val="FF0000"/>
            </a:solidFil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fld id="{DA283092-FF69-4AB5-9C54-4A1AEC68AEED}" type="slidenum">
              <a:rPr lang="en-US" altLang="en-US" sz="1100" b="1" smtClean="0">
                <a:latin typeface="Courier New" panose="02070309020205020404" pitchFamily="49" charset="0"/>
                <a:cs typeface="Courier New" panose="02070309020205020404" pitchFamily="49" charset="0"/>
              </a:rPr>
            </a:fld>
            <a:endParaRPr lang="en-US" altLang="en-US" sz="1100" b="1">
              <a:latin typeface="Courier New" panose="02070309020205020404" pitchFamily="49" charset="0"/>
              <a:cs typeface="Courier New" panose="02070309020205020404" pitchFamily="49" charset="0"/>
            </a:endParaRPr>
          </a:p>
        </p:txBody>
      </p:sp>
      <p:sp>
        <p:nvSpPr>
          <p:cNvPr id="5" name="Rectangle 3"/>
          <p:cNvSpPr txBox="1">
            <a:spLocks noChangeArrowheads="1"/>
          </p:cNvSpPr>
          <p:nvPr/>
        </p:nvSpPr>
        <p:spPr bwMode="auto">
          <a:xfrm>
            <a:off x="228601" y="1063096"/>
            <a:ext cx="8330514"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47675" indent="-447675" algn="l" rtl="0" eaLnBrk="0" fontAlgn="base" hangingPunct="0">
              <a:spcBef>
                <a:spcPct val="20000"/>
              </a:spcBef>
              <a:spcAft>
                <a:spcPct val="0"/>
              </a:spcAft>
              <a:buClr>
                <a:schemeClr val="accent1"/>
              </a:buClr>
              <a:buSzPct val="70000"/>
              <a:buFont typeface="Wingdings" panose="05000000000000000000" pitchFamily="2" charset="2"/>
              <a:buChar char="n"/>
              <a:defRPr sz="3200">
                <a:solidFill>
                  <a:schemeClr val="tx1"/>
                </a:solidFill>
                <a:latin typeface="+mn-lt"/>
                <a:ea typeface="+mn-ea"/>
                <a:cs typeface="+mn-cs"/>
              </a:defRPr>
            </a:lvl1pPr>
            <a:lvl2pPr marL="889000" indent="-440055" algn="l" rtl="0" eaLnBrk="0" fontAlgn="base" hangingPunct="0">
              <a:spcBef>
                <a:spcPct val="20000"/>
              </a:spcBef>
              <a:spcAft>
                <a:spcPct val="0"/>
              </a:spcAft>
              <a:buClr>
                <a:schemeClr val="hlink"/>
              </a:buClr>
              <a:buSzPct val="65000"/>
              <a:buFont typeface="Wingdings" panose="05000000000000000000" pitchFamily="2" charset="2"/>
              <a:buChar char="¡"/>
              <a:defRPr sz="2800">
                <a:solidFill>
                  <a:schemeClr val="tx1"/>
                </a:solidFill>
                <a:latin typeface="+mn-lt"/>
              </a:defRPr>
            </a:lvl2pPr>
            <a:lvl3pPr marL="1294130" indent="-403225" algn="l" rtl="0" eaLnBrk="0" fontAlgn="base" hangingPunct="0">
              <a:spcBef>
                <a:spcPct val="20000"/>
              </a:spcBef>
              <a:spcAft>
                <a:spcPct val="0"/>
              </a:spcAft>
              <a:buClr>
                <a:schemeClr val="accent1"/>
              </a:buClr>
              <a:buSzPct val="70000"/>
              <a:buFont typeface="Wingdings" panose="05000000000000000000" pitchFamily="2" charset="2"/>
              <a:buChar char="n"/>
              <a:defRPr sz="2400">
                <a:solidFill>
                  <a:schemeClr val="tx1"/>
                </a:solidFill>
                <a:latin typeface="+mn-lt"/>
              </a:defRPr>
            </a:lvl3pPr>
            <a:lvl4pPr marL="1681480" indent="-38608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2000">
                <a:solidFill>
                  <a:schemeClr val="tx1"/>
                </a:solidFill>
                <a:latin typeface="+mn-lt"/>
              </a:defRPr>
            </a:lvl9pPr>
          </a:lstStyle>
          <a:p>
            <a:pPr marL="0" indent="0" algn="just">
              <a:lnSpc>
                <a:spcPct val="150000"/>
              </a:lnSpc>
              <a:buNone/>
            </a:pPr>
            <a:r>
              <a:rPr lang="en-US" sz="2800" b="1">
                <a:latin typeface="+mj-lt"/>
                <a:cs typeface="Times New Roman" panose="02020603050405020304" pitchFamily="18" charset="0"/>
              </a:rPr>
              <a:t>(3) Stored Procedure Remote (SP Remote)</a:t>
            </a:r>
            <a:endParaRPr lang="en-US" sz="2800" b="1">
              <a:latin typeface="+mj-lt"/>
              <a:cs typeface="Times New Roman" panose="02020603050405020304" pitchFamily="18" charset="0"/>
            </a:endParaRPr>
          </a:p>
          <a:p>
            <a:pPr marL="457200" indent="0" algn="just">
              <a:lnSpc>
                <a:spcPct val="150000"/>
              </a:lnSpc>
              <a:buNone/>
            </a:pPr>
            <a:r>
              <a:rPr lang="en-US" sz="2800">
                <a:latin typeface="+mj-lt"/>
              </a:rPr>
              <a:t>Được gọi từ Server từ xa hoặc từ Client được Connect tới Server từ xa.</a:t>
            </a:r>
            <a:endParaRPr lang="en-US" sz="2800">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9251</Words>
  <Application>WPS Presentation</Application>
  <PresentationFormat>On-screen Show (16:10)</PresentationFormat>
  <Paragraphs>364</Paragraphs>
  <Slides>40</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Arial</vt:lpstr>
      <vt:lpstr>SimSun</vt:lpstr>
      <vt:lpstr>Wingdings</vt:lpstr>
      <vt:lpstr>Times New Roman</vt:lpstr>
      <vt:lpstr>Calibri</vt:lpstr>
      <vt:lpstr>Times New Roman</vt:lpstr>
      <vt:lpstr>Courier New</vt:lpstr>
      <vt:lpstr>Constantia</vt:lpstr>
      <vt:lpstr>Microsoft YaHei</vt:lpstr>
      <vt:lpstr>Arial Unicode MS</vt:lpstr>
      <vt:lpstr>Office Theme</vt:lpstr>
      <vt:lpstr>PowerPoint 演示文稿</vt:lpstr>
      <vt:lpstr>NỘI DUNG</vt:lpstr>
      <vt:lpstr>NỘI DUNG</vt:lpstr>
      <vt:lpstr>1.GIỚI THIỆU VỀ STORED PROCEDURE</vt:lpstr>
      <vt:lpstr>1.1.Khái niệm</vt:lpstr>
      <vt:lpstr>1.1.Khái niệm</vt:lpstr>
      <vt:lpstr>1.1.Khái niệm</vt:lpstr>
      <vt:lpstr>1.1.Khái niệm</vt:lpstr>
      <vt:lpstr>1.1.Khái niệm</vt:lpstr>
      <vt:lpstr>1.1.Khái niệm</vt:lpstr>
      <vt:lpstr>1.1.Khái niệm</vt:lpstr>
      <vt:lpstr>1.2.Tiến trình của Stored Procedure</vt:lpstr>
      <vt:lpstr>1.2.Tiến trình của Stored Procedure</vt:lpstr>
      <vt:lpstr>1.2.Tiến trình của Stored Procedure</vt:lpstr>
      <vt:lpstr>1.3.Các thuận lợi của Stored Procedure</vt:lpstr>
      <vt:lpstr>2. TẠO STORED PROCEDURE</vt:lpstr>
      <vt:lpstr>2.1.Tạo Stored Procedure tham số đầu vào</vt:lpstr>
      <vt:lpstr>2.1.Tạo Stored Procedure tham số đầu vào</vt:lpstr>
      <vt:lpstr>2.1.Tạo Stored Procedure tham số đầu vào</vt:lpstr>
      <vt:lpstr>2.2.Tạo Stored Procedure tham số đầu ra</vt:lpstr>
      <vt:lpstr>2.2.Tạo Stored Procedure tham số đầu ra</vt:lpstr>
      <vt:lpstr>2.2.Tạo Stored Procedure tham số đầu vào và đầu ra</vt:lpstr>
      <vt:lpstr>2.2.Tạo Stored Procedure tham số đầu ra</vt:lpstr>
      <vt:lpstr>2.3.Nắm bắt các lỗi</vt:lpstr>
      <vt:lpstr>2.3.Nắm bắt các lỗi</vt:lpstr>
      <vt:lpstr>2.3.Nắm bắt các lỗi</vt:lpstr>
      <vt:lpstr>2.3.Nắm bắt các lỗi</vt:lpstr>
      <vt:lpstr>2.3.Nắm bắt các lỗi</vt:lpstr>
      <vt:lpstr>2.3.Nắm bắt các lỗi</vt:lpstr>
      <vt:lpstr>2.3.Nắm bắt các lỗi</vt:lpstr>
      <vt:lpstr>2.3.Nắm bắt các lỗi</vt:lpstr>
      <vt:lpstr>2.4.Mã hóa nội dung thủ tục</vt:lpstr>
      <vt:lpstr>2.4.Mã hóa nội dung thủ tục</vt:lpstr>
      <vt:lpstr>2.5.Biên dịch lại thủ tục</vt:lpstr>
      <vt:lpstr>2.5.Biên dịch lại thủ tục</vt:lpstr>
      <vt:lpstr>2.6.Sử dụng lệnh Return trong thủ tục</vt:lpstr>
      <vt:lpstr>2.7.Sử dụng bảng tạm trong thủ tục</vt:lpstr>
      <vt:lpstr>3. BÀI TẬP</vt:lpstr>
      <vt:lpstr>Làm các bài tập Stored Procedure</vt:lpstr>
      <vt:lpstr>CHÚC CÁC BẠN THÀNH CÔNG</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Phuc</cp:lastModifiedBy>
  <cp:revision>1237</cp:revision>
  <cp:lastPrinted>2020-08-13T04:16:00Z</cp:lastPrinted>
  <dcterms:created xsi:type="dcterms:W3CDTF">2008-09-20T04:24:00Z</dcterms:created>
  <dcterms:modified xsi:type="dcterms:W3CDTF">2022-08-01T09:15:17Z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348C41C5EF4A474D9BAD424F9DB3470A</vt:lpwstr>
  </property>
  <property fmtid="{D5CDD505-2E9C-101B-9397-08002B2CF9AE}" pid="3" name="KSOProductBuildVer">
    <vt:lpwstr>1033-11.2.0.11191</vt:lpwstr>
  </property>
</Properties>
</file>