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71" r:id="rId5"/>
    <p:sldId id="300" r:id="rId6"/>
    <p:sldId id="258" r:id="rId7"/>
    <p:sldId id="257" r:id="rId8"/>
    <p:sldId id="259" r:id="rId9"/>
    <p:sldId id="269" r:id="rId10"/>
    <p:sldId id="310" r:id="rId11"/>
    <p:sldId id="264" r:id="rId12"/>
    <p:sldId id="270" r:id="rId13"/>
    <p:sldId id="311" r:id="rId14"/>
    <p:sldId id="267" r:id="rId15"/>
    <p:sldId id="272" r:id="rId16"/>
    <p:sldId id="298" r:id="rId17"/>
    <p:sldId id="312" r:id="rId18"/>
    <p:sldId id="301" r:id="rId19"/>
    <p:sldId id="302" r:id="rId20"/>
    <p:sldId id="303" r:id="rId21"/>
    <p:sldId id="30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84845"/>
    <a:srgbClr val="FAD2D2"/>
    <a:srgbClr val="F89E4C"/>
    <a:srgbClr val="A81E24"/>
    <a:srgbClr val="FFF2CC"/>
    <a:srgbClr val="CF2F33"/>
    <a:srgbClr val="BA2532"/>
    <a:srgbClr val="E3293B"/>
    <a:srgbClr val="FFFC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B850D1-3DE1-5E49-ABFC-00B1F4CAB20B}" v="706" dt="2022-04-26T05:00:35.908"/>
    <p1510:client id="{B8906113-84A5-D6EE-8131-D504648287C4}" v="62" dt="2022-09-08T10:44:06.607"/>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D66ED-011C-444B-AF08-9B316B070C56}" type="datetimeFigureOut">
              <a:rPr lang="en-US" smtClean="0"/>
              <a:pPr/>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4ADD7-897F-4F47-A317-DE24AB827DD3}" type="slidenum">
              <a:rPr lang="en-US" smtClean="0"/>
              <a:pPr/>
              <a:t>‹#›</a:t>
            </a:fld>
            <a:endParaRPr lang="en-US"/>
          </a:p>
        </p:txBody>
      </p:sp>
    </p:spTree>
    <p:extLst>
      <p:ext uri="{BB962C8B-B14F-4D97-AF65-F5344CB8AC3E}">
        <p14:creationId xmlns:p14="http://schemas.microsoft.com/office/powerpoint/2010/main" val="3986658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43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4ADD7-897F-4F47-A317-DE24AB827DD3}" type="slidenum">
              <a:rPr lang="en-US" smtClean="0"/>
              <a:pPr/>
              <a:t>3</a:t>
            </a:fld>
            <a:endParaRPr lang="en-US"/>
          </a:p>
        </p:txBody>
      </p:sp>
    </p:spTree>
    <p:extLst>
      <p:ext uri="{BB962C8B-B14F-4D97-AF65-F5344CB8AC3E}">
        <p14:creationId xmlns:p14="http://schemas.microsoft.com/office/powerpoint/2010/main" val="322843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D2F15CFF-33A7-4FC4-86B0-D44CE0670171}" type="slidenum">
              <a:rPr lang="en-US" altLang="en-US" smtClean="0"/>
              <a:pPr/>
              <a:t>8</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092B36BF-6989-4086-BB1F-C65A4FE170A6}" type="slidenum">
              <a:rPr lang="en-US" altLang="en-US" smtClean="0"/>
              <a:pPr/>
              <a:t>11</a:t>
            </a:fld>
            <a:endParaRPr lang="en-US" altLang="en-US"/>
          </a:p>
        </p:txBody>
      </p:sp>
      <p:sp>
        <p:nvSpPr>
          <p:cNvPr id="19459" name="Rectangle 2"/>
          <p:cNvSpPr>
            <a:spLocks noGrp="1" noRot="1" noChangeAspect="1" noChangeArrowheads="1" noTextEdit="1"/>
          </p:cNvSpPr>
          <p:nvPr>
            <p:ph type="sldImg"/>
          </p:nvPr>
        </p:nvSpPr>
        <p:spPr>
          <a:xfrm>
            <a:off x="382588" y="685800"/>
            <a:ext cx="6092825" cy="3427413"/>
          </a:xfrm>
          <a:ln/>
        </p:spPr>
      </p:sp>
      <p:sp>
        <p:nvSpPr>
          <p:cNvPr id="19460" name="Rectangle 3"/>
          <p:cNvSpPr>
            <a:spLocks noGrp="1" noChangeArrowheads="1"/>
          </p:cNvSpPr>
          <p:nvPr>
            <p:ph type="body" idx="1"/>
          </p:nvPr>
        </p:nvSpPr>
        <p:spPr>
          <a:xfrm>
            <a:off x="912813" y="4343400"/>
            <a:ext cx="5032375" cy="4114800"/>
          </a:xfrm>
          <a:noFill/>
          <a:ln/>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EC5DBE9-A15E-4E58-AA1E-AFD2817EC153}" type="slidenum">
              <a:rPr lang="en-US" altLang="en-US" smtClean="0"/>
              <a:pPr/>
              <a:t>12</a:t>
            </a:fld>
            <a:endParaRPr lang="en-US"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1/23/2023</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416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1/23/2023</a:t>
            </a:fld>
            <a:endParaRPr lang="en-US">
              <a:solidFill>
                <a:prstClr val="black">
                  <a:tint val="75000"/>
                </a:prstClr>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628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37892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1/23/2023</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124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1/23/2023</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891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1/23/2023</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291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1/23/2023</a:t>
            </a:fld>
            <a:endParaRPr lang="en-US">
              <a:solidFill>
                <a:prstClr val="black">
                  <a:tint val="75000"/>
                </a:prstClr>
              </a:solidFill>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397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1/23/2023</a:t>
            </a:fld>
            <a:endParaRPr lang="en-US">
              <a:solidFill>
                <a:prstClr val="black">
                  <a:tint val="75000"/>
                </a:prstClr>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245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1/23/2023</a:t>
            </a:fld>
            <a:endParaRPr lang="en-US">
              <a:solidFill>
                <a:prstClr val="black">
                  <a:tint val="75000"/>
                </a:prstClr>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997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1/23/2023</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883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1/23/2023</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651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alpha val="20747"/>
          </a:schemeClr>
        </a:solidFill>
        <a:effectLst/>
      </p:bgPr>
    </p:bg>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id="{2F4508AD-1BA8-6D49-AD89-BB8C58C99DDF}"/>
              </a:ext>
            </a:extLst>
          </p:cNvPr>
          <p:cNvPicPr>
            <a:picLocks noChangeAspect="1"/>
          </p:cNvPicPr>
          <p:nvPr userDrawn="1"/>
        </p:nvPicPr>
        <p:blipFill>
          <a:blip r:embed="rId13">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0" y="0"/>
            <a:ext cx="3003452" cy="3003452"/>
          </a:xfrm>
          <a:prstGeom prst="rect">
            <a:avLst/>
          </a:prstGeom>
        </p:spPr>
      </p:pic>
      <p:sp>
        <p:nvSpPr>
          <p:cNvPr id="2" name="Rectangle 1">
            <a:extLst>
              <a:ext uri="{FF2B5EF4-FFF2-40B4-BE49-F238E27FC236}">
                <a16:creationId xmlns:a16="http://schemas.microsoft.com/office/drawing/2014/main" id="{ACAD2B12-09F5-6D4A-9C1D-AFF6A38F62BF}"/>
              </a:ext>
            </a:extLst>
          </p:cNvPr>
          <p:cNvSpPr/>
          <p:nvPr userDrawn="1"/>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72F43C-0ACD-CF48-BDDC-4CA06CD195D7}"/>
              </a:ext>
            </a:extLst>
          </p:cNvPr>
          <p:cNvSpPr/>
          <p:nvPr userDrawn="1"/>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ackground pattern&#10;&#10;Description automatically generated">
            <a:extLst>
              <a:ext uri="{FF2B5EF4-FFF2-40B4-BE49-F238E27FC236}">
                <a16:creationId xmlns:a16="http://schemas.microsoft.com/office/drawing/2014/main" id="{D4A3453C-FFE4-E949-B42B-748B5090DD36}"/>
              </a:ext>
            </a:extLst>
          </p:cNvPr>
          <p:cNvPicPr>
            <a:picLocks noChangeAspect="1"/>
          </p:cNvPicPr>
          <p:nvPr userDrawn="1"/>
        </p:nvPicPr>
        <p:blipFill rotWithShape="1">
          <a:blip r:embed="rId14">
            <a:clrChange>
              <a:clrFrom>
                <a:srgbClr val="F6F6F6"/>
              </a:clrFrom>
              <a:clrTo>
                <a:srgbClr val="F6F6F6">
                  <a:alpha val="0"/>
                </a:srgbClr>
              </a:clrTo>
            </a:clrChange>
            <a:duotone>
              <a:schemeClr val="bg2">
                <a:shade val="45000"/>
                <a:satMod val="135000"/>
              </a:schemeClr>
              <a:prstClr val="white"/>
            </a:duotone>
            <a:alphaModFix amt="35000"/>
            <a:extLst>
              <a:ext uri="{28A0092B-C50C-407E-A947-70E740481C1C}">
                <a14:useLocalDpi xmlns:a14="http://schemas.microsoft.com/office/drawing/2010/main" val="0"/>
              </a:ext>
            </a:extLst>
          </a:blip>
          <a:srcRect r="26721" b="8103"/>
          <a:stretch/>
        </p:blipFill>
        <p:spPr>
          <a:xfrm>
            <a:off x="8376334" y="4104641"/>
            <a:ext cx="3815666" cy="2707640"/>
          </a:xfrm>
          <a:prstGeom prst="rect">
            <a:avLst/>
          </a:prstGeom>
        </p:spPr>
      </p:pic>
      <p:sp>
        <p:nvSpPr>
          <p:cNvPr id="7" name="TextBox 6">
            <a:extLst>
              <a:ext uri="{FF2B5EF4-FFF2-40B4-BE49-F238E27FC236}">
                <a16:creationId xmlns:a16="http://schemas.microsoft.com/office/drawing/2014/main" id="{C1A8F9C9-F65C-BB4A-BF8E-4636F166836D}"/>
              </a:ext>
            </a:extLst>
          </p:cNvPr>
          <p:cNvSpPr txBox="1"/>
          <p:nvPr userDrawn="1"/>
        </p:nvSpPr>
        <p:spPr>
          <a:xfrm>
            <a:off x="1" y="6602979"/>
            <a:ext cx="2132068" cy="215444"/>
          </a:xfrm>
          <a:prstGeom prst="rect">
            <a:avLst/>
          </a:prstGeom>
          <a:noFill/>
        </p:spPr>
        <p:txBody>
          <a:bodyPr wrap="square" rtlCol="0">
            <a:spAutoFit/>
          </a:bodyPr>
          <a:lstStyle/>
          <a:p>
            <a:r>
              <a:rPr lang="en-US" sz="800">
                <a:solidFill>
                  <a:schemeClr val="bg1">
                    <a:lumMod val="95000"/>
                  </a:schemeClr>
                </a:solidFill>
              </a:rPr>
              <a:t>CREATED BY K. VICTOR BABU</a:t>
            </a:r>
          </a:p>
        </p:txBody>
      </p:sp>
    </p:spTree>
    <p:extLst>
      <p:ext uri="{BB962C8B-B14F-4D97-AF65-F5344CB8AC3E}">
        <p14:creationId xmlns:p14="http://schemas.microsoft.com/office/powerpoint/2010/main" val="626841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GHpchgLoDvI&amp;list=PLp6ek2hDcoNB_YJCruBFjhF79f5ZHyBuz" TargetMode="External"/><Relationship Id="rId2" Type="http://schemas.openxmlformats.org/officeDocument/2006/relationships/hyperlink" Target="https://www.youtube.com/watch?v=K9gH7hBAdpo"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ics.uci.edu/~dechter/courses/ics-271/fall-12/"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Rectangle 1">
            <a:extLst>
              <a:ext uri="{FF2B5EF4-FFF2-40B4-BE49-F238E27FC236}">
                <a16:creationId xmlns:a16="http://schemas.microsoft.com/office/drawing/2014/main" id="{6398423B-5803-30F8-31C4-BF716BD7197E}"/>
              </a:ext>
            </a:extLst>
          </p:cNvPr>
          <p:cNvSpPr/>
          <p:nvPr/>
        </p:nvSpPr>
        <p:spPr>
          <a:xfrm>
            <a:off x="-203201" y="0"/>
            <a:ext cx="12192000" cy="6858000"/>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76" name="Google Shape;476;p16"/>
          <p:cNvSpPr txBox="1"/>
          <p:nvPr/>
        </p:nvSpPr>
        <p:spPr>
          <a:xfrm>
            <a:off x="5394455" y="1933408"/>
            <a:ext cx="6902548" cy="2000507"/>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AI for Data Science</a:t>
            </a:r>
          </a:p>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21CS2213RA/AA/PA</a:t>
            </a: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solidFill>
                  <a:schemeClr val="bg1">
                    <a:lumMod val="50000"/>
                  </a:schemeClr>
                </a:solidFill>
                <a:ea typeface="BioRhyme ExtraBold"/>
                <a:cs typeface="Poppins" panose="00000500000000000000" pitchFamily="2" charset="0"/>
                <a:sym typeface="BioRhyme ExtraBold"/>
              </a:rPr>
              <a:t>Topic: </a:t>
            </a:r>
          </a:p>
          <a:p>
            <a:pPr marR="0" lvl="0" indent="0" algn="ctr">
              <a:spcBef>
                <a:spcPts val="0"/>
              </a:spcBef>
              <a:spcAft>
                <a:spcPts val="0"/>
              </a:spcAft>
              <a:buNone/>
            </a:pPr>
            <a:r>
              <a:rPr lang="en-US" sz="4000" b="1" cap="all" dirty="0">
                <a:ln/>
                <a:solidFill>
                  <a:srgbClr val="C00000"/>
                </a:solidFill>
                <a:cs typeface="Poppins" panose="00000500000000000000" pitchFamily="2" charset="0"/>
              </a:rPr>
              <a:t>LOCAL SEARCH ALGORITHMS</a:t>
            </a:r>
          </a:p>
        </p:txBody>
      </p:sp>
      <p:sp>
        <p:nvSpPr>
          <p:cNvPr id="19" name="Rectangle: Rounded Corners 18">
            <a:extLst>
              <a:ext uri="{FF2B5EF4-FFF2-40B4-BE49-F238E27FC236}">
                <a16:creationId xmlns:a16="http://schemas.microsoft.com/office/drawing/2014/main" id="{B9F0C376-F4D3-1950-3474-EFF28411BDC6}"/>
              </a:ext>
            </a:extLst>
          </p:cNvPr>
          <p:cNvSpPr/>
          <p:nvPr/>
        </p:nvSpPr>
        <p:spPr>
          <a:xfrm>
            <a:off x="6233250" y="925390"/>
            <a:ext cx="4486331" cy="574765"/>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Google Shape;475;p16"/>
          <p:cNvSpPr txBox="1"/>
          <p:nvPr/>
        </p:nvSpPr>
        <p:spPr>
          <a:xfrm>
            <a:off x="6160651" y="861941"/>
            <a:ext cx="4595447" cy="707846"/>
          </a:xfrm>
          <a:prstGeom prst="rect">
            <a:avLst/>
          </a:prstGeom>
          <a:noFill/>
          <a:ln>
            <a:noFill/>
          </a:ln>
          <a:effectLst/>
        </p:spPr>
        <p:txBody>
          <a:bodyPr spcFirstLastPara="1" wrap="square" lIns="91425" tIns="45700" rIns="91425" bIns="45700" anchor="t" anchorCtr="0">
            <a:spAutoFit/>
          </a:bodyPr>
          <a:lstStyle/>
          <a:p>
            <a:pPr algn="ctr"/>
            <a:r>
              <a:rPr lang="en-US" sz="4000" dirty="0">
                <a:solidFill>
                  <a:srgbClr val="C00000"/>
                </a:solidFill>
                <a:cs typeface="Poppins" pitchFamily="2" charset="77"/>
              </a:rPr>
              <a:t>Department of CSE-H</a:t>
            </a:r>
          </a:p>
        </p:txBody>
      </p:sp>
      <p:sp>
        <p:nvSpPr>
          <p:cNvPr id="8" name="Google Shape;502;p17">
            <a:extLst>
              <a:ext uri="{FF2B5EF4-FFF2-40B4-BE49-F238E27FC236}">
                <a16:creationId xmlns:a16="http://schemas.microsoft.com/office/drawing/2014/main" id="{7153E61F-4441-DBE3-3DFF-6E9EF6C48D23}"/>
              </a:ext>
            </a:extLst>
          </p:cNvPr>
          <p:cNvSpPr/>
          <p:nvPr/>
        </p:nvSpPr>
        <p:spPr>
          <a:xfrm>
            <a:off x="7623168" y="4758078"/>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a:cs typeface="Poppins" panose="00000500000000000000" pitchFamily="2" charset="0"/>
                <a:sym typeface="Calibri"/>
              </a:rPr>
              <a:t>Session - 7</a:t>
            </a:r>
            <a:endParaRPr sz="2400" dirty="0">
              <a:solidFill>
                <a:schemeClr val="lt1"/>
              </a:solidFill>
              <a:ea typeface="Calibri"/>
              <a:cs typeface="Poppins" panose="00000500000000000000" pitchFamily="2" charset="0"/>
              <a:sym typeface="Calibri"/>
            </a:endParaRPr>
          </a:p>
        </p:txBody>
      </p:sp>
      <p:sp>
        <p:nvSpPr>
          <p:cNvPr id="33" name="Rectangle 32">
            <a:extLst>
              <a:ext uri="{FF2B5EF4-FFF2-40B4-BE49-F238E27FC236}">
                <a16:creationId xmlns:a16="http://schemas.microsoft.com/office/drawing/2014/main" id="{A2BDCC77-0491-FC57-401C-380586D8ED1D}"/>
              </a:ext>
            </a:extLst>
          </p:cNvPr>
          <p:cNvSpPr/>
          <p:nvPr/>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D9C68F-2EE2-5410-B640-4F43BF92A6C1}"/>
              </a:ext>
            </a:extLst>
          </p:cNvPr>
          <p:cNvSpPr/>
          <p:nvPr/>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KL Deemed to be University Logo"/>
          <p:cNvPicPr>
            <a:picLocks noChangeAspect="1" noChangeArrowheads="1"/>
          </p:cNvPicPr>
          <p:nvPr/>
        </p:nvPicPr>
        <p:blipFill>
          <a:blip r:embed="rId3"/>
          <a:srcRect/>
          <a:stretch>
            <a:fillRect/>
          </a:stretch>
        </p:blipFill>
        <p:spPr bwMode="auto">
          <a:xfrm>
            <a:off x="222703" y="81945"/>
            <a:ext cx="2509863" cy="1061599"/>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5271" t="23958" r="31479" b="16667"/>
          <a:stretch>
            <a:fillRect/>
          </a:stretch>
        </p:blipFill>
        <p:spPr bwMode="auto">
          <a:xfrm>
            <a:off x="2057400" y="914400"/>
            <a:ext cx="8229600" cy="43434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1828800" y="1143000"/>
            <a:ext cx="5943600" cy="5486400"/>
          </a:xfrm>
        </p:spPr>
        <p:txBody>
          <a:bodyPr>
            <a:normAutofit/>
          </a:bodyPr>
          <a:lstStyle/>
          <a:p>
            <a:pPr marL="457200" indent="-457200">
              <a:buFontTx/>
              <a:buAutoNum type="arabicPeriod"/>
              <a:defRPr/>
            </a:pPr>
            <a:r>
              <a:rPr lang="en-US" sz="1800" b="1" dirty="0">
                <a:latin typeface="Arial" pitchFamily="34" charset="0"/>
                <a:cs typeface="Arial" pitchFamily="34" charset="0"/>
              </a:rPr>
              <a:t>Local Maxima</a:t>
            </a:r>
            <a:r>
              <a:rPr lang="en-US" sz="1800" dirty="0">
                <a:latin typeface="Arial" pitchFamily="34" charset="0"/>
                <a:cs typeface="Arial" pitchFamily="34" charset="0"/>
              </a:rPr>
              <a:t>: a local maximum as opposed to global maximum.</a:t>
            </a:r>
          </a:p>
          <a:p>
            <a:pPr>
              <a:buClr>
                <a:schemeClr val="tx1"/>
              </a:buClr>
              <a:buSzPct val="120000"/>
              <a:buFontTx/>
              <a:buNone/>
              <a:defRPr/>
            </a:pPr>
            <a:r>
              <a:rPr lang="en-GB" sz="1800" dirty="0">
                <a:latin typeface="Arial" pitchFamily="34" charset="0"/>
                <a:cs typeface="Arial" pitchFamily="34" charset="0"/>
              </a:rPr>
              <a:t>		Way Out: Backtrack to some earlier node and try going in a different direction</a:t>
            </a:r>
          </a:p>
          <a:p>
            <a:pPr marL="457200" indent="-457200">
              <a:buNone/>
              <a:defRPr/>
            </a:pPr>
            <a:r>
              <a:rPr lang="en-US" sz="1800" dirty="0">
                <a:latin typeface="Arial" pitchFamily="34" charset="0"/>
                <a:cs typeface="Arial" pitchFamily="34" charset="0"/>
              </a:rPr>
              <a:t>2. </a:t>
            </a:r>
            <a:r>
              <a:rPr lang="en-US" sz="1800" b="1" dirty="0">
                <a:latin typeface="Arial" pitchFamily="34" charset="0"/>
                <a:cs typeface="Arial" pitchFamily="34" charset="0"/>
              </a:rPr>
              <a:t>Plateaus</a:t>
            </a:r>
            <a:r>
              <a:rPr lang="en-US" sz="1800" dirty="0">
                <a:latin typeface="Arial" pitchFamily="34" charset="0"/>
                <a:cs typeface="Arial" pitchFamily="34" charset="0"/>
              </a:rPr>
              <a:t>: An area of the search space where evaluation function is flat, thus requiring random walk.</a:t>
            </a:r>
          </a:p>
          <a:p>
            <a:pPr marL="457200" indent="-457200">
              <a:buNone/>
              <a:defRPr/>
            </a:pPr>
            <a:r>
              <a:rPr lang="en-GB" sz="1800" dirty="0">
                <a:latin typeface="Arial" pitchFamily="34" charset="0"/>
                <a:cs typeface="Arial" pitchFamily="34" charset="0"/>
              </a:rPr>
              <a:t>		Way out: Make a big jump to try to get in a new section</a:t>
            </a:r>
            <a:endParaRPr lang="en-US" sz="1800" dirty="0">
              <a:latin typeface="Arial" pitchFamily="34" charset="0"/>
              <a:cs typeface="Arial" pitchFamily="34" charset="0"/>
            </a:endParaRPr>
          </a:p>
          <a:p>
            <a:pPr marL="457200" indent="-457200">
              <a:buNone/>
              <a:defRPr/>
            </a:pPr>
            <a:r>
              <a:rPr lang="en-US" sz="1800" dirty="0">
                <a:latin typeface="Arial" pitchFamily="34" charset="0"/>
                <a:cs typeface="Arial" pitchFamily="34" charset="0"/>
              </a:rPr>
              <a:t>3. </a:t>
            </a:r>
            <a:r>
              <a:rPr lang="en-US" sz="1800" b="1" dirty="0">
                <a:latin typeface="Arial" pitchFamily="34" charset="0"/>
                <a:cs typeface="Arial" pitchFamily="34" charset="0"/>
              </a:rPr>
              <a:t>Ridge</a:t>
            </a:r>
            <a:r>
              <a:rPr lang="en-US" sz="1800" dirty="0">
                <a:latin typeface="Arial" pitchFamily="34" charset="0"/>
                <a:cs typeface="Arial" pitchFamily="34" charset="0"/>
              </a:rPr>
              <a:t>: Where there are steep slopes and the search direction is not towards the top but towards the</a:t>
            </a:r>
            <a:br>
              <a:rPr lang="en-US" sz="1800" dirty="0">
                <a:latin typeface="Arial" pitchFamily="34" charset="0"/>
                <a:cs typeface="Arial" pitchFamily="34" charset="0"/>
              </a:rPr>
            </a:br>
            <a:r>
              <a:rPr lang="en-US" sz="1800" dirty="0">
                <a:latin typeface="Arial" pitchFamily="34" charset="0"/>
                <a:cs typeface="Arial" pitchFamily="34" charset="0"/>
              </a:rPr>
              <a:t>    side.</a:t>
            </a:r>
            <a:r>
              <a:rPr lang="en-GB" sz="1800" dirty="0">
                <a:latin typeface="Arial" pitchFamily="34" charset="0"/>
                <a:cs typeface="Arial" pitchFamily="34" charset="0"/>
              </a:rPr>
              <a:t> </a:t>
            </a:r>
          </a:p>
          <a:p>
            <a:pPr marL="457200" indent="-457200">
              <a:buNone/>
              <a:defRPr/>
            </a:pPr>
            <a:r>
              <a:rPr lang="en-GB" sz="1800" dirty="0">
                <a:latin typeface="Arial" pitchFamily="34" charset="0"/>
                <a:cs typeface="Arial" pitchFamily="34" charset="0"/>
              </a:rPr>
              <a:t>		Way out: Moving in several directions at once.</a:t>
            </a:r>
          </a:p>
          <a:p>
            <a:pPr marL="457200" indent="-457200">
              <a:buNone/>
              <a:defRPr/>
            </a:pPr>
            <a:endParaRPr lang="en-US" sz="1800" dirty="0">
              <a:latin typeface="Arial" pitchFamily="34" charset="0"/>
              <a:cs typeface="Arial" pitchFamily="34" charset="0"/>
            </a:endParaRPr>
          </a:p>
        </p:txBody>
      </p:sp>
      <p:sp>
        <p:nvSpPr>
          <p:cNvPr id="7173" name="Slide Number Placeholder 10"/>
          <p:cNvSpPr>
            <a:spLocks noGrp="1"/>
          </p:cNvSpPr>
          <p:nvPr>
            <p:ph type="sldNum" sz="quarter" idx="12"/>
          </p:nvPr>
        </p:nvSpPr>
        <p:spPr>
          <a:noFill/>
        </p:spPr>
        <p:txBody>
          <a:bodyPr/>
          <a:lstStyle/>
          <a:p>
            <a:fld id="{CDFA8B0D-DFD8-4D32-83E3-6007BC081E02}" type="slidenum">
              <a:rPr lang="en-US" altLang="en-US" smtClean="0"/>
              <a:pPr/>
              <a:t>11</a:t>
            </a:fld>
            <a:endParaRPr lang="en-US" altLang="en-US"/>
          </a:p>
        </p:txBody>
      </p:sp>
      <p:sp>
        <p:nvSpPr>
          <p:cNvPr id="7170" name="Rectangle 2"/>
          <p:cNvSpPr>
            <a:spLocks noGrp="1" noChangeArrowheads="1"/>
          </p:cNvSpPr>
          <p:nvPr>
            <p:ph type="title"/>
          </p:nvPr>
        </p:nvSpPr>
        <p:spPr>
          <a:xfrm>
            <a:off x="2057400" y="152401"/>
            <a:ext cx="8229600" cy="563563"/>
          </a:xfrm>
        </p:spPr>
        <p:txBody>
          <a:bodyPr/>
          <a:lstStyle/>
          <a:p>
            <a:pPr eaLnBrk="1" hangingPunct="1"/>
            <a:r>
              <a:rPr lang="en-US" altLang="en-US" sz="2800">
                <a:latin typeface="Arial Black" pitchFamily="34" charset="0"/>
              </a:rPr>
              <a:t>Limitations </a:t>
            </a:r>
            <a:r>
              <a:rPr lang="en-US" altLang="en-US" sz="2800" dirty="0">
                <a:latin typeface="Arial Black" pitchFamily="34" charset="0"/>
              </a:rPr>
              <a:t>of Hill-climbing </a:t>
            </a:r>
            <a:r>
              <a:rPr lang="en-US" altLang="en-US" sz="1400" dirty="0">
                <a:latin typeface="Arial Black" pitchFamily="34" charset="0"/>
              </a:rPr>
              <a:t> </a:t>
            </a:r>
            <a:endParaRPr lang="en-US" altLang="en-US" sz="4000" dirty="0">
              <a:latin typeface="Arial Black" pitchFamily="34" charset="0"/>
            </a:endParaRPr>
          </a:p>
        </p:txBody>
      </p:sp>
      <p:grpSp>
        <p:nvGrpSpPr>
          <p:cNvPr id="2" name="Group 4"/>
          <p:cNvGrpSpPr>
            <a:grpSpLocks/>
          </p:cNvGrpSpPr>
          <p:nvPr/>
        </p:nvGrpSpPr>
        <p:grpSpPr bwMode="auto">
          <a:xfrm>
            <a:off x="7772400" y="990600"/>
            <a:ext cx="2743200" cy="4876800"/>
            <a:chOff x="3408" y="267"/>
            <a:chExt cx="1932" cy="3489"/>
          </a:xfrm>
        </p:grpSpPr>
        <p:pic>
          <p:nvPicPr>
            <p:cNvPr id="7174" name="Picture 5"/>
            <p:cNvPicPr>
              <a:picLocks noChangeAspect="1" noChangeArrowheads="1"/>
            </p:cNvPicPr>
            <p:nvPr/>
          </p:nvPicPr>
          <p:blipFill>
            <a:blip r:embed="rId3" cstate="print"/>
            <a:srcRect/>
            <a:stretch>
              <a:fillRect/>
            </a:stretch>
          </p:blipFill>
          <p:spPr bwMode="auto">
            <a:xfrm>
              <a:off x="3408" y="267"/>
              <a:ext cx="1932" cy="672"/>
            </a:xfrm>
            <a:prstGeom prst="rect">
              <a:avLst/>
            </a:prstGeom>
            <a:noFill/>
            <a:ln w="9525">
              <a:noFill/>
              <a:miter lim="800000"/>
              <a:headEnd/>
              <a:tailEnd/>
            </a:ln>
          </p:spPr>
        </p:pic>
        <p:grpSp>
          <p:nvGrpSpPr>
            <p:cNvPr id="3" name="Group 6"/>
            <p:cNvGrpSpPr>
              <a:grpSpLocks/>
            </p:cNvGrpSpPr>
            <p:nvPr/>
          </p:nvGrpSpPr>
          <p:grpSpPr bwMode="auto">
            <a:xfrm>
              <a:off x="3408" y="1412"/>
              <a:ext cx="1932" cy="2344"/>
              <a:chOff x="3408" y="1412"/>
              <a:chExt cx="1932" cy="2344"/>
            </a:xfrm>
          </p:grpSpPr>
          <p:pic>
            <p:nvPicPr>
              <p:cNvPr id="7176" name="Picture 7"/>
              <p:cNvPicPr>
                <a:picLocks noChangeAspect="1" noChangeArrowheads="1"/>
              </p:cNvPicPr>
              <p:nvPr/>
            </p:nvPicPr>
            <p:blipFill>
              <a:blip r:embed="rId4" cstate="print"/>
              <a:srcRect/>
              <a:stretch>
                <a:fillRect/>
              </a:stretch>
            </p:blipFill>
            <p:spPr bwMode="auto">
              <a:xfrm>
                <a:off x="3408" y="1412"/>
                <a:ext cx="1932" cy="660"/>
              </a:xfrm>
              <a:prstGeom prst="rect">
                <a:avLst/>
              </a:prstGeom>
              <a:noFill/>
              <a:ln w="9525">
                <a:noFill/>
                <a:miter lim="800000"/>
                <a:headEnd/>
                <a:tailEnd/>
              </a:ln>
            </p:spPr>
          </p:pic>
          <p:pic>
            <p:nvPicPr>
              <p:cNvPr id="7177" name="Picture 8"/>
              <p:cNvPicPr>
                <a:picLocks noChangeAspect="1" noChangeArrowheads="1"/>
              </p:cNvPicPr>
              <p:nvPr/>
            </p:nvPicPr>
            <p:blipFill>
              <a:blip r:embed="rId5" cstate="print"/>
              <a:srcRect/>
              <a:stretch>
                <a:fillRect/>
              </a:stretch>
            </p:blipFill>
            <p:spPr bwMode="auto">
              <a:xfrm>
                <a:off x="3552" y="2784"/>
                <a:ext cx="1632" cy="972"/>
              </a:xfrm>
              <a:prstGeom prst="rect">
                <a:avLst/>
              </a:prstGeom>
              <a:noFill/>
              <a:ln w="9525">
                <a:noFill/>
                <a:miter lim="800000"/>
                <a:headEnd/>
                <a:tailEnd/>
              </a:ln>
            </p:spPr>
          </p:pic>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2057400" y="914401"/>
            <a:ext cx="8229600" cy="4525963"/>
          </a:xfrm>
        </p:spPr>
        <p:txBody>
          <a:bodyPr>
            <a:noAutofit/>
          </a:bodyPr>
          <a:lstStyle/>
          <a:p>
            <a:pPr eaLnBrk="1" hangingPunct="1"/>
            <a:r>
              <a:rPr lang="en-US" altLang="en-US" sz="1800" dirty="0">
                <a:latin typeface="Arial" pitchFamily="34" charset="0"/>
                <a:cs typeface="Arial" pitchFamily="34" charset="0"/>
              </a:rPr>
              <a:t>This is a variation of simple hill climbing which considers all the moves from the current state and selects the best one as the next state. Also known as </a:t>
            </a:r>
            <a:r>
              <a:rPr lang="en-US" altLang="en-US" sz="1800" u="sng" dirty="0">
                <a:latin typeface="Arial" pitchFamily="34" charset="0"/>
                <a:cs typeface="Arial" pitchFamily="34" charset="0"/>
              </a:rPr>
              <a:t>Gradient search</a:t>
            </a:r>
          </a:p>
          <a:p>
            <a:pPr eaLnBrk="1" hangingPunct="1">
              <a:buFontTx/>
              <a:buNone/>
            </a:pPr>
            <a:r>
              <a:rPr lang="en-US" altLang="en-US" sz="1800" b="1" dirty="0">
                <a:latin typeface="Arial" pitchFamily="34" charset="0"/>
                <a:cs typeface="Arial" pitchFamily="34" charset="0"/>
              </a:rPr>
              <a:t>Algorithm: Steepest-Ascent Hill Climbing</a:t>
            </a:r>
          </a:p>
          <a:p>
            <a:pPr eaLnBrk="1" hangingPunct="1">
              <a:buFontTx/>
              <a:buNone/>
            </a:pPr>
            <a:r>
              <a:rPr lang="en-US" altLang="en-US" sz="1800" b="1" dirty="0">
                <a:latin typeface="Arial" pitchFamily="34" charset="0"/>
                <a:cs typeface="Arial" pitchFamily="34" charset="0"/>
              </a:rPr>
              <a:t>1.</a:t>
            </a:r>
            <a:r>
              <a:rPr lang="en-US" altLang="en-US" sz="1800" dirty="0">
                <a:latin typeface="Arial" pitchFamily="34" charset="0"/>
                <a:cs typeface="Arial" pitchFamily="34" charset="0"/>
              </a:rPr>
              <a:t>Evaluate the initial state. If it is also a goal state, then return it and quit. Otherwise, continue with the initial state as the current state.</a:t>
            </a:r>
          </a:p>
          <a:p>
            <a:pPr marL="609600" indent="-609600">
              <a:buNone/>
            </a:pPr>
            <a:r>
              <a:rPr lang="en-US" altLang="en-US" sz="1800" dirty="0">
                <a:latin typeface="Arial" pitchFamily="34" charset="0"/>
                <a:cs typeface="Arial" pitchFamily="34" charset="0"/>
              </a:rPr>
              <a:t>  2. Loop until a solution is found or until a complete iteration produces no change to current state:</a:t>
            </a:r>
          </a:p>
          <a:p>
            <a:pPr marL="990600" lvl="1" indent="-533400">
              <a:buFontTx/>
              <a:buAutoNum type="alphaLcPeriod"/>
            </a:pPr>
            <a:r>
              <a:rPr lang="en-US" altLang="en-US" sz="1800" dirty="0">
                <a:latin typeface="Arial" pitchFamily="34" charset="0"/>
                <a:cs typeface="Arial" pitchFamily="34" charset="0"/>
              </a:rPr>
              <a:t>Let SUCC be a state such that any possible successor of the current state will be better than SUCC</a:t>
            </a:r>
          </a:p>
          <a:p>
            <a:pPr marL="990600" lvl="1" indent="-533400">
              <a:buFontTx/>
              <a:buAutoNum type="alphaLcPeriod"/>
            </a:pPr>
            <a:r>
              <a:rPr lang="en-US" altLang="en-US" sz="1800" dirty="0">
                <a:latin typeface="Arial" pitchFamily="34" charset="0"/>
                <a:cs typeface="Arial" pitchFamily="34" charset="0"/>
              </a:rPr>
              <a:t>For each operator that applies to the current state do:</a:t>
            </a:r>
          </a:p>
          <a:p>
            <a:pPr marL="1371600" lvl="2" indent="-457200">
              <a:buFontTx/>
              <a:buAutoNum type="romanLcPeriod"/>
            </a:pPr>
            <a:r>
              <a:rPr lang="en-US" altLang="en-US" sz="1800" dirty="0">
                <a:latin typeface="Arial" pitchFamily="34" charset="0"/>
                <a:cs typeface="Arial" pitchFamily="34" charset="0"/>
              </a:rPr>
              <a:t>Apply the operator and generate a new state</a:t>
            </a:r>
          </a:p>
          <a:p>
            <a:pPr marL="1371600" lvl="2" indent="-457200">
              <a:buFontTx/>
              <a:buAutoNum type="romanLcPeriod"/>
            </a:pPr>
            <a:r>
              <a:rPr lang="en-US" altLang="en-US" sz="1800" dirty="0">
                <a:latin typeface="Arial" pitchFamily="34" charset="0"/>
                <a:cs typeface="Arial" pitchFamily="34" charset="0"/>
              </a:rPr>
              <a:t>Evaluate the new state. If is </a:t>
            </a:r>
            <a:r>
              <a:rPr lang="en-US" altLang="en-US" sz="1800" dirty="0" err="1">
                <a:latin typeface="Arial" pitchFamily="34" charset="0"/>
                <a:cs typeface="Arial" pitchFamily="34" charset="0"/>
              </a:rPr>
              <a:t>is</a:t>
            </a:r>
            <a:r>
              <a:rPr lang="en-US" altLang="en-US" sz="1800" dirty="0">
                <a:latin typeface="Arial" pitchFamily="34" charset="0"/>
                <a:cs typeface="Arial" pitchFamily="34" charset="0"/>
              </a:rPr>
              <a:t> a goal state, then return it and quit. If not, compare it to SUCC. If it is better, then set SUCC to this state. If it is not better, leave SUCC alone.</a:t>
            </a:r>
          </a:p>
          <a:p>
            <a:pPr marL="990600" lvl="1" indent="-533400">
              <a:buFontTx/>
              <a:buAutoNum type="alphaLcPeriod"/>
            </a:pPr>
            <a:r>
              <a:rPr lang="en-US" altLang="en-US" sz="1800" dirty="0">
                <a:latin typeface="Arial" pitchFamily="34" charset="0"/>
                <a:cs typeface="Arial" pitchFamily="34" charset="0"/>
              </a:rPr>
              <a:t>If the SUCC is better than the current state, then set current state to SUCC, </a:t>
            </a:r>
          </a:p>
          <a:p>
            <a:pPr eaLnBrk="1" hangingPunct="1"/>
            <a:endParaRPr lang="en-US" altLang="en-US" sz="1800" dirty="0">
              <a:latin typeface="Arial" pitchFamily="34" charset="0"/>
              <a:cs typeface="Arial" pitchFamily="34" charset="0"/>
            </a:endParaRPr>
          </a:p>
          <a:p>
            <a:pPr eaLnBrk="1" hangingPunct="1"/>
            <a:endParaRPr lang="en-US" altLang="en-US" sz="1800" dirty="0">
              <a:latin typeface="Arial" pitchFamily="34" charset="0"/>
              <a:cs typeface="Arial" pitchFamily="34" charset="0"/>
            </a:endParaRPr>
          </a:p>
        </p:txBody>
      </p:sp>
      <p:sp>
        <p:nvSpPr>
          <p:cNvPr id="5124" name="Slide Number Placeholder 3"/>
          <p:cNvSpPr>
            <a:spLocks noGrp="1"/>
          </p:cNvSpPr>
          <p:nvPr>
            <p:ph type="sldNum" sz="quarter" idx="12"/>
          </p:nvPr>
        </p:nvSpPr>
        <p:spPr>
          <a:noFill/>
        </p:spPr>
        <p:txBody>
          <a:bodyPr/>
          <a:lstStyle/>
          <a:p>
            <a:fld id="{6733DBFB-38D0-4F84-A957-643479BA2E71}" type="slidenum">
              <a:rPr lang="en-US" altLang="en-US" smtClean="0"/>
              <a:pPr/>
              <a:t>12</a:t>
            </a:fld>
            <a:endParaRPr lang="en-US" altLang="en-US"/>
          </a:p>
        </p:txBody>
      </p:sp>
      <p:sp>
        <p:nvSpPr>
          <p:cNvPr id="5122" name="Rectangle 2"/>
          <p:cNvSpPr>
            <a:spLocks noGrp="1" noChangeArrowheads="1"/>
          </p:cNvSpPr>
          <p:nvPr>
            <p:ph type="title"/>
          </p:nvPr>
        </p:nvSpPr>
        <p:spPr>
          <a:xfrm>
            <a:off x="1981200" y="274638"/>
            <a:ext cx="8229600" cy="487362"/>
          </a:xfrm>
        </p:spPr>
        <p:txBody>
          <a:bodyPr>
            <a:normAutofit fontScale="90000"/>
          </a:bodyPr>
          <a:lstStyle/>
          <a:p>
            <a:pPr eaLnBrk="1" hangingPunct="1"/>
            <a:r>
              <a:rPr lang="en-US" altLang="en-US" sz="3600" dirty="0">
                <a:latin typeface="Arial Black" pitchFamily="34" charset="0"/>
              </a:rPr>
              <a:t>Steepest-Ascent Hill Climbing</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328"/>
            <a:ext cx="8229600" cy="4843272"/>
          </a:xfrm>
        </p:spPr>
        <p:txBody>
          <a:bodyPr>
            <a:normAutofit/>
          </a:bodyPr>
          <a:lstStyle/>
          <a:p>
            <a:pPr algn="just"/>
            <a:r>
              <a:rPr lang="en-US" sz="1800" dirty="0">
                <a:latin typeface="Arial" pitchFamily="34" charset="0"/>
                <a:cs typeface="Arial" pitchFamily="34" charset="0"/>
              </a:rPr>
              <a:t>Simulated Annealing (SA) is an effective and general form of optimization.</a:t>
            </a:r>
          </a:p>
          <a:p>
            <a:pPr algn="just">
              <a:buNone/>
            </a:pPr>
            <a:r>
              <a:rPr lang="en-US" sz="1800" dirty="0">
                <a:latin typeface="Arial" pitchFamily="34" charset="0"/>
                <a:cs typeface="Arial" pitchFamily="34" charset="0"/>
              </a:rPr>
              <a:t>    It is useful in finding global optima in the presence of large numbers of local optima.  “Annealing” refers to an analogy with thermodynamics, specifically with the way that metals cool and anneal.  </a:t>
            </a:r>
          </a:p>
          <a:p>
            <a:pPr algn="just">
              <a:buNone/>
            </a:pPr>
            <a:endParaRPr lang="en-US" sz="1800" dirty="0">
              <a:latin typeface="Arial" pitchFamily="34" charset="0"/>
              <a:cs typeface="Arial" pitchFamily="34" charset="0"/>
            </a:endParaRPr>
          </a:p>
          <a:p>
            <a:pPr algn="just">
              <a:buNone/>
            </a:pPr>
            <a:r>
              <a:rPr lang="en-US" sz="1800" dirty="0">
                <a:latin typeface="Arial" pitchFamily="34" charset="0"/>
                <a:cs typeface="Arial" pitchFamily="34" charset="0"/>
              </a:rPr>
              <a:t>		Simulated annealing uses the objective function of an optimization problem instead of the energy of a material. Implementation of SA is surprisingly simple.  The algorithm is basically hill-climbing except instead of picking the best move, it picks a random move.  If the selected move improves the solution, then it is always accepted.  Otherwise, the algorithm makes the move anyway </a:t>
            </a:r>
            <a:r>
              <a:rPr lang="en-US" sz="1800" i="1" dirty="0">
                <a:latin typeface="Arial" pitchFamily="34" charset="0"/>
                <a:cs typeface="Arial" pitchFamily="34" charset="0"/>
              </a:rPr>
              <a:t>with some probability</a:t>
            </a:r>
            <a:r>
              <a:rPr lang="en-US" sz="1800" dirty="0">
                <a:latin typeface="Arial" pitchFamily="34" charset="0"/>
                <a:cs typeface="Arial" pitchFamily="34" charset="0"/>
              </a:rPr>
              <a:t> less than 1.  The probability decreases exponentially with the “badness” of the move, which is the amount </a:t>
            </a:r>
            <a:r>
              <a:rPr lang="en-US" sz="1800" dirty="0" err="1">
                <a:latin typeface="Arial" pitchFamily="34" charset="0"/>
                <a:cs typeface="Arial" pitchFamily="34" charset="0"/>
              </a:rPr>
              <a:t>deltaE</a:t>
            </a:r>
            <a:r>
              <a:rPr lang="en-US" sz="1800" dirty="0">
                <a:latin typeface="Arial" pitchFamily="34" charset="0"/>
                <a:cs typeface="Arial" pitchFamily="34" charset="0"/>
              </a:rPr>
              <a:t> by which the solution is worsened (i.e., energy is increased.) </a:t>
            </a:r>
          </a:p>
          <a:p>
            <a:pPr algn="just"/>
            <a:endParaRPr lang="en-US" sz="1800" dirty="0">
              <a:latin typeface="Arial" pitchFamily="34" charset="0"/>
              <a:cs typeface="Arial" pitchFamily="34" charset="0"/>
            </a:endParaRPr>
          </a:p>
        </p:txBody>
      </p:sp>
      <p:sp>
        <p:nvSpPr>
          <p:cNvPr id="3" name="Title 2"/>
          <p:cNvSpPr>
            <a:spLocks noGrp="1"/>
          </p:cNvSpPr>
          <p:nvPr>
            <p:ph type="title"/>
          </p:nvPr>
        </p:nvSpPr>
        <p:spPr/>
        <p:txBody>
          <a:bodyPr>
            <a:normAutofit/>
          </a:bodyPr>
          <a:lstStyle/>
          <a:p>
            <a:r>
              <a:rPr lang="en-US" sz="3600" dirty="0">
                <a:latin typeface="Arial Black" pitchFamily="34" charset="0"/>
              </a:rPr>
              <a:t>Simulated Annealing</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189703"/>
            <a:ext cx="9525000" cy="5363497"/>
          </a:xfrm>
        </p:spPr>
        <p:txBody>
          <a:bodyPr>
            <a:normAutofit/>
          </a:bodyPr>
          <a:lstStyle/>
          <a:p>
            <a:pPr>
              <a:buNone/>
            </a:pPr>
            <a:r>
              <a:rPr lang="en-US" sz="1800" dirty="0">
                <a:latin typeface="Arial" pitchFamily="34" charset="0"/>
                <a:cs typeface="Arial" pitchFamily="34" charset="0"/>
              </a:rPr>
              <a:t>		In this algorithm, it holds k number of states at any given time. At the start, these states are generated randomly. The successors of these k states are computed with the help of objective function. If any of these successors is the maximum value of the objective function, then the algorithm stops.</a:t>
            </a:r>
          </a:p>
          <a:p>
            <a:pPr>
              <a:buNone/>
            </a:pPr>
            <a:r>
              <a:rPr lang="en-US" sz="1800" dirty="0">
                <a:latin typeface="Arial" pitchFamily="34" charset="0"/>
                <a:cs typeface="Arial" pitchFamily="34" charset="0"/>
              </a:rPr>
              <a:t>	Otherwise the (initial k states and k number of successors of the states = 2k) states are placed in a pool. The pool is then sorted numerically. The highest k states are selected as new initial states. This process continues until a maximum value is reached.</a:t>
            </a:r>
          </a:p>
          <a:p>
            <a:pPr>
              <a:buNone/>
            </a:pPr>
            <a:endParaRPr lang="en-US" sz="1800" dirty="0">
              <a:latin typeface="Arial" pitchFamily="34" charset="0"/>
              <a:cs typeface="Arial" pitchFamily="34" charset="0"/>
            </a:endParaRPr>
          </a:p>
          <a:p>
            <a:pPr>
              <a:buNone/>
            </a:pPr>
            <a:r>
              <a:rPr lang="en-US" sz="1800" dirty="0">
                <a:latin typeface="Arial" pitchFamily="34" charset="0"/>
                <a:cs typeface="Arial" pitchFamily="34" charset="0"/>
              </a:rPr>
              <a:t>function </a:t>
            </a:r>
            <a:r>
              <a:rPr lang="en-US" sz="1800" dirty="0" err="1">
                <a:latin typeface="Arial" pitchFamily="34" charset="0"/>
                <a:cs typeface="Arial" pitchFamily="34" charset="0"/>
              </a:rPr>
              <a:t>BeamSearch</a:t>
            </a:r>
            <a:r>
              <a:rPr lang="en-US" sz="1800" dirty="0">
                <a:latin typeface="Arial" pitchFamily="34" charset="0"/>
                <a:cs typeface="Arial" pitchFamily="34" charset="0"/>
              </a:rPr>
              <a:t>( </a:t>
            </a:r>
            <a:r>
              <a:rPr lang="en-US" sz="1800" i="1" dirty="0">
                <a:latin typeface="Arial" pitchFamily="34" charset="0"/>
                <a:cs typeface="Arial" pitchFamily="34" charset="0"/>
              </a:rPr>
              <a:t>problem, k</a:t>
            </a:r>
            <a:r>
              <a:rPr lang="en-US" sz="1800" dirty="0">
                <a:latin typeface="Arial" pitchFamily="34" charset="0"/>
                <a:cs typeface="Arial" pitchFamily="34" charset="0"/>
              </a:rPr>
              <a:t>), returns a solution stat</a:t>
            </a:r>
          </a:p>
          <a:p>
            <a:pPr>
              <a:buNone/>
            </a:pPr>
            <a:r>
              <a:rPr lang="en-US" sz="1800" dirty="0">
                <a:latin typeface="Arial" pitchFamily="34" charset="0"/>
                <a:cs typeface="Arial" pitchFamily="34" charset="0"/>
              </a:rPr>
              <a:t>start with k randomly generated states </a:t>
            </a:r>
          </a:p>
          <a:p>
            <a:pPr>
              <a:buNone/>
            </a:pPr>
            <a:r>
              <a:rPr lang="en-US" sz="1800" dirty="0">
                <a:latin typeface="Arial" pitchFamily="34" charset="0"/>
                <a:cs typeface="Arial" pitchFamily="34" charset="0"/>
              </a:rPr>
              <a:t>loop </a:t>
            </a:r>
          </a:p>
          <a:p>
            <a:pPr>
              <a:buNone/>
            </a:pPr>
            <a:r>
              <a:rPr lang="en-US" sz="1800" dirty="0">
                <a:latin typeface="Arial" pitchFamily="34" charset="0"/>
                <a:cs typeface="Arial" pitchFamily="34" charset="0"/>
              </a:rPr>
              <a:t>	generate all successors of all k states </a:t>
            </a:r>
          </a:p>
          <a:p>
            <a:pPr>
              <a:buNone/>
            </a:pPr>
            <a:r>
              <a:rPr lang="en-US" sz="1800" dirty="0">
                <a:latin typeface="Arial" pitchFamily="34" charset="0"/>
                <a:cs typeface="Arial" pitchFamily="34" charset="0"/>
              </a:rPr>
              <a:t>	if any of the states = solution, then return the state </a:t>
            </a:r>
          </a:p>
          <a:p>
            <a:pPr>
              <a:buNone/>
            </a:pPr>
            <a:r>
              <a:rPr lang="en-US" sz="1800" dirty="0">
                <a:latin typeface="Arial" pitchFamily="34" charset="0"/>
                <a:cs typeface="Arial" pitchFamily="34" charset="0"/>
              </a:rPr>
              <a:t>	else select the k best successors </a:t>
            </a:r>
          </a:p>
          <a:p>
            <a:pPr>
              <a:buNone/>
            </a:pPr>
            <a:r>
              <a:rPr lang="en-US" sz="1800" dirty="0">
                <a:latin typeface="Arial" pitchFamily="34" charset="0"/>
                <a:cs typeface="Arial" pitchFamily="34" charset="0"/>
              </a:rPr>
              <a:t>end</a:t>
            </a:r>
          </a:p>
        </p:txBody>
      </p:sp>
      <p:sp>
        <p:nvSpPr>
          <p:cNvPr id="3" name="Title 2"/>
          <p:cNvSpPr>
            <a:spLocks noGrp="1"/>
          </p:cNvSpPr>
          <p:nvPr>
            <p:ph type="title"/>
          </p:nvPr>
        </p:nvSpPr>
        <p:spPr/>
        <p:txBody>
          <a:bodyPr>
            <a:normAutofit/>
          </a:bodyPr>
          <a:lstStyle/>
          <a:p>
            <a:r>
              <a:rPr lang="en-US" sz="2800" dirty="0">
                <a:latin typeface="Arial Black" pitchFamily="34" charset="0"/>
              </a:rPr>
              <a:t>Local Beam Search</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ED7FD29D-BBDE-078E-D487-E57247CDB50D}"/>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7" name="Google Shape;502;p17">
            <a:extLst>
              <a:ext uri="{FF2B5EF4-FFF2-40B4-BE49-F238E27FC236}">
                <a16:creationId xmlns:a16="http://schemas.microsoft.com/office/drawing/2014/main" id="{AE3D0AA7-0A5F-7BD6-7BC7-1D38F326B8B4}"/>
              </a:ext>
            </a:extLst>
          </p:cNvPr>
          <p:cNvSpPr/>
          <p:nvPr/>
        </p:nvSpPr>
        <p:spPr>
          <a:xfrm>
            <a:off x="1009895" y="1093156"/>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a:pPr>
            <a:r>
              <a:rPr lang="en-US" sz="1600" dirty="0">
                <a:solidFill>
                  <a:schemeClr val="bg1"/>
                </a:solidFill>
                <a:latin typeface="Book Antiqua" panose="02040602050305030304" pitchFamily="18" charset="0"/>
                <a:ea typeface="Calibri"/>
                <a:cs typeface="Poppins" panose="00000500000000000000" pitchFamily="2" charset="0"/>
                <a:sym typeface="Calibri"/>
              </a:rPr>
              <a:t>Which of the following are the main disadvantages of a hill-climbing search?.</a:t>
            </a:r>
            <a:endParaRPr sz="1600" dirty="0">
              <a:solidFill>
                <a:schemeClr val="bg1"/>
              </a:solidFill>
              <a:latin typeface="Book Antiqua" panose="02040602050305030304" pitchFamily="18" charset="0"/>
              <a:ea typeface="Calibri"/>
              <a:cs typeface="Poppins" panose="00000500000000000000" pitchFamily="2" charset="0"/>
              <a:sym typeface="Calibri"/>
            </a:endParaRPr>
          </a:p>
        </p:txBody>
      </p:sp>
      <p:sp>
        <p:nvSpPr>
          <p:cNvPr id="11" name="Rounded Rectangle 17">
            <a:extLst>
              <a:ext uri="{FF2B5EF4-FFF2-40B4-BE49-F238E27FC236}">
                <a16:creationId xmlns:a16="http://schemas.microsoft.com/office/drawing/2014/main" id="{5D8B791C-9B35-CF16-C192-D202E0DB9A60}"/>
              </a:ext>
            </a:extLst>
          </p:cNvPr>
          <p:cNvSpPr/>
          <p:nvPr/>
        </p:nvSpPr>
        <p:spPr>
          <a:xfrm>
            <a:off x="1026827" y="1977905"/>
            <a:ext cx="8766102"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b="1" dirty="0">
                <a:latin typeface="+mj-lt"/>
              </a:rPr>
              <a:t>Stops at local optimum and don’t find the optimum solution </a:t>
            </a:r>
          </a:p>
          <a:p>
            <a:pPr marL="342900" indent="-342900">
              <a:lnSpc>
                <a:spcPct val="150000"/>
              </a:lnSpc>
              <a:buAutoNum type="alphaLcParenBoth"/>
            </a:pPr>
            <a:r>
              <a:rPr lang="en-US" sz="1600" dirty="0">
                <a:latin typeface="+mj-lt"/>
              </a:rPr>
              <a:t>Stops at global optimum and don’t find the optimum solution</a:t>
            </a:r>
          </a:p>
          <a:p>
            <a:pPr marL="342900" indent="-342900">
              <a:lnSpc>
                <a:spcPct val="150000"/>
              </a:lnSpc>
              <a:buAutoNum type="alphaLcParenBoth"/>
            </a:pPr>
            <a:r>
              <a:rPr lang="en-US" sz="1600" dirty="0">
                <a:latin typeface="+mj-lt"/>
              </a:rPr>
              <a:t>Fail to find a solution</a:t>
            </a:r>
          </a:p>
          <a:p>
            <a:pPr marL="342900" indent="-342900">
              <a:lnSpc>
                <a:spcPct val="150000"/>
              </a:lnSpc>
              <a:buAutoNum type="alphaLcParenBoth"/>
            </a:pPr>
            <a:r>
              <a:rPr lang="en-US" sz="1600" dirty="0">
                <a:latin typeface="+mj-lt"/>
              </a:rPr>
              <a:t>None of these</a:t>
            </a:r>
          </a:p>
        </p:txBody>
      </p:sp>
      <p:sp>
        <p:nvSpPr>
          <p:cNvPr id="13" name="Google Shape;502;p17">
            <a:extLst>
              <a:ext uri="{FF2B5EF4-FFF2-40B4-BE49-F238E27FC236}">
                <a16:creationId xmlns:a16="http://schemas.microsoft.com/office/drawing/2014/main" id="{BB41B87C-BE5F-4BF2-531D-57DC21D1A451}"/>
              </a:ext>
            </a:extLst>
          </p:cNvPr>
          <p:cNvSpPr/>
          <p:nvPr/>
        </p:nvSpPr>
        <p:spPr>
          <a:xfrm>
            <a:off x="1009895" y="3820343"/>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startAt="2"/>
            </a:pPr>
            <a:r>
              <a:rPr lang="en-US" sz="1600" dirty="0">
                <a:solidFill>
                  <a:schemeClr val="bg1"/>
                </a:solidFill>
                <a:latin typeface="Book Antiqua" panose="02040602050305030304" pitchFamily="18" charset="0"/>
                <a:ea typeface="Calibri"/>
                <a:cs typeface="Poppins" panose="00000500000000000000" pitchFamily="2" charset="0"/>
                <a:sym typeface="Calibri"/>
              </a:rPr>
              <a:t>Though local search algorithms are not systematic, key advantages would include __________</a:t>
            </a:r>
            <a:endParaRPr sz="1600" dirty="0">
              <a:solidFill>
                <a:schemeClr val="bg1"/>
              </a:solidFill>
              <a:latin typeface="Book Antiqua" panose="02040602050305030304" pitchFamily="18" charset="0"/>
              <a:ea typeface="Calibri"/>
              <a:cs typeface="Poppins" panose="00000500000000000000" pitchFamily="2" charset="0"/>
              <a:sym typeface="Calibri"/>
            </a:endParaRPr>
          </a:p>
        </p:txBody>
      </p:sp>
      <p:sp>
        <p:nvSpPr>
          <p:cNvPr id="14" name="Rounded Rectangle 17">
            <a:extLst>
              <a:ext uri="{FF2B5EF4-FFF2-40B4-BE49-F238E27FC236}">
                <a16:creationId xmlns:a16="http://schemas.microsoft.com/office/drawing/2014/main" id="{7E00138C-2256-5D01-E821-A57ADA3BBCB0}"/>
              </a:ext>
            </a:extLst>
          </p:cNvPr>
          <p:cNvSpPr/>
          <p:nvPr/>
        </p:nvSpPr>
        <p:spPr>
          <a:xfrm>
            <a:off x="1009895" y="4727196"/>
            <a:ext cx="8783034" cy="1820333"/>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a:latin typeface="+mj-lt"/>
              </a:rPr>
              <a:t>Less Memory</a:t>
            </a:r>
          </a:p>
          <a:p>
            <a:pPr marL="342900" indent="-342900">
              <a:lnSpc>
                <a:spcPct val="150000"/>
              </a:lnSpc>
              <a:buFontTx/>
              <a:buAutoNum type="alphaLcParenBoth"/>
            </a:pPr>
            <a:r>
              <a:rPr lang="en-US" sz="1600" dirty="0">
                <a:latin typeface="+mj-lt"/>
              </a:rPr>
              <a:t>More time</a:t>
            </a:r>
          </a:p>
          <a:p>
            <a:pPr marL="342900" indent="-342900">
              <a:lnSpc>
                <a:spcPct val="150000"/>
              </a:lnSpc>
              <a:buFontTx/>
              <a:buAutoNum type="alphaLcParenBoth"/>
            </a:pPr>
            <a:r>
              <a:rPr lang="en-US" sz="1600" dirty="0">
                <a:latin typeface="+mj-lt"/>
              </a:rPr>
              <a:t>Finds a solution in large infinite space</a:t>
            </a:r>
          </a:p>
          <a:p>
            <a:pPr marL="342900" indent="-342900">
              <a:lnSpc>
                <a:spcPct val="150000"/>
              </a:lnSpc>
              <a:buFontTx/>
              <a:buAutoNum type="alphaLcParenBoth"/>
            </a:pPr>
            <a:r>
              <a:rPr lang="en-US" sz="1600" b="1" dirty="0">
                <a:latin typeface="+mj-lt"/>
              </a:rPr>
              <a:t>Less memory &amp; Finds a solution in large infinite space</a:t>
            </a:r>
            <a:endParaRPr lang="en-US" sz="1400" b="1" dirty="0">
              <a:latin typeface="+mj-lt"/>
            </a:endParaRPr>
          </a:p>
        </p:txBody>
      </p:sp>
      <p:pic>
        <p:nvPicPr>
          <p:cNvPr id="8"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4192766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9" name="TextBox 8"/>
          <p:cNvSpPr txBox="1"/>
          <p:nvPr/>
        </p:nvSpPr>
        <p:spPr>
          <a:xfrm>
            <a:off x="900332" y="1167618"/>
            <a:ext cx="9608234" cy="1676741"/>
          </a:xfrm>
          <a:prstGeom prst="rect">
            <a:avLst/>
          </a:prstGeom>
          <a:noFill/>
        </p:spPr>
        <p:txBody>
          <a:bodyPr wrap="square" rtlCol="0">
            <a:spAutoFit/>
          </a:bodyPr>
          <a:lstStyle/>
          <a:p>
            <a:pPr>
              <a:lnSpc>
                <a:spcPct val="200000"/>
              </a:lnSpc>
            </a:pPr>
            <a:r>
              <a:rPr lang="en-US" b="1" dirty="0"/>
              <a:t>1. Demonstrate the Hill Climbing Algorithm with an example.</a:t>
            </a:r>
          </a:p>
          <a:p>
            <a:pPr>
              <a:lnSpc>
                <a:spcPct val="200000"/>
              </a:lnSpc>
            </a:pPr>
            <a:r>
              <a:rPr lang="en-US" b="1" dirty="0"/>
              <a:t>2. List out the limitations of Hill Climbing.</a:t>
            </a:r>
          </a:p>
          <a:p>
            <a:pPr marL="342900" indent="-342900">
              <a:lnSpc>
                <a:spcPct val="200000"/>
              </a:lnSpc>
            </a:pPr>
            <a:r>
              <a:rPr lang="en-US" b="1" dirty="0"/>
              <a:t>3. Describe the Local Beam Search algorithm.</a:t>
            </a:r>
          </a:p>
        </p:txBody>
      </p:sp>
      <p:pic>
        <p:nvPicPr>
          <p:cNvPr id="10"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602073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2161309" y="93891"/>
            <a:ext cx="7105194"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863386" y="1167618"/>
            <a:ext cx="11532300" cy="4662815"/>
          </a:xfrm>
          <a:prstGeom prst="rect">
            <a:avLst/>
          </a:prstGeom>
          <a:noFill/>
        </p:spPr>
        <p:txBody>
          <a:bodyPr wrap="square" rtlCol="0">
            <a:spAutoFit/>
          </a:bodyPr>
          <a:lstStyle/>
          <a:p>
            <a:pPr>
              <a:lnSpc>
                <a:spcPct val="150000"/>
              </a:lnSpc>
            </a:pPr>
            <a:r>
              <a:rPr lang="en-US" b="1" dirty="0"/>
              <a:t>Reference Books:</a:t>
            </a:r>
            <a:endParaRPr lang="en-US" dirty="0"/>
          </a:p>
          <a:p>
            <a:pPr>
              <a:lnSpc>
                <a:spcPct val="150000"/>
              </a:lnSpc>
            </a:pPr>
            <a:r>
              <a:rPr lang="en-US" dirty="0"/>
              <a:t>1. Patrick Henry Winston, ‘Artificial Intelligence’, Pearson Education (2003)</a:t>
            </a:r>
          </a:p>
          <a:p>
            <a:pPr>
              <a:lnSpc>
                <a:spcPct val="150000"/>
              </a:lnSpc>
            </a:pPr>
            <a:r>
              <a:rPr lang="en-US" dirty="0"/>
              <a:t>2. G. Luger, W. A. Stubblefield, "Artificial Intelligence", Third Edition, Addison-Wesley,(2007)</a:t>
            </a:r>
          </a:p>
          <a:p>
            <a:pPr>
              <a:lnSpc>
                <a:spcPct val="150000"/>
              </a:lnSpc>
            </a:pPr>
            <a:r>
              <a:rPr lang="en-US" dirty="0"/>
              <a:t>3. William F. </a:t>
            </a:r>
            <a:r>
              <a:rPr lang="en-US" dirty="0" err="1"/>
              <a:t>Clocksin</a:t>
            </a:r>
            <a:r>
              <a:rPr lang="en-US" dirty="0"/>
              <a:t>, Christopher S. </a:t>
            </a:r>
            <a:r>
              <a:rPr lang="en-US" dirty="0" err="1"/>
              <a:t>Mellish</a:t>
            </a:r>
            <a:r>
              <a:rPr lang="en-US" dirty="0"/>
              <a:t>-Programming in Prolog-Springer (2003)</a:t>
            </a:r>
          </a:p>
          <a:p>
            <a:pPr>
              <a:lnSpc>
                <a:spcPct val="150000"/>
              </a:lnSpc>
            </a:pPr>
            <a:r>
              <a:rPr lang="en-US" dirty="0"/>
              <a:t>4. Introducing Data science by Davy </a:t>
            </a:r>
            <a:r>
              <a:rPr lang="en-US" dirty="0" err="1"/>
              <a:t>cielen</a:t>
            </a:r>
            <a:r>
              <a:rPr lang="en-US" dirty="0"/>
              <a:t>, Arno </a:t>
            </a:r>
            <a:r>
              <a:rPr lang="en-US" dirty="0" err="1"/>
              <a:t>D.B.Meysmen</a:t>
            </a:r>
            <a:r>
              <a:rPr lang="en-US" dirty="0"/>
              <a:t>, Mohamed Ali</a:t>
            </a:r>
          </a:p>
          <a:p>
            <a:pPr>
              <a:lnSpc>
                <a:spcPct val="150000"/>
              </a:lnSpc>
            </a:pPr>
            <a:endParaRPr lang="en-US" dirty="0"/>
          </a:p>
          <a:p>
            <a:pPr>
              <a:lnSpc>
                <a:spcPct val="150000"/>
              </a:lnSpc>
            </a:pPr>
            <a:r>
              <a:rPr lang="en-US" b="1" dirty="0"/>
              <a:t>Sites and Web links:</a:t>
            </a:r>
          </a:p>
          <a:p>
            <a:pPr>
              <a:lnSpc>
                <a:spcPct val="150000"/>
              </a:lnSpc>
            </a:pPr>
            <a:r>
              <a:rPr lang="en-US" dirty="0"/>
              <a:t>1. </a:t>
            </a:r>
            <a:r>
              <a:rPr lang="en-US" dirty="0">
                <a:hlinkClick r:id="rId2"/>
              </a:rPr>
              <a:t>https://www.youtube.com/watch?v=K9gH7hBAdpo</a:t>
            </a:r>
            <a:r>
              <a:rPr lang="en-US" dirty="0"/>
              <a:t>   (by IIT Delhi)</a:t>
            </a:r>
          </a:p>
          <a:p>
            <a:pPr>
              <a:lnSpc>
                <a:spcPct val="150000"/>
              </a:lnSpc>
            </a:pPr>
            <a:r>
              <a:rPr lang="en-US" dirty="0"/>
              <a:t>2. </a:t>
            </a:r>
            <a:r>
              <a:rPr lang="en-US" dirty="0">
                <a:hlinkClick r:id="rId3"/>
              </a:rPr>
              <a:t>https://www.youtube.com/watch?v=GHpchgLoDvI&amp;list=PLp6ek2hDcoNB_YJCruBFjhF79f5ZHyBuz</a:t>
            </a:r>
            <a:r>
              <a:rPr lang="en-US" dirty="0"/>
              <a:t> </a:t>
            </a:r>
          </a:p>
          <a:p>
            <a:pPr>
              <a:lnSpc>
                <a:spcPct val="150000"/>
              </a:lnSpc>
            </a:pPr>
            <a:r>
              <a:rPr lang="en-US" dirty="0"/>
              <a:t>3. </a:t>
            </a:r>
            <a:r>
              <a:rPr lang="en-US" dirty="0">
                <a:hlinkClick r:id="rId4"/>
              </a:rPr>
              <a:t>https://www.ics.uci.edu/~dechter/courses/ics-271/fall-12/</a:t>
            </a:r>
            <a:r>
              <a:rPr lang="en-US" dirty="0"/>
              <a:t> </a:t>
            </a:r>
          </a:p>
          <a:p>
            <a:pPr>
              <a:lnSpc>
                <a:spcPct val="150000"/>
              </a:lnSpc>
            </a:pPr>
            <a:endParaRPr lang="en-US" dirty="0"/>
          </a:p>
        </p:txBody>
      </p:sp>
      <p:pic>
        <p:nvPicPr>
          <p:cNvPr id="5" name="Picture 2" descr="KL Deemed to be University Logo"/>
          <p:cNvPicPr>
            <a:picLocks noChangeAspect="1" noChangeArrowheads="1"/>
          </p:cNvPicPr>
          <p:nvPr/>
        </p:nvPicPr>
        <p:blipFill>
          <a:blip r:embed="rId5"/>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602073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AI for Data Science</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4471372" y="84408"/>
            <a:ext cx="301157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a:extLst>
              <a:ext uri="{FF2B5EF4-FFF2-40B4-BE49-F238E27FC236}">
                <a16:creationId xmlns:a16="http://schemas.microsoft.com/office/drawing/2014/main" id="{D7C61438-200D-827A-D4DD-5B5127AFA187}"/>
              </a:ext>
            </a:extLst>
          </p:cNvPr>
          <p:cNvSpPr txBox="1"/>
          <p:nvPr/>
        </p:nvSpPr>
        <p:spPr>
          <a:xfrm>
            <a:off x="995362" y="625326"/>
            <a:ext cx="10700084" cy="796115"/>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mj-lt"/>
                <a:cs typeface="Poppins"/>
              </a:rPr>
              <a:t>To familiarize students with the basic concept of </a:t>
            </a:r>
            <a:r>
              <a:rPr lang="en-US" sz="1600" dirty="0">
                <a:latin typeface="+mj-lt"/>
              </a:rPr>
              <a:t>Local Search</a:t>
            </a:r>
            <a:endParaRPr lang="en-US" sz="1600" b="0" i="0" dirty="0">
              <a:effectLst/>
              <a:latin typeface="+mj-lt"/>
              <a:cs typeface="Poppins"/>
            </a:endParaRPr>
          </a:p>
          <a:p>
            <a:pPr>
              <a:lnSpc>
                <a:spcPct val="150000"/>
              </a:lnSpc>
            </a:pPr>
            <a:endParaRPr lang="en-US" sz="1600" b="0" i="0" dirty="0">
              <a:effectLst/>
              <a:latin typeface="Poppins"/>
              <a:cs typeface="Poppins"/>
            </a:endParaRPr>
          </a:p>
        </p:txBody>
      </p:sp>
      <p:sp>
        <p:nvSpPr>
          <p:cNvPr id="7" name="Rounded Rectangle 17">
            <a:extLst>
              <a:ext uri="{FF2B5EF4-FFF2-40B4-BE49-F238E27FC236}">
                <a16:creationId xmlns:a16="http://schemas.microsoft.com/office/drawing/2014/main" id="{7F3AABB0-F8BA-C900-B6BF-45F4B58E9490}"/>
              </a:ext>
            </a:extLst>
          </p:cNvPr>
          <p:cNvSpPr/>
          <p:nvPr/>
        </p:nvSpPr>
        <p:spPr>
          <a:xfrm>
            <a:off x="4160582" y="180706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a:extLst>
              <a:ext uri="{FF2B5EF4-FFF2-40B4-BE49-F238E27FC236}">
                <a16:creationId xmlns:a16="http://schemas.microsoft.com/office/drawing/2014/main" id="{2B5EAD4E-C007-9DE7-A40A-12802D3C9611}"/>
              </a:ext>
            </a:extLst>
          </p:cNvPr>
          <p:cNvSpPr txBox="1"/>
          <p:nvPr/>
        </p:nvSpPr>
        <p:spPr>
          <a:xfrm>
            <a:off x="1752600" y="2438605"/>
            <a:ext cx="8791575" cy="1077218"/>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AutoNum type="arabicPeriod"/>
            </a:pPr>
            <a:r>
              <a:rPr lang="en-US" sz="1600" b="0" i="0" dirty="0">
                <a:effectLst/>
                <a:latin typeface="+mj-lt"/>
              </a:rPr>
              <a:t>Explain the local search algorithms</a:t>
            </a:r>
          </a:p>
          <a:p>
            <a:pPr marL="342900" indent="-342900">
              <a:buAutoNum type="arabicPeriod"/>
            </a:pPr>
            <a:r>
              <a:rPr lang="en-US" sz="1600" b="0" i="0" dirty="0">
                <a:effectLst/>
                <a:latin typeface="+mj-lt"/>
              </a:rPr>
              <a:t>Describe simulated annealing and beam search</a:t>
            </a: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a16="http://schemas.microsoft.com/office/drawing/2014/main" id="{6652A33D-9A9E-3EAC-0CAE-113901ECA179}"/>
              </a:ext>
            </a:extLst>
          </p:cNvPr>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id="{B0BB8E68-8B73-12DE-615E-1091F19A9A9A}"/>
              </a:ext>
            </a:extLst>
          </p:cNvPr>
          <p:cNvSpPr txBox="1"/>
          <p:nvPr/>
        </p:nvSpPr>
        <p:spPr>
          <a:xfrm>
            <a:off x="1949616" y="4765771"/>
            <a:ext cx="8791575" cy="1077218"/>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mj-lt"/>
                <a:cs typeface="Arial"/>
              </a:rPr>
              <a:t>At the end of this </a:t>
            </a:r>
            <a:r>
              <a:rPr lang="en-US" sz="1600" dirty="0">
                <a:latin typeface="+mj-lt"/>
                <a:cs typeface="Arial"/>
              </a:rPr>
              <a:t>session</a:t>
            </a:r>
            <a:r>
              <a:rPr lang="en-US" sz="1600" b="0" i="0" dirty="0">
                <a:effectLst/>
                <a:latin typeface="+mj-lt"/>
                <a:cs typeface="Arial"/>
              </a:rPr>
              <a:t>, you should be able to:</a:t>
            </a:r>
          </a:p>
          <a:p>
            <a:pPr marL="342900" indent="-342900">
              <a:buFontTx/>
              <a:buAutoNum type="arabicPeriod"/>
            </a:pPr>
            <a:r>
              <a:rPr lang="en-US" sz="1600" dirty="0">
                <a:latin typeface="+mj-lt"/>
              </a:rPr>
              <a:t>Define the concept of Local Search algorithms</a:t>
            </a:r>
            <a:endParaRPr lang="en-US" sz="1400" dirty="0">
              <a:latin typeface="+mj-lt"/>
              <a:cs typeface="Poppins"/>
            </a:endParaRPr>
          </a:p>
          <a:p>
            <a:pPr marL="342900" indent="-342900">
              <a:buAutoNum type="arabicPeriod"/>
            </a:pPr>
            <a:r>
              <a:rPr lang="en-US" sz="1600" dirty="0">
                <a:latin typeface="+mj-lt"/>
              </a:rPr>
              <a:t>Understand about  simulated annealing and beam search</a:t>
            </a:r>
            <a:endParaRPr lang="en-US" sz="1600" dirty="0">
              <a:latin typeface="+mj-lt"/>
              <a:cs typeface="Poppins" panose="00000500000000000000" pitchFamily="2" charset="0"/>
            </a:endParaRPr>
          </a:p>
        </p:txBody>
      </p:sp>
      <p:pic>
        <p:nvPicPr>
          <p:cNvPr id="12" name="Picture 2" descr="KL Deemed to be University Logo"/>
          <p:cNvPicPr>
            <a:picLocks noChangeAspect="1" noChangeArrowheads="1"/>
          </p:cNvPicPr>
          <p:nvPr/>
        </p:nvPicPr>
        <p:blipFill>
          <a:blip r:embed="rId8"/>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1388607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17">
            <a:extLst>
              <a:ext uri="{FF2B5EF4-FFF2-40B4-BE49-F238E27FC236}">
                <a16:creationId xmlns:a16="http://schemas.microsoft.com/office/drawing/2014/main" id="{9EB8A4A0-26E8-41C7-BE65-3B55B361B40D}"/>
              </a:ext>
            </a:extLst>
          </p:cNvPr>
          <p:cNvSpPr/>
          <p:nvPr/>
        </p:nvSpPr>
        <p:spPr>
          <a:xfrm>
            <a:off x="3263704" y="84673"/>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INTRODUCTION </a:t>
            </a:r>
          </a:p>
        </p:txBody>
      </p:sp>
      <p:pic>
        <p:nvPicPr>
          <p:cNvPr id="42" name="Picture 2" descr="KL Deemed to be University Logo"/>
          <p:cNvPicPr>
            <a:picLocks noChangeAspect="1" noChangeArrowheads="1"/>
          </p:cNvPicPr>
          <p:nvPr/>
        </p:nvPicPr>
        <p:blipFill>
          <a:blip r:embed="rId3"/>
          <a:srcRect/>
          <a:stretch>
            <a:fillRect/>
          </a:stretch>
        </p:blipFill>
        <p:spPr bwMode="auto">
          <a:xfrm>
            <a:off x="0" y="0"/>
            <a:ext cx="1990725" cy="600076"/>
          </a:xfrm>
          <a:prstGeom prst="rect">
            <a:avLst/>
          </a:prstGeom>
          <a:noFill/>
        </p:spPr>
      </p:pic>
      <p:sp>
        <p:nvSpPr>
          <p:cNvPr id="53" name="TextBox 52"/>
          <p:cNvSpPr txBox="1"/>
          <p:nvPr/>
        </p:nvSpPr>
        <p:spPr>
          <a:xfrm>
            <a:off x="1083212" y="1252025"/>
            <a:ext cx="10086536" cy="2554545"/>
          </a:xfrm>
          <a:prstGeom prst="rect">
            <a:avLst/>
          </a:prstGeom>
          <a:noFill/>
        </p:spPr>
        <p:txBody>
          <a:bodyPr wrap="square" rtlCol="0">
            <a:spAutoFit/>
          </a:bodyPr>
          <a:lstStyle/>
          <a:p>
            <a:endParaRPr lang="en-US" sz="3200" dirty="0"/>
          </a:p>
          <a:p>
            <a:pPr marL="285750" indent="-285750">
              <a:buFont typeface="Arial" panose="020B0604020202020204" pitchFamily="34" charset="0"/>
              <a:buChar char="•"/>
            </a:pPr>
            <a:r>
              <a:rPr lang="en-US" sz="3200" dirty="0"/>
              <a:t>This session provides the basics of local search algorithms.</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This session also gives an idea about simulated annealing and local beam search</a:t>
            </a:r>
            <a:endParaRPr lang="en-US" dirty="0"/>
          </a:p>
        </p:txBody>
      </p:sp>
    </p:spTree>
    <p:extLst>
      <p:ext uri="{BB962C8B-B14F-4D97-AF65-F5344CB8AC3E}">
        <p14:creationId xmlns:p14="http://schemas.microsoft.com/office/powerpoint/2010/main" val="4069052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1200" y="612845"/>
            <a:ext cx="8001000" cy="4801314"/>
          </a:xfrm>
          <a:prstGeom prst="rect">
            <a:avLst/>
          </a:prstGeom>
        </p:spPr>
        <p:txBody>
          <a:bodyPr wrap="square">
            <a:spAutoFit/>
          </a:bodyPr>
          <a:lstStyle/>
          <a:p>
            <a:endParaRPr lang="en-US" dirty="0">
              <a:latin typeface="Arial" pitchFamily="34" charset="0"/>
              <a:cs typeface="Arial" pitchFamily="34" charset="0"/>
            </a:endParaRPr>
          </a:p>
          <a:p>
            <a:endParaRPr lang="en-US" b="1" dirty="0">
              <a:latin typeface="Arial" pitchFamily="34" charset="0"/>
              <a:cs typeface="Arial" pitchFamily="34" charset="0"/>
            </a:endParaRPr>
          </a:p>
          <a:p>
            <a:pPr>
              <a:buFont typeface="Wingdings" pitchFamily="2" charset="2"/>
              <a:buChar char="Ø"/>
            </a:pPr>
            <a:r>
              <a:rPr lang="en-US" dirty="0">
                <a:latin typeface="Arial" pitchFamily="34" charset="0"/>
                <a:cs typeface="Arial" pitchFamily="34" charset="0"/>
              </a:rPr>
              <a:t>  This systematicity is achieved by keeping one or more paths in memory and by   recording which alternatives have been explored at each paint along the path. </a:t>
            </a:r>
          </a:p>
          <a:p>
            <a:pPr>
              <a:buFont typeface="Wingdings" pitchFamily="2" charset="2"/>
              <a:buChar char="Ø"/>
            </a:pPr>
            <a:endParaRPr lang="en-US" dirty="0">
              <a:latin typeface="Arial" pitchFamily="34" charset="0"/>
              <a:cs typeface="Arial" pitchFamily="34" charset="0"/>
            </a:endParaRPr>
          </a:p>
          <a:p>
            <a:pPr>
              <a:buFont typeface="Wingdings" pitchFamily="2" charset="2"/>
              <a:buChar char="Ø"/>
            </a:pPr>
            <a:r>
              <a:rPr lang="en-US" dirty="0">
                <a:latin typeface="Arial" pitchFamily="34" charset="0"/>
                <a:cs typeface="Arial" pitchFamily="34" charset="0"/>
              </a:rPr>
              <a:t>  When a goal is found, the path to that goal also constitutes a solution to the problem. </a:t>
            </a:r>
          </a:p>
          <a:p>
            <a:pPr>
              <a:buFont typeface="Wingdings" pitchFamily="2" charset="2"/>
              <a:buChar char="Ø"/>
            </a:pPr>
            <a:endParaRPr lang="en-US" dirty="0">
              <a:latin typeface="Arial" pitchFamily="34" charset="0"/>
              <a:cs typeface="Arial" pitchFamily="34" charset="0"/>
            </a:endParaRPr>
          </a:p>
          <a:p>
            <a:pPr>
              <a:buFont typeface="Wingdings" pitchFamily="2" charset="2"/>
              <a:buChar char="Ø"/>
            </a:pPr>
            <a:r>
              <a:rPr lang="en-US" dirty="0">
                <a:latin typeface="Arial" pitchFamily="34" charset="0"/>
                <a:cs typeface="Arial" pitchFamily="34" charset="0"/>
              </a:rPr>
              <a:t> In many problems, how-ever, the path to the goal is irrelevant. For example, in the  8-queens problem . what matters is the final configuration of queens, not the order in which they are added. </a:t>
            </a:r>
          </a:p>
          <a:p>
            <a:pPr>
              <a:buFont typeface="Wingdings" pitchFamily="2" charset="2"/>
              <a:buChar char="Ø"/>
            </a:pPr>
            <a:endParaRPr lang="en-US" dirty="0">
              <a:latin typeface="Arial" pitchFamily="34" charset="0"/>
              <a:cs typeface="Arial" pitchFamily="34" charset="0"/>
            </a:endParaRPr>
          </a:p>
          <a:p>
            <a:pPr>
              <a:buFont typeface="Wingdings" pitchFamily="2" charset="2"/>
              <a:buChar char="Ø"/>
            </a:pPr>
            <a:r>
              <a:rPr lang="en-US" dirty="0">
                <a:latin typeface="Arial" pitchFamily="34" charset="0"/>
                <a:cs typeface="Arial" pitchFamily="34" charset="0"/>
              </a:rPr>
              <a:t> </a:t>
            </a:r>
            <a:r>
              <a:rPr lang="en-US" b="1" dirty="0">
                <a:latin typeface="Arial" pitchFamily="34" charset="0"/>
                <a:cs typeface="Arial" pitchFamily="34" charset="0"/>
              </a:rPr>
              <a:t>The same general property holds for many important applications such as integrated-circuit de-sign, factory-flour layout, job-shop scheduling, automatic programming, telecommunications network optimization, vehicle routing. and portfolio management. </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1447801"/>
            <a:ext cx="8077200" cy="4524315"/>
          </a:xfrm>
          <a:prstGeom prst="rect">
            <a:avLst/>
          </a:prstGeom>
        </p:spPr>
        <p:txBody>
          <a:bodyPr wrap="square">
            <a:spAutoFit/>
          </a:bodyPr>
          <a:lstStyle/>
          <a:p>
            <a:pPr>
              <a:lnSpc>
                <a:spcPct val="200000"/>
              </a:lnSpc>
              <a:buFont typeface="Wingdings" pitchFamily="2" charset="2"/>
              <a:buChar char="Ø"/>
            </a:pPr>
            <a:r>
              <a:rPr lang="en-US" dirty="0">
                <a:latin typeface="Arial" pitchFamily="34" charset="0"/>
                <a:cs typeface="Arial" pitchFamily="34" charset="0"/>
              </a:rPr>
              <a:t> Local search algorithms operate using a single current node (</a:t>
            </a:r>
            <a:r>
              <a:rPr lang="en-US" b="1" dirty="0">
                <a:latin typeface="Arial" pitchFamily="34" charset="0"/>
                <a:cs typeface="Arial" pitchFamily="34" charset="0"/>
              </a:rPr>
              <a:t>rather than multiple paths</a:t>
            </a:r>
            <a:r>
              <a:rPr lang="en-US" dirty="0">
                <a:latin typeface="Arial" pitchFamily="34" charset="0"/>
                <a:cs typeface="Arial" pitchFamily="34" charset="0"/>
              </a:rPr>
              <a:t>) and generally move only to neighbors of that node. </a:t>
            </a:r>
          </a:p>
          <a:p>
            <a:pPr>
              <a:lnSpc>
                <a:spcPct val="200000"/>
              </a:lnSpc>
              <a:buFont typeface="Wingdings" pitchFamily="2" charset="2"/>
              <a:buChar char="Ø"/>
            </a:pPr>
            <a:r>
              <a:rPr lang="en-US" dirty="0">
                <a:latin typeface="Arial" pitchFamily="34" charset="0"/>
                <a:cs typeface="Arial" pitchFamily="34" charset="0"/>
              </a:rPr>
              <a:t> Typically, the paths followed by the search are not retained. </a:t>
            </a:r>
          </a:p>
          <a:p>
            <a:pPr>
              <a:lnSpc>
                <a:spcPct val="200000"/>
              </a:lnSpc>
              <a:buFont typeface="Wingdings" pitchFamily="2" charset="2"/>
              <a:buChar char="Ø"/>
            </a:pPr>
            <a:r>
              <a:rPr lang="en-US" dirty="0">
                <a:latin typeface="Arial" pitchFamily="34" charset="0"/>
                <a:cs typeface="Arial" pitchFamily="34" charset="0"/>
              </a:rPr>
              <a:t> Although local search algorithms are not systematic, they have two key advantages: </a:t>
            </a:r>
          </a:p>
          <a:p>
            <a:pPr marL="342900" indent="-342900">
              <a:lnSpc>
                <a:spcPct val="200000"/>
              </a:lnSpc>
              <a:buAutoNum type="arabicParenBoth"/>
            </a:pPr>
            <a:r>
              <a:rPr lang="en-US" dirty="0">
                <a:latin typeface="Arial" pitchFamily="34" charset="0"/>
                <a:cs typeface="Arial" pitchFamily="34" charset="0"/>
              </a:rPr>
              <a:t>they use very little memory—usually a constant amount; and </a:t>
            </a:r>
          </a:p>
          <a:p>
            <a:pPr marL="342900" indent="-342900">
              <a:lnSpc>
                <a:spcPct val="200000"/>
              </a:lnSpc>
              <a:buAutoNum type="arabicParenBoth"/>
            </a:pPr>
            <a:r>
              <a:rPr lang="en-US" dirty="0">
                <a:latin typeface="Arial" pitchFamily="34" charset="0"/>
                <a:cs typeface="Arial" pitchFamily="34" charset="0"/>
              </a:rPr>
              <a:t>they can often find reasonable solutions in large or infinite(continuous) state spaces for which systematic algorithms are unsuitable. </a:t>
            </a:r>
          </a:p>
        </p:txBody>
      </p:sp>
      <p:sp>
        <p:nvSpPr>
          <p:cNvPr id="3" name="TextBox 2"/>
          <p:cNvSpPr txBox="1"/>
          <p:nvPr/>
        </p:nvSpPr>
        <p:spPr>
          <a:xfrm>
            <a:off x="2438400" y="685801"/>
            <a:ext cx="5791200" cy="461665"/>
          </a:xfrm>
          <a:prstGeom prst="rect">
            <a:avLst/>
          </a:prstGeom>
          <a:noFill/>
        </p:spPr>
        <p:txBody>
          <a:bodyPr wrap="square" rtlCol="0">
            <a:spAutoFit/>
          </a:bodyPr>
          <a:lstStyle/>
          <a:p>
            <a:pPr algn="ctr"/>
            <a:r>
              <a:rPr lang="en-IN" sz="2400" b="1" dirty="0">
                <a:latin typeface="Arial Black" pitchFamily="34" charset="0"/>
              </a:rPr>
              <a:t>LOCAL SEARCH ALGORITHMS</a:t>
            </a:r>
            <a:endParaRPr lang="en-US" sz="2400" b="1" dirty="0">
              <a:latin typeface="Arial Black"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838201"/>
            <a:ext cx="7772400" cy="4247317"/>
          </a:xfrm>
          <a:prstGeom prst="rect">
            <a:avLst/>
          </a:prstGeom>
        </p:spPr>
        <p:txBody>
          <a:bodyPr wrap="square">
            <a:spAutoFit/>
          </a:bodyPr>
          <a:lstStyle/>
          <a:p>
            <a:pPr>
              <a:lnSpc>
                <a:spcPct val="250000"/>
              </a:lnSpc>
              <a:buFont typeface="Wingdings" pitchFamily="2" charset="2"/>
              <a:buChar char="Ø"/>
            </a:pPr>
            <a:r>
              <a:rPr lang="en-US" dirty="0">
                <a:latin typeface="Arial" pitchFamily="34" charset="0"/>
                <a:cs typeface="Arial" pitchFamily="34" charset="0"/>
              </a:rPr>
              <a:t>   In addition to finding goals, local search algorithms are useful for   solving pure optimization problems, in which the aim is to find the best state according to an objective function. </a:t>
            </a:r>
          </a:p>
          <a:p>
            <a:pPr>
              <a:lnSpc>
                <a:spcPct val="250000"/>
              </a:lnSpc>
              <a:buFont typeface="Wingdings" pitchFamily="2" charset="2"/>
              <a:buChar char="Ø"/>
            </a:pPr>
            <a:r>
              <a:rPr lang="en-US" dirty="0">
                <a:latin typeface="Arial" pitchFamily="34" charset="0"/>
                <a:cs typeface="Arial" pitchFamily="34" charset="0"/>
              </a:rPr>
              <a:t>     A complete local search algorithm always finds a goal if one exists; </a:t>
            </a:r>
          </a:p>
          <a:p>
            <a:pPr>
              <a:lnSpc>
                <a:spcPct val="250000"/>
              </a:lnSpc>
              <a:buFont typeface="Wingdings" pitchFamily="2" charset="2"/>
              <a:buChar char="Ø"/>
            </a:pPr>
            <a:r>
              <a:rPr lang="en-US" dirty="0">
                <a:latin typeface="Arial" pitchFamily="34" charset="0"/>
                <a:cs typeface="Arial" pitchFamily="34" charset="0"/>
              </a:rPr>
              <a:t>    An optimal algorithm always finds a global minimum/maximum.</a:t>
            </a:r>
          </a:p>
          <a:p>
            <a:pPr>
              <a:lnSpc>
                <a:spcPct val="250000"/>
              </a:lnSpc>
            </a:pPr>
            <a:endParaRPr lang="en-US"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066801"/>
            <a:ext cx="8077200" cy="4524315"/>
          </a:xfrm>
          <a:prstGeom prst="rect">
            <a:avLst/>
          </a:prstGeom>
        </p:spPr>
        <p:txBody>
          <a:bodyPr wrap="square">
            <a:spAutoFit/>
          </a:bodyPr>
          <a:lstStyle/>
          <a:p>
            <a:pPr algn="ctr"/>
            <a:r>
              <a:rPr lang="en-US" b="1" dirty="0"/>
              <a:t>HILL CLIMIBING</a:t>
            </a:r>
          </a:p>
          <a:p>
            <a:endParaRPr lang="en-US" dirty="0"/>
          </a:p>
          <a:p>
            <a:pPr marL="285750" indent="-285750">
              <a:buFont typeface="Wingdings" pitchFamily="2" charset="2"/>
              <a:buChar char="Ø"/>
            </a:pPr>
            <a:r>
              <a:rPr lang="en-US" dirty="0"/>
              <a:t>Hill climbing is a simple local optimization method that “climbs” up the hill until a local optimum is found (assuming a maximization goal).</a:t>
            </a:r>
          </a:p>
          <a:p>
            <a:endParaRPr lang="en-US" dirty="0"/>
          </a:p>
          <a:p>
            <a:pPr marL="285750" indent="-285750">
              <a:buFont typeface="Wingdings" pitchFamily="2" charset="2"/>
              <a:buChar char="Ø"/>
            </a:pPr>
            <a:r>
              <a:rPr lang="en-US" dirty="0"/>
              <a:t>The method works by iteratively searching for new solutions within the neighborhood of current solution, adopting new solutions if they are better. </a:t>
            </a:r>
          </a:p>
          <a:p>
            <a:endParaRPr lang="en-US" dirty="0"/>
          </a:p>
          <a:p>
            <a:pPr marL="285750" indent="-285750">
              <a:buFont typeface="Wingdings" pitchFamily="2" charset="2"/>
              <a:buChar char="Ø"/>
            </a:pPr>
            <a:r>
              <a:rPr lang="en-US" dirty="0"/>
              <a:t>There are several hill climbing variants </a:t>
            </a:r>
          </a:p>
          <a:p>
            <a:r>
              <a:rPr lang="en-US" dirty="0"/>
              <a:t> </a:t>
            </a:r>
          </a:p>
          <a:p>
            <a:pPr marL="285750" indent="-285750">
              <a:buFont typeface="Wingdings" pitchFamily="2" charset="2"/>
              <a:buChar char="ü"/>
            </a:pPr>
            <a:r>
              <a:rPr lang="en-US" b="1" dirty="0"/>
              <a:t>Steepest Ascent Hill Climbing: </a:t>
            </a:r>
            <a:r>
              <a:rPr lang="en-US" dirty="0"/>
              <a:t>which searches for </a:t>
            </a:r>
            <a:r>
              <a:rPr lang="en-US" dirty="0" err="1"/>
              <a:t>upto</a:t>
            </a:r>
            <a:r>
              <a:rPr lang="en-US" dirty="0"/>
              <a:t> N solutions in the neighborhood of S and then </a:t>
            </a:r>
            <a:r>
              <a:rPr lang="en-US" dirty="0" err="1"/>
              <a:t>adops</a:t>
            </a:r>
            <a:r>
              <a:rPr lang="en-US" dirty="0"/>
              <a:t> the best one. It is time consuming but gives an optimum result. </a:t>
            </a:r>
          </a:p>
          <a:p>
            <a:pPr marL="285750" indent="-285750">
              <a:buFont typeface="Wingdings" pitchFamily="2" charset="2"/>
              <a:buChar char="ü"/>
            </a:pPr>
            <a:r>
              <a:rPr lang="en-US" b="1" dirty="0"/>
              <a:t>Stochastic Hill Climbing: </a:t>
            </a:r>
            <a:r>
              <a:rPr lang="en-US" dirty="0"/>
              <a:t>which replaces the deterministic select function, selecting new solution with a probability of P. </a:t>
            </a:r>
          </a:p>
          <a:p>
            <a:pPr marL="285750" indent="-285750">
              <a:buFont typeface="Wingdings" pitchFamily="2" charset="2"/>
              <a:buChar char="ü"/>
            </a:pPr>
            <a:endParaRPr lang="en-US" dirty="0"/>
          </a:p>
        </p:txBody>
      </p:sp>
    </p:spTree>
    <p:extLst>
      <p:ext uri="{BB962C8B-B14F-4D97-AF65-F5344CB8AC3E}">
        <p14:creationId xmlns:p14="http://schemas.microsoft.com/office/powerpoint/2010/main" val="36696605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1981200" y="990601"/>
            <a:ext cx="8229600" cy="4525963"/>
          </a:xfrm>
        </p:spPr>
        <p:txBody>
          <a:bodyPr>
            <a:normAutofit/>
          </a:bodyPr>
          <a:lstStyle/>
          <a:p>
            <a:pPr marL="609600" indent="-609600">
              <a:buNone/>
            </a:pPr>
            <a:r>
              <a:rPr lang="en-US" altLang="en-US" sz="1800" dirty="0">
                <a:latin typeface="Arial" pitchFamily="34" charset="0"/>
                <a:cs typeface="Arial" pitchFamily="34" charset="0"/>
              </a:rPr>
              <a:t>Algorithm:</a:t>
            </a:r>
          </a:p>
          <a:p>
            <a:pPr marL="609600" indent="-609600">
              <a:buFontTx/>
              <a:buAutoNum type="arabicPeriod"/>
            </a:pPr>
            <a:r>
              <a:rPr lang="en-US" altLang="en-US" sz="1800" dirty="0">
                <a:latin typeface="Arial" pitchFamily="34" charset="0"/>
                <a:cs typeface="Arial" pitchFamily="34" charset="0"/>
              </a:rPr>
              <a:t>Evaluate the initial state. If it is also goal state, then return it and quit. Otherwise continue with the initial state as the current state.</a:t>
            </a:r>
          </a:p>
          <a:p>
            <a:pPr marL="609600" indent="-609600">
              <a:buFontTx/>
              <a:buAutoNum type="arabicPeriod"/>
            </a:pPr>
            <a:r>
              <a:rPr lang="en-US" altLang="en-US" sz="1800" dirty="0">
                <a:latin typeface="Arial" pitchFamily="34" charset="0"/>
                <a:cs typeface="Arial" pitchFamily="34" charset="0"/>
              </a:rPr>
              <a:t>Loop until a solution is found or until there are no new operators left to be applied in the current state:</a:t>
            </a:r>
          </a:p>
          <a:p>
            <a:pPr marL="990600" lvl="1" indent="-533400">
              <a:buFontTx/>
              <a:buAutoNum type="alphaLcPeriod"/>
            </a:pPr>
            <a:r>
              <a:rPr lang="en-US" altLang="en-US" sz="1800" dirty="0">
                <a:latin typeface="Arial" pitchFamily="34" charset="0"/>
                <a:cs typeface="Arial" pitchFamily="34" charset="0"/>
              </a:rPr>
              <a:t>Select an operator that has not yet been applied to the current state and apply it to produce a new state</a:t>
            </a:r>
          </a:p>
          <a:p>
            <a:pPr marL="990600" lvl="1" indent="-533400">
              <a:buFontTx/>
              <a:buAutoNum type="alphaLcPeriod"/>
            </a:pPr>
            <a:r>
              <a:rPr lang="en-US" altLang="en-US" sz="1800" dirty="0">
                <a:latin typeface="Arial" pitchFamily="34" charset="0"/>
                <a:cs typeface="Arial" pitchFamily="34" charset="0"/>
              </a:rPr>
              <a:t>Evaluate the new state</a:t>
            </a:r>
          </a:p>
          <a:p>
            <a:pPr marL="1371600" lvl="2" indent="-457200">
              <a:buFontTx/>
              <a:buAutoNum type="romanLcPeriod"/>
            </a:pPr>
            <a:r>
              <a:rPr lang="en-US" altLang="en-US" sz="1800" dirty="0">
                <a:latin typeface="Arial" pitchFamily="34" charset="0"/>
                <a:cs typeface="Arial" pitchFamily="34" charset="0"/>
              </a:rPr>
              <a:t>If it is the goal state, then return it and quit.</a:t>
            </a:r>
          </a:p>
          <a:p>
            <a:pPr marL="1371600" lvl="2" indent="-457200">
              <a:buFontTx/>
              <a:buAutoNum type="romanLcPeriod"/>
            </a:pPr>
            <a:r>
              <a:rPr lang="en-US" altLang="en-US" sz="1800" dirty="0">
                <a:latin typeface="Arial" pitchFamily="34" charset="0"/>
                <a:cs typeface="Arial" pitchFamily="34" charset="0"/>
              </a:rPr>
              <a:t>If it is not a goal state but it is better than the current state, then make it the current state.</a:t>
            </a:r>
          </a:p>
          <a:p>
            <a:pPr marL="1371600" lvl="2" indent="-457200">
              <a:buFontTx/>
              <a:buAutoNum type="romanLcPeriod"/>
            </a:pPr>
            <a:r>
              <a:rPr lang="en-US" altLang="en-US" sz="1800" dirty="0">
                <a:latin typeface="Arial" pitchFamily="34" charset="0"/>
                <a:cs typeface="Arial" pitchFamily="34" charset="0"/>
              </a:rPr>
              <a:t>If it is not better than the current state, then continue in the loop.</a:t>
            </a:r>
          </a:p>
        </p:txBody>
      </p:sp>
      <p:sp>
        <p:nvSpPr>
          <p:cNvPr id="4100" name="Slide Number Placeholder 3"/>
          <p:cNvSpPr>
            <a:spLocks noGrp="1"/>
          </p:cNvSpPr>
          <p:nvPr>
            <p:ph type="sldNum" sz="quarter" idx="12"/>
          </p:nvPr>
        </p:nvSpPr>
        <p:spPr>
          <a:noFill/>
        </p:spPr>
        <p:txBody>
          <a:bodyPr/>
          <a:lstStyle/>
          <a:p>
            <a:fld id="{1DBD7C1D-C239-4CD2-8764-E6E381723A09}" type="slidenum">
              <a:rPr lang="en-US" altLang="en-US" smtClean="0"/>
              <a:pPr/>
              <a:t>8</a:t>
            </a:fld>
            <a:endParaRPr lang="en-US" altLang="en-US"/>
          </a:p>
        </p:txBody>
      </p:sp>
      <p:sp>
        <p:nvSpPr>
          <p:cNvPr id="4098" name="Rectangle 2"/>
          <p:cNvSpPr>
            <a:spLocks noGrp="1" noChangeArrowheads="1"/>
          </p:cNvSpPr>
          <p:nvPr>
            <p:ph type="title"/>
          </p:nvPr>
        </p:nvSpPr>
        <p:spPr>
          <a:xfrm>
            <a:off x="1981200" y="274638"/>
            <a:ext cx="8229600" cy="487362"/>
          </a:xfrm>
        </p:spPr>
        <p:txBody>
          <a:bodyPr>
            <a:normAutofit fontScale="90000"/>
          </a:bodyPr>
          <a:lstStyle/>
          <a:p>
            <a:pPr eaLnBrk="1" hangingPunct="1"/>
            <a:r>
              <a:rPr lang="en-US" altLang="en-US" sz="3600" dirty="0">
                <a:latin typeface="Arial Black" pitchFamily="34" charset="0"/>
              </a:rPr>
              <a:t>Hill Climbing</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4100" t="25000" r="33236" b="10417"/>
          <a:stretch>
            <a:fillRect/>
          </a:stretch>
        </p:blipFill>
        <p:spPr bwMode="auto">
          <a:xfrm>
            <a:off x="1828800" y="914400"/>
            <a:ext cx="8153400" cy="4724400"/>
          </a:xfrm>
          <a:prstGeom prst="rect">
            <a:avLst/>
          </a:prstGeom>
          <a:noFill/>
          <a:ln w="9525">
            <a:noFill/>
            <a:miter lim="800000"/>
            <a:headEnd/>
            <a:tailEnd/>
          </a:ln>
          <a:effectLst/>
        </p:spPr>
      </p:pic>
      <p:sp>
        <p:nvSpPr>
          <p:cNvPr id="3" name="TextBox 2"/>
          <p:cNvSpPr txBox="1"/>
          <p:nvPr/>
        </p:nvSpPr>
        <p:spPr>
          <a:xfrm>
            <a:off x="2971800" y="304800"/>
            <a:ext cx="4953000" cy="369332"/>
          </a:xfrm>
          <a:prstGeom prst="rect">
            <a:avLst/>
          </a:prstGeom>
          <a:noFill/>
        </p:spPr>
        <p:txBody>
          <a:bodyPr wrap="square" rtlCol="0">
            <a:spAutoFit/>
          </a:bodyPr>
          <a:lstStyle/>
          <a:p>
            <a:pPr algn="ctr"/>
            <a:r>
              <a:rPr lang="en-IN" b="1" dirty="0">
                <a:latin typeface="Arial" pitchFamily="34" charset="0"/>
                <a:cs typeface="Arial" pitchFamily="34" charset="0"/>
              </a:rPr>
              <a:t>BLOCKS WORLD PROBLEM</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45058B0D91A7444BDF69F20EF097C18" ma:contentTypeVersion="14" ma:contentTypeDescription="Create a new document." ma:contentTypeScope="" ma:versionID="0ede872240208156a106060c7bf37a70">
  <xsd:schema xmlns:xsd="http://www.w3.org/2001/XMLSchema" xmlns:xs="http://www.w3.org/2001/XMLSchema" xmlns:p="http://schemas.microsoft.com/office/2006/metadata/properties" xmlns:ns3="d43ee83c-3e71-4748-8ebc-8eaadf793425" xmlns:ns4="0125a647-8023-46ae-ae6e-85cf36d841bd" targetNamespace="http://schemas.microsoft.com/office/2006/metadata/properties" ma:root="true" ma:fieldsID="e836ceb473825fb8f3d8aa266dca4abb" ns3:_="" ns4:_="">
    <xsd:import namespace="d43ee83c-3e71-4748-8ebc-8eaadf793425"/>
    <xsd:import namespace="0125a647-8023-46ae-ae6e-85cf36d841b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LengthInSeconds"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ee83c-3e71-4748-8ebc-8eaadf7934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25a647-8023-46ae-ae6e-85cf36d841b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A00F5F-5366-4B1C-9406-30DECA796ABB}">
  <ds:schemaRefs>
    <ds:schemaRef ds:uri="http://schemas.microsoft.com/sharepoint/v3/contenttype/forms"/>
  </ds:schemaRefs>
</ds:datastoreItem>
</file>

<file path=customXml/itemProps2.xml><?xml version="1.0" encoding="utf-8"?>
<ds:datastoreItem xmlns:ds="http://schemas.openxmlformats.org/officeDocument/2006/customXml" ds:itemID="{C89A6ECA-0C1B-4F00-836D-A696F073E5C2}">
  <ds:schemaRefs>
    <ds:schemaRef ds:uri="0125a647-8023-46ae-ae6e-85cf36d841bd"/>
    <ds:schemaRef ds:uri="d43ee83c-3e71-4748-8ebc-8eaadf7934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BBD0A98-E68B-4DAA-8964-2F739D6D4075}">
  <ds:schemaRefs>
    <ds:schemaRef ds:uri="d43ee83c-3e71-4748-8ebc-8eaadf793425"/>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http://www.w3.org/XML/1998/namespace"/>
    <ds:schemaRef ds:uri="http://purl.org/dc/dcmitype/"/>
    <ds:schemaRef ds:uri="0125a647-8023-46ae-ae6e-85cf36d841bd"/>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179</TotalTime>
  <Words>1532</Words>
  <Application>Microsoft Office PowerPoint</Application>
  <PresentationFormat>Widescreen</PresentationFormat>
  <Paragraphs>134</Paragraphs>
  <Slides>18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Book Antiqua</vt:lpstr>
      <vt:lpstr>Calibri</vt:lpstr>
      <vt:lpstr>Calibri Light</vt:lpstr>
      <vt:lpstr>Poppins</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Hill Climbing</vt:lpstr>
      <vt:lpstr>PowerPoint Presentation</vt:lpstr>
      <vt:lpstr>PowerPoint Presentation</vt:lpstr>
      <vt:lpstr>Limitations of Hill-climbing  </vt:lpstr>
      <vt:lpstr>Steepest-Ascent Hill Climbing</vt:lpstr>
      <vt:lpstr>Simulated Annealing</vt:lpstr>
      <vt:lpstr>Local Beam Search</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FUNDMENTALS OF ORGANIZATIONAL BEHAVIOUR</dc:title>
  <dc:creator>Younus Sayyad</dc:creator>
  <cp:lastModifiedBy>Barenya Hazarika</cp:lastModifiedBy>
  <cp:revision>28</cp:revision>
  <dcterms:created xsi:type="dcterms:W3CDTF">2020-02-08T09:57:44Z</dcterms:created>
  <dcterms:modified xsi:type="dcterms:W3CDTF">2023-01-23T09:02:54Z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0x010100845058B0D91A7444BDF69F20EF097C18</vt:lpwstr>
  </property>
</Properties>
</file>