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58" r:id="rId6"/>
    <p:sldId id="259" r:id="rId7"/>
    <p:sldId id="271" r:id="rId8"/>
    <p:sldId id="260" r:id="rId9"/>
    <p:sldId id="272" r:id="rId10"/>
    <p:sldId id="27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113FA-B530-4A68-9AD8-BCA574E2EC9F}" v="6" dt="2024-03-25T04:51:06.783"/>
  </p1510:revLst>
</p1510:revInfo>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3/25/2024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8</a:t>
            </a:fld>
            <a:endParaRPr lang="en-US" dirty="0"/>
          </a:p>
        </p:txBody>
      </p:sp>
    </p:spTree>
    <p:extLst>
      <p:ext uri="{BB962C8B-B14F-4D97-AF65-F5344CB8AC3E}">
        <p14:creationId xmlns:p14="http://schemas.microsoft.com/office/powerpoint/2010/main" val="2647464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D409693A-2307-4FDC-9539-08DC9083DDED}" type="datetime1">
              <a:rPr lang="en-US" smtClean="0"/>
              <a:t>3/25/2024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3/25/2024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15DC13F-2D2A-49BA-966D-6530A12E7C15}" type="datetime1">
              <a:rPr lang="en-US" smtClean="0"/>
              <a:t>3/25/2024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3/25/2024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GB"/>
              <a:t>Click to edit Master title style</a:t>
            </a:r>
            <a:endParaRPr lang="en-US"/>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3/25/2024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3/25/2024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GB"/>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3/25/2024</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3/25/2024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3/25/2024</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3/25/2024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GB"/>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3/25/2024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3/25/2024</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64" y="1041400"/>
            <a:ext cx="12105736" cy="2133121"/>
          </a:xfrm>
        </p:spPr>
        <p:txBody>
          <a:bodyPr/>
          <a:lstStyle/>
          <a:p>
            <a:pPr algn="l"/>
            <a:r>
              <a:rPr lang="en-IN" dirty="0">
                <a:latin typeface="Times New Roman" panose="02020603050405020304" pitchFamily="18" charset="0"/>
                <a:cs typeface="Times New Roman" panose="02020603050405020304" pitchFamily="18" charset="0"/>
              </a:rPr>
              <a:t>Using AWS Elemental Media Live implementing Video Streaming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24800" y="3429001"/>
            <a:ext cx="2743200" cy="2675964"/>
          </a:xfrm>
        </p:spPr>
        <p:txBody>
          <a:bodyPr>
            <a:normAutofit/>
          </a:bodyPr>
          <a:lstStyle/>
          <a:p>
            <a:pPr algn="r"/>
            <a:r>
              <a:rPr lang="en-US" dirty="0"/>
              <a:t>Team member:  </a:t>
            </a:r>
          </a:p>
          <a:p>
            <a:pPr algn="r"/>
            <a:r>
              <a:rPr lang="en-US" dirty="0"/>
              <a:t>2100031621</a:t>
            </a:r>
          </a:p>
          <a:p>
            <a:pPr marL="457200" indent="-457200" algn="r">
              <a:buAutoNum type="arabicPeriod"/>
            </a:pPr>
            <a:endParaRPr lang="en-US" dirty="0"/>
          </a:p>
        </p:txBody>
      </p:sp>
    </p:spTree>
    <p:extLst>
      <p:ext uri="{BB962C8B-B14F-4D97-AF65-F5344CB8AC3E}">
        <p14:creationId xmlns:p14="http://schemas.microsoft.com/office/powerpoint/2010/main" val="199088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57517" y="887505"/>
            <a:ext cx="10676965" cy="4356848"/>
          </a:xfrm>
        </p:spPr>
        <p:txBody>
          <a:bodyPr>
            <a:normAutofit/>
          </a:bodyPr>
          <a:lstStyle/>
          <a:p>
            <a:pPr algn="l"/>
            <a:r>
              <a:rPr lang="en-US" b="1" i="0" dirty="0">
                <a:solidFill>
                  <a:schemeClr val="tx1"/>
                </a:solidFill>
                <a:effectLst/>
                <a:latin typeface="Inter"/>
              </a:rPr>
              <a:t>Introduction:</a:t>
            </a:r>
            <a:br>
              <a:rPr lang="en-US" b="1" i="0" dirty="0">
                <a:solidFill>
                  <a:srgbClr val="F8F8F8"/>
                </a:solidFill>
                <a:effectLst/>
                <a:latin typeface="Inter"/>
              </a:rPr>
            </a:br>
            <a:r>
              <a:rPr lang="en-IN" sz="2000" b="0" i="0" dirty="0">
                <a:solidFill>
                  <a:srgbClr val="0D0D0D"/>
                </a:solidFill>
                <a:effectLst/>
                <a:latin typeface="Times New Roman" panose="02020603050405020304" pitchFamily="18" charset="0"/>
                <a:cs typeface="Times New Roman" panose="02020603050405020304" pitchFamily="18" charset="0"/>
              </a:rPr>
              <a:t>In today's digital landscape, video streaming has become an integral part of entertainment, communication, and business. AWS Elemental </a:t>
            </a:r>
            <a:r>
              <a:rPr lang="en-IN" sz="2000" b="0" i="0" dirty="0" err="1">
                <a:solidFill>
                  <a:srgbClr val="0D0D0D"/>
                </a:solidFill>
                <a:effectLst/>
                <a:latin typeface="Times New Roman" panose="02020603050405020304" pitchFamily="18" charset="0"/>
                <a:cs typeface="Times New Roman" panose="02020603050405020304" pitchFamily="18" charset="0"/>
              </a:rPr>
              <a:t>MediaLive</a:t>
            </a:r>
            <a:r>
              <a:rPr lang="en-IN" sz="2000" b="0" i="0" dirty="0">
                <a:solidFill>
                  <a:srgbClr val="0D0D0D"/>
                </a:solidFill>
                <a:effectLst/>
                <a:latin typeface="Times New Roman" panose="02020603050405020304" pitchFamily="18" charset="0"/>
                <a:cs typeface="Times New Roman" panose="02020603050405020304" pitchFamily="18" charset="0"/>
              </a:rPr>
              <a:t> offers a powerful solution for encoding, packaging, and delivering video content to audiences worldwide. This project aims to implement a video streaming solution using AWS Elemental </a:t>
            </a:r>
            <a:r>
              <a:rPr lang="en-IN" sz="2000" b="0" i="0" dirty="0" err="1">
                <a:solidFill>
                  <a:srgbClr val="0D0D0D"/>
                </a:solidFill>
                <a:effectLst/>
                <a:latin typeface="Times New Roman" panose="02020603050405020304" pitchFamily="18" charset="0"/>
                <a:cs typeface="Times New Roman" panose="02020603050405020304" pitchFamily="18" charset="0"/>
              </a:rPr>
              <a:t>MediaLive</a:t>
            </a:r>
            <a:r>
              <a:rPr lang="en-IN" sz="2000" b="0" i="0" dirty="0">
                <a:solidFill>
                  <a:srgbClr val="0D0D0D"/>
                </a:solidFill>
                <a:effectLst/>
                <a:latin typeface="Times New Roman" panose="02020603050405020304" pitchFamily="18" charset="0"/>
                <a:cs typeface="Times New Roman" panose="02020603050405020304" pitchFamily="18" charset="0"/>
              </a:rPr>
              <a:t>, leveraging its capabilities for real-time video encoding in a scalable and cost-effective manner. By utilizing serverless services such as Amazon S3, CloudFront, and CloudWatch, we can ensure high-quality streaming performance, global content distribution, and seamless monitoring of the streaming workflow</a:t>
            </a:r>
            <a:r>
              <a:rPr lang="en-IN" sz="1100" b="0" i="0" dirty="0">
                <a:solidFill>
                  <a:srgbClr val="0D0D0D"/>
                </a:solidFill>
                <a:effectLst/>
                <a:latin typeface="Söhne"/>
              </a:rPr>
              <a:t>.</a:t>
            </a:r>
            <a:endParaRPr lang="en-US" sz="2400" b="0" i="0" dirty="0">
              <a:solidFill>
                <a:srgbClr val="F8F8F8"/>
              </a:solidFill>
              <a:effectLst/>
              <a:latin typeface="Inter"/>
            </a:endParaRP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94" y="824753"/>
            <a:ext cx="11035553" cy="4410633"/>
          </a:xfrm>
        </p:spPr>
        <p:txBody>
          <a:bodyPr>
            <a:normAutofit fontScale="90000"/>
          </a:bodyPr>
          <a:lstStyle/>
          <a:p>
            <a:r>
              <a:rPr lang="en-US" dirty="0"/>
              <a:t>Abstract:</a:t>
            </a:r>
            <a:br>
              <a:rPr lang="en-US" dirty="0"/>
            </a:br>
            <a:br>
              <a:rPr lang="en-US" dirty="0"/>
            </a:br>
            <a:r>
              <a:rPr lang="en-IN" sz="1800" b="0" i="0" dirty="0">
                <a:solidFill>
                  <a:srgbClr val="0D0D0D"/>
                </a:solidFill>
                <a:effectLst/>
                <a:latin typeface="Times New Roman" panose="02020603050405020304" pitchFamily="18" charset="0"/>
                <a:cs typeface="Times New Roman" panose="02020603050405020304" pitchFamily="18" charset="0"/>
              </a:rPr>
              <a:t>This project presents the implementation of a video streaming solution using AWS Elemental </a:t>
            </a:r>
            <a:r>
              <a:rPr lang="en-IN" sz="1800" b="0" i="0" dirty="0" err="1">
                <a:solidFill>
                  <a:srgbClr val="0D0D0D"/>
                </a:solidFill>
                <a:effectLst/>
                <a:latin typeface="Times New Roman" panose="02020603050405020304" pitchFamily="18" charset="0"/>
                <a:cs typeface="Times New Roman" panose="02020603050405020304" pitchFamily="18" charset="0"/>
              </a:rPr>
              <a:t>MediaLive</a:t>
            </a:r>
            <a:r>
              <a:rPr lang="en-IN" sz="1800" b="0" i="0" dirty="0">
                <a:solidFill>
                  <a:srgbClr val="0D0D0D"/>
                </a:solidFill>
                <a:effectLst/>
                <a:latin typeface="Times New Roman" panose="02020603050405020304" pitchFamily="18" charset="0"/>
                <a:cs typeface="Times New Roman" panose="02020603050405020304" pitchFamily="18" charset="0"/>
              </a:rPr>
              <a:t>, a cloud-based service for real-time video encoding. The solution architecture incorporates serverless services like Amazon S3, CloudFront, and CloudWatch to enable efficient content storage, global content delivery, and comprehensive monitoring. Detailed procedural steps are provided for setting up </a:t>
            </a:r>
            <a:r>
              <a:rPr lang="en-IN" sz="1800" b="0" i="0" dirty="0" err="1">
                <a:solidFill>
                  <a:srgbClr val="0D0D0D"/>
                </a:solidFill>
                <a:effectLst/>
                <a:latin typeface="Times New Roman" panose="02020603050405020304" pitchFamily="18" charset="0"/>
                <a:cs typeface="Times New Roman" panose="02020603050405020304" pitchFamily="18" charset="0"/>
              </a:rPr>
              <a:t>MediaLive</a:t>
            </a:r>
            <a:r>
              <a:rPr lang="en-IN" sz="1800" b="0" i="0" dirty="0">
                <a:solidFill>
                  <a:srgbClr val="0D0D0D"/>
                </a:solidFill>
                <a:effectLst/>
                <a:latin typeface="Times New Roman" panose="02020603050405020304" pitchFamily="18" charset="0"/>
                <a:cs typeface="Times New Roman" panose="02020603050405020304" pitchFamily="18" charset="0"/>
              </a:rPr>
              <a:t> channels, configuring S3 buckets and CloudFront distributions, and monitoring streaming performance using CloudWatch. The output includes high-quality video streams with low latency, scalability to handle varying viewer traffic, and global reach facilitated by the CloudFront CDN. Overall, this project demonstrates how AWS Elemental </a:t>
            </a:r>
            <a:r>
              <a:rPr lang="en-IN" sz="1800" b="0" i="0" dirty="0" err="1">
                <a:solidFill>
                  <a:srgbClr val="0D0D0D"/>
                </a:solidFill>
                <a:effectLst/>
                <a:latin typeface="Times New Roman" panose="02020603050405020304" pitchFamily="18" charset="0"/>
                <a:cs typeface="Times New Roman" panose="02020603050405020304" pitchFamily="18" charset="0"/>
              </a:rPr>
              <a:t>MediaLive</a:t>
            </a:r>
            <a:r>
              <a:rPr lang="en-IN" sz="1800" b="0" i="0" dirty="0">
                <a:solidFill>
                  <a:srgbClr val="0D0D0D"/>
                </a:solidFill>
                <a:effectLst/>
                <a:latin typeface="Times New Roman" panose="02020603050405020304" pitchFamily="18" charset="0"/>
                <a:cs typeface="Times New Roman" panose="02020603050405020304" pitchFamily="18" charset="0"/>
              </a:rPr>
              <a:t> can be utilized to build a robust and scalable video streaming solution for diverse use cases.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88" y="319368"/>
            <a:ext cx="11035553" cy="1694329"/>
          </a:xfrm>
        </p:spPr>
        <p:txBody>
          <a:bodyPr>
            <a:normAutofit fontScale="90000"/>
          </a:bodyPr>
          <a:lstStyle/>
          <a:p>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r>
              <a:rPr lang="en-IN" b="1" i="0" dirty="0">
                <a:solidFill>
                  <a:srgbClr val="0D0D0D"/>
                </a:solidFill>
                <a:effectLst/>
                <a:latin typeface="Söhne"/>
              </a:rPr>
              <a:t>Description:</a:t>
            </a:r>
            <a:br>
              <a:rPr lang="en-IN" b="1" i="0" dirty="0">
                <a:solidFill>
                  <a:srgbClr val="0D0D0D"/>
                </a:solidFill>
                <a:effectLst/>
                <a:latin typeface="Söhne"/>
              </a:rPr>
            </a:br>
            <a:br>
              <a:rPr lang="en-IN" b="1" i="0" dirty="0">
                <a:solidFill>
                  <a:srgbClr val="0D0D0D"/>
                </a:solidFill>
                <a:effectLst/>
                <a:latin typeface="Söhne"/>
              </a:rPr>
            </a:br>
            <a:r>
              <a:rPr lang="en-IN" sz="2700" b="0" i="0" dirty="0">
                <a:solidFill>
                  <a:srgbClr val="0D0D0D"/>
                </a:solidFill>
                <a:effectLst/>
                <a:latin typeface="Times New Roman" panose="02020603050405020304" pitchFamily="18" charset="0"/>
                <a:cs typeface="Times New Roman" panose="02020603050405020304" pitchFamily="18" charset="0"/>
              </a:rPr>
              <a:t>AWS Elemental </a:t>
            </a:r>
            <a:r>
              <a:rPr lang="en-IN" sz="2700" b="0" i="0" dirty="0" err="1">
                <a:solidFill>
                  <a:srgbClr val="0D0D0D"/>
                </a:solidFill>
                <a:effectLst/>
                <a:latin typeface="Times New Roman" panose="02020603050405020304" pitchFamily="18" charset="0"/>
                <a:cs typeface="Times New Roman" panose="02020603050405020304" pitchFamily="18" charset="0"/>
              </a:rPr>
              <a:t>MediaLive</a:t>
            </a:r>
            <a:r>
              <a:rPr lang="en-IN" sz="2700" b="0" i="0" dirty="0">
                <a:solidFill>
                  <a:srgbClr val="0D0D0D"/>
                </a:solidFill>
                <a:effectLst/>
                <a:latin typeface="Times New Roman" panose="02020603050405020304" pitchFamily="18" charset="0"/>
                <a:cs typeface="Times New Roman" panose="02020603050405020304" pitchFamily="18" charset="0"/>
              </a:rPr>
              <a:t> is a cloud-based service that enables real-time video encoding, allowing for the creation of high-quality live video streams for delivery to broadcast televisions and internet-connected devices. By leveraging this service, we aim to build a scalable and reliable video streaming solution that can accommodate varying audience sizes and device types.</a:t>
            </a:r>
            <a:endParaRPr lang="en-US" sz="27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1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1052170"/>
            <a:ext cx="10096500" cy="3869454"/>
          </a:xfrm>
        </p:spPr>
        <p:txBody>
          <a:bodyPr>
            <a:normAutofit/>
          </a:bodyPr>
          <a:lstStyle/>
          <a:p>
            <a:r>
              <a:rPr lang="en-IN" sz="2400" b="0" i="0" dirty="0">
                <a:solidFill>
                  <a:srgbClr val="0D0D0D"/>
                </a:solidFill>
                <a:effectLst/>
                <a:latin typeface="Times New Roman" panose="02020603050405020304" pitchFamily="18" charset="0"/>
                <a:cs typeface="Times New Roman" panose="02020603050405020304" pitchFamily="18" charset="0"/>
              </a:rPr>
              <a:t>1.AWS Elemental </a:t>
            </a:r>
            <a:r>
              <a:rPr lang="en-IN" sz="2400" b="0" i="0" dirty="0" err="1">
                <a:solidFill>
                  <a:srgbClr val="0D0D0D"/>
                </a:solidFill>
                <a:effectLst/>
                <a:latin typeface="Times New Roman" panose="02020603050405020304" pitchFamily="18" charset="0"/>
                <a:cs typeface="Times New Roman" panose="02020603050405020304" pitchFamily="18" charset="0"/>
              </a:rPr>
              <a:t>MediaLive</a:t>
            </a:r>
            <a:r>
              <a:rPr lang="en-IN" sz="2400" b="0" i="0" dirty="0">
                <a:solidFill>
                  <a:srgbClr val="0D0D0D"/>
                </a:solidFill>
                <a:effectLst/>
                <a:latin typeface="Times New Roman" panose="02020603050405020304" pitchFamily="18" charset="0"/>
                <a:cs typeface="Times New Roman" panose="02020603050405020304" pitchFamily="18" charset="0"/>
              </a:rPr>
              <a:t>.</a:t>
            </a:r>
            <a:br>
              <a:rPr lang="en-IN" sz="2400" b="0" i="0" dirty="0">
                <a:solidFill>
                  <a:srgbClr val="0D0D0D"/>
                </a:solidFill>
                <a:effectLst/>
                <a:latin typeface="Times New Roman" panose="02020603050405020304" pitchFamily="18" charset="0"/>
                <a:cs typeface="Times New Roman" panose="02020603050405020304" pitchFamily="18" charset="0"/>
              </a:rPr>
            </a:br>
            <a:r>
              <a:rPr lang="en-IN" sz="2400" b="0" i="0" dirty="0">
                <a:solidFill>
                  <a:srgbClr val="0D0D0D"/>
                </a:solidFill>
                <a:effectLst/>
                <a:latin typeface="Times New Roman" panose="02020603050405020304" pitchFamily="18" charset="0"/>
                <a:cs typeface="Times New Roman" panose="02020603050405020304" pitchFamily="18" charset="0"/>
              </a:rPr>
              <a:t>2.</a:t>
            </a:r>
            <a:r>
              <a:rPr lang="en-IN" sz="2400" b="1" i="0" dirty="0">
                <a:solidFill>
                  <a:srgbClr val="0D0D0D"/>
                </a:solidFill>
                <a:effectLst/>
                <a:latin typeface="Söhne"/>
              </a:rPr>
              <a:t> </a:t>
            </a:r>
            <a:r>
              <a:rPr lang="en-IN" sz="2400" b="0" i="0" dirty="0">
                <a:solidFill>
                  <a:srgbClr val="0D0D0D"/>
                </a:solidFill>
                <a:effectLst/>
                <a:latin typeface="Times New Roman" panose="02020603050405020304" pitchFamily="18" charset="0"/>
                <a:cs typeface="Times New Roman" panose="02020603050405020304" pitchFamily="18" charset="0"/>
              </a:rPr>
              <a:t>AWS Elemental package</a:t>
            </a:r>
            <a:r>
              <a:rPr lang="en-IN" sz="2400" b="0" dirty="0">
                <a:solidFill>
                  <a:srgbClr val="0D0D0D"/>
                </a:solidFill>
                <a:effectLst/>
                <a:latin typeface="Times New Roman" panose="02020603050405020304" pitchFamily="18" charset="0"/>
                <a:cs typeface="Times New Roman" panose="02020603050405020304" pitchFamily="18" charset="0"/>
              </a:rPr>
              <a:t>.</a:t>
            </a:r>
            <a:br>
              <a:rPr lang="en-IN" sz="1800" b="0" dirty="0">
                <a:solidFill>
                  <a:srgbClr val="0D0D0D"/>
                </a:solidFill>
                <a:effectLst/>
                <a:latin typeface="Times New Roman" panose="02020603050405020304" pitchFamily="18" charset="0"/>
                <a:cs typeface="Times New Roman" panose="02020603050405020304" pitchFamily="18" charset="0"/>
              </a:rPr>
            </a:br>
            <a:endParaRPr lang="en-US" sz="1800" b="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78543CE-A7AC-BC5E-3DB5-3F7762845122}"/>
              </a:ext>
            </a:extLst>
          </p:cNvPr>
          <p:cNvSpPr txBox="1"/>
          <p:nvPr/>
        </p:nvSpPr>
        <p:spPr>
          <a:xfrm>
            <a:off x="779928" y="788555"/>
            <a:ext cx="9735671" cy="646331"/>
          </a:xfrm>
          <a:prstGeom prst="rect">
            <a:avLst/>
          </a:prstGeom>
          <a:noFill/>
          <a:ln>
            <a:solidFill>
              <a:schemeClr val="tx2"/>
            </a:solidFill>
          </a:ln>
        </p:spPr>
        <p:txBody>
          <a:bodyPr wrap="square" rtlCol="0">
            <a:spAutoFit/>
          </a:bodyPr>
          <a:lstStyle/>
          <a:p>
            <a:r>
              <a:rPr lang="en-IN" sz="3600" b="1" i="0" dirty="0">
                <a:solidFill>
                  <a:srgbClr val="0D0D0D"/>
                </a:solidFill>
                <a:effectLst/>
                <a:latin typeface="Söhne"/>
              </a:rPr>
              <a:t>List of Serverless Services Utilized</a:t>
            </a:r>
            <a:r>
              <a:rPr lang="en-US" sz="3600" b="1" dirty="0">
                <a:solidFill>
                  <a:schemeClr val="accent4">
                    <a:lumMod val="50000"/>
                  </a:schemeClr>
                </a:solidFill>
              </a:rPr>
              <a:t>:</a:t>
            </a:r>
            <a:endParaRPr lang="en-IN" sz="3600" b="1" dirty="0" err="1">
              <a:solidFill>
                <a:schemeClr val="accent4">
                  <a:lumMod val="50000"/>
                </a:schemeClr>
              </a:solidFill>
            </a:endParaRPr>
          </a:p>
        </p:txBody>
      </p:sp>
    </p:spTree>
    <p:extLst>
      <p:ext uri="{BB962C8B-B14F-4D97-AF65-F5344CB8AC3E}">
        <p14:creationId xmlns:p14="http://schemas.microsoft.com/office/powerpoint/2010/main" val="329006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32" y="319368"/>
            <a:ext cx="11046209" cy="1414541"/>
          </a:xfrm>
        </p:spPr>
        <p:txBody>
          <a:bodyPr>
            <a:normAutofit fontScale="90000"/>
          </a:bodyPr>
          <a:lstStyle/>
          <a:p>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br>
              <a:rPr lang="en-IN" b="1" i="0" dirty="0">
                <a:solidFill>
                  <a:srgbClr val="0D0D0D"/>
                </a:solidFill>
                <a:effectLst/>
                <a:latin typeface="Söhne"/>
              </a:rPr>
            </a:br>
            <a:r>
              <a:rPr lang="en-IN" b="1" i="0" dirty="0">
                <a:solidFill>
                  <a:srgbClr val="0D0D0D"/>
                </a:solidFill>
                <a:effectLst/>
                <a:latin typeface="Söhne"/>
              </a:rPr>
              <a:t>Detailed Procedural Steps:</a:t>
            </a:r>
            <a:br>
              <a:rPr lang="en-IN" b="1" i="0" dirty="0">
                <a:solidFill>
                  <a:srgbClr val="0D0D0D"/>
                </a:solidFill>
                <a:effectLst/>
                <a:latin typeface="Söhne"/>
              </a:rPr>
            </a:br>
            <a:br>
              <a:rPr lang="en-IN" b="1" i="0" dirty="0">
                <a:solidFill>
                  <a:srgbClr val="0D0D0D"/>
                </a:solidFill>
                <a:effectLst/>
                <a:latin typeface="Söhne"/>
              </a:rPr>
            </a:br>
            <a:r>
              <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1: Created AWS Elemental Media live channel. </a:t>
            </a:r>
            <a:br>
              <a:rPr lang="en-IN"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2: Created AWS Elemental Media live streaming clone.</a:t>
            </a:r>
            <a:b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3: Created AWS Elemental Media package.</a:t>
            </a:r>
            <a:b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4: </a:t>
            </a:r>
            <a:r>
              <a:rPr lang="en-IN" sz="20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AWS Elemental Media package Endpoint.</a:t>
            </a:r>
            <a:br>
              <a:rPr lang="en-IN" sz="20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5: Created </a:t>
            </a:r>
            <a:r>
              <a:rPr lang="en-IN" sz="20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AWS Elemental Media package Endpoint.</a:t>
            </a:r>
            <a:br>
              <a:rPr lang="en-IN" sz="20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6: live in OBS. </a:t>
            </a:r>
            <a:b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7: Video is reflected in AWS. </a:t>
            </a:r>
            <a:r>
              <a:rPr lang="en-IN" sz="1800" b="0" kern="100" dirty="0">
                <a:solidFill>
                  <a:srgbClr val="000000"/>
                </a:solidFill>
                <a:effectLst/>
                <a:latin typeface="Calibri" panose="020F0502020204030204" pitchFamily="34" charset="0"/>
                <a:ea typeface="Calibri" panose="020F0502020204030204" pitchFamily="34" charset="0"/>
              </a:rPr>
              <a:t>  </a:t>
            </a:r>
            <a:br>
              <a:rPr lang="en-IN" sz="1800" b="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br>
              <a:rPr lang="en-IN" b="1" i="0" dirty="0">
                <a:solidFill>
                  <a:srgbClr val="0D0D0D"/>
                </a:solidFill>
                <a:effectLst/>
                <a:latin typeface="Söhne"/>
              </a:rPr>
            </a:br>
            <a:endParaRPr lang="en-US" sz="27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1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20" y="944593"/>
            <a:ext cx="10096500" cy="1150907"/>
          </a:xfrm>
        </p:spPr>
        <p:txBody>
          <a:bodyPr>
            <a:normAutofit/>
          </a:bodyPr>
          <a:lstStyle/>
          <a:p>
            <a:r>
              <a:rPr lang="en-US" sz="4000" dirty="0"/>
              <a:t> Conclusion:</a:t>
            </a:r>
            <a:endParaRPr lang="en-US" dirty="0"/>
          </a:p>
        </p:txBody>
      </p:sp>
      <p:sp>
        <p:nvSpPr>
          <p:cNvPr id="10" name="TextBox 9">
            <a:extLst>
              <a:ext uri="{FF2B5EF4-FFF2-40B4-BE49-F238E27FC236}">
                <a16:creationId xmlns:a16="http://schemas.microsoft.com/office/drawing/2014/main" id="{FCF189C8-5122-79A1-03EE-F303270E6CDB}"/>
              </a:ext>
            </a:extLst>
          </p:cNvPr>
          <p:cNvSpPr txBox="1"/>
          <p:nvPr/>
        </p:nvSpPr>
        <p:spPr>
          <a:xfrm>
            <a:off x="459120" y="2432637"/>
            <a:ext cx="10951830" cy="1938992"/>
          </a:xfrm>
          <a:prstGeom prst="rect">
            <a:avLst/>
          </a:prstGeom>
          <a:noFill/>
          <a:ln>
            <a:solidFill>
              <a:schemeClr val="tx2"/>
            </a:solidFill>
          </a:ln>
        </p:spPr>
        <p:txBody>
          <a:bodyPr wrap="square" rtlCol="0">
            <a:spAutoFit/>
          </a:bodyPr>
          <a:lstStyle/>
          <a:p>
            <a:pPr algn="l"/>
            <a:r>
              <a:rPr lang="en-IN" sz="2400" b="0" i="0" dirty="0">
                <a:solidFill>
                  <a:srgbClr val="0D0D0D"/>
                </a:solidFill>
                <a:effectLst/>
                <a:latin typeface="Söhne"/>
              </a:rPr>
              <a:t>By leveraging AWS Elemental </a:t>
            </a:r>
            <a:r>
              <a:rPr lang="en-IN" sz="2400" b="0" i="0" dirty="0" err="1">
                <a:solidFill>
                  <a:srgbClr val="0D0D0D"/>
                </a:solidFill>
                <a:effectLst/>
                <a:latin typeface="Söhne"/>
              </a:rPr>
              <a:t>MediaLive</a:t>
            </a:r>
            <a:r>
              <a:rPr lang="en-IN" sz="2400" b="0" i="0" dirty="0">
                <a:solidFill>
                  <a:srgbClr val="0D0D0D"/>
                </a:solidFill>
                <a:effectLst/>
                <a:latin typeface="Söhne"/>
              </a:rPr>
              <a:t> along with other serverless services such as Amazon S3, CloudFront, and CloudWatch, we can build a robust and scalable video streaming solution capable of delivering high-quality live and on-demand video content to a global audience. This architecture provides the flexibility, scalability, and reliability required to meet the demands of modern video streaming applications.</a:t>
            </a:r>
            <a:endParaRPr lang="en-IN" sz="2400" dirty="0"/>
          </a:p>
        </p:txBody>
      </p:sp>
    </p:spTree>
    <p:extLst>
      <p:ext uri="{BB962C8B-B14F-4D97-AF65-F5344CB8AC3E}">
        <p14:creationId xmlns:p14="http://schemas.microsoft.com/office/powerpoint/2010/main" val="360434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24800" y="3429001"/>
            <a:ext cx="2743200" cy="2675964"/>
          </a:xfrm>
        </p:spPr>
        <p:txBody>
          <a:bodyPr>
            <a:normAutofit/>
          </a:bodyPr>
          <a:lstStyle/>
          <a:p>
            <a:pPr algn="r"/>
            <a:endParaRPr lang="en-US" dirty="0"/>
          </a:p>
          <a:p>
            <a:pPr marL="457200" indent="-457200" algn="r">
              <a:buAutoNum type="arabicPeriod"/>
            </a:pPr>
            <a:endParaRPr lang="en-US" dirty="0"/>
          </a:p>
        </p:txBody>
      </p:sp>
      <p:sp>
        <p:nvSpPr>
          <p:cNvPr id="4" name="Title 1">
            <a:extLst>
              <a:ext uri="{FF2B5EF4-FFF2-40B4-BE49-F238E27FC236}">
                <a16:creationId xmlns:a16="http://schemas.microsoft.com/office/drawing/2014/main" id="{92C41043-41A6-BBF0-AFC9-63073F9FBDFF}"/>
              </a:ext>
            </a:extLst>
          </p:cNvPr>
          <p:cNvSpPr txBox="1">
            <a:spLocks/>
          </p:cNvSpPr>
          <p:nvPr/>
        </p:nvSpPr>
        <p:spPr>
          <a:xfrm>
            <a:off x="692202" y="2190686"/>
            <a:ext cx="10096500" cy="1150907"/>
          </a:xfrm>
          <a:prstGeom prst="rect">
            <a:avLst/>
          </a:prstGeom>
        </p:spPr>
        <p:txBody>
          <a:bodyPr vert="horz" lIns="91440" tIns="45720" rIns="91440" bIns="45720" rtlCol="0" anchor="b">
            <a:normAutofit/>
          </a:bodyPr>
          <a:lstStyle>
            <a:lvl1pPr algn="ctr" defTabSz="914400" rtl="0" eaLnBrk="1" latinLnBrk="0" hangingPunct="1">
              <a:lnSpc>
                <a:spcPts val="4000"/>
              </a:lnSpc>
              <a:spcBef>
                <a:spcPct val="0"/>
              </a:spcBef>
              <a:buNone/>
              <a:defRPr sz="6000" b="1" kern="1200" cap="none" spc="0">
                <a:ln w="12700" cmpd="sng">
                  <a:noFill/>
                  <a:prstDash val="solid"/>
                </a:ln>
                <a:solidFill>
                  <a:schemeClr val="tx2">
                    <a:lumMod val="20000"/>
                    <a:lumOff val="80000"/>
                  </a:schemeClr>
                </a:solidFill>
                <a:effectLst>
                  <a:outerShdw blurRad="38100" dist="38100" dir="2700000" algn="tl">
                    <a:srgbClr val="000000">
                      <a:alpha val="43000"/>
                    </a:srgbClr>
                  </a:outerShdw>
                </a:effectLst>
                <a:latin typeface="+mj-lt"/>
                <a:ea typeface="+mj-ea"/>
                <a:cs typeface="+mj-cs"/>
              </a:defRPr>
            </a:lvl1pPr>
          </a:lstStyle>
          <a:p>
            <a:r>
              <a:rPr lang="en-US" sz="4800" dirty="0"/>
              <a:t>THANK YOU </a:t>
            </a:r>
          </a:p>
        </p:txBody>
      </p:sp>
    </p:spTree>
    <p:extLst>
      <p:ext uri="{BB962C8B-B14F-4D97-AF65-F5344CB8AC3E}">
        <p14:creationId xmlns:p14="http://schemas.microsoft.com/office/powerpoint/2010/main" val="789263823"/>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111</TotalTime>
  <Words>503</Words>
  <Application>Microsoft Office PowerPoint</Application>
  <PresentationFormat>Widescreen</PresentationFormat>
  <Paragraphs>14</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Inter</vt:lpstr>
      <vt:lpstr>Söhne</vt:lpstr>
      <vt:lpstr>Times New Roman</vt:lpstr>
      <vt:lpstr>Vertical Lexicon design template</vt:lpstr>
      <vt:lpstr>Using AWS Elemental Media Live implementing Video Streaming</vt:lpstr>
      <vt:lpstr>Introduction: In today's digital landscape, video streaming has become an integral part of entertainment, communication, and business. AWS Elemental MediaLive offers a powerful solution for encoding, packaging, and delivering video content to audiences worldwide. This project aims to implement a video streaming solution using AWS Elemental MediaLive, leveraging its capabilities for real-time video encoding in a scalable and cost-effective manner. By utilizing serverless services such as Amazon S3, CloudFront, and CloudWatch, we can ensure high-quality streaming performance, global content distribution, and seamless monitoring of the streaming workflow.</vt:lpstr>
      <vt:lpstr>Abstract:  This project presents the implementation of a video streaming solution using AWS Elemental MediaLive, a cloud-based service for real-time video encoding. The solution architecture incorporates serverless services like Amazon S3, CloudFront, and CloudWatch to enable efficient content storage, global content delivery, and comprehensive monitoring. Detailed procedural steps are provided for setting up MediaLive channels, configuring S3 buckets and CloudFront distributions, and monitoring streaming performance using CloudWatch. The output includes high-quality video streams with low latency, scalability to handle varying viewer traffic, and global reach facilitated by the CloudFront CDN. Overall, this project demonstrates how AWS Elemental MediaLive can be utilized to build a robust and scalable video streaming solution for diverse use cases.</vt:lpstr>
      <vt:lpstr>       Description:  AWS Elemental MediaLive is a cloud-based service that enables real-time video encoding, allowing for the creation of high-quality live video streams for delivery to broadcast televisions and internet-connected devices. By leveraging this service, we aim to build a scalable and reliable video streaming solution that can accommodate varying audience sizes and device types.</vt:lpstr>
      <vt:lpstr>1.AWS Elemental MediaLive. 2. AWS Elemental package. </vt:lpstr>
      <vt:lpstr>             Detailed Procedural Steps:  Step 1: Created AWS Elemental Media live channel.  Step 2: Created AWS Elemental Media live streaming clone. Step 3: Created AWS Elemental Media package. Step 4: Creating AWS Elemental Media package Endpoint. Step 5: Created AWS Elemental Media package Endpoint. Step 6: live in OBS.  Step 7: Video is reflected in AWS.       </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Tracker Array</dc:title>
  <dc:creator>TULASI THIRUMALA RAJU VIGNESH</dc:creator>
  <cp:lastModifiedBy>Jogineedi  D surya mani durga   Prasad</cp:lastModifiedBy>
  <cp:revision>4</cp:revision>
  <dcterms:created xsi:type="dcterms:W3CDTF">2024-03-12T14:25:32Z</dcterms:created>
  <dcterms:modified xsi:type="dcterms:W3CDTF">2024-03-25T05:16:41Z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