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71" r:id="rId5"/>
    <p:sldId id="300" r:id="rId6"/>
    <p:sldId id="258" r:id="rId7"/>
    <p:sldId id="288" r:id="rId8"/>
    <p:sldId id="290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9" r:id="rId20"/>
    <p:sldId id="316" r:id="rId21"/>
    <p:sldId id="317" r:id="rId22"/>
    <p:sldId id="320" r:id="rId23"/>
    <p:sldId id="321" r:id="rId24"/>
    <p:sldId id="322" r:id="rId25"/>
    <p:sldId id="323" r:id="rId26"/>
    <p:sldId id="301" r:id="rId27"/>
    <p:sldId id="324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850D1-3DE1-5E49-ABFC-00B1F4CAB20B}" v="706" dt="2022-04-26T05:00:35.908"/>
    <p1510:client id="{B8906113-84A5-D6EE-8131-D504648287C4}" v="62" dt="2022-09-08T10:44:06.60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=""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CAD2B12-09F5-6D4A-9C1D-AFF6A38F62B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72F43C-0ACD-CF48-BDDC-4CA06CD195D7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=""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1A8F9C9-F65C-BB4A-BF8E-4636F166836D}"/>
              </a:ext>
            </a:extLst>
          </p:cNvPr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6268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4786313" y="1933408"/>
            <a:ext cx="751069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Software Engineering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21CS2111RA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 smtClean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Name of the topic – </a:t>
            </a:r>
            <a:r>
              <a:rPr lang="en-US" sz="4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</a:rPr>
              <a:t>Software IEEE Definition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5448301" cy="132339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cs typeface="Poppins" pitchFamily="2" charset="77"/>
              </a:rPr>
              <a:t>Department of CSE-Honors--</a:t>
            </a:r>
            <a:endParaRPr lang="en-US" sz="4000" dirty="0">
              <a:solidFill>
                <a:srgbClr val="C00000"/>
              </a:solidFill>
              <a:cs typeface="Poppins" pitchFamily="2" charset="77"/>
            </a:endParaRPr>
          </a:p>
        </p:txBody>
      </p:sp>
      <p:sp>
        <p:nvSpPr>
          <p:cNvPr id="8" name="Google Shape;502;p17">
            <a:extLst>
              <a:ext uri="{FF2B5EF4-FFF2-40B4-BE49-F238E27FC236}">
                <a16:creationId xmlns=""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</a:t>
            </a: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- </a:t>
            </a:r>
            <a:r>
              <a:rPr lang="en-US" sz="2400" dirty="0" smtClean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1</a:t>
            </a:r>
            <a:endParaRPr sz="240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82346" y="2399200"/>
            <a:ext cx="10227212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Communication:</a:t>
            </a:r>
            <a:r>
              <a:rPr lang="en-US" dirty="0">
                <a:ea typeface="ＭＳ Ｐゴシック" pitchFamily="34" charset="-128"/>
              </a:rPr>
              <a:t> communicate with customer to understand objectives and gather requirements</a:t>
            </a:r>
          </a:p>
          <a:p>
            <a:pPr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Planning</a:t>
            </a:r>
            <a:r>
              <a:rPr lang="en-US" dirty="0">
                <a:ea typeface="ＭＳ Ｐゴシック" pitchFamily="34" charset="-128"/>
              </a:rPr>
              <a:t>: creates a </a:t>
            </a:r>
            <a:r>
              <a:rPr lang="ja-JP" altLang="en-US" dirty="0"/>
              <a:t>“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ja-JP" altLang="en-US" dirty="0"/>
              <a:t>”</a:t>
            </a:r>
            <a:r>
              <a:rPr lang="en-US" altLang="ja-JP" dirty="0"/>
              <a:t> that defines the work by describing  tasks, risks and resources, work products and work schedule.</a:t>
            </a:r>
            <a:endParaRPr lang="en-US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Modeling:</a:t>
            </a:r>
            <a:r>
              <a:rPr lang="en-US" dirty="0">
                <a:ea typeface="ＭＳ Ｐゴシック" pitchFamily="34" charset="-128"/>
              </a:rPr>
              <a:t> Create a </a:t>
            </a:r>
            <a:r>
              <a:rPr lang="ja-JP" altLang="en-US" dirty="0"/>
              <a:t>“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sketch</a:t>
            </a:r>
            <a:r>
              <a:rPr lang="ja-JP" altLang="en-US" dirty="0"/>
              <a:t>”</a:t>
            </a:r>
            <a:r>
              <a:rPr lang="en-US" altLang="ja-JP" dirty="0"/>
              <a:t>, what it looks like architecturally, how the essential parts fit together and other characteristics. </a:t>
            </a:r>
            <a:endParaRPr lang="en-US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Construction</a:t>
            </a:r>
            <a:r>
              <a:rPr lang="en-US" dirty="0">
                <a:ea typeface="ＭＳ Ｐゴシック" pitchFamily="34" charset="-128"/>
              </a:rPr>
              <a:t>: code generation and the testing. </a:t>
            </a:r>
          </a:p>
          <a:p>
            <a:pPr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Deployment: </a:t>
            </a:r>
            <a:r>
              <a:rPr lang="en-US" dirty="0">
                <a:ea typeface="ＭＳ Ｐゴシック" pitchFamily="34" charset="-128"/>
              </a:rPr>
              <a:t>Delivered to the customer who evaluates the products &amp; provides feedback based on the evaluation. </a:t>
            </a:r>
          </a:p>
          <a:p>
            <a:pPr>
              <a:lnSpc>
                <a:spcPct val="130000"/>
              </a:lnSpc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</p:spTree>
    <p:extLst>
      <p:ext uri="{BB962C8B-B14F-4D97-AF65-F5344CB8AC3E}">
        <p14:creationId xmlns:p14="http://schemas.microsoft.com/office/powerpoint/2010/main" val="25612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3147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These five framework activities can be used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all software development,</a:t>
            </a: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regardless of the application domain, size of the project, complexity of the efforts etc.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though the details will be different in each case. </a:t>
            </a:r>
          </a:p>
          <a:p>
            <a:pPr algn="just"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For many software projects, these framework activities are applied </a:t>
            </a:r>
            <a:r>
              <a:rPr lang="en-US" b="1" dirty="0">
                <a:solidFill>
                  <a:srgbClr val="AD010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iteratively</a:t>
            </a:r>
            <a:r>
              <a:rPr lang="en-US" dirty="0">
                <a:solidFill>
                  <a:srgbClr val="AD010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 a project progresses. Each iteration produces a software increment that provides a subset of overall software features and functionality.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97155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2800" b="1" u="sng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Process framework Activities(cont.)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1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75C97D-66A0-CC8E-A95A-B8491115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539374"/>
            <a:ext cx="10774913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ea typeface="+mj-lt"/>
                <a:cs typeface="+mj-lt"/>
              </a:rPr>
              <a:t>Umbrella Activities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D68C50D-14C5-C7B3-11CD-A1E536C2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49" y="1621671"/>
            <a:ext cx="10774913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What are umbrella activities in software engineering?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Software engineering is a collection of interconnected phases. These steps are expressed or available in different ways in different software process models. Umbrella activities are a series of steps or procedures followed by a software development team to maintain the progress, quality, changes, and risks of complete development task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 umbrella activities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general, umbrella activities are applied throughout a software project and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help a software team manage and control progress, quality, change, and risk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Since the software engineering process is not a rigid regimen that must be followed precisely by a software team, the process has a lot of room for adaptation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793496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6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77200" cy="495300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1800" dirty="0">
                <a:ea typeface="ＭＳ Ｐゴシック" pitchFamily="34" charset="-128"/>
              </a:rPr>
              <a:t>Complete the five process framework activities and help team </a:t>
            </a:r>
            <a:r>
              <a:rPr lang="en-US" sz="1800" dirty="0">
                <a:solidFill>
                  <a:srgbClr val="3366FF"/>
                </a:solidFill>
                <a:ea typeface="ＭＳ Ｐゴシック" pitchFamily="34" charset="-128"/>
              </a:rPr>
              <a:t>manage and control </a:t>
            </a:r>
            <a:r>
              <a:rPr lang="en-US" sz="1800" dirty="0">
                <a:ea typeface="ＭＳ Ｐゴシック" pitchFamily="34" charset="-128"/>
              </a:rPr>
              <a:t>progress, quality, change, and risk.</a:t>
            </a:r>
          </a:p>
          <a:p>
            <a:pPr marL="214313" indent="-214313" algn="just"/>
            <a:endParaRPr lang="en-US" sz="1800" b="1" dirty="0" smtClean="0">
              <a:ea typeface="ＭＳ Ｐゴシック" pitchFamily="34" charset="-128"/>
            </a:endParaRPr>
          </a:p>
          <a:p>
            <a:pPr marL="214313" indent="-214313" algn="just"/>
            <a:r>
              <a:rPr lang="en-US" sz="1800" b="1" dirty="0" smtClean="0">
                <a:ea typeface="ＭＳ Ｐゴシック" pitchFamily="34" charset="-128"/>
              </a:rPr>
              <a:t>Software </a:t>
            </a:r>
            <a:r>
              <a:rPr lang="en-US" sz="1800" b="1" dirty="0">
                <a:ea typeface="ＭＳ Ｐゴシック" pitchFamily="34" charset="-128"/>
              </a:rPr>
              <a:t>project tracking &amp; control</a:t>
            </a:r>
            <a:r>
              <a:rPr lang="en-US" sz="1800" dirty="0">
                <a:ea typeface="ＭＳ Ｐゴシック" pitchFamily="34" charset="-128"/>
              </a:rPr>
              <a:t>: assess progress </a:t>
            </a:r>
            <a:r>
              <a:rPr lang="en-US" sz="1800" dirty="0" smtClean="0">
                <a:ea typeface="ＭＳ Ｐゴシック" pitchFamily="34" charset="-128"/>
              </a:rPr>
              <a:t>against the </a:t>
            </a:r>
            <a:r>
              <a:rPr lang="en-US" sz="1800" dirty="0">
                <a:ea typeface="ＭＳ Ｐゴシック" pitchFamily="34" charset="-128"/>
              </a:rPr>
              <a:t>plan and take actions to maintain the schedule. </a:t>
            </a: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Risk management</a:t>
            </a:r>
            <a:r>
              <a:rPr lang="en-US" sz="1800" dirty="0">
                <a:ea typeface="ＭＳ Ｐゴシック" pitchFamily="34" charset="-128"/>
              </a:rPr>
              <a:t>: assesses risks that may affect the outcome and quality. </a:t>
            </a: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Software quality </a:t>
            </a:r>
            <a:r>
              <a:rPr lang="en-US" sz="1800" b="1" dirty="0" smtClean="0">
                <a:ea typeface="ＭＳ Ｐゴシック" pitchFamily="34" charset="-128"/>
              </a:rPr>
              <a:t>assurance</a:t>
            </a:r>
            <a:r>
              <a:rPr lang="en-US" sz="1800" dirty="0" smtClean="0">
                <a:ea typeface="ＭＳ Ｐゴシック" pitchFamily="34" charset="-128"/>
              </a:rPr>
              <a:t>: defines </a:t>
            </a:r>
            <a:r>
              <a:rPr lang="en-US" sz="1800" dirty="0">
                <a:ea typeface="ＭＳ Ｐゴシック" pitchFamily="34" charset="-128"/>
              </a:rPr>
              <a:t>and conduct activities to ensure quality. </a:t>
            </a:r>
          </a:p>
          <a:p>
            <a:pPr marL="214313" indent="-214313" algn="just"/>
            <a:r>
              <a:rPr lang="en-US" sz="1800" b="1" dirty="0">
                <a:ea typeface="ＭＳ Ｐゴシック" pitchFamily="34" charset="-128"/>
              </a:rPr>
              <a:t>Technical </a:t>
            </a:r>
            <a:r>
              <a:rPr lang="en-US" sz="1800" b="1" dirty="0" smtClean="0">
                <a:ea typeface="ＭＳ Ｐゴシック" pitchFamily="34" charset="-128"/>
              </a:rPr>
              <a:t>reviews</a:t>
            </a:r>
            <a:r>
              <a:rPr lang="en-US" sz="1800" dirty="0" smtClean="0">
                <a:ea typeface="ＭＳ Ｐゴシック" pitchFamily="34" charset="-128"/>
              </a:rPr>
              <a:t>: assesses </a:t>
            </a:r>
            <a:r>
              <a:rPr lang="en-US" sz="1800" dirty="0">
                <a:ea typeface="ＭＳ Ｐゴシック" pitchFamily="34" charset="-128"/>
              </a:rPr>
              <a:t>work products to uncover and remove errors before going to the next activity.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 smtClean="0">
                <a:ea typeface="ＭＳ Ｐゴシック" pitchFamily="34" charset="-128"/>
              </a:rPr>
              <a:t>Measurement</a:t>
            </a:r>
            <a:r>
              <a:rPr lang="en-US" sz="1800" dirty="0" smtClean="0">
                <a:ea typeface="ＭＳ Ｐゴシック" pitchFamily="34" charset="-128"/>
              </a:rPr>
              <a:t>: define </a:t>
            </a:r>
            <a:r>
              <a:rPr lang="en-US" sz="1800" dirty="0">
                <a:ea typeface="ＭＳ Ｐゴシック" pitchFamily="34" charset="-128"/>
              </a:rPr>
              <a:t>and collects process, project, and product </a:t>
            </a:r>
            <a:r>
              <a:rPr lang="en-US" sz="1800" dirty="0" smtClean="0">
                <a:ea typeface="ＭＳ Ｐゴシック" pitchFamily="34" charset="-128"/>
              </a:rPr>
              <a:t>measures </a:t>
            </a:r>
            <a:r>
              <a:rPr lang="en-US" sz="1800" dirty="0">
                <a:ea typeface="ＭＳ Ｐゴシック" pitchFamily="34" charset="-128"/>
              </a:rPr>
              <a:t>to ensure stakeholder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s needs are 	met.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Software configuration </a:t>
            </a:r>
            <a:r>
              <a:rPr lang="en-US" sz="1800" b="1" dirty="0" smtClean="0">
                <a:ea typeface="ＭＳ Ｐゴシック" pitchFamily="34" charset="-128"/>
              </a:rPr>
              <a:t>management</a:t>
            </a:r>
            <a:r>
              <a:rPr lang="en-US" sz="1800" dirty="0" smtClean="0">
                <a:ea typeface="ＭＳ Ｐゴシック" pitchFamily="34" charset="-128"/>
              </a:rPr>
              <a:t>: manage </a:t>
            </a:r>
            <a:r>
              <a:rPr lang="en-US" sz="1800" dirty="0">
                <a:ea typeface="ＭＳ Ｐゴシック" pitchFamily="34" charset="-128"/>
              </a:rPr>
              <a:t>the effects of </a:t>
            </a:r>
            <a:r>
              <a:rPr lang="en-US" sz="1800" dirty="0" smtClean="0">
                <a:ea typeface="ＭＳ Ｐゴシック" pitchFamily="34" charset="-128"/>
              </a:rPr>
              <a:t>change </a:t>
            </a:r>
            <a:r>
              <a:rPr lang="en-US" sz="1800" dirty="0">
                <a:ea typeface="ＭＳ Ｐゴシック" pitchFamily="34" charset="-128"/>
              </a:rPr>
              <a:t>throughout the software process.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Reusability </a:t>
            </a:r>
            <a:r>
              <a:rPr lang="en-US" sz="1800" b="1" dirty="0" smtClean="0">
                <a:ea typeface="ＭＳ Ｐゴシック" pitchFamily="34" charset="-128"/>
              </a:rPr>
              <a:t>management</a:t>
            </a:r>
            <a:r>
              <a:rPr lang="en-US" sz="1800" dirty="0" smtClean="0">
                <a:ea typeface="ＭＳ Ｐゴシック" pitchFamily="34" charset="-128"/>
              </a:rPr>
              <a:t>: defines </a:t>
            </a:r>
            <a:r>
              <a:rPr lang="en-US" sz="1800" dirty="0">
                <a:ea typeface="ＭＳ Ｐゴシック" pitchFamily="34" charset="-128"/>
              </a:rPr>
              <a:t>criteria for work product </a:t>
            </a:r>
            <a:r>
              <a:rPr lang="en-US" sz="1800" dirty="0" smtClean="0">
                <a:ea typeface="ＭＳ Ｐゴシック" pitchFamily="34" charset="-128"/>
              </a:rPr>
              <a:t>reuse </a:t>
            </a:r>
            <a:r>
              <a:rPr lang="en-US" sz="1800" dirty="0">
                <a:ea typeface="ＭＳ Ｐゴシック" pitchFamily="34" charset="-128"/>
              </a:rPr>
              <a:t>and establishes mechanism to </a:t>
            </a:r>
            <a:r>
              <a:rPr lang="en-US" sz="1800" dirty="0" smtClean="0">
                <a:ea typeface="ＭＳ Ｐゴシック" pitchFamily="34" charset="-128"/>
              </a:rPr>
              <a:t>achieve reusable </a:t>
            </a:r>
            <a:r>
              <a:rPr lang="en-US" sz="1800" dirty="0">
                <a:ea typeface="ＭＳ Ｐゴシック" pitchFamily="34" charset="-128"/>
              </a:rPr>
              <a:t>components.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1800" b="1" dirty="0">
                <a:ea typeface="ＭＳ Ｐゴシック" pitchFamily="34" charset="-128"/>
              </a:rPr>
              <a:t>Work product preparation and </a:t>
            </a:r>
            <a:r>
              <a:rPr lang="en-US" sz="1800" b="1" dirty="0" smtClean="0">
                <a:ea typeface="ＭＳ Ｐゴシック" pitchFamily="34" charset="-128"/>
              </a:rPr>
              <a:t>production: </a:t>
            </a:r>
            <a:r>
              <a:rPr lang="en-US" sz="1800" dirty="0" smtClean="0">
                <a:ea typeface="ＭＳ Ｐゴシック" pitchFamily="34" charset="-128"/>
              </a:rPr>
              <a:t>create </a:t>
            </a:r>
            <a:r>
              <a:rPr lang="en-US" sz="1800" dirty="0">
                <a:ea typeface="ＭＳ Ｐゴシック" pitchFamily="34" charset="-128"/>
              </a:rPr>
              <a:t>work products such as models, documents, logs, forms and lists.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0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0566"/>
            <a:ext cx="8229600" cy="292574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b="1" u="sng" dirty="0">
                <a:ea typeface="+mj-ea"/>
                <a:cs typeface="+mj-cs"/>
              </a:rPr>
              <a:t>The Essence of Practice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19087" y="990600"/>
            <a:ext cx="8153400" cy="394335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How does the practice of software engineering fit in the process activities mentioned above? Namely,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communication,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planning,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modeling,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construction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deployment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The essence of problem solving is outlined in 4 points:</a:t>
            </a:r>
          </a:p>
          <a:p>
            <a:pPr lvl="2">
              <a:spcBef>
                <a:spcPts val="450"/>
              </a:spcBef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1.	Understand the problem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(communication and analysis).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2.	Plan a solution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(modeling and software design).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3.	Carry out the plan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(code generation).</a:t>
            </a:r>
          </a:p>
          <a:p>
            <a:pPr lvl="2" eaLnBrk="1" hangingPunct="1">
              <a:buFontTx/>
              <a:buNone/>
            </a:pPr>
            <a:r>
              <a:rPr lang="en-US" sz="2200" i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4.	Examine the result for accuracy</a:t>
            </a:r>
            <a:r>
              <a:rPr lang="en-US" sz="22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(testing and quality assurance).</a:t>
            </a:r>
          </a:p>
          <a:p>
            <a:pPr eaLnBrk="1" hangingPunct="1"/>
            <a:endParaRPr lang="en-US" sz="22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0838" y="27091"/>
            <a:ext cx="5578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3300" b="1" dirty="0">
                <a:solidFill>
                  <a:srgbClr val="C00000"/>
                </a:solidFill>
                <a:latin typeface="Calibri"/>
              </a:rPr>
              <a:t>Software Engineering Practice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3337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Understand the Problem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62049"/>
            <a:ext cx="8382000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Who has a stake in the solution to the problem?</a:t>
            </a:r>
            <a:r>
              <a:rPr lang="en-US" altLang="zh-CN" sz="25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That is, who are the stakeholders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What are the unknowns?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What data, functions, and features are required to properly solve the problem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the problem be compartmentalized?</a:t>
            </a:r>
            <a:r>
              <a:rPr lang="en-US" altLang="zh-CN" sz="25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it possible to represent smaller problems that may be easier to understand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sz="25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the problem be represented graphically? </a:t>
            </a:r>
            <a:r>
              <a:rPr lang="en-US" altLang="zh-CN" sz="25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an analysis model be created?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8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727" y="342900"/>
            <a:ext cx="8229600" cy="8001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Plan the Solution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14400"/>
            <a:ext cx="7954655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Have you seen similar problems before?</a:t>
            </a:r>
            <a:r>
              <a:rPr lang="en-US" altLang="zh-CN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Are there patterns that are recognizable in a potential solution? Is there existing software that implements the data, functions, and features that are required? </a:t>
            </a:r>
            <a:endParaRPr lang="en-US" altLang="zh-CN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a similar problem been solved?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If so, are elements of the solution reusable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</a:t>
            </a:r>
            <a:r>
              <a:rPr lang="en-US" altLang="zh-CN" b="1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subproblems</a:t>
            </a: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be defined?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If so, are solutions readily apparent for the </a:t>
            </a:r>
            <a:r>
              <a:rPr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subproblems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r>
              <a:rPr lang="en-US" altLang="zh-CN" b="1" i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</a:t>
            </a: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you represent a solution in a manner that leads to effective implementation?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 a design model be created?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6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989013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Carry Out the Plan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19150" y="2238375"/>
            <a:ext cx="7772400" cy="3086100"/>
          </a:xfrm>
        </p:spPr>
        <p:txBody>
          <a:bodyPr>
            <a:norm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Does the solution conform to the plan?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Is source code traceable to the design model</a:t>
            </a:r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spcBef>
                <a:spcPts val="563"/>
              </a:spcBef>
              <a:buNone/>
              <a:defRPr/>
            </a:pPr>
            <a:endParaRPr lang="en-US" altLang="zh-CN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each component part of the solution provably correct?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the design and code been reviewed, or better, have correctness proofs been applied to algorithm?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0350" y="7070731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989013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Examine the Result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2162175"/>
            <a:ext cx="7772400" cy="3086100"/>
          </a:xfrm>
        </p:spPr>
        <p:txBody>
          <a:bodyPr>
            <a:noAutofit/>
          </a:bodyPr>
          <a:lstStyle/>
          <a:p>
            <a:pPr>
              <a:spcBef>
                <a:spcPts val="563"/>
              </a:spcBef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it possible to test each component part of the solution?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a reasonable testing strategy been implemented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563"/>
              </a:spcBef>
              <a:defRPr/>
            </a:pPr>
            <a:endParaRPr lang="en-US" altLang="zh-CN" sz="2800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Does the solution produce results that conform to the data, functions, and features that are required?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Has the software been validated against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all stakeholder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requirements?</a:t>
            </a:r>
            <a:endParaRPr lang="en-US" altLang="zh-CN" sz="2800" i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3238" y="7070731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1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14512" y="600076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Myths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14512" y="1925644"/>
            <a:ext cx="8229600" cy="452596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 managers, customers (and other non-technical stakeholders) and practitioners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believable because they often have elements of truth, 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25000"/>
              <a:buNone/>
            </a:pPr>
            <a:r>
              <a:rPr lang="en-US" i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…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Invariably lead to bad decisions, 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25000"/>
              <a:buNone/>
            </a:pPr>
            <a:r>
              <a:rPr lang="en-US" i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…</a:t>
            </a:r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Insist on reality as you navigate your way through software engineering</a:t>
            </a:r>
          </a:p>
          <a:p>
            <a:endParaRPr lang="en-IN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0512" y="6681794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8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AIM OF THE SESSION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</a:t>
            </a:r>
            <a:r>
              <a:rPr lang="en-US" sz="1600" b="0" i="0" dirty="0" smtClean="0">
                <a:effectLst/>
                <a:latin typeface="Poppins"/>
                <a:cs typeface="Poppins"/>
              </a:rPr>
              <a:t>familiarize students </a:t>
            </a:r>
            <a:r>
              <a:rPr lang="en-US" sz="1600" b="0" i="0" dirty="0">
                <a:effectLst/>
                <a:latin typeface="Poppins"/>
                <a:cs typeface="Poppins"/>
              </a:rPr>
              <a:t>with the basic concept </a:t>
            </a:r>
            <a:r>
              <a:rPr lang="en-US" sz="1600" b="0" i="0" dirty="0" smtClean="0">
                <a:effectLst/>
                <a:latin typeface="Poppins"/>
                <a:cs typeface="Poppins"/>
              </a:rPr>
              <a:t>of   nature of software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=""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 smtClean="0">
                <a:latin typeface="Poppins"/>
                <a:cs typeface="Poppins"/>
              </a:rPr>
              <a:t>Session</a:t>
            </a:r>
            <a:r>
              <a:rPr lang="en-US" sz="1600" b="0" i="0" dirty="0" smtClean="0">
                <a:effectLst/>
                <a:latin typeface="Poppins"/>
                <a:cs typeface="Poppins"/>
              </a:rPr>
              <a:t> </a:t>
            </a:r>
            <a:r>
              <a:rPr lang="en-US" sz="1600" b="0" i="0" dirty="0">
                <a:effectLst/>
                <a:latin typeface="Poppins"/>
                <a:cs typeface="Poppins"/>
              </a:rPr>
              <a:t>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Demonstrate  </a:t>
            </a:r>
            <a:r>
              <a:rPr lang="en-US" sz="1600" b="1" dirty="0">
                <a:ea typeface="+mn-lt"/>
                <a:cs typeface="+mn-lt"/>
              </a:rPr>
              <a:t>Software Engineering Definition - IEEE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Describe  </a:t>
            </a:r>
            <a:r>
              <a:rPr lang="en-US" sz="1600" b="1" dirty="0">
                <a:ea typeface="+mn-lt"/>
                <a:cs typeface="+mn-lt"/>
              </a:rPr>
              <a:t>A Layered Technology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List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out </a:t>
            </a:r>
            <a:r>
              <a:rPr lang="en-US" sz="1600" b="0" i="0" dirty="0" smtClean="0">
                <a:effectLst/>
                <a:latin typeface="Arial" panose="020B0604020202020204" pitchFamily="34" charset="0"/>
              </a:rPr>
              <a:t>the  </a:t>
            </a:r>
            <a:r>
              <a:rPr lang="en-IN" sz="1600" b="1" dirty="0">
                <a:latin typeface="Calibri Light"/>
                <a:cs typeface="Calibri Light"/>
              </a:rPr>
              <a:t>Software </a:t>
            </a:r>
            <a:r>
              <a:rPr lang="en-IN" sz="1600" b="1" dirty="0" smtClean="0">
                <a:latin typeface="Calibri Light"/>
                <a:cs typeface="Calibri Light"/>
              </a:rPr>
              <a:t>Process and process framework activity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/>
                <a:cs typeface="Arial"/>
              </a:rPr>
              <a:t>Describe the  </a:t>
            </a:r>
            <a:r>
              <a:rPr lang="en-US" sz="1600" b="1" dirty="0">
                <a:cs typeface="Calibri"/>
              </a:rPr>
              <a:t>Umbrella </a:t>
            </a:r>
            <a:r>
              <a:rPr lang="en-US" sz="1600" b="1" dirty="0" smtClean="0">
                <a:cs typeface="Calibri"/>
              </a:rPr>
              <a:t>Activities , </a:t>
            </a:r>
            <a:r>
              <a:rPr lang="en-US" sz="1600" b="1" dirty="0">
                <a:cs typeface="Calibri"/>
              </a:rPr>
              <a:t>Software Engineering </a:t>
            </a:r>
            <a:r>
              <a:rPr lang="en-IN" sz="1600" b="1" dirty="0" smtClean="0">
                <a:ea typeface="+mn-lt"/>
                <a:cs typeface="+mn-lt"/>
              </a:rPr>
              <a:t>Practice,</a:t>
            </a:r>
            <a:r>
              <a:rPr lang="en-US" sz="1600" b="1" dirty="0">
                <a:cs typeface="Calibri"/>
              </a:rPr>
              <a:t> Software Myths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=""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=""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=""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=""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 smtClean="0">
                <a:latin typeface="Arial"/>
                <a:cs typeface="Arial"/>
              </a:rPr>
              <a:t>session</a:t>
            </a:r>
            <a:r>
              <a:rPr lang="en-US" sz="1600" b="0" i="0" dirty="0" smtClean="0">
                <a:effectLst/>
                <a:latin typeface="Arial"/>
                <a:cs typeface="Arial"/>
              </a:rPr>
              <a:t>, </a:t>
            </a:r>
            <a:r>
              <a:rPr lang="en-US" sz="1600" b="0" i="0" dirty="0">
                <a:effectLst/>
                <a:latin typeface="Arial"/>
                <a:cs typeface="Arial"/>
              </a:rPr>
              <a:t>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Define </a:t>
            </a:r>
            <a:r>
              <a:rPr lang="en-US" sz="1600" b="1" dirty="0">
                <a:ea typeface="+mn-lt"/>
                <a:cs typeface="+mn-lt"/>
              </a:rPr>
              <a:t>Software Engineering Definition - IEEE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Describe </a:t>
            </a:r>
            <a:r>
              <a:rPr lang="en-IN" sz="1600" b="1" dirty="0">
                <a:latin typeface="Calibri Light"/>
                <a:cs typeface="Calibri Light"/>
              </a:rPr>
              <a:t>Software Process and process framework activity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</a:rPr>
              <a:t>Summarize  </a:t>
            </a:r>
            <a:r>
              <a:rPr lang="en-US" sz="1600" b="1" dirty="0">
                <a:cs typeface="Calibri"/>
              </a:rPr>
              <a:t>Umbrella Activities , Software Engineering </a:t>
            </a:r>
            <a:r>
              <a:rPr lang="en-IN" sz="1600" b="1" dirty="0">
                <a:ea typeface="+mn-lt"/>
                <a:cs typeface="+mn-lt"/>
              </a:rPr>
              <a:t>Practice,</a:t>
            </a:r>
            <a:r>
              <a:rPr lang="en-US" sz="1600" b="1" dirty="0">
                <a:cs typeface="Calibri"/>
              </a:rPr>
              <a:t> Software Myths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1028700"/>
            <a:ext cx="6340475" cy="85725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1.Management Myths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76475" y="1866900"/>
            <a:ext cx="8025974" cy="355053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We already have a book of standards and procedures for building software. It does provide my people with everything they need to know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…”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“If my project is behind the schedule, I always can add more programmers to it and catch up …”</a:t>
            </a:r>
            <a:b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			(a.k.a. “</a:t>
            </a:r>
            <a:r>
              <a:rPr lang="en-US" altLang="zh-CN" sz="22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Mongolian Horde concept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”)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“If I decide to outsource the software project to a third party, I can just relax: Let them build it, and I will just pocket my profits …”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96275" y="66992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9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0864" y="852488"/>
            <a:ext cx="4759325" cy="85725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2. Customer Myths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017064" y="1995488"/>
            <a:ext cx="7851443" cy="33881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general statement of objectives is sufficient to begin writing programs - we can fill in the details later …”</a:t>
            </a:r>
            <a:b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lang="en-US" altLang="zh-CN" sz="2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“Project requirements continually change but this change can easily be accommodated because software is flexible …”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884464" y="6599244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6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675" y="984738"/>
            <a:ext cx="7875588" cy="58534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3. Practitioner</a:t>
            </a:r>
            <a:r>
              <a:rPr lang="en-US" altLang="zh-CN" b="1" dirty="0">
                <a:solidFill>
                  <a:srgbClr val="C00000"/>
                </a:solidFill>
                <a:latin typeface="Palatino" pitchFamily="-128" charset="0"/>
                <a:ea typeface="宋体" charset="-122"/>
              </a:rPr>
              <a:t>’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s  Myths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52675" y="1822938"/>
            <a:ext cx="8113595" cy="42672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Let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’</a:t>
            </a:r>
            <a:r>
              <a:rPr lang="en-US" altLang="zh-CN" sz="3600" dirty="0">
                <a:ea typeface="宋体" charset="-122"/>
              </a:rPr>
              <a:t>s start coding ASAP, because once we write the program and get it to work, our job is done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Until I get the program running, I have no way of assessing its quality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The only deliverable work product for a successful project is the working program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sz="3600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Software engineering is baloney(</a:t>
            </a:r>
            <a:r>
              <a:rPr lang="en-US" sz="3600" dirty="0"/>
              <a:t>nonsense.</a:t>
            </a:r>
            <a:r>
              <a:rPr lang="en-US" altLang="zh-CN" sz="3600" dirty="0">
                <a:ea typeface="宋体" charset="-122"/>
              </a:rPr>
              <a:t>). It makes us create tons of paperwork, only to slow us down 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…”</a:t>
            </a:r>
          </a:p>
          <a:p>
            <a:pPr algn="r">
              <a:lnSpc>
                <a:spcPct val="150000"/>
              </a:lnSpc>
              <a:buNone/>
              <a:defRPr/>
            </a:pPr>
            <a:r>
              <a:rPr lang="en-US" altLang="zh-CN" sz="3600" b="1" dirty="0">
                <a:solidFill>
                  <a:srgbClr val="00B050"/>
                </a:solidFill>
                <a:latin typeface="Palatino" pitchFamily="-128" charset="0"/>
                <a:ea typeface="宋体" charset="-122"/>
              </a:rPr>
              <a:t>End of Session - 2</a:t>
            </a:r>
            <a:endParaRPr lang="en-US" altLang="zh-CN" sz="3600" b="1" dirty="0">
              <a:solidFill>
                <a:srgbClr val="00B05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63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=""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…</a:t>
            </a:r>
            <a:endParaRPr sz="160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=""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812516" y="1212608"/>
            <a:ext cx="11689047" cy="51956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 smtClean="0">
                <a:latin typeface="Arial" panose="020B0604020202020204" pitchFamily="34" charset="0"/>
              </a:rPr>
              <a:t>…</a:t>
            </a:r>
            <a:endParaRPr lang="en-US" sz="16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 smtClean="0">
                <a:latin typeface="Arial" panose="020B0604020202020204" pitchFamily="34" charset="0"/>
              </a:rPr>
              <a:t>…</a:t>
            </a:r>
            <a:endParaRPr lang="en-US" sz="16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 smtClean="0">
                <a:latin typeface="Arial" panose="020B0604020202020204" pitchFamily="34" charset="0"/>
              </a:rPr>
              <a:t>…</a:t>
            </a:r>
            <a:endParaRPr lang="en-US" sz="16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 smtClean="0">
                <a:latin typeface="Arial" panose="020B0604020202020204" pitchFamily="34" charset="0"/>
              </a:rPr>
              <a:t>…</a:t>
            </a:r>
            <a:endParaRPr lang="en-US" sz="1600" dirty="0"/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42239" y="1527021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Define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What is the need of Umbrella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What are different Layers of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What are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Process framework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5. What are different activities comes under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Modeling face.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 Need of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Technical reviews in software development.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7. Need of Reusability management in software development 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Need of Software quality assurance in software development process. 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9. Define Myth ?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10. How many types of Myths available.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11. 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Management Myths.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12.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Customer Myths.</a:t>
            </a:r>
            <a:b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13.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Practitioner’s  Myths.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Reference Books: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IN" b="1" dirty="0"/>
              <a:t>TEXT 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IN" dirty="0"/>
              <a:t>Roger </a:t>
            </a:r>
            <a:r>
              <a:rPr lang="en-IN" dirty="0" err="1"/>
              <a:t>S.Pressman</a:t>
            </a:r>
            <a:r>
              <a:rPr lang="en-IN" dirty="0"/>
              <a:t>, “Software Engineering – A Practitioner’s Approach” 7th Edition, Mc </a:t>
            </a:r>
            <a:r>
              <a:rPr lang="en-IN" dirty="0" err="1"/>
              <a:t>Graw</a:t>
            </a:r>
            <a:r>
              <a:rPr lang="en-IN" dirty="0"/>
              <a:t> Hill,(2014).</a:t>
            </a:r>
            <a:endParaRPr lang="en-IN" b="1" dirty="0"/>
          </a:p>
          <a:p>
            <a:pPr lvl="0"/>
            <a:r>
              <a:rPr lang="en-IN" dirty="0"/>
              <a:t>Ian </a:t>
            </a:r>
            <a:r>
              <a:rPr lang="en-IN" dirty="0" err="1"/>
              <a:t>Sommerville</a:t>
            </a:r>
            <a:r>
              <a:rPr lang="en-IN" dirty="0"/>
              <a:t>, “Software Engineering”, Tenth Edition, Pearson Education, (2015).</a:t>
            </a:r>
            <a:endParaRPr lang="en-IN" b="1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Reference Book</a:t>
            </a:r>
            <a:endParaRPr lang="en-IN" dirty="0"/>
          </a:p>
          <a:p>
            <a:pPr lvl="0"/>
            <a:r>
              <a:rPr lang="en-IN" dirty="0"/>
              <a:t>Agile and Iterative Development: A Manager's Guide, Craig </a:t>
            </a:r>
            <a:r>
              <a:rPr lang="en-IN" dirty="0" err="1"/>
              <a:t>Larman</a:t>
            </a:r>
            <a:r>
              <a:rPr lang="en-IN" dirty="0"/>
              <a:t>, Addison-Wesley</a:t>
            </a:r>
            <a:endParaRPr lang="en-IN" b="1" dirty="0"/>
          </a:p>
          <a:p>
            <a:r>
              <a:rPr lang="en-IN" dirty="0"/>
              <a:t> </a:t>
            </a:r>
            <a:endParaRPr lang="en-IN" b="1" dirty="0"/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IN" dirty="0"/>
              <a:t>https://www.digite.com/kanban/what-is-kanban/</a:t>
            </a:r>
            <a:endParaRPr lang="en-IN" b="1" dirty="0"/>
          </a:p>
          <a:p>
            <a:pPr lvl="0"/>
            <a:r>
              <a:rPr lang="en-IN" dirty="0"/>
              <a:t>http://www.scaledagileframework.com</a:t>
            </a:r>
            <a:endParaRPr lang="en-IN" b="1" dirty="0"/>
          </a:p>
          <a:p>
            <a:pPr lvl="0"/>
            <a:r>
              <a:rPr lang="en-IN" dirty="0"/>
              <a:t>https://www.guru99.com/test-driven-development.html</a:t>
            </a:r>
            <a:endParaRPr lang="en-IN" b="1" dirty="0"/>
          </a:p>
          <a:p>
            <a:pPr lvl="0"/>
            <a:r>
              <a:rPr lang="en-IN" dirty="0"/>
              <a:t>https://junit.org/junit5/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3.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61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 smtClean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 smtClean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 smtClean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 smtClean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 smtClean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 smtClean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 smtClean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=""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INTRODUCTION </a:t>
            </a:r>
            <a:endParaRPr lang="en-US" sz="2400" dirty="0"/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213" y="701400"/>
            <a:ext cx="6664586" cy="99627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a typeface="+mn-lt"/>
                <a:cs typeface="+mn-lt"/>
              </a:rPr>
              <a:t>Software Engineering Definition - IEEE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a typeface="+mn-lt"/>
                <a:cs typeface="+mn-lt"/>
              </a:rPr>
              <a:t>A Layered Technology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Calibri Light"/>
                <a:cs typeface="Calibri Light"/>
              </a:rPr>
              <a:t>Software Process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cs typeface="Calibri"/>
              </a:rPr>
              <a:t>Process framework Activities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cs typeface="Calibri"/>
              </a:rPr>
              <a:t>Umbrella Activities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cs typeface="Calibri"/>
              </a:rPr>
              <a:t>Software Engineering </a:t>
            </a:r>
            <a:r>
              <a:rPr lang="en-IN" sz="2800" b="1" dirty="0">
                <a:ea typeface="+mn-lt"/>
                <a:cs typeface="+mn-lt"/>
              </a:rPr>
              <a:t>Practice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cs typeface="Calibri"/>
              </a:rPr>
              <a:t>Software Myths</a:t>
            </a:r>
            <a:endParaRPr lang="en-US" sz="28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/>
            </a:r>
            <a:b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9301186" cy="678088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Engineering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011463"/>
            <a:ext cx="10939463" cy="5021263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realities:</a:t>
            </a:r>
          </a:p>
          <a:p>
            <a:pPr lvl="1"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concerted effort should be made to understand the problem before a software solution is developed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becomes a pivotal activity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should exhibit high quality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should be maintainable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seminal definition: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[Software engineering is] the establishment and use of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engineering principles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</a:t>
            </a:r>
            <a:r>
              <a:rPr lang="en-US" altLang="en-US" sz="26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economically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that is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works efficiently on real machines.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86712" y="6356351"/>
            <a:ext cx="733262" cy="365125"/>
          </a:xfrm>
        </p:spPr>
        <p:txBody>
          <a:bodyPr/>
          <a:lstStyle/>
          <a:p>
            <a:fld id="{819E7E7D-4855-4E63-A39E-D14CB1A887D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86700" cy="4711699"/>
          </a:xfrm>
        </p:spPr>
        <p:txBody>
          <a:bodyPr/>
          <a:lstStyle/>
          <a:p>
            <a:pPr eaLnBrk="1" hangingPunct="1"/>
            <a:r>
              <a:rPr lang="en-US" altLang="en-US" dirty="0"/>
              <a:t>The IEEE definition: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</a:pPr>
            <a:r>
              <a:rPr lang="en-US" altLang="en-US" i="1" dirty="0">
                <a:latin typeface="Palatino" pitchFamily="-128" charset="0"/>
              </a:rPr>
              <a:t>Software Engineering: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 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The application of a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Systematic,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Disciplined,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Quantifiable approach</a:t>
            </a:r>
            <a:r>
              <a:rPr lang="en-US" altLang="en-US" i="1" dirty="0">
                <a:latin typeface="Palatino" pitchFamily="-128" charset="0"/>
              </a:rPr>
              <a:t>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to the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i="1" dirty="0" smtClean="0">
                <a:latin typeface="Palatino" pitchFamily="-128" charset="0"/>
              </a:rPr>
              <a:t>of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 smtClean="0">
                <a:latin typeface="Palatino" pitchFamily="-128" charset="0"/>
              </a:rPr>
              <a:t>software</a:t>
            </a:r>
            <a:r>
              <a:rPr lang="en-US" altLang="en-US" i="1" dirty="0">
                <a:latin typeface="Palatino" pitchFamily="-128" charset="0"/>
              </a:rPr>
              <a:t>; 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that is, the application of engineering to software.  </a:t>
            </a:r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14756" y="3505200"/>
            <a:ext cx="2336376" cy="31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5" tIns="33338" rIns="67865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</a:pPr>
            <a:r>
              <a:rPr lang="en-US" altLang="en-US" sz="1800" b="1" i="1" dirty="0">
                <a:solidFill>
                  <a:srgbClr val="954F72"/>
                </a:solidFill>
                <a:latin typeface="Palatino" pitchFamily="-128" charset="0"/>
              </a:rPr>
              <a:t>Software Engineering</a:t>
            </a:r>
            <a:endParaRPr lang="en-US" altLang="en-US" sz="1800" b="1" dirty="0">
              <a:solidFill>
                <a:prstClr val="black"/>
              </a:solidFill>
              <a:latin typeface="Palatino" pitchFamily="-12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96573" y="2330008"/>
            <a:ext cx="5715000" cy="964406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239473" y="2008538"/>
            <a:ext cx="4972050" cy="900113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39616" y="1657043"/>
            <a:ext cx="4114800" cy="771525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25273" y="1494188"/>
            <a:ext cx="3543300" cy="51435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72226" y="3002348"/>
            <a:ext cx="162143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“quality” focus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86840" y="2533742"/>
            <a:ext cx="1392207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process model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06435" y="2133856"/>
            <a:ext cx="89527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methods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71544" y="1693035"/>
            <a:ext cx="565058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tools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6" y="593101"/>
            <a:ext cx="6301173" cy="5924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/>
            <a:r>
              <a:rPr lang="en-US" altLang="en-US" sz="4000" b="1" dirty="0"/>
              <a:t>A Layered Technology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4023" y="3821826"/>
            <a:ext cx="8305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is fully a layered technology,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software we need to go from one layer to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the layers are connected and each layer demands the fulfillment of the previous layer. Fig: The diagram shows the layers of software development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smtClean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58753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Quality: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Organization is commitment to 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981200"/>
            <a:ext cx="7349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:  Manages the control of software projects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	  Ensures quality, establishes milestones, manages changes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124200"/>
            <a:ext cx="76973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Methods: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technical ways for building software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i.e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 Communication, requirement analysis, design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modeling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,            	       program construction , testing and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419600"/>
            <a:ext cx="727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Tools: 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automated or semi automated support for the  	 	 process &amp;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33400"/>
            <a:ext cx="4943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en-US" sz="3300" b="1" dirty="0">
                <a:solidFill>
                  <a:srgbClr val="C00000"/>
                </a:solidFill>
                <a:latin typeface="Calibri Light"/>
              </a:rPr>
              <a:t>A Layered Technology</a:t>
            </a:r>
            <a:endParaRPr lang="en-IN" sz="33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86712" y="6356351"/>
            <a:ext cx="528638" cy="365125"/>
          </a:xfrm>
        </p:spPr>
        <p:txBody>
          <a:bodyPr/>
          <a:lstStyle/>
          <a:p>
            <a:fld id="{819E7E7D-4855-4E63-A39E-D14CB1A887D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3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5742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3300" b="1" dirty="0">
                <a:solidFill>
                  <a:srgbClr val="C00000"/>
                </a:solidFill>
                <a:latin typeface="Calibri Light"/>
              </a:rPr>
              <a:t>The Software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is collection of activities, actions, and tasks that are performed when some work product is to be created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39" y="2743200"/>
            <a:ext cx="7457362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Activity-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Strives to achieve a broad objective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           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                     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communication with stakeholders)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Actions-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encompasses a set of tasks that produce a major work 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     product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architectural design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Task-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focusses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on small, but well-defined objective that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produces a tangible outcome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conduct a unit test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86712" y="6356351"/>
            <a:ext cx="528638" cy="365125"/>
          </a:xfrm>
        </p:spPr>
        <p:txBody>
          <a:bodyPr/>
          <a:lstStyle/>
          <a:p>
            <a:fld id="{819E7E7D-4855-4E63-A39E-D14CB1A887D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2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 DESCRIPTION         (Cont..)</a:t>
            </a:r>
            <a:endParaRPr lang="en-US" sz="2400" dirty="0"/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305800" cy="65353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Process framework Activities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>
          <a:xfrm>
            <a:off x="1447800" y="1524000"/>
            <a:ext cx="5181600" cy="4191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</a:p>
          <a:p>
            <a:pPr marL="34290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</a:t>
            </a:r>
          </a:p>
          <a:p>
            <a:pPr marL="34290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requirements</a:t>
            </a:r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</a:p>
          <a:p>
            <a:pPr marL="34290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Construction</a:t>
            </a:r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lang="en-US" sz="200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</a:p>
          <a:p>
            <a:pPr marL="342900" indent="-342900">
              <a:spcBef>
                <a:spcPts val="480"/>
              </a:spcBef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Deployment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5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D0A98-E68B-4DAA-8964-2F739D6D4075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d43ee83c-3e71-4748-8ebc-8eaadf793425"/>
    <ds:schemaRef ds:uri="http://schemas.microsoft.com/office/infopath/2007/PartnerControls"/>
    <ds:schemaRef ds:uri="0125a647-8023-46ae-ae6e-85cf36d841bd"/>
  </ds:schemaRefs>
</ds:datastoreItem>
</file>

<file path=customXml/itemProps2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1525</Words>
  <Application>Microsoft Office PowerPoint</Application>
  <PresentationFormat>Widescreen</PresentationFormat>
  <Paragraphs>435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宋体</vt:lpstr>
      <vt:lpstr>Arial</vt:lpstr>
      <vt:lpstr>BioRhyme ExtraBold</vt:lpstr>
      <vt:lpstr>Calibri</vt:lpstr>
      <vt:lpstr>Calibri Light</vt:lpstr>
      <vt:lpstr>Helvetica Neue</vt:lpstr>
      <vt:lpstr>Noto Symbol</vt:lpstr>
      <vt:lpstr>Palatino</vt:lpstr>
      <vt:lpstr>Poppins</vt:lpstr>
      <vt:lpstr>Times New Roman</vt:lpstr>
      <vt:lpstr>1_Office Theme</vt:lpstr>
      <vt:lpstr>PowerPoint Presentation</vt:lpstr>
      <vt:lpstr>PowerPoint Presentation</vt:lpstr>
      <vt:lpstr>PowerPoint Presentation</vt:lpstr>
      <vt:lpstr>Software Engineering</vt:lpstr>
      <vt:lpstr>PowerPoint Presentation</vt:lpstr>
      <vt:lpstr>A Layered Technology</vt:lpstr>
      <vt:lpstr>PowerPoint Presentation</vt:lpstr>
      <vt:lpstr>PowerPoint Presentation</vt:lpstr>
      <vt:lpstr>Process framework Activities</vt:lpstr>
      <vt:lpstr>Process framework Activities(cont.)</vt:lpstr>
      <vt:lpstr>PowerPoint Presentation</vt:lpstr>
      <vt:lpstr>Umbrella Activities </vt:lpstr>
      <vt:lpstr>Umbrella Activities</vt:lpstr>
      <vt:lpstr>The Essence of Practice</vt:lpstr>
      <vt:lpstr>Understand the Problem</vt:lpstr>
      <vt:lpstr>Plan the Solution</vt:lpstr>
      <vt:lpstr>Carry Out the Plan</vt:lpstr>
      <vt:lpstr>Examine the Result</vt:lpstr>
      <vt:lpstr>Software Myths</vt:lpstr>
      <vt:lpstr>1.Management Myths</vt:lpstr>
      <vt:lpstr>2. Customer Myths</vt:lpstr>
      <vt:lpstr>3. Practitioner’s  Myths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Dr.P.Ithaya Rani</cp:lastModifiedBy>
  <cp:revision>25</cp:revision>
  <dcterms:created xsi:type="dcterms:W3CDTF">2020-02-08T09:57:44Z</dcterms:created>
  <dcterms:modified xsi:type="dcterms:W3CDTF">2022-12-12T04:26:42Z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