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00000">
              <a:alpha val="80000"/>
            </a:srgbClr>
          </a:solidFill>
          <a:ln/>
        </p:spPr>
      </p:sp>
      <p:sp>
        <p:nvSpPr>
          <p:cNvPr id="6" name="Text 3"/>
          <p:cNvSpPr/>
          <p:nvPr/>
        </p:nvSpPr>
        <p:spPr>
          <a:xfrm>
            <a:off x="2037993" y="1484948"/>
            <a:ext cx="10554414" cy="2499598"/>
          </a:xfrm>
          <a:prstGeom prst="rect">
            <a:avLst/>
          </a:prstGeom>
          <a:noFill/>
          <a:ln/>
        </p:spPr>
        <p:txBody>
          <a:bodyPr wrap="square" rtlCol="0" anchor="t"/>
          <a:lstStyle/>
          <a:p>
            <a:pPr indent="0" marL="0">
              <a:lnSpc>
                <a:spcPts val="6561"/>
              </a:lnSpc>
              <a:buNone/>
            </a:pPr>
            <a:r>
              <a:rPr lang="en-US" sz="5249" spc="-157" kern="0" dirty="0">
                <a:solidFill>
                  <a:srgbClr val="FFFFFF"/>
                </a:solidFill>
                <a:latin typeface="Bitter" pitchFamily="34" charset="0"/>
                <a:ea typeface="Bitter" pitchFamily="34" charset="-122"/>
                <a:cs typeface="Bitter" pitchFamily="34" charset="-120"/>
              </a:rPr>
              <a:t>Building an Email Marketing Application with AWS Cloud Services</a:t>
            </a:r>
            <a:endParaRPr lang="en-US" sz="5249" dirty="0"/>
          </a:p>
        </p:txBody>
      </p:sp>
      <p:sp>
        <p:nvSpPr>
          <p:cNvPr id="7" name="Text 4"/>
          <p:cNvSpPr/>
          <p:nvPr/>
        </p:nvSpPr>
        <p:spPr>
          <a:xfrm>
            <a:off x="2037993" y="4317802"/>
            <a:ext cx="10554414" cy="1777008"/>
          </a:xfrm>
          <a:prstGeom prst="rect">
            <a:avLst/>
          </a:prstGeom>
          <a:noFill/>
          <a:ln/>
        </p:spPr>
        <p:txBody>
          <a:bodyPr wrap="square" rtlCol="0" anchor="t"/>
          <a:lstStyle/>
          <a:p>
            <a:pPr indent="0" marL="0">
              <a:lnSpc>
                <a:spcPts val="2799"/>
              </a:lnSpc>
              <a:buNone/>
            </a:pPr>
            <a:r>
              <a:rPr lang="en-US" sz="1750" spc="-35" kern="0" dirty="0">
                <a:solidFill>
                  <a:srgbClr val="FFFFFF"/>
                </a:solidFill>
                <a:latin typeface="Open Sans" pitchFamily="34" charset="0"/>
                <a:ea typeface="Open Sans" pitchFamily="34" charset="-122"/>
                <a:cs typeface="Open Sans" pitchFamily="34" charset="-120"/>
              </a:rPr>
              <a:t>This document outlines the process of creating a simple email marketing application using Amazon Web Services (AWS) cloud services. It covers the key steps, from providing an overview of the AWS services to be used, to designing and implementing the application, automating the workflow, securing the data, and optimizing the performance. The goal is to leverage the power of the AWS cloud to build a scalable and efficient email marketing solution.</a:t>
            </a:r>
            <a:endParaRPr lang="en-US" sz="1750" dirty="0"/>
          </a:p>
        </p:txBody>
      </p:sp>
      <p:sp>
        <p:nvSpPr>
          <p:cNvPr id="8" name="Shape 5"/>
          <p:cNvSpPr/>
          <p:nvPr/>
        </p:nvSpPr>
        <p:spPr>
          <a:xfrm>
            <a:off x="2037993" y="6344722"/>
            <a:ext cx="355402" cy="355402"/>
          </a:xfrm>
          <a:prstGeom prst="roundRect">
            <a:avLst>
              <a:gd name="adj" fmla="val 25726039"/>
            </a:avLst>
          </a:prstGeom>
          <a:noFill/>
          <a:ln w="7620">
            <a:solidFill>
              <a:srgbClr val="FFFFFF"/>
            </a:solidFill>
            <a:prstDash val="solid"/>
          </a:ln>
        </p:spPr>
      </p:sp>
      <p:pic>
        <p:nvPicPr>
          <p:cNvPr id="9" name="Image 1" descr="preencoded.png">    </p:cNvPr>
          <p:cNvPicPr>
            <a:picLocks noChangeAspect="1"/>
          </p:cNvPicPr>
          <p:nvPr/>
        </p:nvPicPr>
        <p:blipFill>
          <a:blip r:embed="rId2"/>
          <a:stretch>
            <a:fillRect/>
          </a:stretch>
        </p:blipFill>
        <p:spPr>
          <a:xfrm>
            <a:off x="2045613" y="6352342"/>
            <a:ext cx="340162" cy="340162"/>
          </a:xfrm>
          <a:prstGeom prst="rect">
            <a:avLst/>
          </a:prstGeom>
        </p:spPr>
      </p:pic>
      <p:sp>
        <p:nvSpPr>
          <p:cNvPr id="10" name="Text 6"/>
          <p:cNvSpPr/>
          <p:nvPr/>
        </p:nvSpPr>
        <p:spPr>
          <a:xfrm>
            <a:off x="2504480" y="6350198"/>
            <a:ext cx="2558177" cy="388858"/>
          </a:xfrm>
          <a:prstGeom prst="rect">
            <a:avLst/>
          </a:prstGeom>
          <a:noFill/>
          <a:ln/>
        </p:spPr>
        <p:txBody>
          <a:bodyPr wrap="none" rtlCol="0" anchor="t"/>
          <a:lstStyle/>
          <a:p>
            <a:pPr algn="l" indent="0" marL="0">
              <a:lnSpc>
                <a:spcPts val="3062"/>
              </a:lnSpc>
              <a:buNone/>
            </a:pPr>
            <a:r>
              <a:rPr lang="en-US" sz="2187" b="1" spc="-35" kern="0" dirty="0">
                <a:solidFill>
                  <a:srgbClr val="FFFFFF"/>
                </a:solidFill>
                <a:latin typeface="Open Sans" pitchFamily="34" charset="0"/>
                <a:ea typeface="Open Sans" pitchFamily="34" charset="-122"/>
                <a:cs typeface="Open Sans" pitchFamily="34" charset="-120"/>
              </a:rPr>
              <a:t>by Balaji Malaypati</a:t>
            </a:r>
            <a:endParaRPr lang="en-US" sz="2187" dirty="0"/>
          </a:p>
        </p:txBody>
      </p:sp>
      <p:pic>
        <p:nvPicPr>
          <p:cNvPr id="11"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2479238"/>
            <a:ext cx="7817048"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Overview of AWS Cloud Services</a:t>
            </a:r>
            <a:endParaRPr lang="en-US" sz="4374" dirty="0"/>
          </a:p>
        </p:txBody>
      </p:sp>
      <p:sp>
        <p:nvSpPr>
          <p:cNvPr id="5" name="Text 3"/>
          <p:cNvSpPr/>
          <p:nvPr/>
        </p:nvSpPr>
        <p:spPr>
          <a:xfrm>
            <a:off x="2037993" y="3617952"/>
            <a:ext cx="10554414" cy="2132409"/>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AWS offers a comprehensive suite of cloud services that can be leveraged to build robust and scalable applications. For this email marketing project, we will be focusing on several key AWS services, including Amazon S3 for data storage, Amazon SES (Simple Email Service) for sending and receiving emails, AWS Lambda for serverless computing, Amazon Kinesis for data streaming, and Amazon CloudWatch for monitoring and logging. By utilizing these services, we can create a powerful and flexible email marketing application that can handle large volumes of data and emails efficiently.</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1150501"/>
            <a:ext cx="10429161"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Designing the Email Marketing Application</a:t>
            </a:r>
            <a:endParaRPr lang="en-US" sz="4374" dirty="0"/>
          </a:p>
        </p:txBody>
      </p:sp>
      <p:sp>
        <p:nvSpPr>
          <p:cNvPr id="5" name="Text 3"/>
          <p:cNvSpPr/>
          <p:nvPr/>
        </p:nvSpPr>
        <p:spPr>
          <a:xfrm>
            <a:off x="2037993" y="2400300"/>
            <a:ext cx="2777490" cy="347186"/>
          </a:xfrm>
          <a:prstGeom prst="rect">
            <a:avLst/>
          </a:prstGeom>
          <a:noFill/>
          <a:ln/>
        </p:spPr>
        <p:txBody>
          <a:bodyPr wrap="none" rtlCol="0" anchor="t"/>
          <a:lstStyle/>
          <a:p>
            <a:pPr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Data Management</a:t>
            </a:r>
            <a:endParaRPr lang="en-US" sz="2187" dirty="0"/>
          </a:p>
        </p:txBody>
      </p:sp>
      <p:sp>
        <p:nvSpPr>
          <p:cNvPr id="6" name="Text 4"/>
          <p:cNvSpPr/>
          <p:nvPr/>
        </p:nvSpPr>
        <p:spPr>
          <a:xfrm>
            <a:off x="2037993" y="2969657"/>
            <a:ext cx="3156347" cy="3198614"/>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To store and manage the email contacts, subscriber lists, and campaign data, we will use Amazon S3 as the primary data storage solution. S3 provides reliable, scalable, and cost-effective object storage, making it an ideal choice for hosting the application's data.</a:t>
            </a:r>
            <a:endParaRPr lang="en-US" sz="1750" dirty="0"/>
          </a:p>
        </p:txBody>
      </p:sp>
      <p:sp>
        <p:nvSpPr>
          <p:cNvPr id="7" name="Text 5"/>
          <p:cNvSpPr/>
          <p:nvPr/>
        </p:nvSpPr>
        <p:spPr>
          <a:xfrm>
            <a:off x="5743932" y="2400300"/>
            <a:ext cx="2777490" cy="347186"/>
          </a:xfrm>
          <a:prstGeom prst="rect">
            <a:avLst/>
          </a:prstGeom>
          <a:noFill/>
          <a:ln/>
        </p:spPr>
        <p:txBody>
          <a:bodyPr wrap="none" rtlCol="0" anchor="t"/>
          <a:lstStyle/>
          <a:p>
            <a:pPr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Email Delivery</a:t>
            </a:r>
            <a:endParaRPr lang="en-US" sz="2187" dirty="0"/>
          </a:p>
        </p:txBody>
      </p:sp>
      <p:sp>
        <p:nvSpPr>
          <p:cNvPr id="8" name="Text 6"/>
          <p:cNvSpPr/>
          <p:nvPr/>
        </p:nvSpPr>
        <p:spPr>
          <a:xfrm>
            <a:off x="5743932" y="2969657"/>
            <a:ext cx="3156347" cy="3909417"/>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The email sending and receiving functionalities will be powered by Amazon SES. SES is a highly scalable and cost-effective email service that can handle large volumes of emails with ease. It also provides features like delivery metrics, bounce handling, and email tracking, which are crucial for email marketing campaigns.</a:t>
            </a:r>
            <a:endParaRPr lang="en-US" sz="1750" dirty="0"/>
          </a:p>
        </p:txBody>
      </p:sp>
      <p:sp>
        <p:nvSpPr>
          <p:cNvPr id="9" name="Text 7"/>
          <p:cNvSpPr/>
          <p:nvPr/>
        </p:nvSpPr>
        <p:spPr>
          <a:xfrm>
            <a:off x="9449872" y="2400300"/>
            <a:ext cx="2777490" cy="347186"/>
          </a:xfrm>
          <a:prstGeom prst="rect">
            <a:avLst/>
          </a:prstGeom>
          <a:noFill/>
          <a:ln/>
        </p:spPr>
        <p:txBody>
          <a:bodyPr wrap="none" rtlCol="0" anchor="t"/>
          <a:lstStyle/>
          <a:p>
            <a:pPr indent="0" marL="0">
              <a:lnSpc>
                <a:spcPts val="2734"/>
              </a:lnSpc>
              <a:buNone/>
            </a:pPr>
            <a:r>
              <a:rPr lang="en-US" sz="2187" spc="-66" kern="0" dirty="0">
                <a:solidFill>
                  <a:srgbClr val="2C3F42"/>
                </a:solidFill>
                <a:latin typeface="Bitter" pitchFamily="34" charset="0"/>
                <a:ea typeface="Bitter" pitchFamily="34" charset="-122"/>
                <a:cs typeface="Bitter" pitchFamily="34" charset="-120"/>
              </a:rPr>
              <a:t>Serverless Computing</a:t>
            </a:r>
            <a:endParaRPr lang="en-US" sz="2187" dirty="0"/>
          </a:p>
        </p:txBody>
      </p:sp>
      <p:sp>
        <p:nvSpPr>
          <p:cNvPr id="10" name="Text 8"/>
          <p:cNvSpPr/>
          <p:nvPr/>
        </p:nvSpPr>
        <p:spPr>
          <a:xfrm>
            <a:off x="9449872" y="2969657"/>
            <a:ext cx="3156347" cy="3909417"/>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To implement the core logic of the email marketing application, we will use AWS Lambda, a serverless computing service. Lambda allows us to run code in response to various events, such as user actions or scheduled tasks, without the need to manage any underlying infrastructure.</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3427452" y="450294"/>
            <a:ext cx="7775377" cy="1022985"/>
          </a:xfrm>
          <a:prstGeom prst="rect">
            <a:avLst/>
          </a:prstGeom>
          <a:noFill/>
          <a:ln/>
        </p:spPr>
        <p:txBody>
          <a:bodyPr wrap="square" rtlCol="0" anchor="t"/>
          <a:lstStyle/>
          <a:p>
            <a:pPr indent="0" marL="0">
              <a:lnSpc>
                <a:spcPts val="4028"/>
              </a:lnSpc>
              <a:buNone/>
            </a:pPr>
            <a:r>
              <a:rPr lang="en-US" sz="3222" spc="-97" kern="0" dirty="0">
                <a:solidFill>
                  <a:srgbClr val="2C3F42"/>
                </a:solidFill>
                <a:latin typeface="Bitter" pitchFamily="34" charset="0"/>
                <a:ea typeface="Bitter" pitchFamily="34" charset="-122"/>
                <a:cs typeface="Bitter" pitchFamily="34" charset="-120"/>
              </a:rPr>
              <a:t>Implementing the Application using AWS Services</a:t>
            </a:r>
            <a:endParaRPr lang="en-US" sz="3222" dirty="0"/>
          </a:p>
        </p:txBody>
      </p:sp>
      <p:sp>
        <p:nvSpPr>
          <p:cNvPr id="5" name="Shape 3"/>
          <p:cNvSpPr/>
          <p:nvPr/>
        </p:nvSpPr>
        <p:spPr>
          <a:xfrm>
            <a:off x="7298769" y="1800582"/>
            <a:ext cx="32623" cy="5978604"/>
          </a:xfrm>
          <a:prstGeom prst="roundRect">
            <a:avLst>
              <a:gd name="adj" fmla="val 225798"/>
            </a:avLst>
          </a:prstGeom>
          <a:solidFill>
            <a:srgbClr val="E2C8B5"/>
          </a:solidFill>
          <a:ln/>
        </p:spPr>
      </p:sp>
      <p:sp>
        <p:nvSpPr>
          <p:cNvPr id="6" name="Shape 4"/>
          <p:cNvSpPr/>
          <p:nvPr/>
        </p:nvSpPr>
        <p:spPr>
          <a:xfrm>
            <a:off x="6558141" y="2096214"/>
            <a:ext cx="572810" cy="32623"/>
          </a:xfrm>
          <a:prstGeom prst="roundRect">
            <a:avLst>
              <a:gd name="adj" fmla="val 225798"/>
            </a:avLst>
          </a:prstGeom>
          <a:solidFill>
            <a:srgbClr val="E2C8B5"/>
          </a:solidFill>
          <a:ln/>
        </p:spPr>
      </p:sp>
      <p:sp>
        <p:nvSpPr>
          <p:cNvPr id="7" name="Shape 5"/>
          <p:cNvSpPr/>
          <p:nvPr/>
        </p:nvSpPr>
        <p:spPr>
          <a:xfrm>
            <a:off x="7130951" y="1928455"/>
            <a:ext cx="368260" cy="368260"/>
          </a:xfrm>
          <a:prstGeom prst="roundRect">
            <a:avLst>
              <a:gd name="adj" fmla="val 20003"/>
            </a:avLst>
          </a:prstGeom>
          <a:solidFill>
            <a:srgbClr val="FCE2CF"/>
          </a:solidFill>
          <a:ln w="7620">
            <a:solidFill>
              <a:srgbClr val="E2C8B5"/>
            </a:solidFill>
            <a:prstDash val="solid"/>
          </a:ln>
        </p:spPr>
      </p:sp>
      <p:sp>
        <p:nvSpPr>
          <p:cNvPr id="8" name="Text 6"/>
          <p:cNvSpPr/>
          <p:nvPr/>
        </p:nvSpPr>
        <p:spPr>
          <a:xfrm>
            <a:off x="7265730" y="1959173"/>
            <a:ext cx="98703" cy="306824"/>
          </a:xfrm>
          <a:prstGeom prst="rect">
            <a:avLst/>
          </a:prstGeom>
          <a:noFill/>
          <a:ln/>
        </p:spPr>
        <p:txBody>
          <a:bodyPr wrap="none" rtlCol="0" anchor="t"/>
          <a:lstStyle/>
          <a:p>
            <a:pPr algn="ctr" indent="0" marL="0">
              <a:lnSpc>
                <a:spcPts val="2417"/>
              </a:lnSpc>
              <a:buNone/>
            </a:pPr>
            <a:r>
              <a:rPr lang="en-US" sz="1933" spc="-26" kern="0" dirty="0">
                <a:solidFill>
                  <a:srgbClr val="2B2E3C"/>
                </a:solidFill>
                <a:latin typeface="Bitter" pitchFamily="34" charset="0"/>
                <a:ea typeface="Bitter" pitchFamily="34" charset="-122"/>
                <a:cs typeface="Bitter" pitchFamily="34" charset="-120"/>
              </a:rPr>
              <a:t>1</a:t>
            </a:r>
            <a:endParaRPr lang="en-US" sz="1933" dirty="0"/>
          </a:p>
        </p:txBody>
      </p:sp>
      <p:sp>
        <p:nvSpPr>
          <p:cNvPr id="9" name="Text 7"/>
          <p:cNvSpPr/>
          <p:nvPr/>
        </p:nvSpPr>
        <p:spPr>
          <a:xfrm>
            <a:off x="4368760" y="1964174"/>
            <a:ext cx="2046089" cy="255746"/>
          </a:xfrm>
          <a:prstGeom prst="rect">
            <a:avLst/>
          </a:prstGeom>
          <a:noFill/>
          <a:ln/>
        </p:spPr>
        <p:txBody>
          <a:bodyPr wrap="none" rtlCol="0" anchor="t"/>
          <a:lstStyle/>
          <a:p>
            <a:pPr algn="r" indent="0" marL="0">
              <a:lnSpc>
                <a:spcPts val="2014"/>
              </a:lnSpc>
              <a:buNone/>
            </a:pPr>
            <a:r>
              <a:rPr lang="en-US" sz="1611" spc="-48" kern="0" dirty="0">
                <a:solidFill>
                  <a:srgbClr val="2B2E3C"/>
                </a:solidFill>
                <a:latin typeface="Bitter" pitchFamily="34" charset="0"/>
                <a:ea typeface="Bitter" pitchFamily="34" charset="-122"/>
                <a:cs typeface="Bitter" pitchFamily="34" charset="-120"/>
              </a:rPr>
              <a:t>Data Ingestion</a:t>
            </a:r>
            <a:endParaRPr lang="en-US" sz="1611" dirty="0"/>
          </a:p>
        </p:txBody>
      </p:sp>
      <p:sp>
        <p:nvSpPr>
          <p:cNvPr id="10" name="Text 8"/>
          <p:cNvSpPr/>
          <p:nvPr/>
        </p:nvSpPr>
        <p:spPr>
          <a:xfrm>
            <a:off x="3427452" y="2318028"/>
            <a:ext cx="2987397" cy="2095500"/>
          </a:xfrm>
          <a:prstGeom prst="rect">
            <a:avLst/>
          </a:prstGeom>
          <a:noFill/>
          <a:ln/>
        </p:spPr>
        <p:txBody>
          <a:bodyPr wrap="square" rtlCol="0" anchor="t"/>
          <a:lstStyle/>
          <a:p>
            <a:pPr algn="r" indent="0" marL="0">
              <a:lnSpc>
                <a:spcPts val="2062"/>
              </a:lnSpc>
              <a:buNone/>
            </a:pPr>
            <a:r>
              <a:rPr lang="en-US" sz="1289" spc="-26" kern="0" dirty="0">
                <a:solidFill>
                  <a:srgbClr val="2B2E3C"/>
                </a:solidFill>
                <a:latin typeface="Open Sans" pitchFamily="34" charset="0"/>
                <a:ea typeface="Open Sans" pitchFamily="34" charset="-122"/>
                <a:cs typeface="Open Sans" pitchFamily="34" charset="-120"/>
              </a:rPr>
              <a:t>The first step is to set up the data ingestion pipeline, which will capture and store email subscriber information, campaign data, and any other relevant data. We will use Amazon S3 to store the data, and AWS Lambda functions can be triggered to handle data processing and storage tasks.</a:t>
            </a:r>
            <a:endParaRPr lang="en-US" sz="1289" dirty="0"/>
          </a:p>
        </p:txBody>
      </p:sp>
      <p:sp>
        <p:nvSpPr>
          <p:cNvPr id="11" name="Shape 9"/>
          <p:cNvSpPr/>
          <p:nvPr/>
        </p:nvSpPr>
        <p:spPr>
          <a:xfrm>
            <a:off x="7499211" y="2914531"/>
            <a:ext cx="572810" cy="32623"/>
          </a:xfrm>
          <a:prstGeom prst="roundRect">
            <a:avLst>
              <a:gd name="adj" fmla="val 225798"/>
            </a:avLst>
          </a:prstGeom>
          <a:solidFill>
            <a:srgbClr val="E2C8B5"/>
          </a:solidFill>
          <a:ln/>
        </p:spPr>
      </p:sp>
      <p:sp>
        <p:nvSpPr>
          <p:cNvPr id="12" name="Shape 10"/>
          <p:cNvSpPr/>
          <p:nvPr/>
        </p:nvSpPr>
        <p:spPr>
          <a:xfrm>
            <a:off x="7130951" y="2746772"/>
            <a:ext cx="368260" cy="368260"/>
          </a:xfrm>
          <a:prstGeom prst="roundRect">
            <a:avLst>
              <a:gd name="adj" fmla="val 20003"/>
            </a:avLst>
          </a:prstGeom>
          <a:solidFill>
            <a:srgbClr val="FCE2CF"/>
          </a:solidFill>
          <a:ln w="7620">
            <a:solidFill>
              <a:srgbClr val="E2C8B5"/>
            </a:solidFill>
            <a:prstDash val="solid"/>
          </a:ln>
        </p:spPr>
      </p:sp>
      <p:sp>
        <p:nvSpPr>
          <p:cNvPr id="13" name="Text 11"/>
          <p:cNvSpPr/>
          <p:nvPr/>
        </p:nvSpPr>
        <p:spPr>
          <a:xfrm>
            <a:off x="7249180" y="2777490"/>
            <a:ext cx="131802" cy="306824"/>
          </a:xfrm>
          <a:prstGeom prst="rect">
            <a:avLst/>
          </a:prstGeom>
          <a:noFill/>
          <a:ln/>
        </p:spPr>
        <p:txBody>
          <a:bodyPr wrap="none" rtlCol="0" anchor="t"/>
          <a:lstStyle/>
          <a:p>
            <a:pPr algn="ctr" indent="0" marL="0">
              <a:lnSpc>
                <a:spcPts val="2417"/>
              </a:lnSpc>
              <a:buNone/>
            </a:pPr>
            <a:r>
              <a:rPr lang="en-US" sz="1933" spc="-26" kern="0" dirty="0">
                <a:solidFill>
                  <a:srgbClr val="2B2E3C"/>
                </a:solidFill>
                <a:latin typeface="Bitter" pitchFamily="34" charset="0"/>
                <a:ea typeface="Bitter" pitchFamily="34" charset="-122"/>
                <a:cs typeface="Bitter" pitchFamily="34" charset="-120"/>
              </a:rPr>
              <a:t>2</a:t>
            </a:r>
            <a:endParaRPr lang="en-US" sz="1933" dirty="0"/>
          </a:p>
        </p:txBody>
      </p:sp>
      <p:sp>
        <p:nvSpPr>
          <p:cNvPr id="14" name="Text 12"/>
          <p:cNvSpPr/>
          <p:nvPr/>
        </p:nvSpPr>
        <p:spPr>
          <a:xfrm>
            <a:off x="8215313" y="2782491"/>
            <a:ext cx="2512933" cy="255746"/>
          </a:xfrm>
          <a:prstGeom prst="rect">
            <a:avLst/>
          </a:prstGeom>
          <a:noFill/>
          <a:ln/>
        </p:spPr>
        <p:txBody>
          <a:bodyPr wrap="none" rtlCol="0" anchor="t"/>
          <a:lstStyle/>
          <a:p>
            <a:pPr algn="l" indent="0" marL="0">
              <a:lnSpc>
                <a:spcPts val="2014"/>
              </a:lnSpc>
              <a:buNone/>
            </a:pPr>
            <a:r>
              <a:rPr lang="en-US" sz="1611" spc="-48" kern="0" dirty="0">
                <a:solidFill>
                  <a:srgbClr val="2B2E3C"/>
                </a:solidFill>
                <a:latin typeface="Bitter" pitchFamily="34" charset="0"/>
                <a:ea typeface="Bitter" pitchFamily="34" charset="-122"/>
                <a:cs typeface="Bitter" pitchFamily="34" charset="-120"/>
              </a:rPr>
              <a:t>Email Sending and Tracking</a:t>
            </a:r>
            <a:endParaRPr lang="en-US" sz="1611" dirty="0"/>
          </a:p>
        </p:txBody>
      </p:sp>
      <p:sp>
        <p:nvSpPr>
          <p:cNvPr id="15" name="Text 13"/>
          <p:cNvSpPr/>
          <p:nvPr/>
        </p:nvSpPr>
        <p:spPr>
          <a:xfrm>
            <a:off x="8215313" y="3136344"/>
            <a:ext cx="2987516" cy="2357438"/>
          </a:xfrm>
          <a:prstGeom prst="rect">
            <a:avLst/>
          </a:prstGeom>
          <a:noFill/>
          <a:ln/>
        </p:spPr>
        <p:txBody>
          <a:bodyPr wrap="square" rtlCol="0" anchor="t"/>
          <a:lstStyle/>
          <a:p>
            <a:pPr algn="l" indent="0" marL="0">
              <a:lnSpc>
                <a:spcPts val="2062"/>
              </a:lnSpc>
              <a:buNone/>
            </a:pPr>
            <a:r>
              <a:rPr lang="en-US" sz="1289" spc="-26" kern="0" dirty="0">
                <a:solidFill>
                  <a:srgbClr val="2B2E3C"/>
                </a:solidFill>
                <a:latin typeface="Open Sans" pitchFamily="34" charset="0"/>
                <a:ea typeface="Open Sans" pitchFamily="34" charset="-122"/>
                <a:cs typeface="Open Sans" pitchFamily="34" charset="-120"/>
              </a:rPr>
              <a:t>Next, we will integrate Amazon SES to handle the email sending and tracking functionality. AWS Lambda functions will be used to trigger email campaigns, monitor delivery metrics, and handle bounces and unsubscribes. This will ensure that the email marketing application can scale to meet the demands of a growing subscriber base.</a:t>
            </a:r>
            <a:endParaRPr lang="en-US" sz="1289" dirty="0"/>
          </a:p>
        </p:txBody>
      </p:sp>
      <p:sp>
        <p:nvSpPr>
          <p:cNvPr id="16" name="Shape 14"/>
          <p:cNvSpPr/>
          <p:nvPr/>
        </p:nvSpPr>
        <p:spPr>
          <a:xfrm>
            <a:off x="6558141" y="5036344"/>
            <a:ext cx="572810" cy="32623"/>
          </a:xfrm>
          <a:prstGeom prst="roundRect">
            <a:avLst>
              <a:gd name="adj" fmla="val 225798"/>
            </a:avLst>
          </a:prstGeom>
          <a:solidFill>
            <a:srgbClr val="E2C8B5"/>
          </a:solidFill>
          <a:ln/>
        </p:spPr>
      </p:sp>
      <p:sp>
        <p:nvSpPr>
          <p:cNvPr id="17" name="Shape 15"/>
          <p:cNvSpPr/>
          <p:nvPr/>
        </p:nvSpPr>
        <p:spPr>
          <a:xfrm>
            <a:off x="7130951" y="4868585"/>
            <a:ext cx="368260" cy="368260"/>
          </a:xfrm>
          <a:prstGeom prst="roundRect">
            <a:avLst>
              <a:gd name="adj" fmla="val 20003"/>
            </a:avLst>
          </a:prstGeom>
          <a:solidFill>
            <a:srgbClr val="FCE2CF"/>
          </a:solidFill>
          <a:ln w="7620">
            <a:solidFill>
              <a:srgbClr val="E2C8B5"/>
            </a:solidFill>
            <a:prstDash val="solid"/>
          </a:ln>
        </p:spPr>
      </p:sp>
      <p:sp>
        <p:nvSpPr>
          <p:cNvPr id="18" name="Text 16"/>
          <p:cNvSpPr/>
          <p:nvPr/>
        </p:nvSpPr>
        <p:spPr>
          <a:xfrm>
            <a:off x="7246441" y="4899303"/>
            <a:ext cx="137160" cy="306824"/>
          </a:xfrm>
          <a:prstGeom prst="rect">
            <a:avLst/>
          </a:prstGeom>
          <a:noFill/>
          <a:ln/>
        </p:spPr>
        <p:txBody>
          <a:bodyPr wrap="none" rtlCol="0" anchor="t"/>
          <a:lstStyle/>
          <a:p>
            <a:pPr algn="ctr" indent="0" marL="0">
              <a:lnSpc>
                <a:spcPts val="2417"/>
              </a:lnSpc>
              <a:buNone/>
            </a:pPr>
            <a:r>
              <a:rPr lang="en-US" sz="1933" spc="-26" kern="0" dirty="0">
                <a:solidFill>
                  <a:srgbClr val="2B2E3C"/>
                </a:solidFill>
                <a:latin typeface="Bitter" pitchFamily="34" charset="0"/>
                <a:ea typeface="Bitter" pitchFamily="34" charset="-122"/>
                <a:cs typeface="Bitter" pitchFamily="34" charset="-120"/>
              </a:rPr>
              <a:t>3</a:t>
            </a:r>
            <a:endParaRPr lang="en-US" sz="1933" dirty="0"/>
          </a:p>
        </p:txBody>
      </p:sp>
      <p:sp>
        <p:nvSpPr>
          <p:cNvPr id="19" name="Text 17"/>
          <p:cNvSpPr/>
          <p:nvPr/>
        </p:nvSpPr>
        <p:spPr>
          <a:xfrm>
            <a:off x="4368760" y="4904303"/>
            <a:ext cx="2046089" cy="255746"/>
          </a:xfrm>
          <a:prstGeom prst="rect">
            <a:avLst/>
          </a:prstGeom>
          <a:noFill/>
          <a:ln/>
        </p:spPr>
        <p:txBody>
          <a:bodyPr wrap="none" rtlCol="0" anchor="t"/>
          <a:lstStyle/>
          <a:p>
            <a:pPr algn="r" indent="0" marL="0">
              <a:lnSpc>
                <a:spcPts val="2014"/>
              </a:lnSpc>
              <a:buNone/>
            </a:pPr>
            <a:r>
              <a:rPr lang="en-US" sz="1611" spc="-48" kern="0" dirty="0">
                <a:solidFill>
                  <a:srgbClr val="2B2E3C"/>
                </a:solidFill>
                <a:latin typeface="Bitter" pitchFamily="34" charset="0"/>
                <a:ea typeface="Bitter" pitchFamily="34" charset="-122"/>
                <a:cs typeface="Bitter" pitchFamily="34" charset="-120"/>
              </a:rPr>
              <a:t>Real-time Analytics</a:t>
            </a:r>
            <a:endParaRPr lang="en-US" sz="1611" dirty="0"/>
          </a:p>
        </p:txBody>
      </p:sp>
      <p:sp>
        <p:nvSpPr>
          <p:cNvPr id="20" name="Text 18"/>
          <p:cNvSpPr/>
          <p:nvPr/>
        </p:nvSpPr>
        <p:spPr>
          <a:xfrm>
            <a:off x="3427452" y="5258157"/>
            <a:ext cx="2987397" cy="2357438"/>
          </a:xfrm>
          <a:prstGeom prst="rect">
            <a:avLst/>
          </a:prstGeom>
          <a:noFill/>
          <a:ln/>
        </p:spPr>
        <p:txBody>
          <a:bodyPr wrap="square" rtlCol="0" anchor="t"/>
          <a:lstStyle/>
          <a:p>
            <a:pPr algn="r" indent="0" marL="0">
              <a:lnSpc>
                <a:spcPts val="2062"/>
              </a:lnSpc>
              <a:buNone/>
            </a:pPr>
            <a:r>
              <a:rPr lang="en-US" sz="1289" spc="-26" kern="0" dirty="0">
                <a:solidFill>
                  <a:srgbClr val="2B2E3C"/>
                </a:solidFill>
                <a:latin typeface="Open Sans" pitchFamily="34" charset="0"/>
                <a:ea typeface="Open Sans" pitchFamily="34" charset="-122"/>
                <a:cs typeface="Open Sans" pitchFamily="34" charset="-120"/>
              </a:rPr>
              <a:t>To provide real-time insights into the email marketing campaigns, we will use Amazon Kinesis to stream and analyze the data. Kinesis will capture and process the email engagement metrics, such as open rates, click-through rates, and conversion rates, allowing us to make data-driven decisions and optimize the campaigns.</a:t>
            </a:r>
            <a:endParaRPr lang="en-US" sz="1289"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33172"/>
          </a:xfrm>
          <a:prstGeom prst="rect">
            <a:avLst/>
          </a:prstGeom>
          <a:solidFill>
            <a:srgbClr val="FFF8F0"/>
          </a:solidFill>
          <a:ln/>
        </p:spPr>
      </p:sp>
      <p:sp>
        <p:nvSpPr>
          <p:cNvPr id="4" name="Text 2"/>
          <p:cNvSpPr/>
          <p:nvPr/>
        </p:nvSpPr>
        <p:spPr>
          <a:xfrm>
            <a:off x="2681526" y="536496"/>
            <a:ext cx="9216152" cy="609719"/>
          </a:xfrm>
          <a:prstGeom prst="rect">
            <a:avLst/>
          </a:prstGeom>
          <a:noFill/>
          <a:ln/>
        </p:spPr>
        <p:txBody>
          <a:bodyPr wrap="none" rtlCol="0" anchor="t"/>
          <a:lstStyle/>
          <a:p>
            <a:pPr indent="0" marL="0">
              <a:lnSpc>
                <a:spcPts val="4801"/>
              </a:lnSpc>
              <a:buNone/>
            </a:pPr>
            <a:r>
              <a:rPr lang="en-US" sz="3841" spc="-115" kern="0" dirty="0">
                <a:solidFill>
                  <a:srgbClr val="2C3F42"/>
                </a:solidFill>
                <a:latin typeface="Bitter" pitchFamily="34" charset="0"/>
                <a:ea typeface="Bitter" pitchFamily="34" charset="-122"/>
                <a:cs typeface="Bitter" pitchFamily="34" charset="-120"/>
              </a:rPr>
              <a:t>Automating the Email Marketing Workflow</a:t>
            </a:r>
            <a:endParaRPr lang="en-US" sz="3841" dirty="0"/>
          </a:p>
        </p:txBody>
      </p:sp>
      <p:sp>
        <p:nvSpPr>
          <p:cNvPr id="5" name="Shape 3"/>
          <p:cNvSpPr/>
          <p:nvPr/>
        </p:nvSpPr>
        <p:spPr>
          <a:xfrm>
            <a:off x="2681526" y="1688783"/>
            <a:ext cx="438864" cy="438864"/>
          </a:xfrm>
          <a:prstGeom prst="roundRect">
            <a:avLst>
              <a:gd name="adj" fmla="val 20005"/>
            </a:avLst>
          </a:prstGeom>
          <a:solidFill>
            <a:srgbClr val="FCE2CF"/>
          </a:solidFill>
          <a:ln w="7620">
            <a:solidFill>
              <a:srgbClr val="E2C8B5"/>
            </a:solidFill>
            <a:prstDash val="solid"/>
          </a:ln>
        </p:spPr>
      </p:sp>
      <p:sp>
        <p:nvSpPr>
          <p:cNvPr id="6" name="Text 4"/>
          <p:cNvSpPr/>
          <p:nvPr/>
        </p:nvSpPr>
        <p:spPr>
          <a:xfrm>
            <a:off x="2842141" y="1725335"/>
            <a:ext cx="117515" cy="365760"/>
          </a:xfrm>
          <a:prstGeom prst="rect">
            <a:avLst/>
          </a:prstGeom>
          <a:noFill/>
          <a:ln/>
        </p:spPr>
        <p:txBody>
          <a:bodyPr wrap="none" rtlCol="0" anchor="t"/>
          <a:lstStyle/>
          <a:p>
            <a:pPr algn="ctr" indent="0" marL="0">
              <a:lnSpc>
                <a:spcPts val="2880"/>
              </a:lnSpc>
              <a:buNone/>
            </a:pPr>
            <a:r>
              <a:rPr lang="en-US" sz="2304" spc="-31" kern="0" dirty="0">
                <a:solidFill>
                  <a:srgbClr val="2B2E3C"/>
                </a:solidFill>
                <a:latin typeface="Bitter" pitchFamily="34" charset="0"/>
                <a:ea typeface="Bitter" pitchFamily="34" charset="-122"/>
                <a:cs typeface="Bitter" pitchFamily="34" charset="-120"/>
              </a:rPr>
              <a:t>1</a:t>
            </a:r>
            <a:endParaRPr lang="en-US" sz="2304" dirty="0"/>
          </a:p>
        </p:txBody>
      </p:sp>
      <p:sp>
        <p:nvSpPr>
          <p:cNvPr id="7" name="Text 5"/>
          <p:cNvSpPr/>
          <p:nvPr/>
        </p:nvSpPr>
        <p:spPr>
          <a:xfrm>
            <a:off x="3315414" y="1755815"/>
            <a:ext cx="2438757" cy="304800"/>
          </a:xfrm>
          <a:prstGeom prst="rect">
            <a:avLst/>
          </a:prstGeom>
          <a:noFill/>
          <a:ln/>
        </p:spPr>
        <p:txBody>
          <a:bodyPr wrap="none" rtlCol="0" anchor="t"/>
          <a:lstStyle/>
          <a:p>
            <a:pPr indent="0" marL="0">
              <a:lnSpc>
                <a:spcPts val="2400"/>
              </a:lnSpc>
              <a:buNone/>
            </a:pPr>
            <a:r>
              <a:rPr lang="en-US" sz="1920" spc="-58" kern="0" dirty="0">
                <a:solidFill>
                  <a:srgbClr val="2B2E3C"/>
                </a:solidFill>
                <a:latin typeface="Bitter" pitchFamily="34" charset="0"/>
                <a:ea typeface="Bitter" pitchFamily="34" charset="-122"/>
                <a:cs typeface="Bitter" pitchFamily="34" charset="-120"/>
              </a:rPr>
              <a:t>Scheduled Campaigns</a:t>
            </a:r>
            <a:endParaRPr lang="en-US" sz="1920" dirty="0"/>
          </a:p>
        </p:txBody>
      </p:sp>
      <p:sp>
        <p:nvSpPr>
          <p:cNvPr id="8" name="Text 6"/>
          <p:cNvSpPr/>
          <p:nvPr/>
        </p:nvSpPr>
        <p:spPr>
          <a:xfrm>
            <a:off x="3315414" y="2177653"/>
            <a:ext cx="3902273" cy="2185273"/>
          </a:xfrm>
          <a:prstGeom prst="rect">
            <a:avLst/>
          </a:prstGeom>
          <a:noFill/>
          <a:ln/>
        </p:spPr>
        <p:txBody>
          <a:bodyPr wrap="square" rtlCol="0" anchor="t"/>
          <a:lstStyle/>
          <a:p>
            <a:pPr indent="0" marL="0">
              <a:lnSpc>
                <a:spcPts val="2458"/>
              </a:lnSpc>
              <a:buNone/>
            </a:pPr>
            <a:r>
              <a:rPr lang="en-US" sz="1536" spc="-31" kern="0" dirty="0">
                <a:solidFill>
                  <a:srgbClr val="2B2E3C"/>
                </a:solidFill>
                <a:latin typeface="Open Sans" pitchFamily="34" charset="0"/>
                <a:ea typeface="Open Sans" pitchFamily="34" charset="-122"/>
                <a:cs typeface="Open Sans" pitchFamily="34" charset="-120"/>
              </a:rPr>
              <a:t>We will set up scheduled email campaigns using AWS Lambda and Amazon CloudWatch. CloudWatch will trigger the Lambda functions to send out emails at predefined intervals, ensuring that the campaigns are executed consistently and on time.</a:t>
            </a:r>
            <a:endParaRPr lang="en-US" sz="1536" dirty="0"/>
          </a:p>
        </p:txBody>
      </p:sp>
      <p:sp>
        <p:nvSpPr>
          <p:cNvPr id="9" name="Shape 7"/>
          <p:cNvSpPr/>
          <p:nvPr/>
        </p:nvSpPr>
        <p:spPr>
          <a:xfrm>
            <a:off x="7412712" y="1688783"/>
            <a:ext cx="438864" cy="438864"/>
          </a:xfrm>
          <a:prstGeom prst="roundRect">
            <a:avLst>
              <a:gd name="adj" fmla="val 20005"/>
            </a:avLst>
          </a:prstGeom>
          <a:solidFill>
            <a:srgbClr val="FCE2CF"/>
          </a:solidFill>
          <a:ln w="7620">
            <a:solidFill>
              <a:srgbClr val="E2C8B5"/>
            </a:solidFill>
            <a:prstDash val="solid"/>
          </a:ln>
        </p:spPr>
      </p:sp>
      <p:sp>
        <p:nvSpPr>
          <p:cNvPr id="10" name="Text 8"/>
          <p:cNvSpPr/>
          <p:nvPr/>
        </p:nvSpPr>
        <p:spPr>
          <a:xfrm>
            <a:off x="7553563" y="1725335"/>
            <a:ext cx="157043" cy="365760"/>
          </a:xfrm>
          <a:prstGeom prst="rect">
            <a:avLst/>
          </a:prstGeom>
          <a:noFill/>
          <a:ln/>
        </p:spPr>
        <p:txBody>
          <a:bodyPr wrap="none" rtlCol="0" anchor="t"/>
          <a:lstStyle/>
          <a:p>
            <a:pPr algn="ctr" indent="0" marL="0">
              <a:lnSpc>
                <a:spcPts val="2880"/>
              </a:lnSpc>
              <a:buNone/>
            </a:pPr>
            <a:r>
              <a:rPr lang="en-US" sz="2304" spc="-31" kern="0" dirty="0">
                <a:solidFill>
                  <a:srgbClr val="2B2E3C"/>
                </a:solidFill>
                <a:latin typeface="Bitter" pitchFamily="34" charset="0"/>
                <a:ea typeface="Bitter" pitchFamily="34" charset="-122"/>
                <a:cs typeface="Bitter" pitchFamily="34" charset="-120"/>
              </a:rPr>
              <a:t>2</a:t>
            </a:r>
            <a:endParaRPr lang="en-US" sz="2304" dirty="0"/>
          </a:p>
        </p:txBody>
      </p:sp>
      <p:sp>
        <p:nvSpPr>
          <p:cNvPr id="11" name="Text 9"/>
          <p:cNvSpPr/>
          <p:nvPr/>
        </p:nvSpPr>
        <p:spPr>
          <a:xfrm>
            <a:off x="8046601" y="1755815"/>
            <a:ext cx="2438757" cy="304800"/>
          </a:xfrm>
          <a:prstGeom prst="rect">
            <a:avLst/>
          </a:prstGeom>
          <a:noFill/>
          <a:ln/>
        </p:spPr>
        <p:txBody>
          <a:bodyPr wrap="none" rtlCol="0" anchor="t"/>
          <a:lstStyle/>
          <a:p>
            <a:pPr indent="0" marL="0">
              <a:lnSpc>
                <a:spcPts val="2400"/>
              </a:lnSpc>
              <a:buNone/>
            </a:pPr>
            <a:r>
              <a:rPr lang="en-US" sz="1920" spc="-58" kern="0" dirty="0">
                <a:solidFill>
                  <a:srgbClr val="2B2E3C"/>
                </a:solidFill>
                <a:latin typeface="Bitter" pitchFamily="34" charset="0"/>
                <a:ea typeface="Bitter" pitchFamily="34" charset="-122"/>
                <a:cs typeface="Bitter" pitchFamily="34" charset="-120"/>
              </a:rPr>
              <a:t>Triggered Campaigns</a:t>
            </a:r>
            <a:endParaRPr lang="en-US" sz="1920" dirty="0"/>
          </a:p>
        </p:txBody>
      </p:sp>
      <p:sp>
        <p:nvSpPr>
          <p:cNvPr id="12" name="Text 10"/>
          <p:cNvSpPr/>
          <p:nvPr/>
        </p:nvSpPr>
        <p:spPr>
          <a:xfrm>
            <a:off x="8046601" y="2177653"/>
            <a:ext cx="3902273" cy="1873091"/>
          </a:xfrm>
          <a:prstGeom prst="rect">
            <a:avLst/>
          </a:prstGeom>
          <a:noFill/>
          <a:ln/>
        </p:spPr>
        <p:txBody>
          <a:bodyPr wrap="square" rtlCol="0" anchor="t"/>
          <a:lstStyle/>
          <a:p>
            <a:pPr indent="0" marL="0">
              <a:lnSpc>
                <a:spcPts val="2458"/>
              </a:lnSpc>
              <a:buNone/>
            </a:pPr>
            <a:r>
              <a:rPr lang="en-US" sz="1536" spc="-31" kern="0" dirty="0">
                <a:solidFill>
                  <a:srgbClr val="2B2E3C"/>
                </a:solidFill>
                <a:latin typeface="Open Sans" pitchFamily="34" charset="0"/>
                <a:ea typeface="Open Sans" pitchFamily="34" charset="-122"/>
                <a:cs typeface="Open Sans" pitchFamily="34" charset="-120"/>
              </a:rPr>
              <a:t>In addition to scheduled campaigns, the application will also support triggered campaigns, where emails are sent in response to specific user actions or events, such as a new subscriber signing up or a user abandoning their shopping cart.</a:t>
            </a:r>
            <a:endParaRPr lang="en-US" sz="1536" dirty="0"/>
          </a:p>
        </p:txBody>
      </p:sp>
      <p:sp>
        <p:nvSpPr>
          <p:cNvPr id="13" name="Shape 11"/>
          <p:cNvSpPr/>
          <p:nvPr/>
        </p:nvSpPr>
        <p:spPr>
          <a:xfrm>
            <a:off x="2681526" y="4710351"/>
            <a:ext cx="438864" cy="438864"/>
          </a:xfrm>
          <a:prstGeom prst="roundRect">
            <a:avLst>
              <a:gd name="adj" fmla="val 20005"/>
            </a:avLst>
          </a:prstGeom>
          <a:solidFill>
            <a:srgbClr val="FCE2CF"/>
          </a:solidFill>
          <a:ln w="7620">
            <a:solidFill>
              <a:srgbClr val="E2C8B5"/>
            </a:solidFill>
            <a:prstDash val="solid"/>
          </a:ln>
        </p:spPr>
      </p:sp>
      <p:sp>
        <p:nvSpPr>
          <p:cNvPr id="14" name="Text 12"/>
          <p:cNvSpPr/>
          <p:nvPr/>
        </p:nvSpPr>
        <p:spPr>
          <a:xfrm>
            <a:off x="2819162" y="4746903"/>
            <a:ext cx="163473" cy="365760"/>
          </a:xfrm>
          <a:prstGeom prst="rect">
            <a:avLst/>
          </a:prstGeom>
          <a:noFill/>
          <a:ln/>
        </p:spPr>
        <p:txBody>
          <a:bodyPr wrap="none" rtlCol="0" anchor="t"/>
          <a:lstStyle/>
          <a:p>
            <a:pPr algn="ctr" indent="0" marL="0">
              <a:lnSpc>
                <a:spcPts val="2880"/>
              </a:lnSpc>
              <a:buNone/>
            </a:pPr>
            <a:r>
              <a:rPr lang="en-US" sz="2304" spc="-31" kern="0" dirty="0">
                <a:solidFill>
                  <a:srgbClr val="2B2E3C"/>
                </a:solidFill>
                <a:latin typeface="Bitter" pitchFamily="34" charset="0"/>
                <a:ea typeface="Bitter" pitchFamily="34" charset="-122"/>
                <a:cs typeface="Bitter" pitchFamily="34" charset="-120"/>
              </a:rPr>
              <a:t>3</a:t>
            </a:r>
            <a:endParaRPr lang="en-US" sz="2304" dirty="0"/>
          </a:p>
        </p:txBody>
      </p:sp>
      <p:sp>
        <p:nvSpPr>
          <p:cNvPr id="15" name="Text 13"/>
          <p:cNvSpPr/>
          <p:nvPr/>
        </p:nvSpPr>
        <p:spPr>
          <a:xfrm>
            <a:off x="3315414" y="4777383"/>
            <a:ext cx="2438757" cy="304800"/>
          </a:xfrm>
          <a:prstGeom prst="rect">
            <a:avLst/>
          </a:prstGeom>
          <a:noFill/>
          <a:ln/>
        </p:spPr>
        <p:txBody>
          <a:bodyPr wrap="none" rtlCol="0" anchor="t"/>
          <a:lstStyle/>
          <a:p>
            <a:pPr indent="0" marL="0">
              <a:lnSpc>
                <a:spcPts val="2400"/>
              </a:lnSpc>
              <a:buNone/>
            </a:pPr>
            <a:r>
              <a:rPr lang="en-US" sz="1920" spc="-58" kern="0" dirty="0">
                <a:solidFill>
                  <a:srgbClr val="2B2E3C"/>
                </a:solidFill>
                <a:latin typeface="Bitter" pitchFamily="34" charset="0"/>
                <a:ea typeface="Bitter" pitchFamily="34" charset="-122"/>
                <a:cs typeface="Bitter" pitchFamily="34" charset="-120"/>
              </a:rPr>
              <a:t>List Management</a:t>
            </a:r>
            <a:endParaRPr lang="en-US" sz="1920" dirty="0"/>
          </a:p>
        </p:txBody>
      </p:sp>
      <p:sp>
        <p:nvSpPr>
          <p:cNvPr id="16" name="Text 14"/>
          <p:cNvSpPr/>
          <p:nvPr/>
        </p:nvSpPr>
        <p:spPr>
          <a:xfrm>
            <a:off x="3315414" y="5199221"/>
            <a:ext cx="3902273" cy="2185273"/>
          </a:xfrm>
          <a:prstGeom prst="rect">
            <a:avLst/>
          </a:prstGeom>
          <a:noFill/>
          <a:ln/>
        </p:spPr>
        <p:txBody>
          <a:bodyPr wrap="square" rtlCol="0" anchor="t"/>
          <a:lstStyle/>
          <a:p>
            <a:pPr indent="0" marL="0">
              <a:lnSpc>
                <a:spcPts val="2458"/>
              </a:lnSpc>
              <a:buNone/>
            </a:pPr>
            <a:r>
              <a:rPr lang="en-US" sz="1536" spc="-31" kern="0" dirty="0">
                <a:solidFill>
                  <a:srgbClr val="2B2E3C"/>
                </a:solidFill>
                <a:latin typeface="Open Sans" pitchFamily="34" charset="0"/>
                <a:ea typeface="Open Sans" pitchFamily="34" charset="-122"/>
                <a:cs typeface="Open Sans" pitchFamily="34" charset="-120"/>
              </a:rPr>
              <a:t>Automating the management of email subscriber lists is crucial for maintaining a clean and engaged audience. AWS Lambda functions can be used to handle list segmentation, unsubscribes, and email list hygiene, ensuring that the email marketing efforts remain effective and compliant.</a:t>
            </a:r>
            <a:endParaRPr lang="en-US" sz="1536" dirty="0"/>
          </a:p>
        </p:txBody>
      </p:sp>
      <p:sp>
        <p:nvSpPr>
          <p:cNvPr id="17" name="Shape 15"/>
          <p:cNvSpPr/>
          <p:nvPr/>
        </p:nvSpPr>
        <p:spPr>
          <a:xfrm>
            <a:off x="7412712" y="4710351"/>
            <a:ext cx="438864" cy="438864"/>
          </a:xfrm>
          <a:prstGeom prst="roundRect">
            <a:avLst>
              <a:gd name="adj" fmla="val 20005"/>
            </a:avLst>
          </a:prstGeom>
          <a:solidFill>
            <a:srgbClr val="FCE2CF"/>
          </a:solidFill>
          <a:ln w="7620">
            <a:solidFill>
              <a:srgbClr val="E2C8B5"/>
            </a:solidFill>
            <a:prstDash val="solid"/>
          </a:ln>
        </p:spPr>
      </p:sp>
      <p:sp>
        <p:nvSpPr>
          <p:cNvPr id="18" name="Text 16"/>
          <p:cNvSpPr/>
          <p:nvPr/>
        </p:nvSpPr>
        <p:spPr>
          <a:xfrm>
            <a:off x="7547491" y="4746903"/>
            <a:ext cx="169307" cy="365760"/>
          </a:xfrm>
          <a:prstGeom prst="rect">
            <a:avLst/>
          </a:prstGeom>
          <a:noFill/>
          <a:ln/>
        </p:spPr>
        <p:txBody>
          <a:bodyPr wrap="none" rtlCol="0" anchor="t"/>
          <a:lstStyle/>
          <a:p>
            <a:pPr algn="ctr" indent="0" marL="0">
              <a:lnSpc>
                <a:spcPts val="2880"/>
              </a:lnSpc>
              <a:buNone/>
            </a:pPr>
            <a:r>
              <a:rPr lang="en-US" sz="2304" spc="-31" kern="0" dirty="0">
                <a:solidFill>
                  <a:srgbClr val="2B2E3C"/>
                </a:solidFill>
                <a:latin typeface="Bitter" pitchFamily="34" charset="0"/>
                <a:ea typeface="Bitter" pitchFamily="34" charset="-122"/>
                <a:cs typeface="Bitter" pitchFamily="34" charset="-120"/>
              </a:rPr>
              <a:t>4</a:t>
            </a:r>
            <a:endParaRPr lang="en-US" sz="2304" dirty="0"/>
          </a:p>
        </p:txBody>
      </p:sp>
      <p:sp>
        <p:nvSpPr>
          <p:cNvPr id="19" name="Text 17"/>
          <p:cNvSpPr/>
          <p:nvPr/>
        </p:nvSpPr>
        <p:spPr>
          <a:xfrm>
            <a:off x="8046601" y="4777383"/>
            <a:ext cx="2573536" cy="304800"/>
          </a:xfrm>
          <a:prstGeom prst="rect">
            <a:avLst/>
          </a:prstGeom>
          <a:noFill/>
          <a:ln/>
        </p:spPr>
        <p:txBody>
          <a:bodyPr wrap="none" rtlCol="0" anchor="t"/>
          <a:lstStyle/>
          <a:p>
            <a:pPr indent="0" marL="0">
              <a:lnSpc>
                <a:spcPts val="2400"/>
              </a:lnSpc>
              <a:buNone/>
            </a:pPr>
            <a:r>
              <a:rPr lang="en-US" sz="1920" spc="-58" kern="0" dirty="0">
                <a:solidFill>
                  <a:srgbClr val="2B2E3C"/>
                </a:solidFill>
                <a:latin typeface="Bitter" pitchFamily="34" charset="0"/>
                <a:ea typeface="Bitter" pitchFamily="34" charset="-122"/>
                <a:cs typeface="Bitter" pitchFamily="34" charset="-120"/>
              </a:rPr>
              <a:t>Reporting and Analytics</a:t>
            </a:r>
            <a:endParaRPr lang="en-US" sz="1920" dirty="0"/>
          </a:p>
        </p:txBody>
      </p:sp>
      <p:sp>
        <p:nvSpPr>
          <p:cNvPr id="20" name="Text 18"/>
          <p:cNvSpPr/>
          <p:nvPr/>
        </p:nvSpPr>
        <p:spPr>
          <a:xfrm>
            <a:off x="8046601" y="5199221"/>
            <a:ext cx="3902273" cy="2497455"/>
          </a:xfrm>
          <a:prstGeom prst="rect">
            <a:avLst/>
          </a:prstGeom>
          <a:noFill/>
          <a:ln/>
        </p:spPr>
        <p:txBody>
          <a:bodyPr wrap="square" rtlCol="0" anchor="t"/>
          <a:lstStyle/>
          <a:p>
            <a:pPr indent="0" marL="0">
              <a:lnSpc>
                <a:spcPts val="2458"/>
              </a:lnSpc>
              <a:buNone/>
            </a:pPr>
            <a:r>
              <a:rPr lang="en-US" sz="1536" spc="-31" kern="0" dirty="0">
                <a:solidFill>
                  <a:srgbClr val="2B2E3C"/>
                </a:solidFill>
                <a:latin typeface="Open Sans" pitchFamily="34" charset="0"/>
                <a:ea typeface="Open Sans" pitchFamily="34" charset="-122"/>
                <a:cs typeface="Open Sans" pitchFamily="34" charset="-120"/>
              </a:rPr>
              <a:t>The application will also include automated reporting and analytics capabilities, leveraging the data processing and streaming capabilities of Amazon Kinesis and CloudWatch. This will provide real-time insights into the performance of the email marketing campaigns, enabling data-driven optimization and decision-making.</a:t>
            </a:r>
            <a:endParaRPr lang="en-US" sz="1536"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32577"/>
          </a:xfrm>
          <a:prstGeom prst="rect">
            <a:avLst/>
          </a:prstGeom>
          <a:solidFill>
            <a:srgbClr val="FFF8F0"/>
          </a:solidFill>
          <a:ln/>
        </p:spPr>
      </p:sp>
      <p:sp>
        <p:nvSpPr>
          <p:cNvPr id="4" name="Text 2"/>
          <p:cNvSpPr/>
          <p:nvPr/>
        </p:nvSpPr>
        <p:spPr>
          <a:xfrm>
            <a:off x="2533769" y="553522"/>
            <a:ext cx="7495818" cy="629007"/>
          </a:xfrm>
          <a:prstGeom prst="rect">
            <a:avLst/>
          </a:prstGeom>
          <a:noFill/>
          <a:ln/>
        </p:spPr>
        <p:txBody>
          <a:bodyPr wrap="none" rtlCol="0" anchor="t"/>
          <a:lstStyle/>
          <a:p>
            <a:pPr indent="0" marL="0">
              <a:lnSpc>
                <a:spcPts val="4954"/>
              </a:lnSpc>
              <a:buNone/>
            </a:pPr>
            <a:r>
              <a:rPr lang="en-US" sz="3963" spc="-119" kern="0" dirty="0">
                <a:solidFill>
                  <a:srgbClr val="2C3F42"/>
                </a:solidFill>
                <a:latin typeface="Bitter" pitchFamily="34" charset="0"/>
                <a:ea typeface="Bitter" pitchFamily="34" charset="-122"/>
                <a:cs typeface="Bitter" pitchFamily="34" charset="-120"/>
              </a:rPr>
              <a:t>Securing the Application and Data</a:t>
            </a:r>
            <a:endParaRPr lang="en-US" sz="3963" dirty="0"/>
          </a:p>
        </p:txBody>
      </p:sp>
      <p:sp>
        <p:nvSpPr>
          <p:cNvPr id="5" name="Shape 3"/>
          <p:cNvSpPr/>
          <p:nvPr/>
        </p:nvSpPr>
        <p:spPr>
          <a:xfrm>
            <a:off x="2533769" y="1585079"/>
            <a:ext cx="4680823" cy="2785348"/>
          </a:xfrm>
          <a:prstGeom prst="roundRect">
            <a:avLst>
              <a:gd name="adj" fmla="val 3253"/>
            </a:avLst>
          </a:prstGeom>
          <a:solidFill>
            <a:srgbClr val="FCE2CF"/>
          </a:solidFill>
          <a:ln w="7620">
            <a:solidFill>
              <a:srgbClr val="E2C8B5"/>
            </a:solidFill>
            <a:prstDash val="solid"/>
          </a:ln>
        </p:spPr>
      </p:sp>
      <p:sp>
        <p:nvSpPr>
          <p:cNvPr id="6" name="Text 4"/>
          <p:cNvSpPr/>
          <p:nvPr/>
        </p:nvSpPr>
        <p:spPr>
          <a:xfrm>
            <a:off x="2742605" y="1793915"/>
            <a:ext cx="2516505" cy="314563"/>
          </a:xfrm>
          <a:prstGeom prst="rect">
            <a:avLst/>
          </a:prstGeom>
          <a:noFill/>
          <a:ln/>
        </p:spPr>
        <p:txBody>
          <a:bodyPr wrap="none" rtlCol="0" anchor="t"/>
          <a:lstStyle/>
          <a:p>
            <a:pPr indent="0" marL="0">
              <a:lnSpc>
                <a:spcPts val="2477"/>
              </a:lnSpc>
              <a:buNone/>
            </a:pPr>
            <a:r>
              <a:rPr lang="en-US" sz="1982" spc="-59" kern="0" dirty="0">
                <a:solidFill>
                  <a:srgbClr val="2B2E3C"/>
                </a:solidFill>
                <a:latin typeface="Bitter" pitchFamily="34" charset="0"/>
                <a:ea typeface="Bitter" pitchFamily="34" charset="-122"/>
                <a:cs typeface="Bitter" pitchFamily="34" charset="-120"/>
              </a:rPr>
              <a:t>Data Encryption</a:t>
            </a:r>
            <a:endParaRPr lang="en-US" sz="1982" dirty="0"/>
          </a:p>
        </p:txBody>
      </p:sp>
      <p:sp>
        <p:nvSpPr>
          <p:cNvPr id="7" name="Text 5"/>
          <p:cNvSpPr/>
          <p:nvPr/>
        </p:nvSpPr>
        <p:spPr>
          <a:xfrm>
            <a:off x="2742605" y="2229207"/>
            <a:ext cx="4263152" cy="1932384"/>
          </a:xfrm>
          <a:prstGeom prst="rect">
            <a:avLst/>
          </a:prstGeom>
          <a:noFill/>
          <a:ln/>
        </p:spPr>
        <p:txBody>
          <a:bodyPr wrap="square" rtlCol="0" anchor="t"/>
          <a:lstStyle/>
          <a:p>
            <a:pPr indent="0" marL="0">
              <a:lnSpc>
                <a:spcPts val="2536"/>
              </a:lnSpc>
              <a:buNone/>
            </a:pPr>
            <a:r>
              <a:rPr lang="en-US" sz="1585" spc="-32" kern="0" dirty="0">
                <a:solidFill>
                  <a:srgbClr val="2B2E3C"/>
                </a:solidFill>
                <a:latin typeface="Open Sans" pitchFamily="34" charset="0"/>
                <a:ea typeface="Open Sans" pitchFamily="34" charset="-122"/>
                <a:cs typeface="Open Sans" pitchFamily="34" charset="-120"/>
              </a:rPr>
              <a:t>To ensure the privacy and security of the email marketing data, we will implement encryption at rest and in transit. Amazon S3 provides server-side encryption options, and Amazon SES supports encryption for email content and attachments.</a:t>
            </a:r>
            <a:endParaRPr lang="en-US" sz="1585" dirty="0"/>
          </a:p>
        </p:txBody>
      </p:sp>
      <p:sp>
        <p:nvSpPr>
          <p:cNvPr id="8" name="Shape 6"/>
          <p:cNvSpPr/>
          <p:nvPr/>
        </p:nvSpPr>
        <p:spPr>
          <a:xfrm>
            <a:off x="7415808" y="1585079"/>
            <a:ext cx="4680823" cy="2785348"/>
          </a:xfrm>
          <a:prstGeom prst="roundRect">
            <a:avLst>
              <a:gd name="adj" fmla="val 3253"/>
            </a:avLst>
          </a:prstGeom>
          <a:solidFill>
            <a:srgbClr val="FCE2CF"/>
          </a:solidFill>
          <a:ln w="7620">
            <a:solidFill>
              <a:srgbClr val="E2C8B5"/>
            </a:solidFill>
            <a:prstDash val="solid"/>
          </a:ln>
        </p:spPr>
      </p:sp>
      <p:sp>
        <p:nvSpPr>
          <p:cNvPr id="9" name="Text 7"/>
          <p:cNvSpPr/>
          <p:nvPr/>
        </p:nvSpPr>
        <p:spPr>
          <a:xfrm>
            <a:off x="7624643" y="1793915"/>
            <a:ext cx="2516505" cy="314563"/>
          </a:xfrm>
          <a:prstGeom prst="rect">
            <a:avLst/>
          </a:prstGeom>
          <a:noFill/>
          <a:ln/>
        </p:spPr>
        <p:txBody>
          <a:bodyPr wrap="none" rtlCol="0" anchor="t"/>
          <a:lstStyle/>
          <a:p>
            <a:pPr indent="0" marL="0">
              <a:lnSpc>
                <a:spcPts val="2477"/>
              </a:lnSpc>
              <a:buNone/>
            </a:pPr>
            <a:r>
              <a:rPr lang="en-US" sz="1982" spc="-59" kern="0" dirty="0">
                <a:solidFill>
                  <a:srgbClr val="2B2E3C"/>
                </a:solidFill>
                <a:latin typeface="Bitter" pitchFamily="34" charset="0"/>
                <a:ea typeface="Bitter" pitchFamily="34" charset="-122"/>
                <a:cs typeface="Bitter" pitchFamily="34" charset="-120"/>
              </a:rPr>
              <a:t>Access Control</a:t>
            </a:r>
            <a:endParaRPr lang="en-US" sz="1982" dirty="0"/>
          </a:p>
        </p:txBody>
      </p:sp>
      <p:sp>
        <p:nvSpPr>
          <p:cNvPr id="10" name="Text 8"/>
          <p:cNvSpPr/>
          <p:nvPr/>
        </p:nvSpPr>
        <p:spPr>
          <a:xfrm>
            <a:off x="7624643" y="2229207"/>
            <a:ext cx="4263152" cy="1932384"/>
          </a:xfrm>
          <a:prstGeom prst="rect">
            <a:avLst/>
          </a:prstGeom>
          <a:noFill/>
          <a:ln/>
        </p:spPr>
        <p:txBody>
          <a:bodyPr wrap="square" rtlCol="0" anchor="t"/>
          <a:lstStyle/>
          <a:p>
            <a:pPr indent="0" marL="0">
              <a:lnSpc>
                <a:spcPts val="2536"/>
              </a:lnSpc>
              <a:buNone/>
            </a:pPr>
            <a:r>
              <a:rPr lang="en-US" sz="1585" spc="-32" kern="0" dirty="0">
                <a:solidFill>
                  <a:srgbClr val="2B2E3C"/>
                </a:solidFill>
                <a:latin typeface="Open Sans" pitchFamily="34" charset="0"/>
                <a:ea typeface="Open Sans" pitchFamily="34" charset="-122"/>
                <a:cs typeface="Open Sans" pitchFamily="34" charset="-120"/>
              </a:rPr>
              <a:t>Granular access control will be implemented using AWS Identity and Access Management (IAM) to restrict access to the application's resources and data. This will ensure that only authorized users and processes can interact with the email marketing application.</a:t>
            </a:r>
            <a:endParaRPr lang="en-US" sz="1585" dirty="0"/>
          </a:p>
        </p:txBody>
      </p:sp>
      <p:sp>
        <p:nvSpPr>
          <p:cNvPr id="11" name="Shape 9"/>
          <p:cNvSpPr/>
          <p:nvPr/>
        </p:nvSpPr>
        <p:spPr>
          <a:xfrm>
            <a:off x="2533769" y="4571643"/>
            <a:ext cx="4680823" cy="3107412"/>
          </a:xfrm>
          <a:prstGeom prst="roundRect">
            <a:avLst>
              <a:gd name="adj" fmla="val 2915"/>
            </a:avLst>
          </a:prstGeom>
          <a:solidFill>
            <a:srgbClr val="FCE2CF"/>
          </a:solidFill>
          <a:ln w="7620">
            <a:solidFill>
              <a:srgbClr val="E2C8B5"/>
            </a:solidFill>
            <a:prstDash val="solid"/>
          </a:ln>
        </p:spPr>
      </p:sp>
      <p:sp>
        <p:nvSpPr>
          <p:cNvPr id="12" name="Text 10"/>
          <p:cNvSpPr/>
          <p:nvPr/>
        </p:nvSpPr>
        <p:spPr>
          <a:xfrm>
            <a:off x="2742605" y="4780478"/>
            <a:ext cx="2649855" cy="314563"/>
          </a:xfrm>
          <a:prstGeom prst="rect">
            <a:avLst/>
          </a:prstGeom>
          <a:noFill/>
          <a:ln/>
        </p:spPr>
        <p:txBody>
          <a:bodyPr wrap="none" rtlCol="0" anchor="t"/>
          <a:lstStyle/>
          <a:p>
            <a:pPr indent="0" marL="0">
              <a:lnSpc>
                <a:spcPts val="2477"/>
              </a:lnSpc>
              <a:buNone/>
            </a:pPr>
            <a:r>
              <a:rPr lang="en-US" sz="1982" spc="-59" kern="0" dirty="0">
                <a:solidFill>
                  <a:srgbClr val="2B2E3C"/>
                </a:solidFill>
                <a:latin typeface="Bitter" pitchFamily="34" charset="0"/>
                <a:ea typeface="Bitter" pitchFamily="34" charset="-122"/>
                <a:cs typeface="Bitter" pitchFamily="34" charset="-120"/>
              </a:rPr>
              <a:t>Monitoring and Logging</a:t>
            </a:r>
            <a:endParaRPr lang="en-US" sz="1982" dirty="0"/>
          </a:p>
        </p:txBody>
      </p:sp>
      <p:sp>
        <p:nvSpPr>
          <p:cNvPr id="13" name="Text 11"/>
          <p:cNvSpPr/>
          <p:nvPr/>
        </p:nvSpPr>
        <p:spPr>
          <a:xfrm>
            <a:off x="2742605" y="5215771"/>
            <a:ext cx="4263152" cy="1610320"/>
          </a:xfrm>
          <a:prstGeom prst="rect">
            <a:avLst/>
          </a:prstGeom>
          <a:noFill/>
          <a:ln/>
        </p:spPr>
        <p:txBody>
          <a:bodyPr wrap="square" rtlCol="0" anchor="t"/>
          <a:lstStyle/>
          <a:p>
            <a:pPr indent="0" marL="0">
              <a:lnSpc>
                <a:spcPts val="2536"/>
              </a:lnSpc>
              <a:buNone/>
            </a:pPr>
            <a:r>
              <a:rPr lang="en-US" sz="1585" spc="-32" kern="0" dirty="0">
                <a:solidFill>
                  <a:srgbClr val="2B2E3C"/>
                </a:solidFill>
                <a:latin typeface="Open Sans" pitchFamily="34" charset="0"/>
                <a:ea typeface="Open Sans" pitchFamily="34" charset="-122"/>
                <a:cs typeface="Open Sans" pitchFamily="34" charset="-120"/>
              </a:rPr>
              <a:t>Amazon CloudWatch will be used to monitor the application's performance, security, and compliance. Detailed logging and auditing will be set up to track user activities, API calls, and any potential security incidents or anomalies.</a:t>
            </a:r>
            <a:endParaRPr lang="en-US" sz="1585" dirty="0"/>
          </a:p>
        </p:txBody>
      </p:sp>
      <p:sp>
        <p:nvSpPr>
          <p:cNvPr id="14" name="Shape 12"/>
          <p:cNvSpPr/>
          <p:nvPr/>
        </p:nvSpPr>
        <p:spPr>
          <a:xfrm>
            <a:off x="7415808" y="4571643"/>
            <a:ext cx="4680823" cy="3107412"/>
          </a:xfrm>
          <a:prstGeom prst="roundRect">
            <a:avLst>
              <a:gd name="adj" fmla="val 2915"/>
            </a:avLst>
          </a:prstGeom>
          <a:solidFill>
            <a:srgbClr val="FCE2CF"/>
          </a:solidFill>
          <a:ln w="7620">
            <a:solidFill>
              <a:srgbClr val="E2C8B5"/>
            </a:solidFill>
            <a:prstDash val="solid"/>
          </a:ln>
        </p:spPr>
      </p:sp>
      <p:sp>
        <p:nvSpPr>
          <p:cNvPr id="15" name="Text 13"/>
          <p:cNvSpPr/>
          <p:nvPr/>
        </p:nvSpPr>
        <p:spPr>
          <a:xfrm>
            <a:off x="7624643" y="4780478"/>
            <a:ext cx="2516505" cy="314563"/>
          </a:xfrm>
          <a:prstGeom prst="rect">
            <a:avLst/>
          </a:prstGeom>
          <a:noFill/>
          <a:ln/>
        </p:spPr>
        <p:txBody>
          <a:bodyPr wrap="none" rtlCol="0" anchor="t"/>
          <a:lstStyle/>
          <a:p>
            <a:pPr indent="0" marL="0">
              <a:lnSpc>
                <a:spcPts val="2477"/>
              </a:lnSpc>
              <a:buNone/>
            </a:pPr>
            <a:r>
              <a:rPr lang="en-US" sz="1982" spc="-59" kern="0" dirty="0">
                <a:solidFill>
                  <a:srgbClr val="2B2E3C"/>
                </a:solidFill>
                <a:latin typeface="Bitter" pitchFamily="34" charset="0"/>
                <a:ea typeface="Bitter" pitchFamily="34" charset="-122"/>
                <a:cs typeface="Bitter" pitchFamily="34" charset="-120"/>
              </a:rPr>
              <a:t>Disaster Recovery</a:t>
            </a:r>
            <a:endParaRPr lang="en-US" sz="1982" dirty="0"/>
          </a:p>
        </p:txBody>
      </p:sp>
      <p:sp>
        <p:nvSpPr>
          <p:cNvPr id="16" name="Text 14"/>
          <p:cNvSpPr/>
          <p:nvPr/>
        </p:nvSpPr>
        <p:spPr>
          <a:xfrm>
            <a:off x="7624643" y="5215771"/>
            <a:ext cx="4263152" cy="2254448"/>
          </a:xfrm>
          <a:prstGeom prst="rect">
            <a:avLst/>
          </a:prstGeom>
          <a:noFill/>
          <a:ln/>
        </p:spPr>
        <p:txBody>
          <a:bodyPr wrap="square" rtlCol="0" anchor="t"/>
          <a:lstStyle/>
          <a:p>
            <a:pPr indent="0" marL="0">
              <a:lnSpc>
                <a:spcPts val="2536"/>
              </a:lnSpc>
              <a:buNone/>
            </a:pPr>
            <a:r>
              <a:rPr lang="en-US" sz="1585" spc="-32" kern="0" dirty="0">
                <a:solidFill>
                  <a:srgbClr val="2B2E3C"/>
                </a:solidFill>
                <a:latin typeface="Open Sans" pitchFamily="34" charset="0"/>
                <a:ea typeface="Open Sans" pitchFamily="34" charset="-122"/>
                <a:cs typeface="Open Sans" pitchFamily="34" charset="-120"/>
              </a:rPr>
              <a:t>To ensure the resilience and availability of the email marketing application, we will implement a comprehensive disaster recovery strategy, including regular backups of the data stored in Amazon S3 and the ability to quickly restore the application in the event of a failure or disaster.</a:t>
            </a:r>
            <a:endParaRPr lang="en-US" sz="1585"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30553"/>
          </a:xfrm>
          <a:prstGeom prst="rect">
            <a:avLst/>
          </a:prstGeom>
          <a:solidFill>
            <a:srgbClr val="FFF8F0"/>
          </a:solidFill>
          <a:ln/>
        </p:spPr>
      </p:sp>
      <p:sp>
        <p:nvSpPr>
          <p:cNvPr id="4" name="Text 2"/>
          <p:cNvSpPr/>
          <p:nvPr/>
        </p:nvSpPr>
        <p:spPr>
          <a:xfrm>
            <a:off x="2927628" y="507921"/>
            <a:ext cx="8688229" cy="577215"/>
          </a:xfrm>
          <a:prstGeom prst="rect">
            <a:avLst/>
          </a:prstGeom>
          <a:noFill/>
          <a:ln/>
        </p:spPr>
        <p:txBody>
          <a:bodyPr wrap="none" rtlCol="0" anchor="t"/>
          <a:lstStyle/>
          <a:p>
            <a:pPr indent="0" marL="0">
              <a:lnSpc>
                <a:spcPts val="4546"/>
              </a:lnSpc>
              <a:buNone/>
            </a:pPr>
            <a:r>
              <a:rPr lang="en-US" sz="3637" spc="-109" kern="0" dirty="0">
                <a:solidFill>
                  <a:srgbClr val="2C3F42"/>
                </a:solidFill>
                <a:latin typeface="Bitter" pitchFamily="34" charset="0"/>
                <a:ea typeface="Bitter" pitchFamily="34" charset="-122"/>
                <a:cs typeface="Bitter" pitchFamily="34" charset="-120"/>
              </a:rPr>
              <a:t>Monitoring and Optimizing the Application</a:t>
            </a:r>
            <a:endParaRPr lang="en-US" sz="3637" dirty="0"/>
          </a:p>
        </p:txBody>
      </p:sp>
      <p:pic>
        <p:nvPicPr>
          <p:cNvPr id="5" name="Image 0" descr="preencoded.png">    </p:cNvPr>
          <p:cNvPicPr>
            <a:picLocks noChangeAspect="1"/>
          </p:cNvPicPr>
          <p:nvPr/>
        </p:nvPicPr>
        <p:blipFill>
          <a:blip r:embed="rId1"/>
          <a:stretch>
            <a:fillRect/>
          </a:stretch>
        </p:blipFill>
        <p:spPr>
          <a:xfrm>
            <a:off x="2927628" y="1454587"/>
            <a:ext cx="369451" cy="369451"/>
          </a:xfrm>
          <a:prstGeom prst="rect">
            <a:avLst/>
          </a:prstGeom>
        </p:spPr>
      </p:pic>
      <p:sp>
        <p:nvSpPr>
          <p:cNvPr id="6" name="Text 3"/>
          <p:cNvSpPr/>
          <p:nvPr/>
        </p:nvSpPr>
        <p:spPr>
          <a:xfrm>
            <a:off x="2927628" y="2008703"/>
            <a:ext cx="1985963" cy="577453"/>
          </a:xfrm>
          <a:prstGeom prst="rect">
            <a:avLst/>
          </a:prstGeom>
          <a:noFill/>
          <a:ln/>
        </p:spPr>
        <p:txBody>
          <a:bodyPr wrap="square" rtlCol="0" anchor="t"/>
          <a:lstStyle/>
          <a:p>
            <a:pPr algn="l" indent="0" marL="0">
              <a:lnSpc>
                <a:spcPts val="2273"/>
              </a:lnSpc>
              <a:buNone/>
            </a:pPr>
            <a:r>
              <a:rPr lang="en-US" sz="1818" spc="-55" kern="0" dirty="0">
                <a:solidFill>
                  <a:srgbClr val="2B2E3C"/>
                </a:solidFill>
                <a:latin typeface="Bitter" pitchFamily="34" charset="0"/>
                <a:ea typeface="Bitter" pitchFamily="34" charset="-122"/>
                <a:cs typeface="Bitter" pitchFamily="34" charset="-120"/>
              </a:rPr>
              <a:t>Performance Monitoring</a:t>
            </a:r>
            <a:endParaRPr lang="en-US" sz="1818" dirty="0"/>
          </a:p>
        </p:txBody>
      </p:sp>
      <p:sp>
        <p:nvSpPr>
          <p:cNvPr id="7" name="Text 4"/>
          <p:cNvSpPr/>
          <p:nvPr/>
        </p:nvSpPr>
        <p:spPr>
          <a:xfrm>
            <a:off x="2927628" y="2696885"/>
            <a:ext cx="1985963" cy="5025747"/>
          </a:xfrm>
          <a:prstGeom prst="rect">
            <a:avLst/>
          </a:prstGeom>
          <a:noFill/>
          <a:ln/>
        </p:spPr>
        <p:txBody>
          <a:bodyPr wrap="square" rtlCol="0" anchor="t"/>
          <a:lstStyle/>
          <a:p>
            <a:pPr algn="l" indent="0" marL="0">
              <a:lnSpc>
                <a:spcPts val="2327"/>
              </a:lnSpc>
              <a:buNone/>
            </a:pPr>
            <a:r>
              <a:rPr lang="en-US" sz="1455" spc="-29" kern="0" dirty="0">
                <a:solidFill>
                  <a:srgbClr val="2B2E3C"/>
                </a:solidFill>
                <a:latin typeface="Open Sans" pitchFamily="34" charset="0"/>
                <a:ea typeface="Open Sans" pitchFamily="34" charset="-122"/>
                <a:cs typeface="Open Sans" pitchFamily="34" charset="-120"/>
              </a:rPr>
              <a:t>Continuously monitoring the performance of the email marketing application is crucial for ensuring its efficiency and scalability. We will leverage Amazon CloudWatch to track key metrics such as request rates, response times, and resource utilization, and use this data to identify and address any bottlenecks or performance issues.</a:t>
            </a:r>
            <a:endParaRPr lang="en-US" sz="1455" dirty="0"/>
          </a:p>
        </p:txBody>
      </p:sp>
      <p:pic>
        <p:nvPicPr>
          <p:cNvPr id="8" name="Image 1" descr="preencoded.png">    </p:cNvPr>
          <p:cNvPicPr>
            <a:picLocks noChangeAspect="1"/>
          </p:cNvPicPr>
          <p:nvPr/>
        </p:nvPicPr>
        <p:blipFill>
          <a:blip r:embed="rId2"/>
          <a:stretch>
            <a:fillRect/>
          </a:stretch>
        </p:blipFill>
        <p:spPr>
          <a:xfrm>
            <a:off x="5190649" y="1454587"/>
            <a:ext cx="369451" cy="369451"/>
          </a:xfrm>
          <a:prstGeom prst="rect">
            <a:avLst/>
          </a:prstGeom>
        </p:spPr>
      </p:pic>
      <p:sp>
        <p:nvSpPr>
          <p:cNvPr id="9" name="Text 5"/>
          <p:cNvSpPr/>
          <p:nvPr/>
        </p:nvSpPr>
        <p:spPr>
          <a:xfrm>
            <a:off x="5190649" y="2008703"/>
            <a:ext cx="1985963" cy="577453"/>
          </a:xfrm>
          <a:prstGeom prst="rect">
            <a:avLst/>
          </a:prstGeom>
          <a:noFill/>
          <a:ln/>
        </p:spPr>
        <p:txBody>
          <a:bodyPr wrap="square" rtlCol="0" anchor="t"/>
          <a:lstStyle/>
          <a:p>
            <a:pPr algn="l" indent="0" marL="0">
              <a:lnSpc>
                <a:spcPts val="2273"/>
              </a:lnSpc>
              <a:buNone/>
            </a:pPr>
            <a:r>
              <a:rPr lang="en-US" sz="1818" spc="-55" kern="0" dirty="0">
                <a:solidFill>
                  <a:srgbClr val="2B2E3C"/>
                </a:solidFill>
                <a:latin typeface="Bitter" pitchFamily="34" charset="0"/>
                <a:ea typeface="Bitter" pitchFamily="34" charset="-122"/>
                <a:cs typeface="Bitter" pitchFamily="34" charset="-120"/>
              </a:rPr>
              <a:t>Optimization Strategies</a:t>
            </a:r>
            <a:endParaRPr lang="en-US" sz="1818" dirty="0"/>
          </a:p>
        </p:txBody>
      </p:sp>
      <p:sp>
        <p:nvSpPr>
          <p:cNvPr id="10" name="Text 6"/>
          <p:cNvSpPr/>
          <p:nvPr/>
        </p:nvSpPr>
        <p:spPr>
          <a:xfrm>
            <a:off x="5190649" y="2696885"/>
            <a:ext cx="1985963" cy="4730115"/>
          </a:xfrm>
          <a:prstGeom prst="rect">
            <a:avLst/>
          </a:prstGeom>
          <a:noFill/>
          <a:ln/>
        </p:spPr>
        <p:txBody>
          <a:bodyPr wrap="square" rtlCol="0" anchor="t"/>
          <a:lstStyle/>
          <a:p>
            <a:pPr algn="l" indent="0" marL="0">
              <a:lnSpc>
                <a:spcPts val="2327"/>
              </a:lnSpc>
              <a:buNone/>
            </a:pPr>
            <a:r>
              <a:rPr lang="en-US" sz="1455" spc="-29" kern="0" dirty="0">
                <a:solidFill>
                  <a:srgbClr val="2B2E3C"/>
                </a:solidFill>
                <a:latin typeface="Open Sans" pitchFamily="34" charset="0"/>
                <a:ea typeface="Open Sans" pitchFamily="34" charset="-122"/>
                <a:cs typeface="Open Sans" pitchFamily="34" charset="-120"/>
              </a:rPr>
              <a:t>Based on the performance data collected, we will implement optimization strategies to improve the application's efficiency and cost-effectiveness. This may include scaling resources up or down based on demand, optimizing Lambda function configurations, and fine-tuning the data processing and storage workflows.</a:t>
            </a:r>
            <a:endParaRPr lang="en-US" sz="1455" dirty="0"/>
          </a:p>
        </p:txBody>
      </p:sp>
      <p:pic>
        <p:nvPicPr>
          <p:cNvPr id="11" name="Image 2" descr="preencoded.png">    </p:cNvPr>
          <p:cNvPicPr>
            <a:picLocks noChangeAspect="1"/>
          </p:cNvPicPr>
          <p:nvPr/>
        </p:nvPicPr>
        <p:blipFill>
          <a:blip r:embed="rId3"/>
          <a:stretch>
            <a:fillRect/>
          </a:stretch>
        </p:blipFill>
        <p:spPr>
          <a:xfrm>
            <a:off x="7453670" y="1454587"/>
            <a:ext cx="369451" cy="369451"/>
          </a:xfrm>
          <a:prstGeom prst="rect">
            <a:avLst/>
          </a:prstGeom>
        </p:spPr>
      </p:pic>
      <p:sp>
        <p:nvSpPr>
          <p:cNvPr id="12" name="Text 7"/>
          <p:cNvSpPr/>
          <p:nvPr/>
        </p:nvSpPr>
        <p:spPr>
          <a:xfrm>
            <a:off x="7453670" y="2008703"/>
            <a:ext cx="1985963" cy="288727"/>
          </a:xfrm>
          <a:prstGeom prst="rect">
            <a:avLst/>
          </a:prstGeom>
          <a:noFill/>
          <a:ln/>
        </p:spPr>
        <p:txBody>
          <a:bodyPr wrap="none" rtlCol="0" anchor="t"/>
          <a:lstStyle/>
          <a:p>
            <a:pPr algn="l" indent="0" marL="0">
              <a:lnSpc>
                <a:spcPts val="2273"/>
              </a:lnSpc>
              <a:buNone/>
            </a:pPr>
            <a:r>
              <a:rPr lang="en-US" sz="1818" spc="-55" kern="0" dirty="0">
                <a:solidFill>
                  <a:srgbClr val="2B2E3C"/>
                </a:solidFill>
                <a:latin typeface="Bitter" pitchFamily="34" charset="0"/>
                <a:ea typeface="Bitter" pitchFamily="34" charset="-122"/>
                <a:cs typeface="Bitter" pitchFamily="34" charset="-120"/>
              </a:rPr>
              <a:t>Cost Optimization</a:t>
            </a:r>
            <a:endParaRPr lang="en-US" sz="1818" dirty="0"/>
          </a:p>
        </p:txBody>
      </p:sp>
      <p:sp>
        <p:nvSpPr>
          <p:cNvPr id="13" name="Text 8"/>
          <p:cNvSpPr/>
          <p:nvPr/>
        </p:nvSpPr>
        <p:spPr>
          <a:xfrm>
            <a:off x="7453670" y="2408158"/>
            <a:ext cx="1985963" cy="5025747"/>
          </a:xfrm>
          <a:prstGeom prst="rect">
            <a:avLst/>
          </a:prstGeom>
          <a:noFill/>
          <a:ln/>
        </p:spPr>
        <p:txBody>
          <a:bodyPr wrap="square" rtlCol="0" anchor="t"/>
          <a:lstStyle/>
          <a:p>
            <a:pPr algn="l" indent="0" marL="0">
              <a:lnSpc>
                <a:spcPts val="2327"/>
              </a:lnSpc>
              <a:buNone/>
            </a:pPr>
            <a:r>
              <a:rPr lang="en-US" sz="1455" spc="-29" kern="0" dirty="0">
                <a:solidFill>
                  <a:srgbClr val="2B2E3C"/>
                </a:solidFill>
                <a:latin typeface="Open Sans" pitchFamily="34" charset="0"/>
                <a:ea typeface="Open Sans" pitchFamily="34" charset="-122"/>
                <a:cs typeface="Open Sans" pitchFamily="34" charset="-120"/>
              </a:rPr>
              <a:t>Keeping the operational costs of the email marketing application under control is essential. We will leverage AWS Cost Explorer and Budgets to monitor and manage the costs associated with the various AWS services used, and implement cost optimization techniques such as selective caching, serverless scaling, and resource tagging.</a:t>
            </a:r>
            <a:endParaRPr lang="en-US" sz="1455" dirty="0"/>
          </a:p>
        </p:txBody>
      </p:sp>
      <p:pic>
        <p:nvPicPr>
          <p:cNvPr id="14" name="Image 3" descr="preencoded.png">    </p:cNvPr>
          <p:cNvPicPr>
            <a:picLocks noChangeAspect="1"/>
          </p:cNvPicPr>
          <p:nvPr/>
        </p:nvPicPr>
        <p:blipFill>
          <a:blip r:embed="rId4"/>
          <a:stretch>
            <a:fillRect/>
          </a:stretch>
        </p:blipFill>
        <p:spPr>
          <a:xfrm>
            <a:off x="9716691" y="1454587"/>
            <a:ext cx="369451" cy="369451"/>
          </a:xfrm>
          <a:prstGeom prst="rect">
            <a:avLst/>
          </a:prstGeom>
        </p:spPr>
      </p:pic>
      <p:sp>
        <p:nvSpPr>
          <p:cNvPr id="15" name="Text 9"/>
          <p:cNvSpPr/>
          <p:nvPr/>
        </p:nvSpPr>
        <p:spPr>
          <a:xfrm>
            <a:off x="9716691" y="2008703"/>
            <a:ext cx="1985963" cy="288727"/>
          </a:xfrm>
          <a:prstGeom prst="rect">
            <a:avLst/>
          </a:prstGeom>
          <a:noFill/>
          <a:ln/>
        </p:spPr>
        <p:txBody>
          <a:bodyPr wrap="none" rtlCol="0" anchor="t"/>
          <a:lstStyle/>
          <a:p>
            <a:pPr algn="l" indent="0" marL="0">
              <a:lnSpc>
                <a:spcPts val="2273"/>
              </a:lnSpc>
              <a:buNone/>
            </a:pPr>
            <a:r>
              <a:rPr lang="en-US" sz="1818" spc="-55" kern="0" dirty="0">
                <a:solidFill>
                  <a:srgbClr val="2B2E3C"/>
                </a:solidFill>
                <a:latin typeface="Bitter" pitchFamily="34" charset="0"/>
                <a:ea typeface="Bitter" pitchFamily="34" charset="-122"/>
                <a:cs typeface="Bitter" pitchFamily="34" charset="-120"/>
              </a:rPr>
              <a:t>Email Analytics</a:t>
            </a:r>
            <a:endParaRPr lang="en-US" sz="1818" dirty="0"/>
          </a:p>
        </p:txBody>
      </p:sp>
      <p:sp>
        <p:nvSpPr>
          <p:cNvPr id="16" name="Text 10"/>
          <p:cNvSpPr/>
          <p:nvPr/>
        </p:nvSpPr>
        <p:spPr>
          <a:xfrm>
            <a:off x="9716691" y="2408158"/>
            <a:ext cx="1985963" cy="4730115"/>
          </a:xfrm>
          <a:prstGeom prst="rect">
            <a:avLst/>
          </a:prstGeom>
          <a:noFill/>
          <a:ln/>
        </p:spPr>
        <p:txBody>
          <a:bodyPr wrap="square" rtlCol="0" anchor="t"/>
          <a:lstStyle/>
          <a:p>
            <a:pPr algn="l" indent="0" marL="0">
              <a:lnSpc>
                <a:spcPts val="2327"/>
              </a:lnSpc>
              <a:buNone/>
            </a:pPr>
            <a:r>
              <a:rPr lang="en-US" sz="1455" spc="-29" kern="0" dirty="0">
                <a:solidFill>
                  <a:srgbClr val="2B2E3C"/>
                </a:solidFill>
                <a:latin typeface="Open Sans" pitchFamily="34" charset="0"/>
                <a:ea typeface="Open Sans" pitchFamily="34" charset="-122"/>
                <a:cs typeface="Open Sans" pitchFamily="34" charset="-120"/>
              </a:rPr>
              <a:t>In addition to monitoring the overall application performance, we will also closely track the email marketing metrics, such as open rates, click-through rates, and conversion rates. This data will be used to optimize the email content, subject lines, and targeting to improve the effectiveness of the campaigns.</a:t>
            </a:r>
            <a:endParaRPr lang="en-US" sz="1455"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833199" y="1521262"/>
            <a:ext cx="6461879" cy="694373"/>
          </a:xfrm>
          <a:prstGeom prst="rect">
            <a:avLst/>
          </a:prstGeom>
          <a:noFill/>
          <a:ln/>
        </p:spPr>
        <p:txBody>
          <a:bodyPr wrap="none" rtlCol="0" anchor="t"/>
          <a:lstStyle/>
          <a:p>
            <a:pPr indent="0" marL="0">
              <a:lnSpc>
                <a:spcPts val="5468"/>
              </a:lnSpc>
              <a:buNone/>
            </a:pPr>
            <a:r>
              <a:rPr lang="en-US" sz="4374" spc="-131" kern="0" dirty="0">
                <a:solidFill>
                  <a:srgbClr val="2C3F42"/>
                </a:solidFill>
                <a:latin typeface="Bitter" pitchFamily="34" charset="0"/>
                <a:ea typeface="Bitter" pitchFamily="34" charset="-122"/>
                <a:cs typeface="Bitter" pitchFamily="34" charset="-120"/>
              </a:rPr>
              <a:t>Conclusion and Next Steps</a:t>
            </a:r>
            <a:endParaRPr lang="en-US" sz="4374" dirty="0"/>
          </a:p>
        </p:txBody>
      </p:sp>
      <p:sp>
        <p:nvSpPr>
          <p:cNvPr id="6" name="Text 3"/>
          <p:cNvSpPr/>
          <p:nvPr/>
        </p:nvSpPr>
        <p:spPr>
          <a:xfrm>
            <a:off x="833199" y="2548890"/>
            <a:ext cx="7477601" cy="1777008"/>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By leveraging the power of AWS cloud services, we have built a scalable and efficient email marketing application that can handle large volumes of data and emails. The application incorporates best practices for data management, email delivery, serverless computing, real-time analytics, and security, ensuring that it can meet the evolving needs of the business.</a:t>
            </a:r>
            <a:endParaRPr lang="en-US" sz="1750" dirty="0"/>
          </a:p>
        </p:txBody>
      </p:sp>
      <p:sp>
        <p:nvSpPr>
          <p:cNvPr id="7" name="Text 4"/>
          <p:cNvSpPr/>
          <p:nvPr/>
        </p:nvSpPr>
        <p:spPr>
          <a:xfrm>
            <a:off x="833199" y="4575810"/>
            <a:ext cx="7477601" cy="2132409"/>
          </a:xfrm>
          <a:prstGeom prst="rect">
            <a:avLst/>
          </a:prstGeom>
          <a:noFill/>
          <a:ln/>
        </p:spPr>
        <p:txBody>
          <a:bodyPr wrap="square" rtlCol="0" anchor="t"/>
          <a:lstStyle/>
          <a:p>
            <a:pPr indent="0" marL="0">
              <a:lnSpc>
                <a:spcPts val="2799"/>
              </a:lnSpc>
              <a:buNone/>
            </a:pPr>
            <a:r>
              <a:rPr lang="en-US" sz="1750" spc="-35" kern="0" dirty="0">
                <a:solidFill>
                  <a:srgbClr val="2B2E3C"/>
                </a:solidFill>
                <a:latin typeface="Open Sans" pitchFamily="34" charset="0"/>
                <a:ea typeface="Open Sans" pitchFamily="34" charset="-122"/>
                <a:cs typeface="Open Sans" pitchFamily="34" charset="-120"/>
              </a:rPr>
              <a:t>Moving forward, we can explore additional ways to enhance the application, such as integrating machine learning-powered personalization, A/B testing, and advanced segmentation. Additionally, we can explore ways to further automate and optimize the email marketing workflow, ensuring that the application remains a valuable asset in the company's digital marketing strategy.</a:t>
            </a:r>
            <a:endParaRPr lang="en-US" sz="1750"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2024-03-30T16:15:59Z</dcterms:created>
  <dcterms:modified xsi:type="dcterms:W3CDTF">2024-03-30T16:15:59Z</dcterms:modified>
</cp:coreProperties>
</file>