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29"/>
  </p:notesMasterIdLst>
  <p:sldIdLst>
    <p:sldId id="256" r:id="rId2"/>
    <p:sldId id="257" r:id="rId3"/>
    <p:sldId id="258" r:id="rId4"/>
    <p:sldId id="259" r:id="rId5"/>
    <p:sldId id="261" r:id="rId6"/>
    <p:sldId id="263" r:id="rId7"/>
    <p:sldId id="292" r:id="rId8"/>
    <p:sldId id="265" r:id="rId9"/>
    <p:sldId id="266" r:id="rId10"/>
    <p:sldId id="267" r:id="rId11"/>
    <p:sldId id="268" r:id="rId12"/>
    <p:sldId id="291" r:id="rId13"/>
    <p:sldId id="269" r:id="rId14"/>
    <p:sldId id="272" r:id="rId15"/>
    <p:sldId id="273" r:id="rId16"/>
    <p:sldId id="274" r:id="rId17"/>
    <p:sldId id="293" r:id="rId18"/>
    <p:sldId id="275" r:id="rId19"/>
    <p:sldId id="276" r:id="rId20"/>
    <p:sldId id="277" r:id="rId21"/>
    <p:sldId id="279" r:id="rId22"/>
    <p:sldId id="280" r:id="rId23"/>
    <p:sldId id="285" r:id="rId24"/>
    <p:sldId id="286" r:id="rId25"/>
    <p:sldId id="287" r:id="rId26"/>
    <p:sldId id="288" r:id="rId27"/>
    <p:sldId id="290" r:id="rId28"/>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664B6CB-6E41-494B-931A-DF2AFC2A6A63}">
  <a:tblStyle styleId="{7664B6CB-6E41-494B-931A-DF2AFC2A6A63}" styleName="Table_0">
    <a:wholeTbl>
      <a:tcTxStyle b="off" i="off">
        <a:font>
          <a:latin typeface="Times New Roman"/>
          <a:ea typeface="Times New Roman"/>
          <a:cs typeface="Times New Roman"/>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Times New Roman"/>
          <a:ea typeface="Times New Roman"/>
          <a:cs typeface="Times New Roman"/>
        </a:font>
        <a:srgbClr val="FFFFFF"/>
      </a:tcTxStyle>
      <a:tcStyle>
        <a:tcBdr/>
        <a:fill>
          <a:solidFill>
            <a:srgbClr val="4F81BD"/>
          </a:solidFill>
        </a:fill>
      </a:tcStyle>
    </a:lastCol>
    <a:firstCol>
      <a:tcTxStyle b="on" i="off">
        <a:font>
          <a:latin typeface="Times New Roman"/>
          <a:ea typeface="Times New Roman"/>
          <a:cs typeface="Times New Roman"/>
        </a:font>
        <a:srgbClr val="FFFFFF"/>
      </a:tcTxStyle>
      <a:tcStyle>
        <a:tcBdr/>
        <a:fill>
          <a:solidFill>
            <a:srgbClr val="4F81BD"/>
          </a:solidFill>
        </a:fill>
      </a:tcStyle>
    </a:firstCol>
    <a:lastRow>
      <a:tcTxStyle b="on" i="off">
        <a:font>
          <a:latin typeface="Times New Roman"/>
          <a:ea typeface="Times New Roman"/>
          <a:cs typeface="Times New Roman"/>
        </a:font>
        <a:srgbClr val="FFFFFF"/>
      </a:tcTxStyle>
      <a:tcStyle>
        <a:tcBdr>
          <a:top>
            <a:ln w="38100" cap="flat" cmpd="sng">
              <a:solidFill>
                <a:srgbClr val="FFFFFF"/>
              </a:solidFill>
              <a:prstDash val="solid"/>
              <a:round/>
              <a:headEnd type="none" w="sm" len="sm"/>
              <a:tailEnd type="none" w="sm" len="sm"/>
            </a:ln>
          </a:top>
        </a:tcBdr>
        <a:fill>
          <a:solidFill>
            <a:srgbClr val="4F81BD"/>
          </a:solidFill>
        </a:fill>
      </a:tcStyle>
    </a:lastRow>
    <a:seCell>
      <a:tcTxStyle/>
      <a:tcStyle>
        <a:tcBdr/>
      </a:tcStyle>
    </a:seCell>
    <a:swCell>
      <a:tcTxStyle/>
      <a:tcStyle>
        <a:tcBdr/>
      </a:tcStyle>
    </a:swCell>
    <a:firstRow>
      <a:tcTxStyle b="on" i="off">
        <a:font>
          <a:latin typeface="Times New Roman"/>
          <a:ea typeface="Times New Roman"/>
          <a:cs typeface="Times New Roman"/>
        </a:font>
        <a:srgbClr val="FFFFFF"/>
      </a:tcTxStyle>
      <a:tcStyle>
        <a:tcBdr>
          <a:bottom>
            <a:ln w="38100" cap="flat" cmpd="sng">
              <a:solidFill>
                <a:srgbClr val="FFFFFF"/>
              </a:solidFill>
              <a:prstDash val="solid"/>
              <a:round/>
              <a:headEnd type="none" w="sm" len="sm"/>
              <a:tailEnd type="none" w="sm" len="sm"/>
            </a:ln>
          </a:bottom>
        </a:tcBdr>
        <a:fill>
          <a:solidFill>
            <a:srgbClr val="4F81BD"/>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varScale="1">
        <p:scale>
          <a:sx n="78" d="100"/>
          <a:sy n="78" d="100"/>
        </p:scale>
        <p:origin x="1013"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91" name="Google Shape;91;p1:notes"/>
          <p:cNvSpPr>
            <a:spLocks noGrp="1" noRot="1" noChangeAspect="1"/>
          </p:cNvSpPr>
          <p:nvPr>
            <p:ph type="sldImg" idx="2"/>
          </p:nvPr>
        </p:nvSpPr>
        <p:spPr>
          <a:xfrm>
            <a:off x="1168400" y="708025"/>
            <a:ext cx="4535488" cy="34020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1:notes"/>
          <p:cNvSpPr txBox="1">
            <a:spLocks noGrp="1"/>
          </p:cNvSpPr>
          <p:nvPr>
            <p:ph type="body" idx="1"/>
          </p:nvPr>
        </p:nvSpPr>
        <p:spPr>
          <a:xfrm>
            <a:off x="915294" y="4343703"/>
            <a:ext cx="5027414" cy="4098773"/>
          </a:xfrm>
          <a:prstGeom prst="rect">
            <a:avLst/>
          </a:prstGeom>
          <a:noFill/>
          <a:ln>
            <a:noFill/>
          </a:ln>
        </p:spPr>
        <p:txBody>
          <a:bodyPr spcFirstLastPara="1" wrap="square" lIns="89675" tIns="44825" rIns="89675" bIns="44825"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6a1f637bf1_0_3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g26a1f637bf1_0_3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6a1f637bf1_0_3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26a1f637bf1_0_3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a:extLst>
            <a:ext uri="{FF2B5EF4-FFF2-40B4-BE49-F238E27FC236}">
              <a16:creationId xmlns:a16="http://schemas.microsoft.com/office/drawing/2014/main" id="{B375C4A3-75B1-0DC5-C834-F38245F5E5A4}"/>
            </a:ext>
          </a:extLst>
        </p:cNvPr>
        <p:cNvGrpSpPr/>
        <p:nvPr/>
      </p:nvGrpSpPr>
      <p:grpSpPr>
        <a:xfrm>
          <a:off x="0" y="0"/>
          <a:ext cx="0" cy="0"/>
          <a:chOff x="0" y="0"/>
          <a:chExt cx="0" cy="0"/>
        </a:xfrm>
      </p:grpSpPr>
      <p:sp>
        <p:nvSpPr>
          <p:cNvPr id="167" name="Google Shape;167;g26a1f637bf1_0_370:notes">
            <a:extLst>
              <a:ext uri="{FF2B5EF4-FFF2-40B4-BE49-F238E27FC236}">
                <a16:creationId xmlns:a16="http://schemas.microsoft.com/office/drawing/2014/main" id="{DD069DD6-750D-1506-B6A2-714023184B62}"/>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26a1f637bf1_0_370:notes">
            <a:extLst>
              <a:ext uri="{FF2B5EF4-FFF2-40B4-BE49-F238E27FC236}">
                <a16:creationId xmlns:a16="http://schemas.microsoft.com/office/drawing/2014/main" id="{65666A0D-75CF-5933-7191-03F7F152B4D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242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0abac05bb9_0_19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g30abac05bb9_0_1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8e048d8f5c_0_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g28e048d8f5c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a1f637bf1_0_3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g26a1f637bf1_0_3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6a1f637bf1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07" name="Google Shape;207;g26a1f637bf1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6a1f637bf1_0_9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207" name="Google Shape;207;g26a1f637bf1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92566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8e048d8f5c_0_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28e048d8f5c_0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6a1f637bf1_0_3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g26a1f637bf1_0_3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6a1f637bf1_0_3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g26a1f637bf1_0_3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6a1f637bf1_0_3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g26a1f637bf1_0_3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28e048d8f5c_0_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g28e048d8f5c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6a1f637bf1_0_4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g26a1f637bf1_0_4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6a1f637bf1_0_4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g26a1f637bf1_0_4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6a1f637bf1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26a1f637bf1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6a1f637bf1_0_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26a1f637bf1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08ac8a805b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g308ac8a805b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a1f637bf1_0_3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6a1f637bf1_0_3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6a1f637bf1_0_3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g26a1f637bf1_0_3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160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8e048d8f5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g28e048d8f5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6a1f637bf1_0_3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g26a1f637bf1_0_3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5"/>
        <p:cNvGrpSpPr/>
        <p:nvPr/>
      </p:nvGrpSpPr>
      <p:grpSpPr>
        <a:xfrm>
          <a:off x="0" y="0"/>
          <a:ext cx="0" cy="0"/>
          <a:chOff x="0" y="0"/>
          <a:chExt cx="0" cy="0"/>
        </a:xfrm>
      </p:grpSpPr>
      <p:sp>
        <p:nvSpPr>
          <p:cNvPr id="16" name="Google Shape;16;p2"/>
          <p:cNvSpPr txBox="1"/>
          <p:nvPr/>
        </p:nvSpPr>
        <p:spPr>
          <a:xfrm>
            <a:off x="1371600" y="6687979"/>
            <a:ext cx="5984875" cy="246221"/>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000"/>
              <a:buFont typeface="Calibri"/>
              <a:buNone/>
            </a:pPr>
            <a:r>
              <a:rPr lang="en-US" sz="1000" b="0" i="0" u="none" strike="noStrike" cap="none">
                <a:solidFill>
                  <a:schemeClr val="dk1"/>
                </a:solidFill>
                <a:latin typeface="Calibri"/>
                <a:ea typeface="Calibri"/>
                <a:cs typeface="Calibri"/>
                <a:sym typeface="Calibri"/>
              </a:rPr>
              <a:t>SEC-  DEPARTMENT OF </a:t>
            </a:r>
            <a:r>
              <a:rPr lang="en-US" sz="1000">
                <a:solidFill>
                  <a:schemeClr val="dk1"/>
                </a:solidFill>
                <a:latin typeface="Calibri"/>
                <a:ea typeface="Calibri"/>
                <a:cs typeface="Calibri"/>
                <a:sym typeface="Calibri"/>
              </a:rPr>
              <a:t>CSE</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4</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2</a:t>
            </a:r>
            <a:r>
              <a:rPr lang="en-US" sz="1000" b="0" i="0" u="none" strike="noStrike" cap="none">
                <a:solidFill>
                  <a:schemeClr val="dk1"/>
                </a:solidFill>
                <a:latin typeface="Calibri"/>
                <a:ea typeface="Calibri"/>
                <a:cs typeface="Calibri"/>
                <a:sym typeface="Calibri"/>
              </a:rPr>
              <a:t> –</a:t>
            </a:r>
            <a:r>
              <a:rPr lang="en-US" sz="1000">
                <a:solidFill>
                  <a:schemeClr val="dk1"/>
                </a:solidFill>
                <a:latin typeface="Calibri"/>
                <a:ea typeface="Calibri"/>
                <a:cs typeface="Calibri"/>
                <a:sym typeface="Calibri"/>
              </a:rPr>
              <a:t>PROJECT WORK PHASE2</a:t>
            </a:r>
            <a:r>
              <a:rPr lang="en-US" sz="1000" b="0" i="0" u="none" strike="noStrike" cap="none">
                <a:solidFill>
                  <a:schemeClr val="dk1"/>
                </a:solidFill>
                <a:latin typeface="Calibri"/>
                <a:ea typeface="Calibri"/>
                <a:cs typeface="Calibri"/>
                <a:sym typeface="Calibri"/>
              </a:rPr>
              <a:t>– slide# -</a:t>
            </a:r>
            <a:fld id="{00000000-1234-1234-1234-123412341234}" type="slidenum">
              <a:rPr lang="en-US" sz="1000" b="0" i="0" u="none" strike="noStrike" cap="none">
                <a:solidFill>
                  <a:schemeClr val="dk1"/>
                </a:solidFill>
                <a:latin typeface="Calibri"/>
                <a:ea typeface="Calibri"/>
                <a:cs typeface="Calibri"/>
                <a:sym typeface="Calibri"/>
              </a:rPr>
              <a:t>‹#›</a:t>
            </a:fld>
            <a:endParaRPr sz="1000" b="0" i="0" u="none" strike="noStrike" cap="none">
              <a:solidFill>
                <a:schemeClr val="dk1"/>
              </a:solidFill>
              <a:latin typeface="Calibri"/>
              <a:ea typeface="Calibri"/>
              <a:cs typeface="Calibri"/>
              <a:sym typeface="Calibri"/>
            </a:endParaRPr>
          </a:p>
        </p:txBody>
      </p:sp>
      <p:sp>
        <p:nvSpPr>
          <p:cNvPr id="17" name="Google Shape;17;p2"/>
          <p:cNvSpPr txBox="1"/>
          <p:nvPr/>
        </p:nvSpPr>
        <p:spPr>
          <a:xfrm>
            <a:off x="457200" y="274638"/>
            <a:ext cx="8229600" cy="584200"/>
          </a:xfrm>
          <a:prstGeom prst="rect">
            <a:avLst/>
          </a:prstGeom>
          <a:gradFill>
            <a:gsLst>
              <a:gs pos="0">
                <a:srgbClr val="FBEAC7"/>
              </a:gs>
              <a:gs pos="17999">
                <a:srgbClr val="FEE7F2"/>
              </a:gs>
              <a:gs pos="36000">
                <a:srgbClr val="FAC77D"/>
              </a:gs>
              <a:gs pos="61000">
                <a:srgbClr val="FBA97D"/>
              </a:gs>
              <a:gs pos="82001">
                <a:srgbClr val="FBD49C"/>
              </a:gs>
              <a:gs pos="100000">
                <a:srgbClr val="FEE7F2"/>
              </a:gs>
            </a:gsLst>
            <a:lin ang="5400000" scaled="0"/>
          </a:gra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3200"/>
              <a:buFont typeface="Calibri"/>
              <a:buNone/>
            </a:pPr>
            <a:endParaRPr sz="3200" b="0" i="0" u="none" strike="noStrike" cap="none">
              <a:solidFill>
                <a:schemeClr val="dk1"/>
              </a:solidFill>
              <a:latin typeface="Calibri"/>
              <a:ea typeface="Calibri"/>
              <a:cs typeface="Calibri"/>
              <a:sym typeface="Calibri"/>
            </a:endParaRPr>
          </a:p>
        </p:txBody>
      </p:sp>
      <p:sp>
        <p:nvSpPr>
          <p:cNvPr id="18" name="Google Shape;18;p2"/>
          <p:cNvSpPr txBox="1"/>
          <p:nvPr/>
        </p:nvSpPr>
        <p:spPr>
          <a:xfrm>
            <a:off x="457200" y="1027113"/>
            <a:ext cx="8229600" cy="5402262"/>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150000"/>
              </a:lnSpc>
              <a:spcBef>
                <a:spcPts val="0"/>
              </a:spcBef>
              <a:spcAft>
                <a:spcPts val="0"/>
              </a:spcAft>
              <a:buClr>
                <a:schemeClr val="dk1"/>
              </a:buClr>
              <a:buSzPts val="3200"/>
              <a:buFont typeface="Arial"/>
              <a:buNone/>
            </a:pPr>
            <a:endParaRPr sz="3200" b="0" i="0" u="none" strike="noStrike" cap="none">
              <a:solidFill>
                <a:schemeClr val="dk1"/>
              </a:solidFill>
              <a:latin typeface="Calibri"/>
              <a:ea typeface="Calibri"/>
              <a:cs typeface="Calibri"/>
              <a:sym typeface="Calibri"/>
            </a:endParaRPr>
          </a:p>
        </p:txBody>
      </p:sp>
      <p:pic>
        <p:nvPicPr>
          <p:cNvPr id="19" name="Google Shape;19;p2" descr="C:\Users\ELCOT\Desktop\Saveetha Logo.png"/>
          <p:cNvPicPr preferRelativeResize="0"/>
          <p:nvPr/>
        </p:nvPicPr>
        <p:blipFill rotWithShape="1">
          <a:blip r:embed="rId2">
            <a:alphaModFix/>
          </a:blip>
          <a:srcRect r="26621" b="28150"/>
          <a:stretch/>
        </p:blipFill>
        <p:spPr>
          <a:xfrm>
            <a:off x="6588225" y="2899"/>
            <a:ext cx="2570075" cy="271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11"/>
          <p:cNvSpPr>
            <a:spLocks noGrp="1"/>
          </p:cNvSpPr>
          <p:nvPr>
            <p:ph type="pic" idx="2"/>
          </p:nvPr>
        </p:nvSpPr>
        <p:spPr>
          <a:xfrm>
            <a:off x="1792288" y="612775"/>
            <a:ext cx="5486400" cy="4114800"/>
          </a:xfrm>
          <a:prstGeom prst="rect">
            <a:avLst/>
          </a:prstGeom>
          <a:noFill/>
          <a:ln>
            <a:noFill/>
          </a:ln>
        </p:spPr>
      </p:sp>
      <p:sp>
        <p:nvSpPr>
          <p:cNvPr id="73" name="Google Shape;73;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4" name="Google Shape;74;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3"/>
        <p:cNvGrpSpPr/>
        <p:nvPr/>
      </p:nvGrpSpPr>
      <p:grpSpPr>
        <a:xfrm>
          <a:off x="0" y="0"/>
          <a:ext cx="0" cy="0"/>
          <a:chOff x="0" y="0"/>
          <a:chExt cx="0" cy="0"/>
        </a:xfrm>
      </p:grpSpPr>
      <p:sp>
        <p:nvSpPr>
          <p:cNvPr id="84" name="Google Shape;84;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3" name="Google Shape;23;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9" name="Google Shape;49;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
        <p:nvSpPr>
          <p:cNvPr id="60" name="Google Shape;6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6" name="Google Shape;66;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7" name="Google Shape;6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IcicleSpear/Churn-Predection-And-Restention"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hyperlink" Target="https://youtu.be/bqBm6DvcziM"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p:nvPr/>
        </p:nvSpPr>
        <p:spPr>
          <a:xfrm>
            <a:off x="457200" y="274638"/>
            <a:ext cx="8229600" cy="639762"/>
          </a:xfrm>
          <a:prstGeom prst="rect">
            <a:avLst/>
          </a:prstGeom>
          <a:noFill/>
          <a:ln>
            <a:noFill/>
          </a:ln>
        </p:spPr>
        <p:txBody>
          <a:bodyPr spcFirstLastPara="1" wrap="square" lIns="91425" tIns="45700" rIns="91425" bIns="45700" anchor="ctr" anchorCtr="0">
            <a:normAutofit fontScale="85000" lnSpcReduction="10000"/>
          </a:bodyPr>
          <a:lstStyle/>
          <a:p>
            <a:pPr marL="0" marR="0" lvl="0" indent="0" algn="ctr" rtl="0">
              <a:spcBef>
                <a:spcPts val="0"/>
              </a:spcBef>
              <a:spcAft>
                <a:spcPts val="0"/>
              </a:spcAft>
              <a:buNone/>
            </a:pPr>
            <a:r>
              <a:rPr lang="en-US" sz="4400">
                <a:solidFill>
                  <a:schemeClr val="dk1"/>
                </a:solidFill>
                <a:latin typeface="Calibri"/>
                <a:ea typeface="Calibri"/>
                <a:cs typeface="Calibri"/>
                <a:sym typeface="Calibri"/>
              </a:rPr>
              <a:t>ProjectWorkPhase2</a:t>
            </a:r>
            <a:r>
              <a:rPr lang="en-US" sz="4400" b="0" i="0" u="none" strike="noStrike" cap="none">
                <a:solidFill>
                  <a:schemeClr val="dk1"/>
                </a:solidFill>
                <a:latin typeface="Calibri"/>
                <a:ea typeface="Calibri"/>
                <a:cs typeface="Calibri"/>
                <a:sym typeface="Calibri"/>
              </a:rPr>
              <a:t>(19</a:t>
            </a:r>
            <a:r>
              <a:rPr lang="en-US" sz="4400">
                <a:solidFill>
                  <a:schemeClr val="dk1"/>
                </a:solidFill>
                <a:latin typeface="Calibri"/>
                <a:ea typeface="Calibri"/>
                <a:cs typeface="Calibri"/>
                <a:sym typeface="Calibri"/>
              </a:rPr>
              <a:t>CS</a:t>
            </a:r>
            <a:r>
              <a:rPr lang="en-US" sz="4400" b="0" i="0" u="none" strike="noStrike" cap="none">
                <a:solidFill>
                  <a:schemeClr val="dk1"/>
                </a:solidFill>
                <a:latin typeface="Calibri"/>
                <a:ea typeface="Calibri"/>
                <a:cs typeface="Calibri"/>
                <a:sym typeface="Calibri"/>
              </a:rPr>
              <a:t>70</a:t>
            </a:r>
            <a:r>
              <a:rPr lang="en-US" sz="4400">
                <a:solidFill>
                  <a:schemeClr val="dk1"/>
                </a:solidFill>
                <a:latin typeface="Calibri"/>
                <a:ea typeface="Calibri"/>
                <a:cs typeface="Calibri"/>
                <a:sym typeface="Calibri"/>
              </a:rPr>
              <a:t>3</a:t>
            </a:r>
            <a:r>
              <a:rPr lang="en-US" sz="4400" b="0" i="0" u="none" strike="noStrike" cap="none">
                <a:solidFill>
                  <a:schemeClr val="dk1"/>
                </a:solidFill>
                <a:latin typeface="Calibri"/>
                <a:ea typeface="Calibri"/>
                <a:cs typeface="Calibri"/>
                <a:sym typeface="Calibri"/>
              </a:rPr>
              <a:t>) – </a:t>
            </a:r>
            <a:r>
              <a:rPr lang="en-US" sz="4400">
                <a:solidFill>
                  <a:schemeClr val="dk1"/>
                </a:solidFill>
                <a:latin typeface="Calibri"/>
                <a:ea typeface="Calibri"/>
                <a:cs typeface="Calibri"/>
                <a:sym typeface="Calibri"/>
              </a:rPr>
              <a:t>Review2</a:t>
            </a:r>
            <a:endParaRPr sz="4400" b="0" i="0" u="none" strike="noStrike" cap="none">
              <a:solidFill>
                <a:schemeClr val="dk1"/>
              </a:solidFill>
              <a:latin typeface="Calibri"/>
              <a:ea typeface="Calibri"/>
              <a:cs typeface="Calibri"/>
              <a:sym typeface="Calibri"/>
            </a:endParaRPr>
          </a:p>
        </p:txBody>
      </p:sp>
      <p:sp>
        <p:nvSpPr>
          <p:cNvPr id="95" name="Google Shape;95;p14"/>
          <p:cNvSpPr txBox="1"/>
          <p:nvPr/>
        </p:nvSpPr>
        <p:spPr>
          <a:xfrm>
            <a:off x="228600" y="809932"/>
            <a:ext cx="8610600" cy="44958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None/>
            </a:pPr>
            <a:r>
              <a:rPr lang="en-US" sz="3200" b="1" u="sng" dirty="0">
                <a:latin typeface="Calibri" panose="020F0502020204030204"/>
                <a:ea typeface="Calibri" panose="020F0502020204030204"/>
                <a:cs typeface="Calibri" panose="020F0502020204030204"/>
                <a:sym typeface="Calibri" panose="020F0502020204030204"/>
              </a:rPr>
              <a:t>Intelligent Legal Decision Support System with AI Automation</a:t>
            </a:r>
            <a:br>
              <a:rPr lang="en-US" sz="3200" b="0" i="0" u="none" strike="noStrike" cap="none" dirty="0">
                <a:solidFill>
                  <a:srgbClr val="538CD5"/>
                </a:solidFill>
                <a:latin typeface="Calibri"/>
                <a:ea typeface="Calibri"/>
                <a:cs typeface="Calibri"/>
                <a:sym typeface="Calibri"/>
              </a:rPr>
            </a:br>
            <a:endParaRPr sz="2800" b="1"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Submitted by:</a:t>
            </a:r>
            <a:endParaRPr lang="en-US" sz="2800" dirty="0"/>
          </a:p>
          <a:p>
            <a:pPr marL="0" marR="0" lvl="0" indent="0" algn="ctr" rtl="0">
              <a:spcBef>
                <a:spcPts val="0"/>
              </a:spcBef>
              <a:spcAft>
                <a:spcPts val="0"/>
              </a:spcAft>
              <a:buNone/>
            </a:pPr>
            <a:r>
              <a:rPr lang="en-US" sz="28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AKASH A(212221040010)</a:t>
            </a:r>
          </a:p>
          <a:p>
            <a:pPr marL="0" marR="0" lvl="0" indent="0" algn="ctr" rtl="0">
              <a:spcBef>
                <a:spcPts val="0"/>
              </a:spcBef>
              <a:spcAft>
                <a:spcPts val="0"/>
              </a:spcAft>
              <a:buNone/>
            </a:pPr>
            <a:r>
              <a:rPr lang="en-US" sz="2800" b="1" dirty="0">
                <a:latin typeface="Calibri" panose="020F0502020204030204"/>
                <a:ea typeface="Calibri" panose="020F0502020204030204"/>
                <a:cs typeface="Calibri" panose="020F0502020204030204"/>
                <a:sym typeface="Calibri" panose="020F0502020204030204"/>
              </a:rPr>
              <a:t>BHARATHI PRIYAN T(212221040028)</a:t>
            </a:r>
          </a:p>
          <a:p>
            <a:pPr marL="0" marR="0" lvl="0" indent="0" algn="ctr" rtl="0">
              <a:spcBef>
                <a:spcPts val="0"/>
              </a:spcBef>
              <a:spcAft>
                <a:spcPts val="0"/>
              </a:spcAft>
              <a:buNone/>
            </a:pPr>
            <a:r>
              <a:rPr lang="en-US" sz="2800" b="1" dirty="0">
                <a:latin typeface="Calibri" panose="020F0502020204030204"/>
                <a:ea typeface="Calibri" panose="020F0502020204030204"/>
                <a:cs typeface="Calibri" panose="020F0502020204030204"/>
                <a:sym typeface="Calibri" panose="020F0502020204030204"/>
              </a:rPr>
              <a:t>DHINESH KUMAR T</a:t>
            </a:r>
            <a:r>
              <a:rPr lang="en-US" sz="28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(212221040041)</a:t>
            </a:r>
          </a:p>
          <a:p>
            <a:pPr marL="0" marR="0" lvl="0" indent="0" algn="ctr" rtl="0">
              <a:spcBef>
                <a:spcPts val="0"/>
              </a:spcBef>
              <a:spcAft>
                <a:spcPts val="0"/>
              </a:spcAft>
              <a:buNone/>
            </a:pPr>
            <a:endParaRPr sz="2800" b="0" i="0" u="none" strike="noStrike" cap="none"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202</a:t>
            </a:r>
            <a:r>
              <a:rPr lang="en-US" sz="2800" dirty="0">
                <a:latin typeface="Calibri" panose="020F0502020204030204"/>
                <a:ea typeface="Calibri" panose="020F0502020204030204"/>
                <a:cs typeface="Calibri" panose="020F0502020204030204"/>
                <a:sym typeface="Calibri" panose="020F0502020204030204"/>
              </a:rPr>
              <a:t>1</a:t>
            </a:r>
            <a:r>
              <a:rPr lang="en-US"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-202</a:t>
            </a:r>
            <a:r>
              <a:rPr lang="en-US" sz="2800" dirty="0">
                <a:latin typeface="Calibri" panose="020F0502020204030204"/>
                <a:ea typeface="Calibri" panose="020F0502020204030204"/>
                <a:cs typeface="Calibri" panose="020F0502020204030204"/>
                <a:sym typeface="Calibri" panose="020F0502020204030204"/>
              </a:rPr>
              <a:t>5</a:t>
            </a:r>
            <a:r>
              <a:rPr lang="en-US"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Batch</a:t>
            </a:r>
          </a:p>
          <a:p>
            <a:pPr marL="0" marR="0" lvl="0" indent="0" algn="ctr" rtl="0">
              <a:spcBef>
                <a:spcPts val="0"/>
              </a:spcBef>
              <a:spcAft>
                <a:spcPts val="0"/>
              </a:spcAft>
              <a:buNone/>
            </a:pPr>
            <a:r>
              <a:rPr lang="en-US" sz="2800" b="0"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 TEAM NO: 151</a:t>
            </a:r>
            <a:endParaRPr lang="en-US" sz="2800" dirty="0"/>
          </a:p>
          <a:p>
            <a:pPr marL="0" marR="0" lvl="0" indent="0" algn="ctr" rtl="0">
              <a:spcBef>
                <a:spcPts val="0"/>
              </a:spcBef>
              <a:spcAft>
                <a:spcPts val="0"/>
              </a:spcAft>
              <a:buNone/>
            </a:pPr>
            <a:r>
              <a:rPr lang="en-US" sz="2800" b="1" i="0" u="none" strike="noStrike" cap="none" dirty="0">
                <a:solidFill>
                  <a:srgbClr val="000000"/>
                </a:solidFill>
                <a:latin typeface="Calibri" panose="020F0502020204030204"/>
                <a:ea typeface="Calibri" panose="020F0502020204030204"/>
                <a:cs typeface="Calibri" panose="020F0502020204030204"/>
                <a:sym typeface="Calibri" panose="020F0502020204030204"/>
              </a:rPr>
              <a:t>Under the guidance of:</a:t>
            </a:r>
          </a:p>
          <a:p>
            <a:pPr marL="0" marR="0" lvl="0" indent="0" algn="ctr" rtl="0">
              <a:spcBef>
                <a:spcPts val="0"/>
              </a:spcBef>
              <a:spcAft>
                <a:spcPts val="0"/>
              </a:spcAft>
              <a:buNone/>
            </a:pPr>
            <a:r>
              <a:rPr lang="en-US" sz="2400" b="1" dirty="0">
                <a:latin typeface="Calibri" panose="020F0502020204030204" pitchFamily="34" charset="0"/>
                <a:ea typeface="Calibri" panose="020F0502020204030204" pitchFamily="34" charset="0"/>
                <a:cs typeface="Calibri" panose="020F0502020204030204" pitchFamily="34" charset="0"/>
                <a:sym typeface="Calibri" panose="020F0502020204030204"/>
              </a:rPr>
              <a:t>NICI MARX VS</a:t>
            </a:r>
            <a:endParaRPr lang="en-US" sz="2400" b="1"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Calibri" panose="020F0502020204030204"/>
            </a:endParaRPr>
          </a:p>
          <a:p>
            <a:pPr marL="0" marR="0" lvl="0" indent="0" algn="ctr" rtl="0">
              <a:spcBef>
                <a:spcPts val="0"/>
              </a:spcBef>
              <a:spcAft>
                <a:spcPts val="0"/>
              </a:spcAft>
              <a:buNone/>
            </a:pPr>
            <a:endParaRPr lang="en-US" sz="2800" dirty="0"/>
          </a:p>
          <a:p>
            <a:pPr marL="742950" marR="0" lvl="1" indent="-134619" algn="l" rtl="0">
              <a:lnSpc>
                <a:spcPct val="100000"/>
              </a:lnSpc>
              <a:spcBef>
                <a:spcPts val="476"/>
              </a:spcBef>
              <a:spcAft>
                <a:spcPts val="0"/>
              </a:spcAft>
              <a:buClr>
                <a:schemeClr val="dk1"/>
              </a:buClr>
              <a:buSzPct val="100000"/>
              <a:buFont typeface="Arial"/>
              <a:buNone/>
            </a:pPr>
            <a:endParaRPr sz="2800" b="0" i="0" u="none" strike="noStrike" cap="none" dirty="0">
              <a:solidFill>
                <a:schemeClr val="dk1"/>
              </a:solidFill>
              <a:latin typeface="Calibri"/>
              <a:ea typeface="Calibri"/>
              <a:cs typeface="Calibri"/>
              <a:sym typeface="Calibri"/>
            </a:endParaRPr>
          </a:p>
        </p:txBody>
      </p:sp>
      <p:sp>
        <p:nvSpPr>
          <p:cNvPr id="96" name="Google Shape;96;p14"/>
          <p:cNvSpPr txBox="1"/>
          <p:nvPr/>
        </p:nvSpPr>
        <p:spPr>
          <a:xfrm>
            <a:off x="-304800" y="5486400"/>
            <a:ext cx="9829800" cy="1295400"/>
          </a:xfrm>
          <a:prstGeom prst="rect">
            <a:avLst/>
          </a:prstGeom>
          <a:noFill/>
          <a:ln>
            <a:noFill/>
          </a:ln>
        </p:spPr>
        <p:txBody>
          <a:bodyPr spcFirstLastPara="1" wrap="square" lIns="91425" tIns="45700" rIns="91425" bIns="45700" anchor="t" anchorCtr="0">
            <a:normAutofit fontScale="47500" lnSpcReduction="20000"/>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	</a:t>
            </a:r>
            <a:endParaRPr/>
          </a:p>
          <a:p>
            <a:pPr marL="0" marR="0" lvl="0" indent="0" algn="ctr" rtl="0">
              <a:spcBef>
                <a:spcPts val="0"/>
              </a:spcBef>
              <a:spcAft>
                <a:spcPts val="0"/>
              </a:spcAft>
              <a:buNone/>
            </a:pPr>
            <a:r>
              <a:rPr lang="en-US" sz="2400" b="1" cap="none">
                <a:solidFill>
                  <a:schemeClr val="dk1"/>
                </a:solidFill>
                <a:latin typeface="Calibri"/>
                <a:ea typeface="Calibri"/>
                <a:cs typeface="Calibri"/>
                <a:sym typeface="Calibri"/>
              </a:rPr>
              <a:t>  </a:t>
            </a:r>
            <a:r>
              <a:rPr lang="en-US" sz="3500" b="1" cap="none">
                <a:solidFill>
                  <a:schemeClr val="dk1"/>
                </a:solidFill>
                <a:latin typeface="Calibri"/>
                <a:ea typeface="Calibri"/>
                <a:cs typeface="Calibri"/>
                <a:sym typeface="Calibri"/>
              </a:rPr>
              <a:t>DEPARTMENT OF </a:t>
            </a:r>
            <a:r>
              <a:rPr lang="en-US" sz="3500" b="1">
                <a:solidFill>
                  <a:schemeClr val="dk1"/>
                </a:solidFill>
                <a:latin typeface="Calibri"/>
                <a:ea typeface="Calibri"/>
                <a:cs typeface="Calibri"/>
                <a:sym typeface="Calibri"/>
              </a:rPr>
              <a:t>COMPUTER SCIENCE AND ENGINEERING</a:t>
            </a:r>
            <a:endParaRPr sz="350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b="1">
                <a:solidFill>
                  <a:schemeClr val="dk1"/>
                </a:solidFill>
                <a:latin typeface="Calibri"/>
                <a:ea typeface="Calibri"/>
                <a:cs typeface="Calibri"/>
                <a:sym typeface="Calibri"/>
              </a:rPr>
              <a:t>  </a:t>
            </a:r>
            <a:r>
              <a:rPr lang="en-US" sz="5100" b="1">
                <a:solidFill>
                  <a:schemeClr val="dk1"/>
                </a:solidFill>
                <a:latin typeface="Calibri"/>
                <a:ea typeface="Calibri"/>
                <a:cs typeface="Calibri"/>
                <a:sym typeface="Calibri"/>
              </a:rPr>
              <a:t>SAVEETHA ENGINEERING COLLEGE </a:t>
            </a:r>
            <a:endParaRPr/>
          </a:p>
          <a:p>
            <a:pPr marL="0" marR="0" lvl="0" indent="0" algn="ctr" rtl="0">
              <a:spcBef>
                <a:spcPts val="0"/>
              </a:spcBef>
              <a:spcAft>
                <a:spcPts val="0"/>
              </a:spcAft>
              <a:buNone/>
            </a:pPr>
            <a:r>
              <a:rPr lang="en-US" sz="2400" b="1">
                <a:solidFill>
                  <a:schemeClr val="dk1"/>
                </a:solidFill>
                <a:latin typeface="Calibri"/>
                <a:ea typeface="Calibri"/>
                <a:cs typeface="Calibri"/>
                <a:sym typeface="Calibri"/>
              </a:rPr>
              <a:t>(Autonomous Institution – UGC, Govt. of India)</a:t>
            </a:r>
            <a:endParaRPr sz="2400">
              <a:solidFill>
                <a:schemeClr val="dk1"/>
              </a:solidFill>
              <a:latin typeface="Calibri"/>
              <a:ea typeface="Calibri"/>
              <a:cs typeface="Calibri"/>
              <a:sym typeface="Calibri"/>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 (Affiliated to Anna University, Approved by AICTE - Accredited by NBA &amp; NAAC – ‘A’ Grade - ISO 9001:2015 Certified)</a:t>
            </a:r>
            <a:endParaRPr/>
          </a:p>
          <a:p>
            <a:pPr marL="0" marR="0" lvl="0" indent="0" algn="ctr" rtl="0">
              <a:spcBef>
                <a:spcPts val="0"/>
              </a:spcBef>
              <a:spcAft>
                <a:spcPts val="0"/>
              </a:spcAft>
              <a:buNone/>
            </a:pPr>
            <a:r>
              <a:rPr lang="en-US" sz="2400">
                <a:solidFill>
                  <a:schemeClr val="dk1"/>
                </a:solidFill>
                <a:latin typeface="Calibri"/>
                <a:ea typeface="Calibri"/>
                <a:cs typeface="Calibri"/>
                <a:sym typeface="Calibri"/>
              </a:rPr>
              <a:t>Saveetha Nagar, Thandalam, Chennai-602 105, TamilNadu, INDIA.</a:t>
            </a:r>
            <a:endParaRPr sz="2800">
              <a:solidFill>
                <a:schemeClr val="dk1"/>
              </a:solidFill>
              <a:latin typeface="Calibri"/>
              <a:ea typeface="Calibri"/>
              <a:cs typeface="Calibri"/>
              <a:sym typeface="Calibri"/>
            </a:endParaRPr>
          </a:p>
          <a:p>
            <a:pPr marL="742950" marR="0" lvl="1" indent="-201294" algn="l" rtl="0">
              <a:lnSpc>
                <a:spcPct val="100000"/>
              </a:lnSpc>
              <a:spcBef>
                <a:spcPts val="266"/>
              </a:spcBef>
              <a:spcAft>
                <a:spcPts val="0"/>
              </a:spcAft>
              <a:buClr>
                <a:schemeClr val="dk1"/>
              </a:buClr>
              <a:buSzPct val="100000"/>
              <a:buFont typeface="Arial"/>
              <a:buNone/>
            </a:pPr>
            <a:endParaRPr sz="2800" b="0" i="0" u="none" strike="noStrike" cap="none">
              <a:solidFill>
                <a:schemeClr val="dk1"/>
              </a:solidFill>
              <a:latin typeface="Calibri"/>
              <a:ea typeface="Calibri"/>
              <a:cs typeface="Calibri"/>
              <a:sym typeface="Calibri"/>
            </a:endParaRPr>
          </a:p>
        </p:txBody>
      </p:sp>
      <p:pic>
        <p:nvPicPr>
          <p:cNvPr id="97" name="Google Shape;97;p14"/>
          <p:cNvPicPr preferRelativeResize="0"/>
          <p:nvPr/>
        </p:nvPicPr>
        <p:blipFill rotWithShape="1">
          <a:blip r:embed="rId3">
            <a:alphaModFix/>
          </a:blip>
          <a:srcRect/>
          <a:stretch/>
        </p:blipFill>
        <p:spPr>
          <a:xfrm>
            <a:off x="4191000" y="5105400"/>
            <a:ext cx="685800" cy="666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5"/>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a:t>Design-Use Case Diagram</a:t>
            </a:r>
            <a:endParaRPr/>
          </a:p>
        </p:txBody>
      </p:sp>
      <p:sp>
        <p:nvSpPr>
          <p:cNvPr id="164" name="Google Shape;164;p25"/>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25400" lvl="0" indent="0" algn="l" rtl="0">
              <a:spcBef>
                <a:spcPts val="0"/>
              </a:spcBef>
              <a:spcAft>
                <a:spcPts val="0"/>
              </a:spcAft>
              <a:buSzPts val="2800"/>
              <a:buNone/>
            </a:pPr>
            <a:r>
              <a:rPr lang="en-US" sz="2800" dirty="0"/>
              <a:t>USE CASE:</a:t>
            </a:r>
            <a:endParaRPr sz="2800" dirty="0"/>
          </a:p>
        </p:txBody>
      </p:sp>
      <p:pic>
        <p:nvPicPr>
          <p:cNvPr id="2" name="Picture 1">
            <a:extLst>
              <a:ext uri="{FF2B5EF4-FFF2-40B4-BE49-F238E27FC236}">
                <a16:creationId xmlns:a16="http://schemas.microsoft.com/office/drawing/2014/main" id="{B617012A-F7BE-301F-C55F-B3637566F74C}"/>
              </a:ext>
            </a:extLst>
          </p:cNvPr>
          <p:cNvPicPr>
            <a:picLocks noChangeAspect="1"/>
          </p:cNvPicPr>
          <p:nvPr/>
        </p:nvPicPr>
        <p:blipFill>
          <a:blip r:embed="rId3"/>
          <a:srcRect/>
          <a:stretch/>
        </p:blipFill>
        <p:spPr>
          <a:xfrm>
            <a:off x="2360304" y="1624675"/>
            <a:ext cx="4347192" cy="36086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6"/>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a:t>Design-Class Diagram</a:t>
            </a:r>
            <a:endParaRPr/>
          </a:p>
        </p:txBody>
      </p:sp>
      <p:sp>
        <p:nvSpPr>
          <p:cNvPr id="171" name="Google Shape;171;p26"/>
          <p:cNvSpPr txBox="1">
            <a:spLocks noGrp="1"/>
          </p:cNvSpPr>
          <p:nvPr>
            <p:ph type="body" idx="4294967295"/>
          </p:nvPr>
        </p:nvSpPr>
        <p:spPr>
          <a:xfrm>
            <a:off x="457200" y="990600"/>
            <a:ext cx="8382000" cy="5257800"/>
          </a:xfrm>
          <a:prstGeom prst="rect">
            <a:avLst/>
          </a:prstGeom>
          <a:noFill/>
          <a:ln>
            <a:noFill/>
          </a:ln>
        </p:spPr>
        <p:txBody>
          <a:bodyPr spcFirstLastPara="1" wrap="square" lIns="91425" tIns="45700" rIns="91425" bIns="45700" anchor="t" anchorCtr="0">
            <a:normAutofit/>
          </a:bodyPr>
          <a:lstStyle/>
          <a:p>
            <a:pPr marL="25400" indent="0" algn="just">
              <a:buNone/>
            </a:pPr>
            <a:r>
              <a:rPr lang="en-US" sz="2000" dirty="0"/>
              <a:t>The Class Diagram represents the structural design of the Intelligent Legal Decision Support System, outlining the key classes, attributes, methods, and relationships among system components.</a:t>
            </a:r>
          </a:p>
          <a:p>
            <a:pPr algn="just">
              <a:buFont typeface="Arial" panose="020B0604020202020204" pitchFamily="34" charset="0"/>
              <a:buChar char="•"/>
            </a:pPr>
            <a:r>
              <a:rPr lang="en-US" sz="2000" dirty="0"/>
              <a:t>The User class interacts with the </a:t>
            </a:r>
            <a:r>
              <a:rPr lang="en-US" sz="2000" dirty="0" err="1"/>
              <a:t>QueryProcessor</a:t>
            </a:r>
            <a:r>
              <a:rPr lang="en-US" sz="2000" dirty="0"/>
              <a:t> to submit legal queries and retrieve responses.</a:t>
            </a:r>
          </a:p>
          <a:p>
            <a:pPr algn="just">
              <a:buFont typeface="Arial" panose="020B0604020202020204" pitchFamily="34" charset="0"/>
              <a:buChar char="•"/>
            </a:pPr>
            <a:r>
              <a:rPr lang="en-US" sz="2000" dirty="0"/>
              <a:t>The </a:t>
            </a:r>
            <a:r>
              <a:rPr lang="en-US" sz="2000" dirty="0" err="1"/>
              <a:t>QueryProcessor</a:t>
            </a:r>
            <a:r>
              <a:rPr lang="en-US" sz="2000" dirty="0"/>
              <a:t> processes user input, generates embeddings, and retrieves relevant legal documents from the </a:t>
            </a:r>
            <a:r>
              <a:rPr lang="en-US" sz="2000" dirty="0" err="1"/>
              <a:t>VectorDatabase</a:t>
            </a:r>
            <a:r>
              <a:rPr lang="en-US" sz="2000" dirty="0"/>
              <a:t> (Pinecone).</a:t>
            </a:r>
          </a:p>
          <a:p>
            <a:pPr algn="just">
              <a:buFont typeface="Arial" panose="020B0604020202020204" pitchFamily="34" charset="0"/>
              <a:buChar char="•"/>
            </a:pPr>
            <a:r>
              <a:rPr lang="en-US" sz="2000" dirty="0"/>
              <a:t>The </a:t>
            </a:r>
            <a:r>
              <a:rPr lang="en-US" sz="2000" dirty="0" err="1"/>
              <a:t>LegalDocument</a:t>
            </a:r>
            <a:r>
              <a:rPr lang="en-US" sz="2000" dirty="0"/>
              <a:t> class stores and manages case laws, acts, and regulations, which are vectorized and stored in the database.</a:t>
            </a:r>
          </a:p>
          <a:p>
            <a:pPr algn="just">
              <a:buFont typeface="Arial" panose="020B0604020202020204" pitchFamily="34" charset="0"/>
              <a:buChar char="•"/>
            </a:pPr>
            <a:r>
              <a:rPr lang="en-US" sz="2000" dirty="0"/>
              <a:t>The </a:t>
            </a:r>
            <a:r>
              <a:rPr lang="en-US" sz="2000" dirty="0" err="1"/>
              <a:t>AIModel</a:t>
            </a:r>
            <a:r>
              <a:rPr lang="en-US" sz="2000" dirty="0"/>
              <a:t> (Llama 2) class generates legally sound responses by processing retrieved documents.</a:t>
            </a:r>
          </a:p>
          <a:p>
            <a:pPr algn="just">
              <a:buFont typeface="Arial" panose="020B0604020202020204" pitchFamily="34" charset="0"/>
              <a:buChar char="•"/>
            </a:pPr>
            <a:r>
              <a:rPr lang="en-US" sz="2000" dirty="0"/>
              <a:t>The Admin class enables system management, document uploads, and model configuration.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a:extLst>
            <a:ext uri="{FF2B5EF4-FFF2-40B4-BE49-F238E27FC236}">
              <a16:creationId xmlns:a16="http://schemas.microsoft.com/office/drawing/2014/main" id="{5B300328-CA1E-9B8E-0C85-8F2FDA79D80B}"/>
            </a:ext>
          </a:extLst>
        </p:cNvPr>
        <p:cNvGrpSpPr/>
        <p:nvPr/>
      </p:nvGrpSpPr>
      <p:grpSpPr>
        <a:xfrm>
          <a:off x="0" y="0"/>
          <a:ext cx="0" cy="0"/>
          <a:chOff x="0" y="0"/>
          <a:chExt cx="0" cy="0"/>
        </a:xfrm>
      </p:grpSpPr>
      <p:sp>
        <p:nvSpPr>
          <p:cNvPr id="170" name="Google Shape;170;p26">
            <a:extLst>
              <a:ext uri="{FF2B5EF4-FFF2-40B4-BE49-F238E27FC236}">
                <a16:creationId xmlns:a16="http://schemas.microsoft.com/office/drawing/2014/main" id="{14208B4C-B2AD-3F9E-45B6-9AC6490CFB2E}"/>
              </a:ext>
            </a:extLst>
          </p:cNvPr>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a:t>Design-Class Diagram</a:t>
            </a:r>
            <a:endParaRPr/>
          </a:p>
        </p:txBody>
      </p:sp>
      <p:sp>
        <p:nvSpPr>
          <p:cNvPr id="171" name="Google Shape;171;p26">
            <a:extLst>
              <a:ext uri="{FF2B5EF4-FFF2-40B4-BE49-F238E27FC236}">
                <a16:creationId xmlns:a16="http://schemas.microsoft.com/office/drawing/2014/main" id="{CCEE4485-4168-EA60-82C5-FA2FE142A65E}"/>
              </a:ext>
            </a:extLst>
          </p:cNvPr>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25400" lvl="0" indent="0" algn="l" rtl="0">
              <a:spcBef>
                <a:spcPts val="0"/>
              </a:spcBef>
              <a:spcAft>
                <a:spcPts val="0"/>
              </a:spcAft>
              <a:buSzPts val="2800"/>
              <a:buNone/>
            </a:pPr>
            <a:r>
              <a:rPr lang="en-US" sz="2800" dirty="0"/>
              <a:t>CLASS DIAGRAM:</a:t>
            </a:r>
            <a:endParaRPr sz="2800" dirty="0"/>
          </a:p>
        </p:txBody>
      </p:sp>
      <p:pic>
        <p:nvPicPr>
          <p:cNvPr id="4" name="Picture 3">
            <a:extLst>
              <a:ext uri="{FF2B5EF4-FFF2-40B4-BE49-F238E27FC236}">
                <a16:creationId xmlns:a16="http://schemas.microsoft.com/office/drawing/2014/main" id="{D74142D5-4F37-401E-9F3F-C12FC3474277}"/>
              </a:ext>
            </a:extLst>
          </p:cNvPr>
          <p:cNvPicPr>
            <a:picLocks noChangeAspect="1"/>
          </p:cNvPicPr>
          <p:nvPr/>
        </p:nvPicPr>
        <p:blipFill>
          <a:blip r:embed="rId3"/>
          <a:stretch>
            <a:fillRect/>
          </a:stretch>
        </p:blipFill>
        <p:spPr>
          <a:xfrm>
            <a:off x="2765751" y="914538"/>
            <a:ext cx="3281088" cy="5758644"/>
          </a:xfrm>
          <a:prstGeom prst="rect">
            <a:avLst/>
          </a:prstGeom>
        </p:spPr>
      </p:pic>
    </p:spTree>
    <p:extLst>
      <p:ext uri="{BB962C8B-B14F-4D97-AF65-F5344CB8AC3E}">
        <p14:creationId xmlns:p14="http://schemas.microsoft.com/office/powerpoint/2010/main" val="1677721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7"/>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dirty="0"/>
              <a:t>Sequence Diagram </a:t>
            </a:r>
            <a:endParaRPr dirty="0"/>
          </a:p>
        </p:txBody>
      </p:sp>
      <p:pic>
        <p:nvPicPr>
          <p:cNvPr id="2" name="Picture 1">
            <a:extLst>
              <a:ext uri="{FF2B5EF4-FFF2-40B4-BE49-F238E27FC236}">
                <a16:creationId xmlns:a16="http://schemas.microsoft.com/office/drawing/2014/main" id="{D5B8DB70-2BD8-234D-3037-2EB44707FB05}"/>
              </a:ext>
            </a:extLst>
          </p:cNvPr>
          <p:cNvPicPr>
            <a:picLocks noChangeAspect="1"/>
          </p:cNvPicPr>
          <p:nvPr/>
        </p:nvPicPr>
        <p:blipFill>
          <a:blip r:embed="rId3"/>
          <a:srcRect/>
          <a:stretch/>
        </p:blipFill>
        <p:spPr>
          <a:xfrm>
            <a:off x="457199" y="2009395"/>
            <a:ext cx="8229599" cy="31175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Algorithms used</a:t>
            </a:r>
            <a:endParaRPr/>
          </a:p>
        </p:txBody>
      </p:sp>
      <p:sp>
        <p:nvSpPr>
          <p:cNvPr id="3" name="Text Placeholder 2">
            <a:extLst>
              <a:ext uri="{FF2B5EF4-FFF2-40B4-BE49-F238E27FC236}">
                <a16:creationId xmlns:a16="http://schemas.microsoft.com/office/drawing/2014/main" id="{6000989C-3E14-4B7B-9277-81A837B063A0}"/>
              </a:ext>
            </a:extLst>
          </p:cNvPr>
          <p:cNvSpPr>
            <a:spLocks noGrp="1" noChangeArrowheads="1"/>
          </p:cNvSpPr>
          <p:nvPr>
            <p:ph type="body" idx="4294967295"/>
          </p:nvPr>
        </p:nvSpPr>
        <p:spPr bwMode="auto">
          <a:xfrm>
            <a:off x="457200" y="1230371"/>
            <a:ext cx="822960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1.User Query Processing</a:t>
            </a:r>
            <a:r>
              <a:rPr kumimoji="0" lang="en-US" altLang="en-US" sz="1800" i="0" u="none" strike="noStrike" cap="none" normalizeH="0" baseline="0" dirty="0">
                <a:ln>
                  <a:noFill/>
                </a:ln>
                <a:solidFill>
                  <a:schemeClr val="tx1"/>
                </a:solidFill>
                <a:effectLst/>
                <a:latin typeface="Arial" panose="020B0604020202020204" pitchFamily="34" charset="0"/>
              </a:rPr>
              <a:t>:</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Accept legal queries from the user.</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Convert the text input into an embedding using a transformer-based model.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2.Document Retrieval:</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Search the vector database (Pinecone) for similar legal documents based on embeddings.</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Retrieve the top K most relevant legal cases, acts, or regulations.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3.Contextual Prompt Construction:</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Combine the retrieved legal documents with the user query to create a structured prompt.</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Use a predefined </a:t>
            </a:r>
            <a:r>
              <a:rPr kumimoji="0" lang="en-US" altLang="en-US" sz="1800" i="0" u="none" strike="noStrike" cap="none" normalizeH="0" baseline="0" dirty="0" err="1">
                <a:ln>
                  <a:noFill/>
                </a:ln>
                <a:solidFill>
                  <a:schemeClr val="tx1"/>
                </a:solidFill>
                <a:effectLst/>
                <a:latin typeface="Arial" panose="020B0604020202020204" pitchFamily="34" charset="0"/>
              </a:rPr>
              <a:t>PromptTemplate</a:t>
            </a:r>
            <a:r>
              <a:rPr kumimoji="0" lang="en-US" altLang="en-US" sz="1800" i="0" u="none" strike="noStrike" cap="none" normalizeH="0" baseline="0" dirty="0">
                <a:ln>
                  <a:noFill/>
                </a:ln>
                <a:solidFill>
                  <a:schemeClr val="tx1"/>
                </a:solidFill>
                <a:effectLst/>
                <a:latin typeface="Arial" panose="020B0604020202020204" pitchFamily="34" charset="0"/>
              </a:rPr>
              <a:t> for consistency.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4.Legal Response Generation:</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Pass the prompt to Llama 2 for generating legally sound responses.</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Ensure the AI response is factually grounded using the retrieved documents.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Algorithms used</a:t>
            </a:r>
            <a:endParaRPr/>
          </a:p>
        </p:txBody>
      </p:sp>
      <p:sp>
        <p:nvSpPr>
          <p:cNvPr id="2" name="Text Placeholder 1">
            <a:extLst>
              <a:ext uri="{FF2B5EF4-FFF2-40B4-BE49-F238E27FC236}">
                <a16:creationId xmlns:a16="http://schemas.microsoft.com/office/drawing/2014/main" id="{65C568D9-28F5-44B2-AD32-F7B78A1647BF}"/>
              </a:ext>
            </a:extLst>
          </p:cNvPr>
          <p:cNvSpPr>
            <a:spLocks noGrp="1" noChangeArrowheads="1"/>
          </p:cNvSpPr>
          <p:nvPr>
            <p:ph type="body" idx="4294967295"/>
          </p:nvPr>
        </p:nvSpPr>
        <p:spPr bwMode="auto">
          <a:xfrm>
            <a:off x="457199" y="1080344"/>
            <a:ext cx="830334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solidFill>
                  <a:schemeClr val="tx1"/>
                </a:solidFill>
                <a:latin typeface="Arial" panose="020B0604020202020204" pitchFamily="34" charset="0"/>
              </a:rPr>
              <a:t>4.</a:t>
            </a:r>
            <a:r>
              <a:rPr kumimoji="0" lang="en-US" altLang="en-US" sz="1800" b="1" i="0" u="none" strike="noStrike" cap="none" normalizeH="0" baseline="0" dirty="0">
                <a:ln>
                  <a:noFill/>
                </a:ln>
                <a:solidFill>
                  <a:schemeClr val="tx1"/>
                </a:solidFill>
                <a:effectLst/>
                <a:latin typeface="Arial" panose="020B0604020202020204" pitchFamily="34" charset="0"/>
              </a:rPr>
              <a:t>Preprocessing Legal Documents:</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Extract text from PDFs using </a:t>
            </a:r>
            <a:r>
              <a:rPr kumimoji="0" lang="en-US" altLang="en-US" sz="1800" i="0" u="none" strike="noStrike" cap="none" normalizeH="0" baseline="0" dirty="0" err="1">
                <a:ln>
                  <a:noFill/>
                </a:ln>
                <a:solidFill>
                  <a:schemeClr val="tx1"/>
                </a:solidFill>
                <a:effectLst/>
                <a:latin typeface="Arial" panose="020B0604020202020204" pitchFamily="34" charset="0"/>
              </a:rPr>
              <a:t>PyPDFLoader</a:t>
            </a:r>
            <a:r>
              <a:rPr kumimoji="0" lang="en-US" altLang="en-US" sz="1800" i="0" u="none" strike="noStrike" cap="none" normalizeH="0" baseline="0" dirty="0">
                <a:ln>
                  <a:noFill/>
                </a:ln>
                <a:solidFill>
                  <a:schemeClr val="tx1"/>
                </a:solidFill>
                <a:effectLst/>
                <a:latin typeface="Arial" panose="020B0604020202020204" pitchFamily="34" charset="0"/>
              </a:rPr>
              <a:t> and </a:t>
            </a:r>
            <a:r>
              <a:rPr kumimoji="0" lang="en-US" altLang="en-US" sz="1800" i="0" u="none" strike="noStrike" cap="none" normalizeH="0" baseline="0" dirty="0" err="1">
                <a:ln>
                  <a:noFill/>
                </a:ln>
                <a:solidFill>
                  <a:schemeClr val="tx1"/>
                </a:solidFill>
                <a:effectLst/>
                <a:latin typeface="Arial" panose="020B0604020202020204" pitchFamily="34" charset="0"/>
              </a:rPr>
              <a:t>DirectoryLoader</a:t>
            </a:r>
            <a:r>
              <a:rPr kumimoji="0" lang="en-US" altLang="en-US" sz="1800" i="0" u="none" strike="noStrike" cap="none" normalizeH="0" baseline="0" dirty="0">
                <a:ln>
                  <a:noFill/>
                </a:ln>
                <a:solidFill>
                  <a:schemeClr val="tx1"/>
                </a:solidFill>
                <a:effectLst/>
                <a:latin typeface="Arial" panose="020B0604020202020204" pitchFamily="34" charset="0"/>
              </a:rPr>
              <a:t>.</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Split long documents into smaller, structured chunks using </a:t>
            </a:r>
            <a:r>
              <a:rPr kumimoji="0" lang="en-US" altLang="en-US" sz="1800" i="0" u="none" strike="noStrike" cap="none" normalizeH="0" baseline="0" dirty="0" err="1">
                <a:ln>
                  <a:noFill/>
                </a:ln>
                <a:solidFill>
                  <a:schemeClr val="tx1"/>
                </a:solidFill>
                <a:effectLst/>
                <a:latin typeface="Arial" panose="020B0604020202020204" pitchFamily="34" charset="0"/>
              </a:rPr>
              <a:t>RecursiveCharacterTextSplitter</a:t>
            </a:r>
            <a:r>
              <a:rPr kumimoji="0" lang="en-US" altLang="en-US" sz="180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5.Vector Embedding Generation:</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Convert document text into numerical embeddings using </a:t>
            </a:r>
            <a:r>
              <a:rPr kumimoji="0" lang="en-US" altLang="en-US" sz="1800" i="0" u="none" strike="noStrike" cap="none" normalizeH="0" baseline="0" dirty="0" err="1">
                <a:ln>
                  <a:noFill/>
                </a:ln>
                <a:solidFill>
                  <a:schemeClr val="tx1"/>
                </a:solidFill>
                <a:effectLst/>
                <a:latin typeface="Arial" panose="020B0604020202020204" pitchFamily="34" charset="0"/>
              </a:rPr>
              <a:t>HuggingFace’s</a:t>
            </a:r>
            <a:r>
              <a:rPr kumimoji="0" lang="en-US" altLang="en-US" sz="1800" i="0" u="none" strike="noStrike" cap="none" normalizeH="0" baseline="0" dirty="0">
                <a:ln>
                  <a:noFill/>
                </a:ln>
                <a:solidFill>
                  <a:schemeClr val="tx1"/>
                </a:solidFill>
                <a:effectLst/>
                <a:latin typeface="Arial" panose="020B0604020202020204" pitchFamily="34" charset="0"/>
              </a:rPr>
              <a:t> all-MiniLM-L6-v2 model.</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Store embeddings in Pinecone for fast similarity searches.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6.Query Matching &amp; Ranking:</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Convert user queries into embeddings.</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Perform a similarity search in Pinecone to find the top K relevant legal documents.</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Rank retrieved documents based on relevance.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7.Final Response Construction:</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Combine top-ranked documents with user queries.</a:t>
            </a:r>
          </a:p>
          <a:p>
            <a:pPr marL="285750" indent="-285750" eaLnBrk="0" fontAlgn="base" hangingPunct="0">
              <a:spcBef>
                <a:spcPct val="0"/>
              </a:spcBef>
              <a:spcAft>
                <a:spcPct val="0"/>
              </a:spcAft>
              <a:buClrTx/>
              <a:buSzTx/>
            </a:pPr>
            <a:r>
              <a:rPr kumimoji="0" lang="en-US" altLang="en-US" sz="1800" i="0" u="none" strike="noStrike" cap="none" normalizeH="0" baseline="0" dirty="0">
                <a:ln>
                  <a:noFill/>
                </a:ln>
                <a:solidFill>
                  <a:schemeClr val="tx1"/>
                </a:solidFill>
                <a:effectLst/>
                <a:latin typeface="Arial" panose="020B0604020202020204" pitchFamily="34" charset="0"/>
              </a:rPr>
              <a:t>Format the input properly and pass it to Llama 2 for AI-generated legal advice.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dirty="0"/>
              <a:t>Hardware and software selection </a:t>
            </a:r>
            <a:endParaRPr dirty="0"/>
          </a:p>
        </p:txBody>
      </p:sp>
      <p:sp>
        <p:nvSpPr>
          <p:cNvPr id="210" name="Google Shape;210;p32"/>
          <p:cNvSpPr txBox="1">
            <a:spLocks noGrp="1"/>
          </p:cNvSpPr>
          <p:nvPr>
            <p:ph type="body" idx="4294967295"/>
          </p:nvPr>
        </p:nvSpPr>
        <p:spPr>
          <a:xfrm>
            <a:off x="457200" y="967339"/>
            <a:ext cx="8229600" cy="5755800"/>
          </a:xfrm>
          <a:prstGeom prst="rect">
            <a:avLst/>
          </a:prstGeom>
          <a:noFill/>
          <a:ln>
            <a:noFill/>
          </a:ln>
        </p:spPr>
        <p:txBody>
          <a:bodyPr spcFirstLastPara="1" wrap="square" lIns="91425" tIns="45700" rIns="91425" bIns="45700" anchor="t" anchorCtr="0">
            <a:normAutofit/>
          </a:bodyPr>
          <a:lstStyle/>
          <a:p>
            <a:pPr marL="25400" indent="0" algn="just">
              <a:buNone/>
            </a:pPr>
            <a:r>
              <a:rPr lang="en-IN" sz="2400" b="1" dirty="0"/>
              <a:t>Hardware Requirements:</a:t>
            </a:r>
          </a:p>
          <a:p>
            <a:pPr algn="just">
              <a:buFont typeface="+mj-lt"/>
              <a:buAutoNum type="arabicPeriod"/>
            </a:pPr>
            <a:r>
              <a:rPr lang="en-IN" sz="2000" dirty="0"/>
              <a:t>Processor: Minimum Intel Core i5 / </a:t>
            </a:r>
            <a:r>
              <a:rPr lang="en-IN" sz="2000" dirty="0" err="1"/>
              <a:t>Ryzen</a:t>
            </a:r>
            <a:r>
              <a:rPr lang="en-IN" sz="2000" dirty="0"/>
              <a:t> 5 (Recommended Intel Core i7 / </a:t>
            </a:r>
            <a:r>
              <a:rPr lang="en-IN" sz="2000" dirty="0" err="1"/>
              <a:t>Ryzen</a:t>
            </a:r>
            <a:r>
              <a:rPr lang="en-IN" sz="2000" dirty="0"/>
              <a:t> 7 for better performance)</a:t>
            </a:r>
          </a:p>
          <a:p>
            <a:pPr algn="just">
              <a:buFont typeface="+mj-lt"/>
              <a:buAutoNum type="arabicPeriod"/>
            </a:pPr>
            <a:r>
              <a:rPr lang="en-IN" sz="2000" dirty="0"/>
              <a:t>RAM: Minimum 8GB (Recommended 16GB or higher for efficient AI model execution)</a:t>
            </a:r>
          </a:p>
          <a:p>
            <a:pPr algn="just">
              <a:buFont typeface="+mj-lt"/>
              <a:buAutoNum type="arabicPeriod"/>
            </a:pPr>
            <a:r>
              <a:rPr lang="en-IN" sz="2000" dirty="0"/>
              <a:t>Storage: Minimum 50GB free space (Recommended SSD with 100GB+ for faster processing)</a:t>
            </a:r>
          </a:p>
          <a:p>
            <a:pPr algn="just">
              <a:buFont typeface="+mj-lt"/>
              <a:buAutoNum type="arabicPeriod"/>
            </a:pPr>
            <a:r>
              <a:rPr lang="en-IN" sz="2000" dirty="0"/>
              <a:t>GPU: NVIDIA RTX 2060 (or higher) for efficient deep learning model execution (Recommended RTX 3090 / A100 for optimal performance)</a:t>
            </a:r>
          </a:p>
          <a:p>
            <a:pPr algn="just">
              <a:buFont typeface="+mj-lt"/>
              <a:buAutoNum type="arabicPeriod"/>
            </a:pPr>
            <a:r>
              <a:rPr lang="en-IN" sz="2000" dirty="0"/>
              <a:t>Network: Stable Internet connection (for downloading models and managing dependencies.</a:t>
            </a:r>
          </a:p>
        </p:txBody>
      </p:sp>
    </p:spTree>
  </p:cSld>
  <p:clrMapOvr>
    <a:masterClrMapping/>
  </p:clrMapOvr>
  <p:transition spd="med">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dirty="0"/>
              <a:t>Hardware and software selection </a:t>
            </a:r>
            <a:endParaRPr dirty="0"/>
          </a:p>
        </p:txBody>
      </p:sp>
      <p:sp>
        <p:nvSpPr>
          <p:cNvPr id="210" name="Google Shape;210;p32"/>
          <p:cNvSpPr txBox="1">
            <a:spLocks noGrp="1"/>
          </p:cNvSpPr>
          <p:nvPr>
            <p:ph type="body" idx="4294967295"/>
          </p:nvPr>
        </p:nvSpPr>
        <p:spPr>
          <a:xfrm>
            <a:off x="457200" y="967339"/>
            <a:ext cx="8229600" cy="5755800"/>
          </a:xfrm>
          <a:prstGeom prst="rect">
            <a:avLst/>
          </a:prstGeom>
          <a:noFill/>
          <a:ln>
            <a:noFill/>
          </a:ln>
        </p:spPr>
        <p:txBody>
          <a:bodyPr spcFirstLastPara="1" wrap="square" lIns="91425" tIns="45700" rIns="91425" bIns="45700" anchor="t" anchorCtr="0">
            <a:normAutofit/>
          </a:bodyPr>
          <a:lstStyle/>
          <a:p>
            <a:pPr marL="25400" indent="0">
              <a:buNone/>
            </a:pPr>
            <a:r>
              <a:rPr lang="en-IN" b="1" dirty="0"/>
              <a:t>Software Requirements:</a:t>
            </a:r>
          </a:p>
          <a:p>
            <a:pPr>
              <a:buFont typeface="+mj-lt"/>
              <a:buAutoNum type="arabicPeriod"/>
            </a:pPr>
            <a:r>
              <a:rPr lang="en-IN" sz="2000" dirty="0"/>
              <a:t>Operating System: Windows 10/11, Ubuntu 20.04+, or macOS</a:t>
            </a:r>
          </a:p>
          <a:p>
            <a:pPr>
              <a:buFont typeface="+mj-lt"/>
              <a:buAutoNum type="arabicPeriod"/>
            </a:pPr>
            <a:r>
              <a:rPr lang="en-IN" sz="2000" dirty="0"/>
              <a:t>Programming Language: Python 3.9+</a:t>
            </a:r>
          </a:p>
          <a:p>
            <a:pPr>
              <a:buFont typeface="+mj-lt"/>
              <a:buAutoNum type="arabicPeriod"/>
            </a:pPr>
            <a:r>
              <a:rPr lang="en-IN" sz="2000" dirty="0"/>
              <a:t>Libraries &amp; Frameworks:</a:t>
            </a:r>
          </a:p>
          <a:p>
            <a:pPr marL="742950" lvl="1" indent="-285750">
              <a:buFont typeface="+mj-lt"/>
              <a:buAutoNum type="arabicPeriod"/>
            </a:pPr>
            <a:r>
              <a:rPr lang="en-IN" sz="2000" dirty="0" err="1"/>
              <a:t>LangChain</a:t>
            </a:r>
            <a:r>
              <a:rPr lang="en-IN" sz="2000" dirty="0"/>
              <a:t> (For AI-powered legal text processing)</a:t>
            </a:r>
          </a:p>
          <a:p>
            <a:pPr marL="742950" lvl="1" indent="-285750">
              <a:buFont typeface="+mj-lt"/>
              <a:buAutoNum type="arabicPeriod"/>
            </a:pPr>
            <a:r>
              <a:rPr lang="en-IN" sz="2000" dirty="0"/>
              <a:t>Hugging Face Transformers (For embedding and Llama 2 inference)</a:t>
            </a:r>
          </a:p>
          <a:p>
            <a:pPr marL="742950" lvl="1" indent="-285750">
              <a:buFont typeface="+mj-lt"/>
              <a:buAutoNum type="arabicPeriod"/>
            </a:pPr>
            <a:r>
              <a:rPr lang="en-IN" sz="2000" dirty="0"/>
              <a:t>Pinecone (For vector database storage and retrieval)</a:t>
            </a:r>
          </a:p>
          <a:p>
            <a:pPr marL="742950" lvl="1" indent="-285750">
              <a:buFont typeface="+mj-lt"/>
              <a:buAutoNum type="arabicPeriod"/>
            </a:pPr>
            <a:r>
              <a:rPr lang="en-IN" sz="2000" dirty="0" err="1"/>
              <a:t>Streamlit</a:t>
            </a:r>
            <a:r>
              <a:rPr lang="en-IN" sz="2000" dirty="0"/>
              <a:t> (For frontend development)</a:t>
            </a:r>
          </a:p>
          <a:p>
            <a:pPr marL="742950" lvl="1" indent="-285750">
              <a:buFont typeface="+mj-lt"/>
              <a:buAutoNum type="arabicPeriod"/>
            </a:pPr>
            <a:r>
              <a:rPr lang="en-IN" sz="2000" dirty="0" err="1"/>
              <a:t>PyPDFLoader</a:t>
            </a:r>
            <a:r>
              <a:rPr lang="en-IN" sz="2000" dirty="0"/>
              <a:t>, </a:t>
            </a:r>
            <a:r>
              <a:rPr lang="en-IN" sz="2000" dirty="0" err="1"/>
              <a:t>DirectoryLoader</a:t>
            </a:r>
            <a:r>
              <a:rPr lang="en-IN" sz="2000" dirty="0"/>
              <a:t> (For legal document ingestion)</a:t>
            </a:r>
          </a:p>
          <a:p>
            <a:pPr marL="742950" lvl="1" indent="-285750">
              <a:buFont typeface="+mj-lt"/>
              <a:buAutoNum type="arabicPeriod"/>
            </a:pPr>
            <a:r>
              <a:rPr lang="en-IN" sz="2000" dirty="0" err="1"/>
              <a:t>CTransformers</a:t>
            </a:r>
            <a:r>
              <a:rPr lang="en-IN" sz="2000" dirty="0"/>
              <a:t> (For running Llama 2 locally)</a:t>
            </a:r>
          </a:p>
          <a:p>
            <a:pPr>
              <a:buFont typeface="+mj-lt"/>
              <a:buAutoNum type="arabicPeriod"/>
            </a:pPr>
            <a:r>
              <a:rPr lang="en-IN" sz="2000" dirty="0"/>
              <a:t>Database: Pinecone Vector Database (For fast document retrieval)</a:t>
            </a:r>
          </a:p>
          <a:p>
            <a:pPr>
              <a:buFont typeface="+mj-lt"/>
              <a:buAutoNum type="arabicPeriod"/>
            </a:pPr>
            <a:r>
              <a:rPr lang="en-IN" sz="2000" dirty="0"/>
              <a:t>Development Tools: </a:t>
            </a:r>
            <a:r>
              <a:rPr lang="en-IN" sz="2000" dirty="0" err="1"/>
              <a:t>Jupyter</a:t>
            </a:r>
            <a:r>
              <a:rPr lang="en-IN" sz="2000" dirty="0"/>
              <a:t> Notebook, VS Code, GitHub (for version control)</a:t>
            </a:r>
          </a:p>
        </p:txBody>
      </p:sp>
    </p:spTree>
    <p:extLst>
      <p:ext uri="{BB962C8B-B14F-4D97-AF65-F5344CB8AC3E}">
        <p14:creationId xmlns:p14="http://schemas.microsoft.com/office/powerpoint/2010/main" val="2901887416"/>
      </p:ext>
    </p:extLst>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Implementation</a:t>
            </a:r>
            <a:endParaRPr/>
          </a:p>
        </p:txBody>
      </p:sp>
      <p:sp>
        <p:nvSpPr>
          <p:cNvPr id="2" name="Text Placeholder 1">
            <a:extLst>
              <a:ext uri="{FF2B5EF4-FFF2-40B4-BE49-F238E27FC236}">
                <a16:creationId xmlns:a16="http://schemas.microsoft.com/office/drawing/2014/main" id="{CCDB70BE-C1CB-490E-8BBA-AAFFD2414678}"/>
              </a:ext>
            </a:extLst>
          </p:cNvPr>
          <p:cNvSpPr>
            <a:spLocks noGrp="1" noChangeArrowheads="1"/>
          </p:cNvSpPr>
          <p:nvPr>
            <p:ph type="body" idx="4294967295"/>
          </p:nvPr>
        </p:nvSpPr>
        <p:spPr bwMode="auto">
          <a:xfrm>
            <a:off x="457199" y="957232"/>
            <a:ext cx="822960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1.User Query Processing</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ClrTx/>
              <a:buSzTx/>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user enters a legal query through the </a:t>
            </a:r>
            <a:r>
              <a:rPr kumimoji="0" lang="en-US" altLang="en-US" sz="200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Streamlit</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-based chat interface.</a:t>
            </a:r>
          </a:p>
          <a:p>
            <a:pPr marL="285750" indent="-285750" eaLnBrk="0" fontAlgn="base" hangingPunct="0">
              <a:spcBef>
                <a:spcPct val="0"/>
              </a:spcBef>
              <a:spcAft>
                <a:spcPct val="0"/>
              </a:spcAft>
              <a:buClrTx/>
              <a:buSzTx/>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system captures and preprocesses the query for further processing.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2.Legal Document Retrieval &amp; Embedding</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ClrTx/>
              <a:buSzTx/>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Legal documents are stored in Pinecone Vector Database.</a:t>
            </a:r>
          </a:p>
          <a:p>
            <a:pPr marL="285750" indent="-285750" eaLnBrk="0" fontAlgn="base" hangingPunct="0">
              <a:spcBef>
                <a:spcPct val="0"/>
              </a:spcBef>
              <a:spcAft>
                <a:spcPct val="0"/>
              </a:spcAft>
              <a:buClrTx/>
              <a:buSzTx/>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query is converted into vector embeddings using Hugging Face MiniLM-L6-v2 model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285750" indent="-285750" eaLnBrk="0" fontAlgn="base" hangingPunct="0">
              <a:spcBef>
                <a:spcPct val="0"/>
              </a:spcBef>
              <a:spcAft>
                <a:spcPct val="0"/>
              </a:spcAft>
              <a:buClrTx/>
              <a:buSzTx/>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 similarity search is performed to retrieve the most relevant legal references.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3.Response Generation using Llama 2</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ClrTx/>
              <a:buSzTx/>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Retrieved legal texts are formatted using </a:t>
            </a:r>
            <a:r>
              <a:rPr kumimoji="0" lang="en-US" altLang="en-US" sz="200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LangChain’s</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200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PromptTemplate</a:t>
            </a: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285750" indent="-285750" eaLnBrk="0" fontAlgn="base" hangingPunct="0">
              <a:spcBef>
                <a:spcPct val="0"/>
              </a:spcBef>
              <a:spcAft>
                <a:spcPct val="0"/>
              </a:spcAft>
              <a:buClrTx/>
              <a:buSzTx/>
            </a:pPr>
            <a:r>
              <a:rPr kumimoji="0" lang="en-US" altLang="en-US" sz="20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Llama 2 (7B) model generates AI-powered legal responses based on the retrieved information.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4.Response Display &amp; Follow-up Handling</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AI-generated response is displayed in the chat interface.</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Users can refine or ask follow-up queries for further clarification.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Important Code segments</a:t>
            </a:r>
            <a:endParaRPr dirty="0"/>
          </a:p>
        </p:txBody>
      </p:sp>
      <p:sp>
        <p:nvSpPr>
          <p:cNvPr id="222" name="Google Shape;222;p34"/>
          <p:cNvSpPr txBox="1">
            <a:spLocks noGrp="1"/>
          </p:cNvSpPr>
          <p:nvPr>
            <p:ph type="body" idx="4294967295"/>
          </p:nvPr>
        </p:nvSpPr>
        <p:spPr>
          <a:xfrm>
            <a:off x="228600" y="990600"/>
            <a:ext cx="8610600" cy="5592762"/>
          </a:xfrm>
          <a:prstGeom prst="rect">
            <a:avLst/>
          </a:prstGeom>
          <a:noFill/>
          <a:ln>
            <a:noFill/>
          </a:ln>
        </p:spPr>
        <p:txBody>
          <a:bodyPr spcFirstLastPara="1" wrap="square" lIns="91425" tIns="45700" rIns="91425" bIns="45700" anchor="t" anchorCtr="0">
            <a:noAutofit/>
          </a:bodyPr>
          <a:lstStyle/>
          <a:p>
            <a:pPr marL="25400" indent="0">
              <a:buNone/>
            </a:pPr>
            <a:r>
              <a:rPr lang="en-IN" sz="1050" b="0" dirty="0">
                <a:solidFill>
                  <a:schemeClr val="tx1"/>
                </a:solidFill>
                <a:effectLst/>
                <a:latin typeface="Consolas" panose="020B0609020204030204" pitchFamily="49" charset="0"/>
              </a:rPr>
              <a:t># Display chat messages from history on app rerun</a:t>
            </a:r>
          </a:p>
          <a:p>
            <a:pPr marL="25400" indent="0">
              <a:buNone/>
            </a:pPr>
            <a:r>
              <a:rPr lang="en-IN" sz="1050" b="0" dirty="0">
                <a:solidFill>
                  <a:schemeClr val="tx1"/>
                </a:solidFill>
                <a:effectLst/>
                <a:latin typeface="Consolas" panose="020B0609020204030204" pitchFamily="49" charset="0"/>
              </a:rPr>
              <a:t>for message in </a:t>
            </a:r>
            <a:r>
              <a:rPr lang="en-IN" sz="1050" b="0" dirty="0" err="1">
                <a:solidFill>
                  <a:schemeClr val="tx1"/>
                </a:solidFill>
                <a:effectLst/>
                <a:latin typeface="Consolas" panose="020B0609020204030204" pitchFamily="49" charset="0"/>
              </a:rPr>
              <a:t>st.session_state.messages</a:t>
            </a:r>
            <a:r>
              <a:rPr lang="en-IN" sz="1050" b="0" dirty="0">
                <a:solidFill>
                  <a:schemeClr val="tx1"/>
                </a:solidFill>
                <a:effectLst/>
                <a:latin typeface="Consolas" panose="020B0609020204030204" pitchFamily="49" charset="0"/>
              </a:rPr>
              <a:t>:</a:t>
            </a:r>
          </a:p>
          <a:p>
            <a:pPr marL="25400" indent="0">
              <a:buNone/>
            </a:pPr>
            <a:r>
              <a:rPr lang="en-IN" sz="1050" b="0" dirty="0">
                <a:solidFill>
                  <a:schemeClr val="tx1"/>
                </a:solidFill>
                <a:effectLst/>
                <a:latin typeface="Consolas" panose="020B0609020204030204" pitchFamily="49" charset="0"/>
              </a:rPr>
              <a:t>    with </a:t>
            </a:r>
            <a:r>
              <a:rPr lang="en-IN" sz="1050" b="0" dirty="0" err="1">
                <a:solidFill>
                  <a:schemeClr val="tx1"/>
                </a:solidFill>
                <a:effectLst/>
                <a:latin typeface="Consolas" panose="020B0609020204030204" pitchFamily="49" charset="0"/>
              </a:rPr>
              <a:t>st.chat_message</a:t>
            </a:r>
            <a:r>
              <a:rPr lang="en-IN" sz="1050" b="0" dirty="0">
                <a:solidFill>
                  <a:schemeClr val="tx1"/>
                </a:solidFill>
                <a:effectLst/>
                <a:latin typeface="Consolas" panose="020B0609020204030204" pitchFamily="49" charset="0"/>
              </a:rPr>
              <a:t>(message["role"]):</a:t>
            </a:r>
          </a:p>
          <a:p>
            <a:pPr marL="25400" indent="0">
              <a:buNone/>
            </a:pPr>
            <a:r>
              <a:rPr lang="en-IN" sz="1050" b="0" dirty="0">
                <a:solidFill>
                  <a:schemeClr val="tx1"/>
                </a:solidFill>
                <a:effectLst/>
                <a:latin typeface="Consolas" panose="020B0609020204030204" pitchFamily="49" charset="0"/>
              </a:rPr>
              <a:t>        </a:t>
            </a:r>
            <a:r>
              <a:rPr lang="en-IN" sz="1050" b="0" dirty="0" err="1">
                <a:solidFill>
                  <a:schemeClr val="tx1"/>
                </a:solidFill>
                <a:effectLst/>
                <a:latin typeface="Consolas" panose="020B0609020204030204" pitchFamily="49" charset="0"/>
              </a:rPr>
              <a:t>st.markdown</a:t>
            </a:r>
            <a:r>
              <a:rPr lang="en-IN" sz="1050" b="0" dirty="0">
                <a:solidFill>
                  <a:schemeClr val="tx1"/>
                </a:solidFill>
                <a:effectLst/>
                <a:latin typeface="Consolas" panose="020B0609020204030204" pitchFamily="49" charset="0"/>
              </a:rPr>
              <a:t>(message["content"])</a:t>
            </a:r>
          </a:p>
          <a:p>
            <a:pPr marL="25400" indent="0">
              <a:buNone/>
            </a:pPr>
            <a:br>
              <a:rPr lang="en-IN" sz="1050" b="0" dirty="0">
                <a:solidFill>
                  <a:schemeClr val="tx1"/>
                </a:solidFill>
                <a:effectLst/>
                <a:latin typeface="Consolas" panose="020B0609020204030204" pitchFamily="49" charset="0"/>
              </a:rPr>
            </a:br>
            <a:r>
              <a:rPr lang="en-IN" sz="1050" b="0" dirty="0">
                <a:solidFill>
                  <a:schemeClr val="tx1"/>
                </a:solidFill>
                <a:effectLst/>
                <a:latin typeface="Consolas" panose="020B0609020204030204" pitchFamily="49" charset="0"/>
              </a:rPr>
              <a:t># React to user input</a:t>
            </a:r>
          </a:p>
          <a:p>
            <a:pPr marL="25400" indent="0">
              <a:buNone/>
            </a:pPr>
            <a:r>
              <a:rPr lang="en-IN" sz="1050" b="0" dirty="0">
                <a:solidFill>
                  <a:schemeClr val="tx1"/>
                </a:solidFill>
                <a:effectLst/>
                <a:latin typeface="Consolas" panose="020B0609020204030204" pitchFamily="49" charset="0"/>
              </a:rPr>
              <a:t>if prompt := </a:t>
            </a:r>
            <a:r>
              <a:rPr lang="en-IN" sz="1050" b="0" dirty="0" err="1">
                <a:solidFill>
                  <a:schemeClr val="tx1"/>
                </a:solidFill>
                <a:effectLst/>
                <a:latin typeface="Consolas" panose="020B0609020204030204" pitchFamily="49" charset="0"/>
              </a:rPr>
              <a:t>st.chat_input</a:t>
            </a:r>
            <a:r>
              <a:rPr lang="en-IN" sz="1050" b="0" dirty="0">
                <a:solidFill>
                  <a:schemeClr val="tx1"/>
                </a:solidFill>
                <a:effectLst/>
                <a:latin typeface="Consolas" panose="020B0609020204030204" pitchFamily="49" charset="0"/>
              </a:rPr>
              <a:t>("Ask something about law"):</a:t>
            </a:r>
          </a:p>
          <a:p>
            <a:pPr marL="25400" indent="0">
              <a:buNone/>
            </a:pPr>
            <a:r>
              <a:rPr lang="en-IN" sz="1050" b="0" dirty="0">
                <a:solidFill>
                  <a:schemeClr val="tx1"/>
                </a:solidFill>
                <a:effectLst/>
                <a:latin typeface="Consolas" panose="020B0609020204030204" pitchFamily="49" charset="0"/>
              </a:rPr>
              <a:t>    # Display user message in chat message container</a:t>
            </a:r>
          </a:p>
          <a:p>
            <a:pPr marL="25400" indent="0">
              <a:buNone/>
            </a:pPr>
            <a:r>
              <a:rPr lang="en-IN" sz="1050" b="0" dirty="0">
                <a:solidFill>
                  <a:schemeClr val="tx1"/>
                </a:solidFill>
                <a:effectLst/>
                <a:latin typeface="Consolas" panose="020B0609020204030204" pitchFamily="49" charset="0"/>
              </a:rPr>
              <a:t>    </a:t>
            </a:r>
            <a:r>
              <a:rPr lang="en-IN" sz="1050" b="0" dirty="0" err="1">
                <a:solidFill>
                  <a:schemeClr val="tx1"/>
                </a:solidFill>
                <a:effectLst/>
                <a:latin typeface="Consolas" panose="020B0609020204030204" pitchFamily="49" charset="0"/>
              </a:rPr>
              <a:t>st.chat_message</a:t>
            </a:r>
            <a:r>
              <a:rPr lang="en-IN" sz="1050" b="0" dirty="0">
                <a:solidFill>
                  <a:schemeClr val="tx1"/>
                </a:solidFill>
                <a:effectLst/>
                <a:latin typeface="Consolas" panose="020B0609020204030204" pitchFamily="49" charset="0"/>
              </a:rPr>
              <a:t>("user").markdown(prompt)</a:t>
            </a:r>
          </a:p>
          <a:p>
            <a:pPr marL="25400" indent="0">
              <a:buNone/>
            </a:pPr>
            <a:r>
              <a:rPr lang="en-IN" sz="1050" b="0" dirty="0">
                <a:solidFill>
                  <a:schemeClr val="tx1"/>
                </a:solidFill>
                <a:effectLst/>
                <a:latin typeface="Consolas" panose="020B0609020204030204" pitchFamily="49" charset="0"/>
              </a:rPr>
              <a:t>    # Add user message to chat history</a:t>
            </a:r>
          </a:p>
          <a:p>
            <a:pPr marL="25400" indent="0">
              <a:buNone/>
            </a:pPr>
            <a:r>
              <a:rPr lang="en-IN" sz="1050" b="0" dirty="0">
                <a:solidFill>
                  <a:schemeClr val="tx1"/>
                </a:solidFill>
                <a:effectLst/>
                <a:latin typeface="Consolas" panose="020B0609020204030204" pitchFamily="49" charset="0"/>
              </a:rPr>
              <a:t>    </a:t>
            </a:r>
            <a:r>
              <a:rPr lang="en-IN" sz="1050" b="0" dirty="0" err="1">
                <a:solidFill>
                  <a:schemeClr val="tx1"/>
                </a:solidFill>
                <a:effectLst/>
                <a:latin typeface="Consolas" panose="020B0609020204030204" pitchFamily="49" charset="0"/>
              </a:rPr>
              <a:t>st.session_state.messages.append</a:t>
            </a:r>
            <a:r>
              <a:rPr lang="en-IN" sz="1050" b="0" dirty="0">
                <a:solidFill>
                  <a:schemeClr val="tx1"/>
                </a:solidFill>
                <a:effectLst/>
                <a:latin typeface="Consolas" panose="020B0609020204030204" pitchFamily="49" charset="0"/>
              </a:rPr>
              <a:t>({"role": "user", "content": prompt})</a:t>
            </a:r>
          </a:p>
          <a:p>
            <a:pPr marL="25400" indent="0">
              <a:buNone/>
            </a:pPr>
            <a:br>
              <a:rPr lang="en-IN" sz="1050" b="0" dirty="0">
                <a:solidFill>
                  <a:schemeClr val="tx1"/>
                </a:solidFill>
                <a:effectLst/>
                <a:latin typeface="Consolas" panose="020B0609020204030204" pitchFamily="49" charset="0"/>
              </a:rPr>
            </a:br>
            <a:r>
              <a:rPr lang="en-IN" sz="1050" b="0" dirty="0">
                <a:solidFill>
                  <a:schemeClr val="tx1"/>
                </a:solidFill>
                <a:effectLst/>
                <a:latin typeface="Consolas" panose="020B0609020204030204" pitchFamily="49" charset="0"/>
              </a:rPr>
              <a:t>    # Add a loading spinner while waiting for response</a:t>
            </a:r>
          </a:p>
          <a:p>
            <a:pPr marL="25400" indent="0">
              <a:buNone/>
            </a:pPr>
            <a:r>
              <a:rPr lang="en-IN" sz="1050" b="0" dirty="0">
                <a:solidFill>
                  <a:schemeClr val="tx1"/>
                </a:solidFill>
                <a:effectLst/>
                <a:latin typeface="Consolas" panose="020B0609020204030204" pitchFamily="49" charset="0"/>
              </a:rPr>
              <a:t>    with </a:t>
            </a:r>
            <a:r>
              <a:rPr lang="en-IN" sz="1050" b="0" dirty="0" err="1">
                <a:solidFill>
                  <a:schemeClr val="tx1"/>
                </a:solidFill>
                <a:effectLst/>
                <a:latin typeface="Consolas" panose="020B0609020204030204" pitchFamily="49" charset="0"/>
              </a:rPr>
              <a:t>st.spinner</a:t>
            </a:r>
            <a:r>
              <a:rPr lang="en-IN" sz="1050" b="0" dirty="0">
                <a:solidFill>
                  <a:schemeClr val="tx1"/>
                </a:solidFill>
                <a:effectLst/>
                <a:latin typeface="Consolas" panose="020B0609020204030204" pitchFamily="49" charset="0"/>
              </a:rPr>
              <a:t>("Thinking ✨..."):</a:t>
            </a:r>
          </a:p>
          <a:p>
            <a:pPr marL="25400" indent="0">
              <a:buNone/>
            </a:pPr>
            <a:r>
              <a:rPr lang="en-IN" sz="1050" b="0" dirty="0">
                <a:solidFill>
                  <a:schemeClr val="tx1"/>
                </a:solidFill>
                <a:effectLst/>
                <a:latin typeface="Consolas" panose="020B0609020204030204" pitchFamily="49" charset="0"/>
              </a:rPr>
              <a:t>        if </a:t>
            </a:r>
            <a:r>
              <a:rPr lang="en-IN" sz="1050" b="0" dirty="0" err="1">
                <a:solidFill>
                  <a:schemeClr val="tx1"/>
                </a:solidFill>
                <a:effectLst/>
                <a:latin typeface="Consolas" panose="020B0609020204030204" pitchFamily="49" charset="0"/>
              </a:rPr>
              <a:t>selected_chatbot</a:t>
            </a:r>
            <a:r>
              <a:rPr lang="en-IN" sz="1050" b="0" dirty="0">
                <a:solidFill>
                  <a:schemeClr val="tx1"/>
                </a:solidFill>
                <a:effectLst/>
                <a:latin typeface="Consolas" panose="020B0609020204030204" pitchFamily="49" charset="0"/>
              </a:rPr>
              <a:t> == "Llama 2":</a:t>
            </a:r>
          </a:p>
          <a:p>
            <a:pPr marL="25400" indent="0">
              <a:buNone/>
            </a:pPr>
            <a:r>
              <a:rPr lang="en-IN" sz="1050" b="0" dirty="0">
                <a:solidFill>
                  <a:schemeClr val="tx1"/>
                </a:solidFill>
                <a:effectLst/>
                <a:latin typeface="Consolas" panose="020B0609020204030204" pitchFamily="49" charset="0"/>
              </a:rPr>
              <a:t>            response = </a:t>
            </a:r>
            <a:r>
              <a:rPr lang="en-IN" sz="1050" b="0" dirty="0" err="1">
                <a:solidFill>
                  <a:schemeClr val="tx1"/>
                </a:solidFill>
                <a:effectLst/>
                <a:latin typeface="Consolas" panose="020B0609020204030204" pitchFamily="49" charset="0"/>
              </a:rPr>
              <a:t>llama_call</a:t>
            </a:r>
            <a:r>
              <a:rPr lang="en-IN" sz="1050" b="0" dirty="0">
                <a:solidFill>
                  <a:schemeClr val="tx1"/>
                </a:solidFill>
                <a:effectLst/>
                <a:latin typeface="Consolas" panose="020B0609020204030204" pitchFamily="49" charset="0"/>
              </a:rPr>
              <a:t>(prompt)</a:t>
            </a:r>
          </a:p>
          <a:p>
            <a:pPr marL="25400" indent="0">
              <a:buNone/>
            </a:pPr>
            <a:r>
              <a:rPr lang="en-IN" sz="1050" b="0" dirty="0">
                <a:solidFill>
                  <a:schemeClr val="tx1"/>
                </a:solidFill>
                <a:effectLst/>
                <a:latin typeface="Consolas" panose="020B0609020204030204" pitchFamily="49" charset="0"/>
              </a:rPr>
              <a:t>        </a:t>
            </a:r>
            <a:r>
              <a:rPr lang="en-IN" sz="1050" b="0" dirty="0" err="1">
                <a:solidFill>
                  <a:schemeClr val="tx1"/>
                </a:solidFill>
                <a:effectLst/>
                <a:latin typeface="Consolas" panose="020B0609020204030204" pitchFamily="49" charset="0"/>
              </a:rPr>
              <a:t>elif</a:t>
            </a:r>
            <a:r>
              <a:rPr lang="en-IN" sz="1050" b="0" dirty="0">
                <a:solidFill>
                  <a:schemeClr val="tx1"/>
                </a:solidFill>
                <a:effectLst/>
                <a:latin typeface="Consolas" panose="020B0609020204030204" pitchFamily="49" charset="0"/>
              </a:rPr>
              <a:t> </a:t>
            </a:r>
            <a:r>
              <a:rPr lang="en-IN" sz="1050" b="0" dirty="0" err="1">
                <a:solidFill>
                  <a:schemeClr val="tx1"/>
                </a:solidFill>
                <a:effectLst/>
                <a:latin typeface="Consolas" panose="020B0609020204030204" pitchFamily="49" charset="0"/>
              </a:rPr>
              <a:t>selected_chatbot</a:t>
            </a:r>
            <a:r>
              <a:rPr lang="en-IN" sz="1050" b="0" dirty="0">
                <a:solidFill>
                  <a:schemeClr val="tx1"/>
                </a:solidFill>
                <a:effectLst/>
                <a:latin typeface="Consolas" panose="020B0609020204030204" pitchFamily="49" charset="0"/>
              </a:rPr>
              <a:t> == "</a:t>
            </a:r>
            <a:r>
              <a:rPr lang="en-IN" sz="1050" b="0" dirty="0" err="1">
                <a:solidFill>
                  <a:schemeClr val="tx1"/>
                </a:solidFill>
                <a:effectLst/>
                <a:latin typeface="Consolas" panose="020B0609020204030204" pitchFamily="49" charset="0"/>
              </a:rPr>
              <a:t>OpenAI</a:t>
            </a:r>
            <a:r>
              <a:rPr lang="en-IN" sz="1050" b="0" dirty="0">
                <a:solidFill>
                  <a:schemeClr val="tx1"/>
                </a:solidFill>
                <a:effectLst/>
                <a:latin typeface="Consolas" panose="020B0609020204030204" pitchFamily="49" charset="0"/>
              </a:rPr>
              <a:t>":</a:t>
            </a:r>
          </a:p>
          <a:p>
            <a:pPr marL="25400" indent="0">
              <a:buNone/>
            </a:pPr>
            <a:r>
              <a:rPr lang="en-IN" sz="1050" b="0" dirty="0">
                <a:solidFill>
                  <a:schemeClr val="tx1"/>
                </a:solidFill>
                <a:effectLst/>
                <a:latin typeface="Consolas" panose="020B0609020204030204" pitchFamily="49" charset="0"/>
              </a:rPr>
              <a:t>            response = </a:t>
            </a:r>
            <a:r>
              <a:rPr lang="en-IN" sz="1050" b="0" dirty="0" err="1">
                <a:solidFill>
                  <a:schemeClr val="tx1"/>
                </a:solidFill>
                <a:effectLst/>
                <a:latin typeface="Consolas" panose="020B0609020204030204" pitchFamily="49" charset="0"/>
              </a:rPr>
              <a:t>openai_call</a:t>
            </a:r>
            <a:r>
              <a:rPr lang="en-IN" sz="1050" b="0" dirty="0">
                <a:solidFill>
                  <a:schemeClr val="tx1"/>
                </a:solidFill>
                <a:effectLst/>
                <a:latin typeface="Consolas" panose="020B0609020204030204" pitchFamily="49" charset="0"/>
              </a:rPr>
              <a:t>(prompt)</a:t>
            </a:r>
          </a:p>
          <a:p>
            <a:pPr marL="25400" indent="0">
              <a:buNone/>
            </a:pPr>
            <a:br>
              <a:rPr lang="en-IN" sz="1050" b="0" dirty="0">
                <a:solidFill>
                  <a:schemeClr val="tx1"/>
                </a:solidFill>
                <a:effectLst/>
                <a:latin typeface="Consolas" panose="020B0609020204030204" pitchFamily="49" charset="0"/>
              </a:rPr>
            </a:br>
            <a:r>
              <a:rPr lang="en-IN" sz="1050" b="0" dirty="0">
                <a:solidFill>
                  <a:schemeClr val="tx1"/>
                </a:solidFill>
                <a:effectLst/>
                <a:latin typeface="Consolas" panose="020B0609020204030204" pitchFamily="49" charset="0"/>
              </a:rPr>
              <a:t>        # Display assistant response in chat message container</a:t>
            </a:r>
          </a:p>
          <a:p>
            <a:pPr marL="25400" indent="0">
              <a:buNone/>
            </a:pPr>
            <a:r>
              <a:rPr lang="en-IN" sz="1050" b="0" dirty="0">
                <a:solidFill>
                  <a:schemeClr val="tx1"/>
                </a:solidFill>
                <a:effectLst/>
                <a:latin typeface="Consolas" panose="020B0609020204030204" pitchFamily="49" charset="0"/>
              </a:rPr>
              <a:t>        with </a:t>
            </a:r>
            <a:r>
              <a:rPr lang="en-IN" sz="1050" b="0" dirty="0" err="1">
                <a:solidFill>
                  <a:schemeClr val="tx1"/>
                </a:solidFill>
                <a:effectLst/>
                <a:latin typeface="Consolas" panose="020B0609020204030204" pitchFamily="49" charset="0"/>
              </a:rPr>
              <a:t>st.chat_message</a:t>
            </a:r>
            <a:r>
              <a:rPr lang="en-IN" sz="1050" b="0" dirty="0">
                <a:solidFill>
                  <a:schemeClr val="tx1"/>
                </a:solidFill>
                <a:effectLst/>
                <a:latin typeface="Consolas" panose="020B0609020204030204" pitchFamily="49" charset="0"/>
              </a:rPr>
              <a:t>("assistant"):</a:t>
            </a:r>
          </a:p>
          <a:p>
            <a:pPr marL="25400" indent="0">
              <a:buNone/>
            </a:pPr>
            <a:r>
              <a:rPr lang="en-IN" sz="1050" b="0" dirty="0">
                <a:solidFill>
                  <a:schemeClr val="tx1"/>
                </a:solidFill>
                <a:effectLst/>
                <a:latin typeface="Consolas" panose="020B0609020204030204" pitchFamily="49" charset="0"/>
              </a:rPr>
              <a:t>            </a:t>
            </a:r>
            <a:r>
              <a:rPr lang="en-IN" sz="1050" b="0" dirty="0" err="1">
                <a:solidFill>
                  <a:schemeClr val="tx1"/>
                </a:solidFill>
                <a:effectLst/>
                <a:latin typeface="Consolas" panose="020B0609020204030204" pitchFamily="49" charset="0"/>
              </a:rPr>
              <a:t>st.markdown</a:t>
            </a:r>
            <a:r>
              <a:rPr lang="en-IN" sz="1050" b="0" dirty="0">
                <a:solidFill>
                  <a:schemeClr val="tx1"/>
                </a:solidFill>
                <a:effectLst/>
                <a:latin typeface="Consolas" panose="020B0609020204030204" pitchFamily="49" charset="0"/>
              </a:rPr>
              <a:t>(response)</a:t>
            </a:r>
          </a:p>
          <a:p>
            <a:pPr marL="25400" indent="0">
              <a:buNone/>
            </a:pPr>
            <a:r>
              <a:rPr lang="en-IN" sz="1050" b="0" dirty="0">
                <a:solidFill>
                  <a:schemeClr val="tx1"/>
                </a:solidFill>
                <a:effectLst/>
                <a:latin typeface="Consolas" panose="020B0609020204030204" pitchFamily="49" charset="0"/>
              </a:rPr>
              <a:t>        # Add assistant response to chat history</a:t>
            </a:r>
          </a:p>
          <a:p>
            <a:pPr marL="25400" indent="0">
              <a:buNone/>
            </a:pPr>
            <a:r>
              <a:rPr lang="en-IN" sz="1050" b="0" dirty="0">
                <a:solidFill>
                  <a:schemeClr val="tx1"/>
                </a:solidFill>
                <a:effectLst/>
                <a:latin typeface="Consolas" panose="020B0609020204030204" pitchFamily="49" charset="0"/>
              </a:rPr>
              <a:t>        </a:t>
            </a:r>
            <a:r>
              <a:rPr lang="en-IN" sz="1050" b="0" dirty="0" err="1">
                <a:solidFill>
                  <a:schemeClr val="tx1"/>
                </a:solidFill>
                <a:effectLst/>
                <a:latin typeface="Consolas" panose="020B0609020204030204" pitchFamily="49" charset="0"/>
              </a:rPr>
              <a:t>st.session_state.messages.append</a:t>
            </a:r>
            <a:r>
              <a:rPr lang="en-IN" sz="1050" b="0" dirty="0">
                <a:solidFill>
                  <a:schemeClr val="tx1"/>
                </a:solidFill>
                <a:effectLst/>
                <a:latin typeface="Consolas" panose="020B0609020204030204" pitchFamily="49" charset="0"/>
              </a:rPr>
              <a:t>({"role": "assistant", "content": response})</a:t>
            </a:r>
          </a:p>
          <a:p>
            <a:pPr marL="25400" indent="0">
              <a:buNone/>
            </a:pPr>
            <a:br>
              <a:rPr lang="en-IN" sz="1050" b="0" dirty="0">
                <a:solidFill>
                  <a:schemeClr val="tx1"/>
                </a:solidFill>
                <a:effectLst/>
                <a:latin typeface="Consolas" panose="020B0609020204030204" pitchFamily="49" charset="0"/>
              </a:rPr>
            </a:br>
            <a:endParaRPr lang="en-IN" sz="1050" b="0" dirty="0">
              <a:solidFill>
                <a:schemeClr val="tx1"/>
              </a:solidFill>
              <a:effectLst/>
              <a:latin typeface="Consolas" panose="020B060902020403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t>Agenda</a:t>
            </a:r>
            <a:endParaRPr dirty="0"/>
          </a:p>
        </p:txBody>
      </p:sp>
      <p:sp>
        <p:nvSpPr>
          <p:cNvPr id="103" name="Google Shape;103;p15"/>
          <p:cNvSpPr txBox="1">
            <a:spLocks noGrp="1"/>
          </p:cNvSpPr>
          <p:nvPr>
            <p:ph type="body" idx="4294967295"/>
          </p:nvPr>
        </p:nvSpPr>
        <p:spPr>
          <a:xfrm>
            <a:off x="457200" y="990600"/>
            <a:ext cx="8229600" cy="5257800"/>
          </a:xfrm>
          <a:prstGeom prst="rect">
            <a:avLst/>
          </a:prstGeom>
          <a:noFill/>
          <a:ln>
            <a:noFill/>
          </a:ln>
        </p:spPr>
        <p:txBody>
          <a:bodyPr spcFirstLastPara="1" wrap="square" lIns="91425" tIns="45700" rIns="91425" bIns="45700" anchor="t" anchorCtr="0">
            <a:normAutofit fontScale="85000" lnSpcReduction="20000"/>
          </a:bodyPr>
          <a:lstStyle/>
          <a:p>
            <a:pPr marL="457200" lvl="0" indent="-370840" algn="l" rtl="0">
              <a:spcBef>
                <a:spcPts val="0"/>
              </a:spcBef>
              <a:spcAft>
                <a:spcPts val="0"/>
              </a:spcAft>
              <a:buSzPct val="100000"/>
              <a:buAutoNum type="arabicPeriod"/>
            </a:pPr>
            <a:r>
              <a:rPr lang="en-US" dirty="0"/>
              <a:t>Introduction</a:t>
            </a:r>
            <a:endParaRPr dirty="0"/>
          </a:p>
          <a:p>
            <a:pPr marL="457200" lvl="0" indent="-370840" algn="l" rtl="0">
              <a:spcBef>
                <a:spcPts val="0"/>
              </a:spcBef>
              <a:spcAft>
                <a:spcPts val="0"/>
              </a:spcAft>
              <a:buSzPct val="100000"/>
              <a:buAutoNum type="arabicPeriod"/>
            </a:pPr>
            <a:r>
              <a:rPr lang="en-US" dirty="0"/>
              <a:t>Statement of the Problem</a:t>
            </a:r>
            <a:endParaRPr dirty="0"/>
          </a:p>
          <a:p>
            <a:pPr marL="457200" lvl="0" indent="-370840" algn="l" rtl="0">
              <a:spcBef>
                <a:spcPts val="0"/>
              </a:spcBef>
              <a:spcAft>
                <a:spcPts val="0"/>
              </a:spcAft>
              <a:buSzPct val="100000"/>
              <a:buAutoNum type="arabicPeriod"/>
            </a:pPr>
            <a:r>
              <a:rPr lang="en-US" dirty="0"/>
              <a:t>Scope of the project</a:t>
            </a:r>
            <a:endParaRPr dirty="0"/>
          </a:p>
          <a:p>
            <a:pPr marL="457200" lvl="0" indent="-370840" algn="l" rtl="0">
              <a:spcBef>
                <a:spcPts val="0"/>
              </a:spcBef>
              <a:spcAft>
                <a:spcPts val="0"/>
              </a:spcAft>
              <a:buSzPct val="100000"/>
              <a:buAutoNum type="arabicPeriod"/>
            </a:pPr>
            <a:r>
              <a:rPr lang="en-US" dirty="0"/>
              <a:t>Methodology </a:t>
            </a:r>
            <a:endParaRPr dirty="0"/>
          </a:p>
          <a:p>
            <a:pPr marL="914400" lvl="1" indent="-353060" algn="l" rtl="0">
              <a:spcBef>
                <a:spcPts val="0"/>
              </a:spcBef>
              <a:spcAft>
                <a:spcPts val="0"/>
              </a:spcAft>
              <a:buSzPct val="100000"/>
              <a:buAutoNum type="alphaLcPeriod"/>
            </a:pPr>
            <a:r>
              <a:rPr lang="en-US" dirty="0"/>
              <a:t>Architectural Diagram</a:t>
            </a:r>
            <a:endParaRPr dirty="0"/>
          </a:p>
          <a:p>
            <a:pPr marL="914400" lvl="1" indent="-353060" algn="l" rtl="0">
              <a:spcBef>
                <a:spcPts val="0"/>
              </a:spcBef>
              <a:spcAft>
                <a:spcPts val="0"/>
              </a:spcAft>
              <a:buSzPct val="100000"/>
              <a:buAutoNum type="alphaLcPeriod"/>
            </a:pPr>
            <a:r>
              <a:rPr lang="en-US" dirty="0"/>
              <a:t>Flow</a:t>
            </a:r>
            <a:endParaRPr dirty="0"/>
          </a:p>
          <a:p>
            <a:pPr marL="914400" lvl="1" indent="-353060" algn="l" rtl="0">
              <a:spcBef>
                <a:spcPts val="0"/>
              </a:spcBef>
              <a:spcAft>
                <a:spcPts val="0"/>
              </a:spcAft>
              <a:buSzPct val="100000"/>
              <a:buAutoNum type="alphaLcPeriod"/>
            </a:pPr>
            <a:r>
              <a:rPr lang="en-US" dirty="0"/>
              <a:t>Algorithm used</a:t>
            </a:r>
            <a:endParaRPr dirty="0"/>
          </a:p>
          <a:p>
            <a:pPr marL="914400" lvl="1" indent="-353060" algn="l" rtl="0">
              <a:spcBef>
                <a:spcPts val="0"/>
              </a:spcBef>
              <a:spcAft>
                <a:spcPts val="0"/>
              </a:spcAft>
              <a:buSzPct val="100000"/>
              <a:buAutoNum type="alphaLcPeriod"/>
            </a:pPr>
            <a:r>
              <a:rPr lang="en-US" dirty="0"/>
              <a:t>Design - Use Case Diagram, Class Diagram</a:t>
            </a:r>
            <a:endParaRPr dirty="0"/>
          </a:p>
          <a:p>
            <a:pPr marL="914400" lvl="1" indent="-353060" algn="l" rtl="0">
              <a:spcBef>
                <a:spcPts val="0"/>
              </a:spcBef>
              <a:spcAft>
                <a:spcPts val="0"/>
              </a:spcAft>
              <a:buSzPct val="100000"/>
              <a:buAutoNum type="alphaLcPeriod"/>
            </a:pPr>
            <a:r>
              <a:rPr lang="en-US" dirty="0"/>
              <a:t>Implementation</a:t>
            </a:r>
            <a:endParaRPr dirty="0"/>
          </a:p>
          <a:p>
            <a:pPr marL="914400" lvl="1" indent="-353060" algn="l" rtl="0">
              <a:spcBef>
                <a:spcPts val="0"/>
              </a:spcBef>
              <a:spcAft>
                <a:spcPts val="0"/>
              </a:spcAft>
              <a:buSzPct val="100000"/>
              <a:buAutoNum type="alphaLcPeriod"/>
            </a:pPr>
            <a:r>
              <a:rPr lang="en-US" dirty="0"/>
              <a:t>Important code segments</a:t>
            </a:r>
            <a:endParaRPr dirty="0"/>
          </a:p>
          <a:p>
            <a:pPr marL="457200" lvl="0" indent="-370840" algn="l" rtl="0">
              <a:spcBef>
                <a:spcPts val="0"/>
              </a:spcBef>
              <a:spcAft>
                <a:spcPts val="0"/>
              </a:spcAft>
              <a:buSzPct val="100000"/>
              <a:buAutoNum type="arabicPeriod"/>
            </a:pPr>
            <a:r>
              <a:rPr lang="en-US" dirty="0"/>
              <a:t>Output, Results</a:t>
            </a:r>
            <a:endParaRPr dirty="0"/>
          </a:p>
          <a:p>
            <a:pPr marL="457200" lvl="0" indent="-370840" algn="l" rtl="0">
              <a:spcBef>
                <a:spcPts val="0"/>
              </a:spcBef>
              <a:spcAft>
                <a:spcPts val="0"/>
              </a:spcAft>
              <a:buSzPct val="100000"/>
              <a:buAutoNum type="arabicPeriod"/>
            </a:pPr>
            <a:r>
              <a:rPr lang="en-US" dirty="0"/>
              <a:t>Test Cases</a:t>
            </a:r>
            <a:endParaRPr dirty="0"/>
          </a:p>
          <a:p>
            <a:pPr marL="457200" lvl="0" indent="-370840" algn="l" rtl="0">
              <a:spcBef>
                <a:spcPts val="0"/>
              </a:spcBef>
              <a:spcAft>
                <a:spcPts val="0"/>
              </a:spcAft>
              <a:buSzPct val="100000"/>
              <a:buAutoNum type="arabicPeriod"/>
            </a:pPr>
            <a:r>
              <a:rPr lang="en-US" dirty="0"/>
              <a:t>Conclusions</a:t>
            </a:r>
            <a:endParaRPr dirty="0"/>
          </a:p>
          <a:p>
            <a:pPr marL="457200" lvl="0" indent="-370840" algn="l" rtl="0">
              <a:spcBef>
                <a:spcPts val="0"/>
              </a:spcBef>
              <a:spcAft>
                <a:spcPts val="0"/>
              </a:spcAft>
              <a:buSzPct val="100000"/>
              <a:buAutoNum type="arabicPeriod"/>
            </a:pPr>
            <a:r>
              <a:rPr lang="en-US" dirty="0"/>
              <a:t>Future work</a:t>
            </a:r>
            <a:endParaRPr dirty="0"/>
          </a:p>
          <a:p>
            <a:pPr marL="457200" lvl="0" indent="-370840" algn="l" rtl="0">
              <a:spcBef>
                <a:spcPts val="0"/>
              </a:spcBef>
              <a:spcAft>
                <a:spcPts val="0"/>
              </a:spcAft>
              <a:buSzPct val="100000"/>
              <a:buAutoNum type="arabicPeriod"/>
            </a:pPr>
            <a:r>
              <a:rPr lang="en-US" dirty="0"/>
              <a:t>References</a:t>
            </a:r>
            <a:endParaRPr dirty="0"/>
          </a:p>
          <a:p>
            <a:pPr marL="342900" lvl="0" indent="-342900" algn="l" rtl="0">
              <a:spcBef>
                <a:spcPts val="640"/>
              </a:spcBef>
              <a:spcAft>
                <a:spcPts val="0"/>
              </a:spcAft>
              <a:buClr>
                <a:schemeClr val="dk1"/>
              </a:buClr>
              <a:buSzPct val="100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Important Code segments</a:t>
            </a:r>
            <a:endParaRPr/>
          </a:p>
        </p:txBody>
      </p:sp>
      <p:sp>
        <p:nvSpPr>
          <p:cNvPr id="228" name="Google Shape;228;p35"/>
          <p:cNvSpPr txBox="1">
            <a:spLocks noGrp="1"/>
          </p:cNvSpPr>
          <p:nvPr>
            <p:ph type="body" idx="4294967295"/>
          </p:nvPr>
        </p:nvSpPr>
        <p:spPr>
          <a:xfrm>
            <a:off x="228600" y="990600"/>
            <a:ext cx="8610600" cy="5592762"/>
          </a:xfrm>
          <a:prstGeom prst="rect">
            <a:avLst/>
          </a:prstGeom>
          <a:noFill/>
          <a:ln>
            <a:noFill/>
          </a:ln>
        </p:spPr>
        <p:txBody>
          <a:bodyPr spcFirstLastPara="1" wrap="square" lIns="91425" tIns="45700" rIns="91425" bIns="45700" anchor="t" anchorCtr="0">
            <a:noAutofit/>
          </a:bodyPr>
          <a:lstStyle/>
          <a:p>
            <a:pPr marL="25400" indent="0">
              <a:buNone/>
            </a:pPr>
            <a:r>
              <a:rPr lang="en-IN" sz="1050" b="0" dirty="0">
                <a:solidFill>
                  <a:schemeClr val="tx1"/>
                </a:solidFill>
                <a:effectLst/>
                <a:latin typeface="Consolas" panose="020B0609020204030204" pitchFamily="49" charset="0"/>
              </a:rPr>
              <a:t>from </a:t>
            </a:r>
            <a:r>
              <a:rPr lang="en-IN" sz="1050" b="0" dirty="0" err="1">
                <a:solidFill>
                  <a:schemeClr val="tx1"/>
                </a:solidFill>
                <a:effectLst/>
                <a:latin typeface="Consolas" panose="020B0609020204030204" pitchFamily="49" charset="0"/>
              </a:rPr>
              <a:t>langchain_community.document_loaders</a:t>
            </a:r>
            <a:r>
              <a:rPr lang="en-IN" sz="1050" b="0" dirty="0">
                <a:solidFill>
                  <a:schemeClr val="tx1"/>
                </a:solidFill>
                <a:effectLst/>
                <a:latin typeface="Consolas" panose="020B0609020204030204" pitchFamily="49" charset="0"/>
              </a:rPr>
              <a:t> import </a:t>
            </a:r>
            <a:r>
              <a:rPr lang="en-IN" sz="1050" b="0" dirty="0" err="1">
                <a:solidFill>
                  <a:schemeClr val="tx1"/>
                </a:solidFill>
                <a:effectLst/>
                <a:latin typeface="Consolas" panose="020B0609020204030204" pitchFamily="49" charset="0"/>
              </a:rPr>
              <a:t>PyPDFLoader</a:t>
            </a:r>
            <a:r>
              <a:rPr lang="en-IN" sz="1050" b="0" dirty="0">
                <a:solidFill>
                  <a:schemeClr val="tx1"/>
                </a:solidFill>
                <a:effectLst/>
                <a:latin typeface="Consolas" panose="020B0609020204030204" pitchFamily="49" charset="0"/>
              </a:rPr>
              <a:t>, </a:t>
            </a:r>
            <a:r>
              <a:rPr lang="en-IN" sz="1050" b="0" dirty="0" err="1">
                <a:solidFill>
                  <a:schemeClr val="tx1"/>
                </a:solidFill>
                <a:effectLst/>
                <a:latin typeface="Consolas" panose="020B0609020204030204" pitchFamily="49" charset="0"/>
              </a:rPr>
              <a:t>DirectoryLoader</a:t>
            </a:r>
            <a:endParaRPr lang="en-IN" sz="1050" b="0" dirty="0">
              <a:solidFill>
                <a:schemeClr val="tx1"/>
              </a:solidFill>
              <a:effectLst/>
              <a:latin typeface="Consolas" panose="020B0609020204030204" pitchFamily="49" charset="0"/>
            </a:endParaRPr>
          </a:p>
          <a:p>
            <a:pPr marL="25400" indent="0">
              <a:buNone/>
            </a:pPr>
            <a:r>
              <a:rPr lang="en-IN" sz="1050" b="0" dirty="0">
                <a:solidFill>
                  <a:schemeClr val="tx1"/>
                </a:solidFill>
                <a:effectLst/>
                <a:latin typeface="Consolas" panose="020B0609020204030204" pitchFamily="49" charset="0"/>
              </a:rPr>
              <a:t>from </a:t>
            </a:r>
            <a:r>
              <a:rPr lang="en-IN" sz="1050" b="0" dirty="0" err="1">
                <a:solidFill>
                  <a:schemeClr val="tx1"/>
                </a:solidFill>
                <a:effectLst/>
                <a:latin typeface="Consolas" panose="020B0609020204030204" pitchFamily="49" charset="0"/>
              </a:rPr>
              <a:t>langchain.text_splitter</a:t>
            </a:r>
            <a:r>
              <a:rPr lang="en-IN" sz="1050" b="0" dirty="0">
                <a:solidFill>
                  <a:schemeClr val="tx1"/>
                </a:solidFill>
                <a:effectLst/>
                <a:latin typeface="Consolas" panose="020B0609020204030204" pitchFamily="49" charset="0"/>
              </a:rPr>
              <a:t> import </a:t>
            </a:r>
            <a:r>
              <a:rPr lang="en-IN" sz="1050" b="0" dirty="0" err="1">
                <a:solidFill>
                  <a:schemeClr val="tx1"/>
                </a:solidFill>
                <a:effectLst/>
                <a:latin typeface="Consolas" panose="020B0609020204030204" pitchFamily="49" charset="0"/>
              </a:rPr>
              <a:t>RecursiveCharacterTextSplitter</a:t>
            </a:r>
            <a:endParaRPr lang="en-IN" sz="1050" b="0" dirty="0">
              <a:solidFill>
                <a:schemeClr val="tx1"/>
              </a:solidFill>
              <a:effectLst/>
              <a:latin typeface="Consolas" panose="020B0609020204030204" pitchFamily="49" charset="0"/>
            </a:endParaRPr>
          </a:p>
          <a:p>
            <a:pPr marL="25400" indent="0">
              <a:buNone/>
            </a:pPr>
            <a:r>
              <a:rPr lang="en-IN" sz="1050" b="0" dirty="0">
                <a:solidFill>
                  <a:schemeClr val="tx1"/>
                </a:solidFill>
                <a:effectLst/>
                <a:latin typeface="Consolas" panose="020B0609020204030204" pitchFamily="49" charset="0"/>
              </a:rPr>
              <a:t>from </a:t>
            </a:r>
            <a:r>
              <a:rPr lang="en-IN" sz="1050" b="0" dirty="0" err="1">
                <a:solidFill>
                  <a:schemeClr val="tx1"/>
                </a:solidFill>
                <a:effectLst/>
                <a:latin typeface="Consolas" panose="020B0609020204030204" pitchFamily="49" charset="0"/>
              </a:rPr>
              <a:t>langchain_community.embeddings</a:t>
            </a:r>
            <a:r>
              <a:rPr lang="en-IN" sz="1050" b="0" dirty="0">
                <a:solidFill>
                  <a:schemeClr val="tx1"/>
                </a:solidFill>
                <a:effectLst/>
                <a:latin typeface="Consolas" panose="020B0609020204030204" pitchFamily="49" charset="0"/>
              </a:rPr>
              <a:t> import </a:t>
            </a:r>
            <a:r>
              <a:rPr lang="en-IN" sz="1050" b="0" dirty="0" err="1">
                <a:solidFill>
                  <a:schemeClr val="tx1"/>
                </a:solidFill>
                <a:effectLst/>
                <a:latin typeface="Consolas" panose="020B0609020204030204" pitchFamily="49" charset="0"/>
              </a:rPr>
              <a:t>HuggingFaceEmbeddings</a:t>
            </a:r>
            <a:br>
              <a:rPr lang="en-IN" sz="1050" b="0" dirty="0">
                <a:solidFill>
                  <a:schemeClr val="tx1"/>
                </a:solidFill>
                <a:effectLst/>
                <a:latin typeface="Consolas" panose="020B0609020204030204" pitchFamily="49" charset="0"/>
              </a:rPr>
            </a:br>
            <a:br>
              <a:rPr lang="en-IN" sz="1050" b="0" dirty="0">
                <a:solidFill>
                  <a:schemeClr val="tx1"/>
                </a:solidFill>
                <a:effectLst/>
                <a:latin typeface="Consolas" panose="020B0609020204030204" pitchFamily="49" charset="0"/>
              </a:rPr>
            </a:br>
            <a:r>
              <a:rPr lang="en-IN" sz="1050" b="0" dirty="0">
                <a:solidFill>
                  <a:schemeClr val="tx1"/>
                </a:solidFill>
                <a:effectLst/>
                <a:latin typeface="Consolas" panose="020B0609020204030204" pitchFamily="49" charset="0"/>
              </a:rPr>
              <a:t># Extract data from the PDF</a:t>
            </a:r>
          </a:p>
          <a:p>
            <a:pPr marL="25400" indent="0">
              <a:buNone/>
            </a:pPr>
            <a:r>
              <a:rPr lang="en-IN" sz="1050" b="0" dirty="0">
                <a:solidFill>
                  <a:schemeClr val="tx1"/>
                </a:solidFill>
                <a:effectLst/>
                <a:latin typeface="Consolas" panose="020B0609020204030204" pitchFamily="49" charset="0"/>
              </a:rPr>
              <a:t>def </a:t>
            </a:r>
            <a:r>
              <a:rPr lang="en-IN" sz="1050" b="0" dirty="0" err="1">
                <a:solidFill>
                  <a:schemeClr val="tx1"/>
                </a:solidFill>
                <a:effectLst/>
                <a:latin typeface="Consolas" panose="020B0609020204030204" pitchFamily="49" charset="0"/>
              </a:rPr>
              <a:t>load_pdf</a:t>
            </a:r>
            <a:r>
              <a:rPr lang="en-IN" sz="1050" b="0" dirty="0">
                <a:solidFill>
                  <a:schemeClr val="tx1"/>
                </a:solidFill>
                <a:effectLst/>
                <a:latin typeface="Consolas" panose="020B0609020204030204" pitchFamily="49" charset="0"/>
              </a:rPr>
              <a:t>(data):</a:t>
            </a:r>
          </a:p>
          <a:p>
            <a:pPr marL="25400" indent="0">
              <a:buNone/>
            </a:pPr>
            <a:r>
              <a:rPr lang="en-IN" sz="1050" b="0" dirty="0">
                <a:solidFill>
                  <a:schemeClr val="tx1"/>
                </a:solidFill>
                <a:effectLst/>
                <a:latin typeface="Consolas" panose="020B0609020204030204" pitchFamily="49" charset="0"/>
              </a:rPr>
              <a:t>    loader = </a:t>
            </a:r>
            <a:r>
              <a:rPr lang="en-IN" sz="1050" b="0" dirty="0" err="1">
                <a:solidFill>
                  <a:schemeClr val="tx1"/>
                </a:solidFill>
                <a:effectLst/>
                <a:latin typeface="Consolas" panose="020B0609020204030204" pitchFamily="49" charset="0"/>
              </a:rPr>
              <a:t>DirectoryLoader</a:t>
            </a:r>
            <a:r>
              <a:rPr lang="en-IN" sz="1050" b="0" dirty="0">
                <a:solidFill>
                  <a:schemeClr val="tx1"/>
                </a:solidFill>
                <a:effectLst/>
                <a:latin typeface="Consolas" panose="020B0609020204030204" pitchFamily="49" charset="0"/>
              </a:rPr>
              <a:t>(data, glob="*.pdf", </a:t>
            </a:r>
            <a:r>
              <a:rPr lang="en-IN" sz="1050" b="0" dirty="0" err="1">
                <a:solidFill>
                  <a:schemeClr val="tx1"/>
                </a:solidFill>
                <a:effectLst/>
                <a:latin typeface="Consolas" panose="020B0609020204030204" pitchFamily="49" charset="0"/>
              </a:rPr>
              <a:t>loader_cls</a:t>
            </a:r>
            <a:r>
              <a:rPr lang="en-IN" sz="1050" b="0" dirty="0">
                <a:solidFill>
                  <a:schemeClr val="tx1"/>
                </a:solidFill>
                <a:effectLst/>
                <a:latin typeface="Consolas" panose="020B0609020204030204" pitchFamily="49" charset="0"/>
              </a:rPr>
              <a:t>=</a:t>
            </a:r>
            <a:r>
              <a:rPr lang="en-IN" sz="1050" b="0" dirty="0" err="1">
                <a:solidFill>
                  <a:schemeClr val="tx1"/>
                </a:solidFill>
                <a:effectLst/>
                <a:latin typeface="Consolas" panose="020B0609020204030204" pitchFamily="49" charset="0"/>
              </a:rPr>
              <a:t>PyPDFLoader</a:t>
            </a:r>
            <a:r>
              <a:rPr lang="en-IN" sz="1050" b="0" dirty="0">
                <a:solidFill>
                  <a:schemeClr val="tx1"/>
                </a:solidFill>
                <a:effectLst/>
                <a:latin typeface="Consolas" panose="020B0609020204030204" pitchFamily="49" charset="0"/>
              </a:rPr>
              <a:t>)</a:t>
            </a:r>
          </a:p>
          <a:p>
            <a:pPr marL="25400" indent="0">
              <a:buNone/>
            </a:pPr>
            <a:br>
              <a:rPr lang="en-IN" sz="1050" b="0" dirty="0">
                <a:solidFill>
                  <a:schemeClr val="tx1"/>
                </a:solidFill>
                <a:effectLst/>
                <a:latin typeface="Consolas" panose="020B0609020204030204" pitchFamily="49" charset="0"/>
              </a:rPr>
            </a:br>
            <a:r>
              <a:rPr lang="en-IN" sz="1050" b="0" dirty="0">
                <a:solidFill>
                  <a:schemeClr val="tx1"/>
                </a:solidFill>
                <a:effectLst/>
                <a:latin typeface="Consolas" panose="020B0609020204030204" pitchFamily="49" charset="0"/>
              </a:rPr>
              <a:t>    documents = </a:t>
            </a:r>
            <a:r>
              <a:rPr lang="en-IN" sz="1050" b="0" dirty="0" err="1">
                <a:solidFill>
                  <a:schemeClr val="tx1"/>
                </a:solidFill>
                <a:effectLst/>
                <a:latin typeface="Consolas" panose="020B0609020204030204" pitchFamily="49" charset="0"/>
              </a:rPr>
              <a:t>loader.load</a:t>
            </a:r>
            <a:r>
              <a:rPr lang="en-IN" sz="1050" b="0" dirty="0">
                <a:solidFill>
                  <a:schemeClr val="tx1"/>
                </a:solidFill>
                <a:effectLst/>
                <a:latin typeface="Consolas" panose="020B0609020204030204" pitchFamily="49" charset="0"/>
              </a:rPr>
              <a:t>()</a:t>
            </a:r>
          </a:p>
          <a:p>
            <a:pPr marL="25400" indent="0">
              <a:buNone/>
            </a:pPr>
            <a:br>
              <a:rPr lang="en-IN" sz="1050" b="0" dirty="0">
                <a:solidFill>
                  <a:schemeClr val="tx1"/>
                </a:solidFill>
                <a:effectLst/>
                <a:latin typeface="Consolas" panose="020B0609020204030204" pitchFamily="49" charset="0"/>
              </a:rPr>
            </a:br>
            <a:r>
              <a:rPr lang="en-IN" sz="1050" b="0" dirty="0">
                <a:solidFill>
                  <a:schemeClr val="tx1"/>
                </a:solidFill>
                <a:effectLst/>
                <a:latin typeface="Consolas" panose="020B0609020204030204" pitchFamily="49" charset="0"/>
              </a:rPr>
              <a:t>    return documents</a:t>
            </a:r>
          </a:p>
          <a:p>
            <a:pPr marL="25400" indent="0">
              <a:buNone/>
            </a:pPr>
            <a:br>
              <a:rPr lang="en-IN" sz="1050" b="0" dirty="0">
                <a:solidFill>
                  <a:schemeClr val="tx1"/>
                </a:solidFill>
                <a:effectLst/>
                <a:latin typeface="Consolas" panose="020B0609020204030204" pitchFamily="49" charset="0"/>
              </a:rPr>
            </a:br>
            <a:br>
              <a:rPr lang="en-IN" sz="1050" b="0" dirty="0">
                <a:solidFill>
                  <a:schemeClr val="tx1"/>
                </a:solidFill>
                <a:effectLst/>
                <a:latin typeface="Consolas" panose="020B0609020204030204" pitchFamily="49" charset="0"/>
              </a:rPr>
            </a:br>
            <a:r>
              <a:rPr lang="en-IN" sz="1050" b="0" dirty="0">
                <a:solidFill>
                  <a:schemeClr val="tx1"/>
                </a:solidFill>
                <a:effectLst/>
                <a:latin typeface="Consolas" panose="020B0609020204030204" pitchFamily="49" charset="0"/>
              </a:rPr>
              <a:t># Create text chunks</a:t>
            </a:r>
          </a:p>
          <a:p>
            <a:pPr marL="25400" indent="0">
              <a:buNone/>
            </a:pPr>
            <a:r>
              <a:rPr lang="en-IN" sz="1050" b="0" dirty="0">
                <a:solidFill>
                  <a:schemeClr val="tx1"/>
                </a:solidFill>
                <a:effectLst/>
                <a:latin typeface="Consolas" panose="020B0609020204030204" pitchFamily="49" charset="0"/>
              </a:rPr>
              <a:t>def </a:t>
            </a:r>
            <a:r>
              <a:rPr lang="en-IN" sz="1050" b="0" dirty="0" err="1">
                <a:solidFill>
                  <a:schemeClr val="tx1"/>
                </a:solidFill>
                <a:effectLst/>
                <a:latin typeface="Consolas" panose="020B0609020204030204" pitchFamily="49" charset="0"/>
              </a:rPr>
              <a:t>text_split</a:t>
            </a:r>
            <a:r>
              <a:rPr lang="en-IN" sz="1050" b="0" dirty="0">
                <a:solidFill>
                  <a:schemeClr val="tx1"/>
                </a:solidFill>
                <a:effectLst/>
                <a:latin typeface="Consolas" panose="020B0609020204030204" pitchFamily="49" charset="0"/>
              </a:rPr>
              <a:t>(</a:t>
            </a:r>
            <a:r>
              <a:rPr lang="en-IN" sz="1050" b="0" dirty="0" err="1">
                <a:solidFill>
                  <a:schemeClr val="tx1"/>
                </a:solidFill>
                <a:effectLst/>
                <a:latin typeface="Consolas" panose="020B0609020204030204" pitchFamily="49" charset="0"/>
              </a:rPr>
              <a:t>extracted_data</a:t>
            </a:r>
            <a:r>
              <a:rPr lang="en-IN" sz="1050" b="0" dirty="0">
                <a:solidFill>
                  <a:schemeClr val="tx1"/>
                </a:solidFill>
                <a:effectLst/>
                <a:latin typeface="Consolas" panose="020B0609020204030204" pitchFamily="49" charset="0"/>
              </a:rPr>
              <a:t>):</a:t>
            </a:r>
          </a:p>
          <a:p>
            <a:pPr marL="25400" indent="0">
              <a:buNone/>
            </a:pPr>
            <a:r>
              <a:rPr lang="en-IN" sz="1050" b="0" dirty="0">
                <a:solidFill>
                  <a:schemeClr val="tx1"/>
                </a:solidFill>
                <a:effectLst/>
                <a:latin typeface="Consolas" panose="020B0609020204030204" pitchFamily="49" charset="0"/>
              </a:rPr>
              <a:t>    </a:t>
            </a:r>
            <a:r>
              <a:rPr lang="en-IN" sz="1050" b="0" dirty="0" err="1">
                <a:solidFill>
                  <a:schemeClr val="tx1"/>
                </a:solidFill>
                <a:effectLst/>
                <a:latin typeface="Consolas" panose="020B0609020204030204" pitchFamily="49" charset="0"/>
              </a:rPr>
              <a:t>text_splitter</a:t>
            </a:r>
            <a:r>
              <a:rPr lang="en-IN" sz="1050" b="0" dirty="0">
                <a:solidFill>
                  <a:schemeClr val="tx1"/>
                </a:solidFill>
                <a:effectLst/>
                <a:latin typeface="Consolas" panose="020B0609020204030204" pitchFamily="49" charset="0"/>
              </a:rPr>
              <a:t> = </a:t>
            </a:r>
            <a:r>
              <a:rPr lang="en-IN" sz="1050" b="0" dirty="0" err="1">
                <a:solidFill>
                  <a:schemeClr val="tx1"/>
                </a:solidFill>
                <a:effectLst/>
                <a:latin typeface="Consolas" panose="020B0609020204030204" pitchFamily="49" charset="0"/>
              </a:rPr>
              <a:t>RecursiveCharacterTextSplitter</a:t>
            </a:r>
            <a:r>
              <a:rPr lang="en-IN" sz="1050" b="0" dirty="0">
                <a:solidFill>
                  <a:schemeClr val="tx1"/>
                </a:solidFill>
                <a:effectLst/>
                <a:latin typeface="Consolas" panose="020B0609020204030204" pitchFamily="49" charset="0"/>
              </a:rPr>
              <a:t>(</a:t>
            </a:r>
            <a:r>
              <a:rPr lang="en-IN" sz="1050" b="0" dirty="0" err="1">
                <a:solidFill>
                  <a:schemeClr val="tx1"/>
                </a:solidFill>
                <a:effectLst/>
                <a:latin typeface="Consolas" panose="020B0609020204030204" pitchFamily="49" charset="0"/>
              </a:rPr>
              <a:t>chunk_size</a:t>
            </a:r>
            <a:r>
              <a:rPr lang="en-IN" sz="1050" b="0" dirty="0">
                <a:solidFill>
                  <a:schemeClr val="tx1"/>
                </a:solidFill>
                <a:effectLst/>
                <a:latin typeface="Consolas" panose="020B0609020204030204" pitchFamily="49" charset="0"/>
              </a:rPr>
              <a:t>=500, </a:t>
            </a:r>
            <a:r>
              <a:rPr lang="en-IN" sz="1050" b="0" dirty="0" err="1">
                <a:solidFill>
                  <a:schemeClr val="tx1"/>
                </a:solidFill>
                <a:effectLst/>
                <a:latin typeface="Consolas" panose="020B0609020204030204" pitchFamily="49" charset="0"/>
              </a:rPr>
              <a:t>chunk_overlap</a:t>
            </a:r>
            <a:r>
              <a:rPr lang="en-IN" sz="1050" b="0" dirty="0">
                <a:solidFill>
                  <a:schemeClr val="tx1"/>
                </a:solidFill>
                <a:effectLst/>
                <a:latin typeface="Consolas" panose="020B0609020204030204" pitchFamily="49" charset="0"/>
              </a:rPr>
              <a:t>=20)</a:t>
            </a:r>
          </a:p>
          <a:p>
            <a:pPr marL="25400" indent="0">
              <a:buNone/>
            </a:pPr>
            <a:r>
              <a:rPr lang="en-IN" sz="1050" b="0" dirty="0">
                <a:solidFill>
                  <a:schemeClr val="tx1"/>
                </a:solidFill>
                <a:effectLst/>
                <a:latin typeface="Consolas" panose="020B0609020204030204" pitchFamily="49" charset="0"/>
              </a:rPr>
              <a:t>    </a:t>
            </a:r>
            <a:r>
              <a:rPr lang="en-IN" sz="1050" b="0" dirty="0" err="1">
                <a:solidFill>
                  <a:schemeClr val="tx1"/>
                </a:solidFill>
                <a:effectLst/>
                <a:latin typeface="Consolas" panose="020B0609020204030204" pitchFamily="49" charset="0"/>
              </a:rPr>
              <a:t>text_chunks</a:t>
            </a:r>
            <a:r>
              <a:rPr lang="en-IN" sz="1050" b="0" dirty="0">
                <a:solidFill>
                  <a:schemeClr val="tx1"/>
                </a:solidFill>
                <a:effectLst/>
                <a:latin typeface="Consolas" panose="020B0609020204030204" pitchFamily="49" charset="0"/>
              </a:rPr>
              <a:t> = </a:t>
            </a:r>
            <a:r>
              <a:rPr lang="en-IN" sz="1050" b="0" dirty="0" err="1">
                <a:solidFill>
                  <a:schemeClr val="tx1"/>
                </a:solidFill>
                <a:effectLst/>
                <a:latin typeface="Consolas" panose="020B0609020204030204" pitchFamily="49" charset="0"/>
              </a:rPr>
              <a:t>text_splitter.split_documents</a:t>
            </a:r>
            <a:r>
              <a:rPr lang="en-IN" sz="1050" b="0" dirty="0">
                <a:solidFill>
                  <a:schemeClr val="tx1"/>
                </a:solidFill>
                <a:effectLst/>
                <a:latin typeface="Consolas" panose="020B0609020204030204" pitchFamily="49" charset="0"/>
              </a:rPr>
              <a:t>(</a:t>
            </a:r>
            <a:r>
              <a:rPr lang="en-IN" sz="1050" b="0" dirty="0" err="1">
                <a:solidFill>
                  <a:schemeClr val="tx1"/>
                </a:solidFill>
                <a:effectLst/>
                <a:latin typeface="Consolas" panose="020B0609020204030204" pitchFamily="49" charset="0"/>
              </a:rPr>
              <a:t>extracted_data</a:t>
            </a:r>
            <a:r>
              <a:rPr lang="en-IN" sz="1050" b="0" dirty="0">
                <a:solidFill>
                  <a:schemeClr val="tx1"/>
                </a:solidFill>
                <a:effectLst/>
                <a:latin typeface="Consolas" panose="020B0609020204030204" pitchFamily="49" charset="0"/>
              </a:rPr>
              <a:t>)</a:t>
            </a:r>
          </a:p>
          <a:p>
            <a:pPr marL="25400" indent="0">
              <a:buNone/>
            </a:pPr>
            <a:br>
              <a:rPr lang="en-IN" sz="1050" b="0" dirty="0">
                <a:solidFill>
                  <a:schemeClr val="tx1"/>
                </a:solidFill>
                <a:effectLst/>
                <a:latin typeface="Consolas" panose="020B0609020204030204" pitchFamily="49" charset="0"/>
              </a:rPr>
            </a:br>
            <a:r>
              <a:rPr lang="en-IN" sz="1050" b="0" dirty="0">
                <a:solidFill>
                  <a:schemeClr val="tx1"/>
                </a:solidFill>
                <a:effectLst/>
                <a:latin typeface="Consolas" panose="020B0609020204030204" pitchFamily="49" charset="0"/>
              </a:rPr>
              <a:t>    return </a:t>
            </a:r>
            <a:r>
              <a:rPr lang="en-IN" sz="1050" b="0" dirty="0" err="1">
                <a:solidFill>
                  <a:schemeClr val="tx1"/>
                </a:solidFill>
                <a:effectLst/>
                <a:latin typeface="Consolas" panose="020B0609020204030204" pitchFamily="49" charset="0"/>
              </a:rPr>
              <a:t>text_chunks</a:t>
            </a:r>
            <a:endParaRPr lang="en-IN" sz="1050" b="0" dirty="0">
              <a:solidFill>
                <a:schemeClr val="tx1"/>
              </a:solidFill>
              <a:effectLst/>
              <a:latin typeface="Consolas" panose="020B0609020204030204" pitchFamily="49" charset="0"/>
            </a:endParaRPr>
          </a:p>
          <a:p>
            <a:pPr marL="25400" indent="0">
              <a:buNone/>
            </a:pPr>
            <a:br>
              <a:rPr lang="en-IN" sz="1050" b="0" dirty="0">
                <a:solidFill>
                  <a:schemeClr val="tx1"/>
                </a:solidFill>
                <a:effectLst/>
                <a:latin typeface="Consolas" panose="020B0609020204030204" pitchFamily="49" charset="0"/>
              </a:rPr>
            </a:br>
            <a:br>
              <a:rPr lang="en-IN" sz="1050" b="0" dirty="0">
                <a:solidFill>
                  <a:schemeClr val="tx1"/>
                </a:solidFill>
                <a:effectLst/>
                <a:latin typeface="Consolas" panose="020B0609020204030204" pitchFamily="49" charset="0"/>
              </a:rPr>
            </a:br>
            <a:r>
              <a:rPr lang="en-IN" sz="1050" b="0" dirty="0">
                <a:solidFill>
                  <a:schemeClr val="tx1"/>
                </a:solidFill>
                <a:effectLst/>
                <a:latin typeface="Consolas" panose="020B0609020204030204" pitchFamily="49" charset="0"/>
              </a:rPr>
              <a:t>def </a:t>
            </a:r>
            <a:r>
              <a:rPr lang="en-IN" sz="1050" b="0" dirty="0" err="1">
                <a:solidFill>
                  <a:schemeClr val="tx1"/>
                </a:solidFill>
                <a:effectLst/>
                <a:latin typeface="Consolas" panose="020B0609020204030204" pitchFamily="49" charset="0"/>
              </a:rPr>
              <a:t>download_hugging_face_embeddings</a:t>
            </a:r>
            <a:r>
              <a:rPr lang="en-IN" sz="1050" b="0" dirty="0">
                <a:solidFill>
                  <a:schemeClr val="tx1"/>
                </a:solidFill>
                <a:effectLst/>
                <a:latin typeface="Consolas" panose="020B0609020204030204" pitchFamily="49" charset="0"/>
              </a:rPr>
              <a:t>():</a:t>
            </a:r>
          </a:p>
          <a:p>
            <a:pPr marL="25400" indent="0">
              <a:buNone/>
            </a:pPr>
            <a:r>
              <a:rPr lang="en-IN" sz="1050" b="0" dirty="0">
                <a:solidFill>
                  <a:schemeClr val="tx1"/>
                </a:solidFill>
                <a:effectLst/>
                <a:latin typeface="Consolas" panose="020B0609020204030204" pitchFamily="49" charset="0"/>
              </a:rPr>
              <a:t>    embeddings = </a:t>
            </a:r>
            <a:r>
              <a:rPr lang="en-IN" sz="1050" b="0" dirty="0" err="1">
                <a:solidFill>
                  <a:schemeClr val="tx1"/>
                </a:solidFill>
                <a:effectLst/>
                <a:latin typeface="Consolas" panose="020B0609020204030204" pitchFamily="49" charset="0"/>
              </a:rPr>
              <a:t>HuggingFaceEmbeddings</a:t>
            </a:r>
            <a:r>
              <a:rPr lang="en-IN" sz="1050" b="0" dirty="0">
                <a:solidFill>
                  <a:schemeClr val="tx1"/>
                </a:solidFill>
                <a:effectLst/>
                <a:latin typeface="Consolas" panose="020B0609020204030204" pitchFamily="49" charset="0"/>
              </a:rPr>
              <a:t>(</a:t>
            </a:r>
          </a:p>
          <a:p>
            <a:pPr marL="25400" indent="0">
              <a:buNone/>
            </a:pPr>
            <a:r>
              <a:rPr lang="en-IN" sz="1050" b="0" dirty="0">
                <a:solidFill>
                  <a:schemeClr val="tx1"/>
                </a:solidFill>
                <a:effectLst/>
                <a:latin typeface="Consolas" panose="020B0609020204030204" pitchFamily="49" charset="0"/>
              </a:rPr>
              <a:t>        </a:t>
            </a:r>
            <a:r>
              <a:rPr lang="en-IN" sz="1050" b="0" dirty="0" err="1">
                <a:solidFill>
                  <a:schemeClr val="tx1"/>
                </a:solidFill>
                <a:effectLst/>
                <a:latin typeface="Consolas" panose="020B0609020204030204" pitchFamily="49" charset="0"/>
              </a:rPr>
              <a:t>model_name</a:t>
            </a:r>
            <a:r>
              <a:rPr lang="en-IN" sz="1050" b="0" dirty="0">
                <a:solidFill>
                  <a:schemeClr val="tx1"/>
                </a:solidFill>
                <a:effectLst/>
                <a:latin typeface="Consolas" panose="020B0609020204030204" pitchFamily="49" charset="0"/>
              </a:rPr>
              <a:t>="sentence-transformers/all-MiniLM-L6-v2"</a:t>
            </a:r>
          </a:p>
          <a:p>
            <a:pPr marL="25400" indent="0">
              <a:buNone/>
            </a:pPr>
            <a:r>
              <a:rPr lang="en-IN" sz="1050" b="0" dirty="0">
                <a:solidFill>
                  <a:schemeClr val="tx1"/>
                </a:solidFill>
                <a:effectLst/>
                <a:latin typeface="Consolas" panose="020B0609020204030204" pitchFamily="49" charset="0"/>
              </a:rPr>
              <a:t>    )</a:t>
            </a:r>
          </a:p>
          <a:p>
            <a:pPr marL="25400" indent="0">
              <a:buNone/>
            </a:pPr>
            <a:r>
              <a:rPr lang="en-IN" sz="1050" b="0" dirty="0">
                <a:solidFill>
                  <a:schemeClr val="tx1"/>
                </a:solidFill>
                <a:effectLst/>
                <a:latin typeface="Consolas" panose="020B0609020204030204" pitchFamily="49" charset="0"/>
              </a:rPr>
              <a:t>    return embeddings</a:t>
            </a:r>
          </a:p>
          <a:p>
            <a:pPr marL="25400" indent="0">
              <a:buNone/>
            </a:pPr>
            <a:br>
              <a:rPr lang="en-IN" sz="1050" b="0" dirty="0">
                <a:solidFill>
                  <a:schemeClr val="tx1"/>
                </a:solidFill>
                <a:effectLst/>
                <a:latin typeface="Consolas" panose="020B0609020204030204" pitchFamily="49" charset="0"/>
              </a:rPr>
            </a:br>
            <a:endParaRPr lang="en-IN" sz="1050" b="0" dirty="0">
              <a:solidFill>
                <a:schemeClr val="tx1"/>
              </a:solidFill>
              <a:effectLst/>
              <a:latin typeface="Consolas" panose="020B060902020403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7"/>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Output</a:t>
            </a:r>
            <a:endParaRPr/>
          </a:p>
        </p:txBody>
      </p:sp>
      <p:sp>
        <p:nvSpPr>
          <p:cNvPr id="240" name="Google Shape;240;p37"/>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0" lvl="0" indent="0" algn="just" rtl="0">
              <a:spcBef>
                <a:spcPts val="407"/>
              </a:spcBef>
              <a:spcAft>
                <a:spcPts val="0"/>
              </a:spcAft>
              <a:buSzPts val="3200"/>
              <a:buNone/>
            </a:pPr>
            <a:endParaRPr sz="2200" dirty="0">
              <a:latin typeface="Times New Roman"/>
              <a:ea typeface="Times New Roman"/>
              <a:cs typeface="Times New Roman"/>
              <a:sym typeface="Times New Roman"/>
            </a:endParaRPr>
          </a:p>
        </p:txBody>
      </p:sp>
      <p:pic>
        <p:nvPicPr>
          <p:cNvPr id="241" name="Google Shape;241;p37"/>
          <p:cNvPicPr preferRelativeResize="0"/>
          <p:nvPr/>
        </p:nvPicPr>
        <p:blipFill>
          <a:blip r:embed="rId3"/>
          <a:srcRect/>
          <a:stretch/>
        </p:blipFill>
        <p:spPr>
          <a:xfrm>
            <a:off x="528484" y="1465007"/>
            <a:ext cx="8087032" cy="451300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8"/>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Output</a:t>
            </a:r>
            <a:endParaRPr/>
          </a:p>
        </p:txBody>
      </p:sp>
      <p:sp>
        <p:nvSpPr>
          <p:cNvPr id="247" name="Google Shape;247;p38"/>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76200" lvl="0" indent="0" algn="just" rtl="0">
              <a:spcBef>
                <a:spcPts val="407"/>
              </a:spcBef>
              <a:spcAft>
                <a:spcPts val="0"/>
              </a:spcAft>
              <a:buSzPts val="2000"/>
              <a:buNone/>
            </a:pPr>
            <a:endParaRPr sz="2000" dirty="0">
              <a:latin typeface="Times New Roman"/>
              <a:ea typeface="Times New Roman"/>
              <a:cs typeface="Times New Roman"/>
              <a:sym typeface="Times New Roman"/>
            </a:endParaRPr>
          </a:p>
        </p:txBody>
      </p:sp>
      <p:pic>
        <p:nvPicPr>
          <p:cNvPr id="249" name="Google Shape;249;p38"/>
          <p:cNvPicPr preferRelativeResize="0"/>
          <p:nvPr/>
        </p:nvPicPr>
        <p:blipFill>
          <a:blip r:embed="rId3"/>
          <a:srcRect/>
          <a:stretch/>
        </p:blipFill>
        <p:spPr>
          <a:xfrm>
            <a:off x="597309" y="1504336"/>
            <a:ext cx="7949381" cy="42672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3"/>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Results</a:t>
            </a:r>
            <a:endParaRPr/>
          </a:p>
        </p:txBody>
      </p:sp>
      <p:sp>
        <p:nvSpPr>
          <p:cNvPr id="285" name="Google Shape;285;p43"/>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58140" algn="l" rtl="0">
              <a:spcBef>
                <a:spcPts val="0"/>
              </a:spcBef>
              <a:spcAft>
                <a:spcPts val="0"/>
              </a:spcAft>
              <a:buClr>
                <a:schemeClr val="dk1"/>
              </a:buClr>
              <a:buSzPts val="3200"/>
              <a:buChar char="•"/>
            </a:pPr>
            <a:r>
              <a:rPr lang="en-IN" dirty="0"/>
              <a:t>Legal AI Model Performance</a:t>
            </a:r>
          </a:p>
          <a:p>
            <a:pPr marL="742950" lvl="1" indent="-285750" algn="l" rtl="0">
              <a:spcBef>
                <a:spcPts val="518"/>
              </a:spcBef>
              <a:spcAft>
                <a:spcPts val="0"/>
              </a:spcAft>
              <a:buSzPts val="2800"/>
              <a:buChar char="–"/>
            </a:pPr>
            <a:r>
              <a:rPr lang="en-US" dirty="0"/>
              <a:t>Precision: 87%</a:t>
            </a:r>
          </a:p>
          <a:p>
            <a:pPr marL="742950" lvl="1" indent="-285750">
              <a:spcBef>
                <a:spcPts val="518"/>
              </a:spcBef>
            </a:pPr>
            <a:r>
              <a:rPr lang="en-US" dirty="0"/>
              <a:t>Accuracy: 85%</a:t>
            </a:r>
            <a:endParaRPr dirty="0"/>
          </a:p>
          <a:p>
            <a:pPr marL="742950" lvl="1" indent="-285750" algn="l" rtl="0">
              <a:spcBef>
                <a:spcPts val="518"/>
              </a:spcBef>
              <a:spcAft>
                <a:spcPts val="0"/>
              </a:spcAft>
              <a:buSzPts val="2800"/>
              <a:buChar char="–"/>
            </a:pPr>
            <a:r>
              <a:rPr lang="en-US" dirty="0"/>
              <a:t>Recall: 84%</a:t>
            </a:r>
            <a:endParaRPr dirty="0"/>
          </a:p>
          <a:p>
            <a:pPr marL="742950" lvl="1" indent="-285750" algn="l" rtl="0">
              <a:spcBef>
                <a:spcPts val="518"/>
              </a:spcBef>
              <a:spcAft>
                <a:spcPts val="0"/>
              </a:spcAft>
              <a:buSzPts val="2800"/>
              <a:buChar char="–"/>
            </a:pPr>
            <a:r>
              <a:rPr lang="en-US" dirty="0"/>
              <a:t>Inferences: Reliable legal case predictions, enhanced decision-making, and efficient retrieval of relevant legal precedents.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4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Conclusion</a:t>
            </a:r>
            <a:endParaRPr/>
          </a:p>
        </p:txBody>
      </p:sp>
      <p:sp>
        <p:nvSpPr>
          <p:cNvPr id="292" name="Google Shape;292;p44"/>
          <p:cNvSpPr txBox="1">
            <a:spLocks noGrp="1"/>
          </p:cNvSpPr>
          <p:nvPr>
            <p:ph type="body" idx="4294967295"/>
          </p:nvPr>
        </p:nvSpPr>
        <p:spPr>
          <a:xfrm>
            <a:off x="457200" y="990600"/>
            <a:ext cx="8229600" cy="5257800"/>
          </a:xfrm>
          <a:prstGeom prst="rect">
            <a:avLst/>
          </a:prstGeom>
          <a:noFill/>
          <a:ln>
            <a:noFill/>
          </a:ln>
        </p:spPr>
        <p:txBody>
          <a:bodyPr spcFirstLastPara="1" wrap="square" lIns="91425" tIns="45700" rIns="91425" bIns="45700" anchor="t" anchorCtr="0">
            <a:normAutofit/>
          </a:bodyPr>
          <a:lstStyle/>
          <a:p>
            <a:pPr marL="0" indent="0" algn="just" rtl="0">
              <a:spcBef>
                <a:spcPts val="525"/>
              </a:spcBef>
              <a:spcAft>
                <a:spcPts val="0"/>
              </a:spcAft>
              <a:buNone/>
            </a:pPr>
            <a:r>
              <a:rPr lang="en-US" sz="24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Legal Advisor AI successfully demonstrates the potential of Retrieval-Augmented Generation (RAG) models in providing accurate, context-driven legal assistance. By integrating Llama 2 with Pinecone vector search, the system ensures relevant legal document retrieval and generates precise responses based on user queries. The chatbot operates efficiently with minimal response time, offering a privacy-focused, locally hosted solution for legal decision-making. While it has proven high accuracy and reliability, challenges such as real-time legal updates and handling ambiguous queries remain. The system provides a user-friendly interface, making legal guidance accessible without professional intervention.</a:t>
            </a:r>
            <a:endParaRPr lang="en-US" sz="2400" b="0" dirty="0">
              <a:effectLst/>
              <a:latin typeface="Calibri" panose="020F0502020204030204" pitchFamily="34" charset="0"/>
              <a:ea typeface="Calibri" panose="020F0502020204030204" pitchFamily="34" charset="0"/>
              <a:cs typeface="Calibri" panose="020F0502020204030204" pitchFamily="34" charset="0"/>
            </a:endParaRPr>
          </a:p>
          <a:p>
            <a:pPr marL="25400" indent="0">
              <a:buNone/>
            </a:pPr>
            <a:endParaRPr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45"/>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Future Work</a:t>
            </a:r>
            <a:endParaRPr/>
          </a:p>
        </p:txBody>
      </p:sp>
      <p:sp>
        <p:nvSpPr>
          <p:cNvPr id="298" name="Google Shape;298;p45"/>
          <p:cNvSpPr txBox="1">
            <a:spLocks noGrp="1"/>
          </p:cNvSpPr>
          <p:nvPr>
            <p:ph type="body" idx="4294967295"/>
          </p:nvPr>
        </p:nvSpPr>
        <p:spPr>
          <a:xfrm>
            <a:off x="157316" y="990600"/>
            <a:ext cx="8529484" cy="5257800"/>
          </a:xfrm>
          <a:prstGeom prst="rect">
            <a:avLst/>
          </a:prstGeom>
          <a:noFill/>
          <a:ln>
            <a:noFill/>
          </a:ln>
        </p:spPr>
        <p:txBody>
          <a:bodyPr spcFirstLastPara="1" wrap="square" lIns="91425" tIns="45700" rIns="91425" bIns="45700" anchor="t" anchorCtr="0">
            <a:normAutofit/>
          </a:bodyPr>
          <a:lstStyle/>
          <a:p>
            <a:pPr marL="266700" indent="0" algn="just" rtl="0">
              <a:spcBef>
                <a:spcPts val="525"/>
              </a:spcBef>
              <a:spcAft>
                <a:spcPts val="0"/>
              </a:spcAft>
              <a:buNone/>
            </a:pPr>
            <a:r>
              <a:rPr lang="en-US" sz="20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 further improve the Legal Advisor AI, future work will focus on fine-tuning Llama 2 with domain-specific legal datasets to enhance contextual understanding and ensure precise legal interpretations. Retrieval accuracy will be improved by integrating advanced ranking algorithms, enabling more accurate document selection. Additionally, real-time legal updates will be incorporated to ensure that responses remain aligned with evolving laws and regulations. Computational efficiency will be optimized to reduce response times and minimize resource consumption, making the system more efficient. Furthermore, multilingual support will be expanded to make legal assistance accessible to a broader audience. By implementing these enhancements, the Legal Advisor AI will evolve into a more intelligent, scalable, and legally authoritative decision-support tool, improving its reliability and usability in legal advisory applications.</a:t>
            </a:r>
            <a:endParaRPr lang="en-US" sz="2000" b="0" dirty="0">
              <a:effectLst/>
              <a:latin typeface="Calibri" panose="020F0502020204030204" pitchFamily="34" charset="0"/>
              <a:ea typeface="Calibri" panose="020F0502020204030204" pitchFamily="34" charset="0"/>
              <a:cs typeface="Calibri" panose="020F0502020204030204" pitchFamily="34" charset="0"/>
            </a:endParaRPr>
          </a:p>
          <a:p>
            <a:pPr marL="25400" indent="0">
              <a:buNone/>
            </a:pPr>
            <a:br>
              <a:rPr lang="en-US" sz="2000" dirty="0">
                <a:latin typeface="Calibri" panose="020F0502020204030204" pitchFamily="34" charset="0"/>
                <a:ea typeface="Calibri" panose="020F0502020204030204" pitchFamily="34" charset="0"/>
                <a:cs typeface="Calibri" panose="020F0502020204030204" pitchFamily="34" charset="0"/>
              </a:rPr>
            </a:br>
            <a:endParaRPr sz="20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6"/>
          <p:cNvSpPr txBox="1">
            <a:spLocks noGrp="1"/>
          </p:cNvSpPr>
          <p:nvPr>
            <p:ph type="title" idx="4294967295"/>
          </p:nvPr>
        </p:nvSpPr>
        <p:spPr>
          <a:xfrm>
            <a:off x="457200" y="274638"/>
            <a:ext cx="8229600" cy="639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References</a:t>
            </a:r>
            <a:endParaRPr/>
          </a:p>
        </p:txBody>
      </p:sp>
      <p:sp>
        <p:nvSpPr>
          <p:cNvPr id="304" name="Google Shape;304;p46"/>
          <p:cNvSpPr txBox="1">
            <a:spLocks noGrp="1"/>
          </p:cNvSpPr>
          <p:nvPr>
            <p:ph type="body" idx="4294967295"/>
          </p:nvPr>
        </p:nvSpPr>
        <p:spPr>
          <a:xfrm>
            <a:off x="228600" y="990600"/>
            <a:ext cx="8610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640"/>
              </a:spcBef>
              <a:spcAft>
                <a:spcPts val="0"/>
              </a:spcAft>
              <a:buClr>
                <a:schemeClr val="dk1"/>
              </a:buClr>
              <a:buSzPts val="3200"/>
              <a:buChar char="•"/>
            </a:pPr>
            <a:r>
              <a:rPr lang="en-US" dirty="0"/>
              <a:t>Website Link: </a:t>
            </a:r>
            <a:r>
              <a:rPr lang="en-US" sz="3200" b="1" u="sng" dirty="0">
                <a:latin typeface="Calibri" panose="020F0502020204030204"/>
                <a:ea typeface="Calibri" panose="020F0502020204030204"/>
                <a:cs typeface="Calibri" panose="020F0502020204030204"/>
                <a:sym typeface="Calibri" panose="020F0502020204030204"/>
              </a:rPr>
              <a:t>Intelligent Legal Decision Support System with AI Automation </a:t>
            </a:r>
          </a:p>
          <a:p>
            <a:pPr marL="342900" lvl="0" indent="-342900" algn="l" rtl="0">
              <a:spcBef>
                <a:spcPts val="640"/>
              </a:spcBef>
              <a:spcAft>
                <a:spcPts val="0"/>
              </a:spcAft>
              <a:buClr>
                <a:schemeClr val="dk1"/>
              </a:buClr>
              <a:buSzPts val="3200"/>
              <a:buChar char="•"/>
            </a:pPr>
            <a:r>
              <a:rPr lang="en-US" dirty="0"/>
              <a:t>Book Reference: Kevin D. Ashley, Artificial Intelligence and Legal Analytics: New Tools for Law Practice in the Digital Age, </a:t>
            </a:r>
            <a:r>
              <a:rPr lang="en-IN" dirty="0"/>
              <a:t>Cambridge University Press</a:t>
            </a:r>
            <a:r>
              <a:rPr lang="en-US" dirty="0"/>
              <a:t>, </a:t>
            </a:r>
            <a:r>
              <a:rPr lang="en-IN" dirty="0"/>
              <a:t>2017.</a:t>
            </a:r>
            <a:endParaRPr lang="en-US" dirty="0"/>
          </a:p>
          <a:p>
            <a:pPr marL="342900" lvl="0" indent="-342900" algn="l" rtl="0">
              <a:spcBef>
                <a:spcPts val="640"/>
              </a:spcBef>
              <a:spcAft>
                <a:spcPts val="0"/>
              </a:spcAft>
              <a:buClr>
                <a:schemeClr val="dk1"/>
              </a:buClr>
              <a:buSzPts val="3200"/>
              <a:buChar char="•"/>
            </a:pPr>
            <a:r>
              <a:rPr lang="en-US" dirty="0"/>
              <a:t>GitHub Repository: </a:t>
            </a:r>
            <a:r>
              <a:rPr lang="en-US" dirty="0">
                <a:hlinkClick r:id="rId3"/>
              </a:rPr>
              <a:t>GitHub - Churn-Prediction</a:t>
            </a:r>
            <a:endParaRPr lang="en-US" dirty="0"/>
          </a:p>
          <a:p>
            <a:pPr marL="342900" lvl="0" indent="-342900" algn="l" rtl="0">
              <a:spcBef>
                <a:spcPts val="640"/>
              </a:spcBef>
              <a:spcAft>
                <a:spcPts val="0"/>
              </a:spcAft>
              <a:buClr>
                <a:schemeClr val="dk1"/>
              </a:buClr>
              <a:buSzPts val="3200"/>
              <a:buChar char="•"/>
            </a:pPr>
            <a:r>
              <a:rPr lang="en-US" dirty="0"/>
              <a:t>Video </a:t>
            </a:r>
            <a:r>
              <a:rPr lang="en-US" dirty="0" err="1"/>
              <a:t>Demo:</a:t>
            </a:r>
            <a:r>
              <a:rPr lang="en-US" dirty="0" err="1">
                <a:hlinkClick r:id="rId4"/>
              </a:rPr>
              <a:t>https</a:t>
            </a:r>
            <a:r>
              <a:rPr lang="en-US" dirty="0">
                <a:hlinkClick r:id="rId4"/>
              </a:rPr>
              <a:t>://youtu.be/bqBm6DvcziM</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8"/>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endParaRPr dirty="0"/>
          </a:p>
        </p:txBody>
      </p:sp>
      <p:sp>
        <p:nvSpPr>
          <p:cNvPr id="2" name="Rectangle 1">
            <a:extLst>
              <a:ext uri="{FF2B5EF4-FFF2-40B4-BE49-F238E27FC236}">
                <a16:creationId xmlns:a16="http://schemas.microsoft.com/office/drawing/2014/main" id="{16A986F6-71B8-43A9-AE46-83D76E2774B6}"/>
              </a:ext>
            </a:extLst>
          </p:cNvPr>
          <p:cNvSpPr/>
          <p:nvPr/>
        </p:nvSpPr>
        <p:spPr>
          <a:xfrm>
            <a:off x="2863841" y="2967335"/>
            <a:ext cx="341632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a:t>
            </a:r>
            <a:r>
              <a:rPr lang="en-US" sz="5400" dirty="0">
                <a:ln w="0"/>
                <a:solidFill>
                  <a:schemeClr val="tx1"/>
                </a:solidFill>
                <a:effectLst>
                  <a:outerShdw blurRad="38100" dist="19050" dir="2700000" algn="tl" rotWithShape="0">
                    <a:schemeClr val="dk1">
                      <a:alpha val="40000"/>
                    </a:schemeClr>
                  </a:outerShdw>
                </a:effectLst>
              </a:rPr>
              <a:t>nk you</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Introduction</a:t>
            </a:r>
            <a:endParaRPr/>
          </a:p>
        </p:txBody>
      </p:sp>
      <p:sp>
        <p:nvSpPr>
          <p:cNvPr id="109" name="Google Shape;109;p16"/>
          <p:cNvSpPr txBox="1">
            <a:spLocks noGrp="1"/>
          </p:cNvSpPr>
          <p:nvPr>
            <p:ph type="body" idx="4294967295"/>
          </p:nvPr>
        </p:nvSpPr>
        <p:spPr>
          <a:xfrm>
            <a:off x="457200" y="990600"/>
            <a:ext cx="8229600" cy="5257800"/>
          </a:xfrm>
          <a:prstGeom prst="rect">
            <a:avLst/>
          </a:prstGeom>
          <a:noFill/>
          <a:ln>
            <a:noFill/>
          </a:ln>
        </p:spPr>
        <p:txBody>
          <a:bodyPr spcFirstLastPara="1" wrap="square" lIns="91425" tIns="45700" rIns="91425" bIns="45700" anchor="t" anchorCtr="0">
            <a:normAutofit fontScale="77500" lnSpcReduction="20000"/>
          </a:bodyPr>
          <a:lstStyle/>
          <a:p>
            <a:pPr marL="15240" lvl="0" indent="0" algn="just" rtl="0">
              <a:spcBef>
                <a:spcPts val="518"/>
              </a:spcBef>
              <a:spcAft>
                <a:spcPts val="0"/>
              </a:spcAft>
              <a:buSzPct val="114285"/>
              <a:buNone/>
            </a:pPr>
            <a:r>
              <a:rPr lang="en-US" dirty="0"/>
              <a:t>The Intelligent Legal Decision Support System with AI Automation is a cutting-edge solution designed to assist in legal research and decision-making. This system leverages Retrieval-Augmented Generation (RAG), combining natural language processing (NLP) and vector search to provide accurate and context-aware legal insights. It utilizes Llama 2, an advanced AI model, to generate responses based on legal documents retrieved from the Pinecone vector database. The system processes legal queries, retrieves relevant case laws and statutes, and formulates precise legal responses. By automating legal research, this project aims to enhance accessibility, reduce manual effort, and improve efficiency for lawyers, law students, and legal researchers. Designed to work in a secure and privacy-focused environment, the system runs locally, ensuring sensitive legal data remains protected.</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Statement of the Problem</a:t>
            </a:r>
            <a:endParaRPr/>
          </a:p>
        </p:txBody>
      </p:sp>
      <p:sp>
        <p:nvSpPr>
          <p:cNvPr id="115" name="Google Shape;115;p17"/>
          <p:cNvSpPr txBox="1">
            <a:spLocks noGrp="1"/>
          </p:cNvSpPr>
          <p:nvPr>
            <p:ph type="body" idx="4294967295"/>
          </p:nvPr>
        </p:nvSpPr>
        <p:spPr>
          <a:xfrm>
            <a:off x="457200" y="990600"/>
            <a:ext cx="8382000" cy="5257800"/>
          </a:xfrm>
          <a:prstGeom prst="rect">
            <a:avLst/>
          </a:prstGeom>
          <a:noFill/>
          <a:ln>
            <a:noFill/>
          </a:ln>
        </p:spPr>
        <p:txBody>
          <a:bodyPr spcFirstLastPara="1" wrap="square" lIns="91425" tIns="45700" rIns="91425" bIns="45700" anchor="t" anchorCtr="0">
            <a:noAutofit/>
          </a:bodyPr>
          <a:lstStyle/>
          <a:p>
            <a:pPr algn="just"/>
            <a:r>
              <a:rPr lang="en-US" sz="2000" dirty="0"/>
              <a:t>Legal professionals and researchers often face challenges in accessing, interpreting, and analyzing vast amounts of legal information. Traditional legal research methods are time-consuming, complex, and prone to human error, making it difficult to retrieve relevant case laws and precedents efficiently. Additionally, the dynamic nature of laws requires constant updates, which further complicates legal decision-making.</a:t>
            </a:r>
          </a:p>
          <a:p>
            <a:pPr algn="just"/>
            <a:r>
              <a:rPr lang="en-US" sz="2000" dirty="0"/>
              <a:t>The Intelligent Legal Decision Support System with AI Automation aims to solve these challenges by integrating AI-driven retrieval and response generation. By leveraging Llama 2 and a vector-based retrieval system, the solution provides accurate, context-aware, and real-time legal insights, reducing research time and improving decision-making accuracy. This system ensures that legal professionals can quickly access the most relevant legal precedents, thereby enhancing the efficiency and reliability of legal research.</a:t>
            </a:r>
          </a:p>
          <a:p>
            <a:pPr marL="25400" indent="0" algn="just">
              <a:buNone/>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Scope of the project</a:t>
            </a:r>
            <a:endParaRPr/>
          </a:p>
        </p:txBody>
      </p:sp>
      <p:sp>
        <p:nvSpPr>
          <p:cNvPr id="127" name="Google Shape;127;p19"/>
          <p:cNvSpPr txBox="1">
            <a:spLocks noGrp="1"/>
          </p:cNvSpPr>
          <p:nvPr>
            <p:ph type="body" idx="4294967295"/>
          </p:nvPr>
        </p:nvSpPr>
        <p:spPr>
          <a:xfrm>
            <a:off x="457200" y="990600"/>
            <a:ext cx="8229600" cy="5257800"/>
          </a:xfrm>
          <a:prstGeom prst="rect">
            <a:avLst/>
          </a:prstGeom>
          <a:noFill/>
          <a:ln>
            <a:noFill/>
          </a:ln>
        </p:spPr>
        <p:txBody>
          <a:bodyPr spcFirstLastPara="1" wrap="square" lIns="91425" tIns="45700" rIns="91425" bIns="45700" anchor="t" anchorCtr="0">
            <a:normAutofit fontScale="62500" lnSpcReduction="20000"/>
          </a:bodyPr>
          <a:lstStyle/>
          <a:p>
            <a:pPr marL="25400" indent="0">
              <a:buNone/>
            </a:pPr>
            <a:r>
              <a:rPr lang="en-US" dirty="0"/>
              <a:t>The Intelligent Legal Decision Support System with AI Automation is designed to assist legal professionals, researchers, and law students in efficiently retrieving and analyzing legal documents. The system integrates Llama 2 for AI-based response generation and Pinecone for semantic legal document retrieval, ensuring accurate and context-aware legal insights.</a:t>
            </a:r>
          </a:p>
          <a:p>
            <a:pPr marL="25400" indent="0">
              <a:buNone/>
            </a:pPr>
            <a:r>
              <a:rPr lang="en-US" dirty="0"/>
              <a:t>The project focuses on:</a:t>
            </a:r>
          </a:p>
          <a:p>
            <a:pPr>
              <a:buFont typeface="Arial" panose="020B0604020202020204" pitchFamily="34" charset="0"/>
              <a:buChar char="•"/>
            </a:pPr>
            <a:r>
              <a:rPr lang="en-US" dirty="0"/>
              <a:t>Automating legal research by retrieving relevant case laws, judgments, and legal provisions.</a:t>
            </a:r>
          </a:p>
          <a:p>
            <a:pPr>
              <a:buFont typeface="Arial" panose="020B0604020202020204" pitchFamily="34" charset="0"/>
              <a:buChar char="•"/>
            </a:pPr>
            <a:r>
              <a:rPr lang="en-US" dirty="0"/>
              <a:t>Providing AI-driven legal assistance to interpret and analyze legal queries.</a:t>
            </a:r>
          </a:p>
          <a:p>
            <a:pPr>
              <a:buFont typeface="Arial" panose="020B0604020202020204" pitchFamily="34" charset="0"/>
              <a:buChar char="•"/>
            </a:pPr>
            <a:r>
              <a:rPr lang="en-US" dirty="0"/>
              <a:t>Ensuring real-time updates to keep legal insights aligned with changing laws.</a:t>
            </a:r>
          </a:p>
          <a:p>
            <a:pPr>
              <a:buFont typeface="Arial" panose="020B0604020202020204" pitchFamily="34" charset="0"/>
              <a:buChar char="•"/>
            </a:pPr>
            <a:r>
              <a:rPr lang="en-US" dirty="0"/>
              <a:t>Enhancing accessibility through a user-friendly chat interface.</a:t>
            </a:r>
          </a:p>
          <a:p>
            <a:pPr>
              <a:buFont typeface="Arial" panose="020B0604020202020204" pitchFamily="34" charset="0"/>
              <a:buChar char="•"/>
            </a:pPr>
            <a:r>
              <a:rPr lang="en-US" dirty="0"/>
              <a:t>Supporting multiple legal domains such as criminal law, civil law, corporate law, etc.</a:t>
            </a:r>
          </a:p>
          <a:p>
            <a:pPr marL="25400" indent="0">
              <a:buNone/>
            </a:pPr>
            <a:r>
              <a:rPr lang="en-US" dirty="0"/>
              <a:t>This system is scalable, allowing future enhancements such as multilingual support, real-time legal updates, and extended AI fine-tuning for improved accuracy.</a:t>
            </a:r>
          </a:p>
          <a:p>
            <a:pPr marL="0" indent="0">
              <a:spcBef>
                <a:spcPts val="518"/>
              </a:spcBef>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dirty="0"/>
              <a:t>Methodology</a:t>
            </a:r>
            <a:endParaRPr dirty="0"/>
          </a:p>
        </p:txBody>
      </p:sp>
      <p:sp>
        <p:nvSpPr>
          <p:cNvPr id="4" name="Rectangle 3">
            <a:extLst>
              <a:ext uri="{FF2B5EF4-FFF2-40B4-BE49-F238E27FC236}">
                <a16:creationId xmlns:a16="http://schemas.microsoft.com/office/drawing/2014/main" id="{0D123A52-B4FA-48CF-B249-8D030EDBF38B}"/>
              </a:ext>
            </a:extLst>
          </p:cNvPr>
          <p:cNvSpPr>
            <a:spLocks noChangeArrowheads="1"/>
          </p:cNvSpPr>
          <p:nvPr/>
        </p:nvSpPr>
        <p:spPr bwMode="auto">
          <a:xfrm>
            <a:off x="457200" y="914538"/>
            <a:ext cx="8229600"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1.User Query Processing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Users enter legal queries through an interactive </a:t>
            </a:r>
            <a:r>
              <a:rPr kumimoji="0" lang="en-US" altLang="en-US" sz="1800" i="0" u="none" strike="noStrike" cap="none" normalizeH="0" baseline="0" dirty="0" err="1">
                <a:ln>
                  <a:noFill/>
                </a:ln>
                <a:solidFill>
                  <a:schemeClr val="tx1"/>
                </a:solidFill>
                <a:effectLst/>
                <a:latin typeface="Arial" panose="020B0604020202020204" pitchFamily="34" charset="0"/>
              </a:rPr>
              <a:t>Streamlit</a:t>
            </a:r>
            <a:r>
              <a:rPr kumimoji="0" lang="en-US" altLang="en-US" sz="1800" i="0" u="none" strike="noStrike" cap="none" normalizeH="0" baseline="0" dirty="0">
                <a:ln>
                  <a:noFill/>
                </a:ln>
                <a:solidFill>
                  <a:schemeClr val="tx1"/>
                </a:solidFill>
                <a:effectLst/>
                <a:latin typeface="Arial" panose="020B0604020202020204" pitchFamily="34" charset="0"/>
              </a:rPr>
              <a:t>-based UI.</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Queries are preprocessed to remove noise and enhance understanding.</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2.Legal Document Ingestion &amp; Embedding Generation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Legal documents (judgments, acts, case laws) are extracted using </a:t>
            </a:r>
            <a:r>
              <a:rPr kumimoji="0" lang="en-US" altLang="en-US" sz="1800" i="0" u="none" strike="noStrike" cap="none" normalizeH="0" baseline="0" dirty="0" err="1">
                <a:ln>
                  <a:noFill/>
                </a:ln>
                <a:solidFill>
                  <a:schemeClr val="tx1"/>
                </a:solidFill>
                <a:effectLst/>
                <a:latin typeface="Arial" panose="020B0604020202020204" pitchFamily="34" charset="0"/>
              </a:rPr>
              <a:t>PyPDFLoader</a:t>
            </a:r>
            <a:r>
              <a:rPr kumimoji="0" lang="en-US" altLang="en-US" sz="1800" i="0" u="none" strike="noStrike" cap="none" normalizeH="0" baseline="0" dirty="0">
                <a:ln>
                  <a:noFill/>
                </a:ln>
                <a:solidFill>
                  <a:schemeClr val="tx1"/>
                </a:solidFill>
                <a:effectLst/>
                <a:latin typeface="Arial" panose="020B0604020202020204" pitchFamily="34" charset="0"/>
              </a:rPr>
              <a:t> and split into structured segments with </a:t>
            </a:r>
            <a:r>
              <a:rPr kumimoji="0" lang="en-US" altLang="en-US" sz="1800" i="0" u="none" strike="noStrike" cap="none" normalizeH="0" baseline="0" dirty="0" err="1">
                <a:ln>
                  <a:noFill/>
                </a:ln>
                <a:solidFill>
                  <a:schemeClr val="tx1"/>
                </a:solidFill>
                <a:effectLst/>
                <a:latin typeface="Arial" panose="020B0604020202020204" pitchFamily="34" charset="0"/>
              </a:rPr>
              <a:t>RecursiveCharacterTextSplitter</a:t>
            </a:r>
            <a:r>
              <a:rPr kumimoji="0" lang="en-US" altLang="en-US" sz="180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The extracted text is converted into vector embeddings using </a:t>
            </a:r>
            <a:r>
              <a:rPr kumimoji="0" lang="en-US" altLang="en-US" sz="1800" i="0" u="none" strike="noStrike" cap="none" normalizeH="0" baseline="0" dirty="0" err="1">
                <a:ln>
                  <a:noFill/>
                </a:ln>
                <a:solidFill>
                  <a:schemeClr val="tx1"/>
                </a:solidFill>
                <a:effectLst/>
                <a:latin typeface="Arial" panose="020B0604020202020204" pitchFamily="34" charset="0"/>
              </a:rPr>
              <a:t>HuggingFace’s</a:t>
            </a:r>
            <a:r>
              <a:rPr kumimoji="0" lang="en-US" altLang="en-US" sz="1800" i="0" u="none" strike="noStrike" cap="none" normalizeH="0" baseline="0" dirty="0">
                <a:ln>
                  <a:noFill/>
                </a:ln>
                <a:solidFill>
                  <a:schemeClr val="tx1"/>
                </a:solidFill>
                <a:effectLst/>
                <a:latin typeface="Arial" panose="020B0604020202020204" pitchFamily="34" charset="0"/>
              </a:rPr>
              <a:t> all-MiniLM-L6-v2 model for efficient retrieval.</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3.Retrieval Mechanism</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The system performs a similarity search in Pinecone to fetch the most relevant legal documents based on the query embedding.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dirty="0"/>
              <a:t>Methodology</a:t>
            </a:r>
            <a:endParaRPr dirty="0"/>
          </a:p>
        </p:txBody>
      </p:sp>
      <p:sp>
        <p:nvSpPr>
          <p:cNvPr id="4" name="Rectangle 3">
            <a:extLst>
              <a:ext uri="{FF2B5EF4-FFF2-40B4-BE49-F238E27FC236}">
                <a16:creationId xmlns:a16="http://schemas.microsoft.com/office/drawing/2014/main" id="{0D123A52-B4FA-48CF-B249-8D030EDBF38B}"/>
              </a:ext>
            </a:extLst>
          </p:cNvPr>
          <p:cNvSpPr>
            <a:spLocks noChangeArrowheads="1"/>
          </p:cNvSpPr>
          <p:nvPr/>
        </p:nvSpPr>
        <p:spPr bwMode="auto">
          <a:xfrm>
            <a:off x="457200" y="725348"/>
            <a:ext cx="8229600" cy="585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en-US" sz="1800" b="1" dirty="0">
                <a:solidFill>
                  <a:schemeClr val="tx1"/>
                </a:solidFill>
                <a:latin typeface="Arial" panose="020B0604020202020204" pitchFamily="34" charset="0"/>
              </a:rPr>
              <a:t>4</a:t>
            </a:r>
            <a:r>
              <a:rPr kumimoji="0" lang="en-US" altLang="en-US" sz="1800" b="1" i="0" u="none" strike="noStrike" cap="none" normalizeH="0" baseline="0" dirty="0">
                <a:ln>
                  <a:noFill/>
                </a:ln>
                <a:solidFill>
                  <a:schemeClr val="tx1"/>
                </a:solidFill>
                <a:effectLst/>
                <a:latin typeface="Arial" panose="020B0604020202020204" pitchFamily="34" charset="0"/>
              </a:rPr>
              <a:t>. Contextual Prompt Construction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Retrieved legal texts are structured into a detailed prompt using </a:t>
            </a:r>
            <a:r>
              <a:rPr kumimoji="0" lang="en-US" altLang="en-US" sz="1800" i="0" u="none" strike="noStrike" cap="none" normalizeH="0" baseline="0" dirty="0" err="1">
                <a:ln>
                  <a:noFill/>
                </a:ln>
                <a:solidFill>
                  <a:schemeClr val="tx1"/>
                </a:solidFill>
                <a:effectLst/>
                <a:latin typeface="Arial" panose="020B0604020202020204" pitchFamily="34" charset="0"/>
              </a:rPr>
              <a:t>LangChain’s</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PromptTemplate</a:t>
            </a:r>
            <a:r>
              <a:rPr kumimoji="0" lang="en-US" altLang="en-US" sz="1800" i="0" u="none" strike="noStrike" cap="none" normalizeH="0" baseline="0" dirty="0">
                <a:ln>
                  <a:noFill/>
                </a:ln>
                <a:solidFill>
                  <a:schemeClr val="tx1"/>
                </a:solidFill>
                <a:effectLst/>
                <a:latin typeface="Arial" panose="020B0604020202020204" pitchFamily="34" charset="0"/>
              </a:rPr>
              <a:t> to ensure accurate AI interpretation.</a:t>
            </a:r>
          </a:p>
          <a:p>
            <a:pPr marR="0" lvl="0" algn="l" defTabSz="914400" rtl="0" eaLnBrk="0" fontAlgn="base" latinLnBrk="0" hangingPunct="0">
              <a:lnSpc>
                <a:spcPct val="150000"/>
              </a:lnSpc>
              <a:spcBef>
                <a:spcPct val="0"/>
              </a:spcBef>
              <a:spcAft>
                <a:spcPct val="0"/>
              </a:spcAft>
              <a:buClrTx/>
              <a:buSzTx/>
              <a:tabLst/>
            </a:pPr>
            <a:r>
              <a:rPr lang="en-US" altLang="en-US" sz="1800" b="1" dirty="0">
                <a:solidFill>
                  <a:schemeClr val="tx1"/>
                </a:solidFill>
                <a:latin typeface="Arial" panose="020B0604020202020204" pitchFamily="34" charset="0"/>
              </a:rPr>
              <a:t>5</a:t>
            </a:r>
            <a:r>
              <a:rPr kumimoji="0" lang="en-US" altLang="en-US" sz="1800" b="1" i="0" u="none" strike="noStrike" cap="none" normalizeH="0" baseline="0" dirty="0">
                <a:ln>
                  <a:noFill/>
                </a:ln>
                <a:solidFill>
                  <a:schemeClr val="tx1"/>
                </a:solidFill>
                <a:effectLst/>
                <a:latin typeface="Arial" panose="020B0604020202020204" pitchFamily="34" charset="0"/>
              </a:rPr>
              <a:t>. Llama 2-Based Legal Response Generation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The Llama 2 (7B) model generates legal insights based on the query and retrieved documents.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The </a:t>
            </a:r>
            <a:r>
              <a:rPr kumimoji="0" lang="en-US" altLang="en-US" sz="1800" i="0" u="none" strike="noStrike" cap="none" normalizeH="0" baseline="0" dirty="0" err="1">
                <a:ln>
                  <a:noFill/>
                </a:ln>
                <a:solidFill>
                  <a:schemeClr val="tx1"/>
                </a:solidFill>
                <a:effectLst/>
                <a:latin typeface="Arial" panose="020B0604020202020204" pitchFamily="34" charset="0"/>
              </a:rPr>
              <a:t>RetrievalQA</a:t>
            </a:r>
            <a:r>
              <a:rPr kumimoji="0" lang="en-US" altLang="en-US" sz="1800" i="0" u="none" strike="noStrike" cap="none" normalizeH="0" baseline="0" dirty="0">
                <a:ln>
                  <a:noFill/>
                </a:ln>
                <a:solidFill>
                  <a:schemeClr val="tx1"/>
                </a:solidFill>
                <a:effectLst/>
                <a:latin typeface="Arial" panose="020B0604020202020204" pitchFamily="34" charset="0"/>
              </a:rPr>
              <a:t> Chain ensures the response is legally grounded and factually accurate.</a:t>
            </a:r>
          </a:p>
          <a:p>
            <a:pPr marL="0" marR="0" lvl="0" indent="0" algn="l" defTabSz="914400" rtl="0" eaLnBrk="0" fontAlgn="base" latinLnBrk="0" hangingPunct="0">
              <a:lnSpc>
                <a:spcPct val="150000"/>
              </a:lnSpc>
              <a:spcBef>
                <a:spcPct val="0"/>
              </a:spcBef>
              <a:spcAft>
                <a:spcPct val="0"/>
              </a:spcAft>
              <a:buClrTx/>
              <a:buSzTx/>
              <a:tabLst/>
            </a:pPr>
            <a:r>
              <a:rPr lang="en-US" altLang="en-US" sz="1800" b="1" dirty="0">
                <a:solidFill>
                  <a:schemeClr val="tx1"/>
                </a:solidFill>
                <a:latin typeface="Arial" panose="020B0604020202020204" pitchFamily="34" charset="0"/>
              </a:rPr>
              <a:t>6</a:t>
            </a:r>
            <a:r>
              <a:rPr kumimoji="0" lang="en-US" altLang="en-US" sz="1800" b="1" i="0" u="none" strike="noStrike" cap="none" normalizeH="0" baseline="0" dirty="0">
                <a:ln>
                  <a:noFill/>
                </a:ln>
                <a:solidFill>
                  <a:schemeClr val="tx1"/>
                </a:solidFill>
                <a:effectLst/>
                <a:latin typeface="Arial" panose="020B0604020202020204" pitchFamily="34" charset="0"/>
              </a:rPr>
              <a:t>. Response Delivery &amp; User Interaction</a:t>
            </a:r>
            <a:endParaRPr lang="en-US" altLang="en-US" sz="1800" b="1" dirty="0">
              <a:solidFill>
                <a:schemeClr val="tx1"/>
              </a:solidFill>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AI-generated legal insights are displayed in the UI, allowing users to ask follow-up questions for deeper understanding</a:t>
            </a:r>
          </a:p>
          <a:p>
            <a:pPr marR="0" lvl="0" algn="l" defTabSz="914400" rtl="0" eaLnBrk="0" fontAlgn="base" latinLnBrk="0" hangingPunct="0">
              <a:lnSpc>
                <a:spcPct val="150000"/>
              </a:lnSpc>
              <a:spcBef>
                <a:spcPct val="0"/>
              </a:spcBef>
              <a:spcAft>
                <a:spcPct val="0"/>
              </a:spcAft>
              <a:buClrTx/>
              <a:buSzTx/>
              <a:tabLst/>
            </a:pPr>
            <a:r>
              <a:rPr lang="en-US" altLang="en-US" sz="1800" b="1" dirty="0">
                <a:solidFill>
                  <a:schemeClr val="tx1"/>
                </a:solidFill>
                <a:latin typeface="Arial" panose="020B0604020202020204" pitchFamily="34" charset="0"/>
              </a:rPr>
              <a:t>7. System Optimization &amp; Model Execution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The Llama 2 model runs locally using </a:t>
            </a:r>
            <a:r>
              <a:rPr kumimoji="0" lang="en-US" altLang="en-US" sz="1800" i="0" u="none" strike="noStrike" cap="none" normalizeH="0" baseline="0" dirty="0" err="1">
                <a:ln>
                  <a:noFill/>
                </a:ln>
                <a:solidFill>
                  <a:schemeClr val="tx1"/>
                </a:solidFill>
                <a:effectLst/>
                <a:latin typeface="Arial" panose="020B0604020202020204" pitchFamily="34" charset="0"/>
              </a:rPr>
              <a:t>CTransformers</a:t>
            </a:r>
            <a:r>
              <a:rPr kumimoji="0" lang="en-US" altLang="en-US" sz="1800" i="0" u="none" strike="noStrike" cap="none" normalizeH="0" baseline="0" dirty="0">
                <a:ln>
                  <a:noFill/>
                </a:ln>
                <a:solidFill>
                  <a:schemeClr val="tx1"/>
                </a:solidFill>
                <a:effectLst/>
                <a:latin typeface="Arial" panose="020B0604020202020204" pitchFamily="34" charset="0"/>
              </a:rPr>
              <a:t>, ensuring data privacy and fast execution.</a:t>
            </a:r>
          </a:p>
        </p:txBody>
      </p:sp>
    </p:spTree>
    <p:extLst>
      <p:ext uri="{BB962C8B-B14F-4D97-AF65-F5344CB8AC3E}">
        <p14:creationId xmlns:p14="http://schemas.microsoft.com/office/powerpoint/2010/main" val="146604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3"/>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5319"/>
              <a:buFont typeface="Calibri"/>
              <a:buNone/>
            </a:pPr>
            <a:r>
              <a:rPr lang="en-US" sz="3759"/>
              <a:t>Architecture Diagram/Flow</a:t>
            </a:r>
            <a:endParaRPr/>
          </a:p>
        </p:txBody>
      </p:sp>
      <p:pic>
        <p:nvPicPr>
          <p:cNvPr id="3074" name="Picture 2">
            <a:extLst>
              <a:ext uri="{FF2B5EF4-FFF2-40B4-BE49-F238E27FC236}">
                <a16:creationId xmlns:a16="http://schemas.microsoft.com/office/drawing/2014/main" id="{10ACD621-E6BC-4A32-8F84-319A2DAAF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6520" y="1121491"/>
            <a:ext cx="5090959" cy="5182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4"/>
          <p:cNvSpPr txBox="1">
            <a:spLocks noGrp="1"/>
          </p:cNvSpPr>
          <p:nvPr>
            <p:ph type="title" idx="4294967295"/>
          </p:nvPr>
        </p:nvSpPr>
        <p:spPr>
          <a:xfrm>
            <a:off x="457200" y="274638"/>
            <a:ext cx="8229600" cy="639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Font typeface="Arial"/>
              <a:buNone/>
            </a:pPr>
            <a:r>
              <a:rPr lang="en-US" sz="4000"/>
              <a:t>Design-Use Case Diagram</a:t>
            </a:r>
            <a:endParaRPr/>
          </a:p>
        </p:txBody>
      </p:sp>
      <p:sp>
        <p:nvSpPr>
          <p:cNvPr id="157" name="Google Shape;157;p24"/>
          <p:cNvSpPr txBox="1">
            <a:spLocks noGrp="1"/>
          </p:cNvSpPr>
          <p:nvPr>
            <p:ph type="body" idx="4294967295"/>
          </p:nvPr>
        </p:nvSpPr>
        <p:spPr>
          <a:xfrm>
            <a:off x="457200" y="990600"/>
            <a:ext cx="8229600" cy="5257800"/>
          </a:xfrm>
          <a:prstGeom prst="rect">
            <a:avLst/>
          </a:prstGeom>
          <a:noFill/>
          <a:ln>
            <a:noFill/>
          </a:ln>
        </p:spPr>
        <p:txBody>
          <a:bodyPr spcFirstLastPara="1" wrap="square" lIns="91425" tIns="45700" rIns="91425" bIns="45700" anchor="t" anchorCtr="0">
            <a:normAutofit/>
          </a:bodyPr>
          <a:lstStyle/>
          <a:p>
            <a:pPr marL="25400" indent="0" algn="just">
              <a:buNone/>
            </a:pPr>
            <a:r>
              <a:rPr lang="en-US" sz="2000" dirty="0"/>
              <a:t>The Use Case Diagram illustrates the interactions between different users and system functionalities.</a:t>
            </a:r>
          </a:p>
          <a:p>
            <a:pPr algn="just">
              <a:buFont typeface="Arial" panose="020B0604020202020204" pitchFamily="34" charset="0"/>
              <a:buChar char="•"/>
            </a:pPr>
            <a:r>
              <a:rPr lang="en-US" sz="2000" dirty="0"/>
              <a:t>The User can submit queries, view past responses, and receive AI-generated legal advice.</a:t>
            </a:r>
          </a:p>
          <a:p>
            <a:pPr algn="just">
              <a:buFont typeface="Arial" panose="020B0604020202020204" pitchFamily="34" charset="0"/>
              <a:buChar char="•"/>
            </a:pPr>
            <a:r>
              <a:rPr lang="en-US" sz="2000" dirty="0"/>
              <a:t>The System processes the query, retrieves relevant legal documents, and generates a contextual response.</a:t>
            </a:r>
          </a:p>
          <a:p>
            <a:pPr algn="just">
              <a:buFont typeface="Arial" panose="020B0604020202020204" pitchFamily="34" charset="0"/>
              <a:buChar char="•"/>
            </a:pPr>
            <a:r>
              <a:rPr lang="en-US" sz="2000" dirty="0"/>
              <a:t>The Admin manages the system by uploading legal documents, maintaining the database, and configuring the AI model.</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2304</Words>
  <Application>Microsoft Office PowerPoint</Application>
  <PresentationFormat>On-screen Show (4:3)</PresentationFormat>
  <Paragraphs>208</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Consolas</vt:lpstr>
      <vt:lpstr>Times New Roman</vt:lpstr>
      <vt:lpstr>Office Theme</vt:lpstr>
      <vt:lpstr>PowerPoint Presentation</vt:lpstr>
      <vt:lpstr>Agenda</vt:lpstr>
      <vt:lpstr>Introduction</vt:lpstr>
      <vt:lpstr>Statement of the Problem</vt:lpstr>
      <vt:lpstr>Scope of the project</vt:lpstr>
      <vt:lpstr>Methodology</vt:lpstr>
      <vt:lpstr>Methodology</vt:lpstr>
      <vt:lpstr>Architecture Diagram/Flow</vt:lpstr>
      <vt:lpstr>Design-Use Case Diagram</vt:lpstr>
      <vt:lpstr>Design-Use Case Diagram</vt:lpstr>
      <vt:lpstr>Design-Class Diagram</vt:lpstr>
      <vt:lpstr>Design-Class Diagram</vt:lpstr>
      <vt:lpstr>Sequence Diagram </vt:lpstr>
      <vt:lpstr>Algorithms used</vt:lpstr>
      <vt:lpstr>Algorithms used</vt:lpstr>
      <vt:lpstr>Hardware and software selection </vt:lpstr>
      <vt:lpstr>Hardware and software selection </vt:lpstr>
      <vt:lpstr>Implementation</vt:lpstr>
      <vt:lpstr>Important Code segments</vt:lpstr>
      <vt:lpstr>Important Code segments</vt:lpstr>
      <vt:lpstr>Output</vt:lpstr>
      <vt:lpstr>Output</vt:lpstr>
      <vt:lpstr>Results</vt:lpstr>
      <vt:lpstr>Conclusion</vt:lpstr>
      <vt:lpstr>Future Work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Akash A</cp:lastModifiedBy>
  <cp:revision>25</cp:revision>
  <dcterms:modified xsi:type="dcterms:W3CDTF">2025-03-21T01:47:46Z</dcterms:modified>
</cp:coreProperties>
</file>