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30"/>
  </p:notesMasterIdLst>
  <p:sldIdLst>
    <p:sldId id="256" r:id="rId3"/>
    <p:sldId id="257" r:id="rId4"/>
    <p:sldId id="258" r:id="rId5"/>
    <p:sldId id="259" r:id="rId6"/>
    <p:sldId id="309" r:id="rId7"/>
    <p:sldId id="308" r:id="rId8"/>
    <p:sldId id="303" r:id="rId9"/>
    <p:sldId id="307" r:id="rId10"/>
    <p:sldId id="306" r:id="rId11"/>
    <p:sldId id="305" r:id="rId12"/>
    <p:sldId id="302" r:id="rId13"/>
    <p:sldId id="301" r:id="rId14"/>
    <p:sldId id="296" r:id="rId15"/>
    <p:sldId id="300" r:id="rId16"/>
    <p:sldId id="299" r:id="rId17"/>
    <p:sldId id="298" r:id="rId18"/>
    <p:sldId id="287" r:id="rId19"/>
    <p:sldId id="297" r:id="rId20"/>
    <p:sldId id="310" r:id="rId21"/>
    <p:sldId id="294" r:id="rId22"/>
    <p:sldId id="293" r:id="rId23"/>
    <p:sldId id="295" r:id="rId24"/>
    <p:sldId id="289" r:id="rId25"/>
    <p:sldId id="288" r:id="rId26"/>
    <p:sldId id="283" r:id="rId27"/>
    <p:sldId id="284" r:id="rId28"/>
    <p:sldId id="282" r:id="rId29"/>
  </p:sldIdLst>
  <p:sldSz cx="9144000" cy="6858000" type="screen4x3"/>
  <p:notesSz cx="6858000" cy="9144000"/>
  <p:embeddedFontLst>
    <p:embeddedFont>
      <p:font typeface="Calibri" panose="020F0502020204030204" pitchFamily="34" charset="0"/>
      <p:regular r:id="rId31"/>
      <p:bold r:id="rId32"/>
      <p:italic r:id="rId33"/>
      <p:boldItalic r:id="rId34"/>
    </p:embeddedFont>
    <p:embeddedFont>
      <p:font typeface="Consolas" panose="020B0609020204030204" pitchFamily="49"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49D8E4D-8E96-47C9-B091-5772D9AEEEEC}">
  <a:tblStyle styleId="{349D8E4D-8E96-47C9-B091-5772D9AEEEE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45DB28C-6D03-41B6-B92C-F29AF0E3832B}" styleName="Table_1">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4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170" name="Google Shape;170;p1:notes"/>
          <p:cNvSpPr>
            <a:spLocks noGrp="1" noRot="1" noChangeAspect="1"/>
          </p:cNvSpPr>
          <p:nvPr>
            <p:ph type="sldImg" idx="2"/>
          </p:nvPr>
        </p:nvSpPr>
        <p:spPr>
          <a:xfrm>
            <a:off x="1168400" y="708025"/>
            <a:ext cx="4535488" cy="34020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1" name="Google Shape;171;p1:notes"/>
          <p:cNvSpPr txBox="1">
            <a:spLocks noGrp="1"/>
          </p:cNvSpPr>
          <p:nvPr>
            <p:ph type="body" idx="1"/>
          </p:nvPr>
        </p:nvSpPr>
        <p:spPr>
          <a:xfrm>
            <a:off x="915294" y="4343703"/>
            <a:ext cx="5027414" cy="4098773"/>
          </a:xfrm>
          <a:prstGeom prst="rect">
            <a:avLst/>
          </a:prstGeom>
          <a:noFill/>
          <a:ln>
            <a:noFill/>
          </a:ln>
        </p:spPr>
        <p:txBody>
          <a:bodyPr spcFirstLastPara="1" wrap="square" lIns="89675" tIns="44825" rIns="89675" bIns="44825"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e6c4faaa9f_0_2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g2e6c4faaa9f_0_2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8611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e6c4faaa9f_0_2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g2e6c4faaa9f_0_2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235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e6c4faaa9f_0_2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g2e6c4faaa9f_0_2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687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0686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8894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1655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34366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63856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1117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e6c4faaa9f_0_18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2e6c4faaa9f_0_1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61093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0969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31507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12952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61803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e6c4faaa9f_0_2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g2e6c4faaa9f_0_2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14413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e6c4faaa9f_0_2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g2e6c4faaa9f_0_2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0679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e6c4faaa9f_0_19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g2e6c4faaa9f_0_1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e6c4faaa9f_0_19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g2e6c4faaa9f_0_1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e6c4faaa9f_0_2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g2e6c4faaa9f_0_2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5488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e6c4faaa9f_0_2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g2e6c4faaa9f_0_2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3382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e6c4faaa9f_0_2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g2e6c4faaa9f_0_2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5270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e6c4faaa9f_0_2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g2e6c4faaa9f_0_2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8054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e6c4faaa9f_0_2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g2e6c4faaa9f_0_2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5635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15"/>
        <p:cNvGrpSpPr/>
        <p:nvPr/>
      </p:nvGrpSpPr>
      <p:grpSpPr>
        <a:xfrm>
          <a:off x="0" y="0"/>
          <a:ext cx="0" cy="0"/>
          <a:chOff x="0" y="0"/>
          <a:chExt cx="0" cy="0"/>
        </a:xfrm>
      </p:grpSpPr>
      <p:sp>
        <p:nvSpPr>
          <p:cNvPr id="16" name="Google Shape;16;p2"/>
          <p:cNvSpPr txBox="1"/>
          <p:nvPr/>
        </p:nvSpPr>
        <p:spPr>
          <a:xfrm>
            <a:off x="1371600" y="6687979"/>
            <a:ext cx="5984875"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000"/>
              <a:buFont typeface="Calibri"/>
              <a:buNone/>
            </a:pPr>
            <a:r>
              <a:rPr lang="en-US" sz="1000" b="0" i="0" u="none" strike="noStrike" cap="none">
                <a:solidFill>
                  <a:schemeClr val="dk1"/>
                </a:solidFill>
                <a:latin typeface="Calibri"/>
                <a:ea typeface="Calibri"/>
                <a:cs typeface="Calibri"/>
                <a:sym typeface="Calibri"/>
              </a:rPr>
              <a:t>SEC-  DEPARTMENT OF </a:t>
            </a:r>
            <a:r>
              <a:rPr lang="en-US" sz="1000">
                <a:solidFill>
                  <a:schemeClr val="dk1"/>
                </a:solidFill>
                <a:latin typeface="Calibri"/>
                <a:ea typeface="Calibri"/>
                <a:cs typeface="Calibri"/>
                <a:sym typeface="Calibri"/>
              </a:rPr>
              <a:t>CSE</a:t>
            </a:r>
            <a:r>
              <a:rPr lang="en-US" sz="1000" b="0" i="0" u="none" strike="noStrike" cap="none">
                <a:solidFill>
                  <a:schemeClr val="dk1"/>
                </a:solidFill>
                <a:latin typeface="Calibri"/>
                <a:ea typeface="Calibri"/>
                <a:cs typeface="Calibri"/>
                <a:sym typeface="Calibri"/>
              </a:rPr>
              <a:t> –  </a:t>
            </a:r>
            <a:r>
              <a:rPr lang="en-US" sz="1000">
                <a:solidFill>
                  <a:schemeClr val="dk1"/>
                </a:solidFill>
                <a:latin typeface="Calibri"/>
                <a:ea typeface="Calibri"/>
                <a:cs typeface="Calibri"/>
                <a:sym typeface="Calibri"/>
              </a:rPr>
              <a:t>4</a:t>
            </a:r>
            <a:r>
              <a:rPr lang="en-US" sz="1000" b="0" i="0" u="none" strike="noStrike" cap="none">
                <a:solidFill>
                  <a:schemeClr val="dk1"/>
                </a:solidFill>
                <a:latin typeface="Calibri"/>
                <a:ea typeface="Calibri"/>
                <a:cs typeface="Calibri"/>
                <a:sym typeface="Calibri"/>
              </a:rPr>
              <a:t>- </a:t>
            </a:r>
            <a:r>
              <a:rPr lang="en-US" sz="1000">
                <a:solidFill>
                  <a:schemeClr val="dk1"/>
                </a:solidFill>
                <a:latin typeface="Calibri"/>
                <a:ea typeface="Calibri"/>
                <a:cs typeface="Calibri"/>
                <a:sym typeface="Calibri"/>
              </a:rPr>
              <a:t>1</a:t>
            </a:r>
            <a:r>
              <a:rPr lang="en-US" sz="1000" b="0" i="0" u="none" strike="noStrike" cap="none">
                <a:solidFill>
                  <a:schemeClr val="dk1"/>
                </a:solidFill>
                <a:latin typeface="Calibri"/>
                <a:ea typeface="Calibri"/>
                <a:cs typeface="Calibri"/>
                <a:sym typeface="Calibri"/>
              </a:rPr>
              <a:t> –</a:t>
            </a:r>
            <a:r>
              <a:rPr lang="en-US" sz="1000">
                <a:solidFill>
                  <a:schemeClr val="dk1"/>
                </a:solidFill>
                <a:latin typeface="Calibri"/>
                <a:ea typeface="Calibri"/>
                <a:cs typeface="Calibri"/>
                <a:sym typeface="Calibri"/>
              </a:rPr>
              <a:t>PROJECTWORK1</a:t>
            </a:r>
            <a:r>
              <a:rPr lang="en-US" sz="1000" b="0" i="0" u="none" strike="noStrike" cap="none">
                <a:solidFill>
                  <a:schemeClr val="dk1"/>
                </a:solidFill>
                <a:latin typeface="Calibri"/>
                <a:ea typeface="Calibri"/>
                <a:cs typeface="Calibri"/>
                <a:sym typeface="Calibri"/>
              </a:rPr>
              <a:t>– slide# -</a:t>
            </a:r>
            <a:fld id="{00000000-1234-1234-1234-123412341234}" type="slidenum">
              <a:rPr lang="en-US" sz="1000" b="0" i="0" u="none" strike="noStrike" cap="none">
                <a:solidFill>
                  <a:schemeClr val="dk1"/>
                </a:solidFill>
                <a:latin typeface="Calibri"/>
                <a:ea typeface="Calibri"/>
                <a:cs typeface="Calibri"/>
                <a:sym typeface="Calibri"/>
              </a:rPr>
              <a:t>‹#›</a:t>
            </a:fld>
            <a:endParaRPr sz="1000" b="0" i="0" u="none" strike="noStrike" cap="none">
              <a:solidFill>
                <a:schemeClr val="dk1"/>
              </a:solidFill>
              <a:latin typeface="Calibri"/>
              <a:ea typeface="Calibri"/>
              <a:cs typeface="Calibri"/>
              <a:sym typeface="Calibri"/>
            </a:endParaRPr>
          </a:p>
        </p:txBody>
      </p:sp>
      <p:sp>
        <p:nvSpPr>
          <p:cNvPr id="17" name="Google Shape;17;p2"/>
          <p:cNvSpPr txBox="1"/>
          <p:nvPr/>
        </p:nvSpPr>
        <p:spPr>
          <a:xfrm>
            <a:off x="457200" y="274638"/>
            <a:ext cx="8229600" cy="584200"/>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8" name="Google Shape;18;p2"/>
          <p:cNvSpPr txBox="1"/>
          <p:nvPr/>
        </p:nvSpPr>
        <p:spPr>
          <a:xfrm>
            <a:off x="457200" y="1027113"/>
            <a:ext cx="8229600" cy="5402262"/>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0" marR="0" lvl="0" indent="0" algn="l" rtl="0">
              <a:lnSpc>
                <a:spcPct val="15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1"/>
          <p:cNvSpPr>
            <a:spLocks noGrp="1"/>
          </p:cNvSpPr>
          <p:nvPr>
            <p:ph type="pic" idx="2"/>
          </p:nvPr>
        </p:nvSpPr>
        <p:spPr>
          <a:xfrm>
            <a:off x="1792288" y="612775"/>
            <a:ext cx="5486400" cy="4114800"/>
          </a:xfrm>
          <a:prstGeom prst="rect">
            <a:avLst/>
          </a:prstGeom>
          <a:noFill/>
          <a:ln>
            <a:noFill/>
          </a:ln>
        </p:spPr>
      </p:sp>
      <p:sp>
        <p:nvSpPr>
          <p:cNvPr id="72" name="Google Shape;72;p1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3" name="Google Shape;73;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2"/>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 name="Google Shape;79;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5" name="Google Shape;85;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94"/>
        <p:cNvGrpSpPr/>
        <p:nvPr/>
      </p:nvGrpSpPr>
      <p:grpSpPr>
        <a:xfrm>
          <a:off x="0" y="0"/>
          <a:ext cx="0" cy="0"/>
          <a:chOff x="0" y="0"/>
          <a:chExt cx="0" cy="0"/>
        </a:xfrm>
      </p:grpSpPr>
      <p:sp>
        <p:nvSpPr>
          <p:cNvPr id="95" name="Google Shape;95;p15"/>
          <p:cNvSpPr txBox="1"/>
          <p:nvPr/>
        </p:nvSpPr>
        <p:spPr>
          <a:xfrm>
            <a:off x="1371600" y="6687979"/>
            <a:ext cx="5985000" cy="246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000"/>
              <a:buFont typeface="Calibri"/>
              <a:buNone/>
            </a:pPr>
            <a:r>
              <a:rPr lang="en-US" sz="1000" b="0" i="0" u="none" strike="noStrike" cap="none">
                <a:solidFill>
                  <a:schemeClr val="dk1"/>
                </a:solidFill>
                <a:latin typeface="Calibri"/>
                <a:ea typeface="Calibri"/>
                <a:cs typeface="Calibri"/>
                <a:sym typeface="Calibri"/>
              </a:rPr>
              <a:t>SEC-  DEPARTMENT OF </a:t>
            </a:r>
            <a:r>
              <a:rPr lang="en-US" sz="1000">
                <a:solidFill>
                  <a:schemeClr val="dk1"/>
                </a:solidFill>
                <a:latin typeface="Calibri"/>
                <a:ea typeface="Calibri"/>
                <a:cs typeface="Calibri"/>
                <a:sym typeface="Calibri"/>
              </a:rPr>
              <a:t>CSE</a:t>
            </a:r>
            <a:r>
              <a:rPr lang="en-US" sz="1000" b="0" i="0" u="none" strike="noStrike" cap="none">
                <a:solidFill>
                  <a:schemeClr val="dk1"/>
                </a:solidFill>
                <a:latin typeface="Calibri"/>
                <a:ea typeface="Calibri"/>
                <a:cs typeface="Calibri"/>
                <a:sym typeface="Calibri"/>
              </a:rPr>
              <a:t>–  </a:t>
            </a:r>
            <a:r>
              <a:rPr lang="en-US" sz="1000">
                <a:solidFill>
                  <a:schemeClr val="dk1"/>
                </a:solidFill>
                <a:latin typeface="Calibri"/>
                <a:ea typeface="Calibri"/>
                <a:cs typeface="Calibri"/>
                <a:sym typeface="Calibri"/>
              </a:rPr>
              <a:t>4</a:t>
            </a:r>
            <a:r>
              <a:rPr lang="en-US" sz="1000" b="0" i="0" u="none" strike="noStrike" cap="none">
                <a:solidFill>
                  <a:schemeClr val="dk1"/>
                </a:solidFill>
                <a:latin typeface="Calibri"/>
                <a:ea typeface="Calibri"/>
                <a:cs typeface="Calibri"/>
                <a:sym typeface="Calibri"/>
              </a:rPr>
              <a:t>- </a:t>
            </a:r>
            <a:r>
              <a:rPr lang="en-US" sz="1000">
                <a:solidFill>
                  <a:schemeClr val="dk1"/>
                </a:solidFill>
                <a:latin typeface="Calibri"/>
                <a:ea typeface="Calibri"/>
                <a:cs typeface="Calibri"/>
                <a:sym typeface="Calibri"/>
              </a:rPr>
              <a:t>1</a:t>
            </a:r>
            <a:r>
              <a:rPr lang="en-US" sz="1000" b="0" i="0" u="none" strike="noStrike" cap="none">
                <a:solidFill>
                  <a:schemeClr val="dk1"/>
                </a:solidFill>
                <a:latin typeface="Calibri"/>
                <a:ea typeface="Calibri"/>
                <a:cs typeface="Calibri"/>
                <a:sym typeface="Calibri"/>
              </a:rPr>
              <a:t> – </a:t>
            </a:r>
            <a:r>
              <a:rPr lang="en-US" sz="1000">
                <a:solidFill>
                  <a:schemeClr val="dk1"/>
                </a:solidFill>
                <a:latin typeface="Calibri"/>
                <a:ea typeface="Calibri"/>
                <a:cs typeface="Calibri"/>
                <a:sym typeface="Calibri"/>
              </a:rPr>
              <a:t>PROJECT WORK PHASE-I</a:t>
            </a:r>
            <a:r>
              <a:rPr lang="en-US" sz="1000" b="0" i="0" u="none" strike="noStrike" cap="none">
                <a:solidFill>
                  <a:schemeClr val="dk1"/>
                </a:solidFill>
                <a:latin typeface="Calibri"/>
                <a:ea typeface="Calibri"/>
                <a:cs typeface="Calibri"/>
                <a:sym typeface="Calibri"/>
              </a:rPr>
              <a:t>– slide# -</a:t>
            </a:r>
            <a:fld id="{00000000-1234-1234-1234-123412341234}" type="slidenum">
              <a:rPr lang="en-US" sz="1000" b="0" i="0" u="none" strike="noStrike" cap="none">
                <a:solidFill>
                  <a:schemeClr val="dk1"/>
                </a:solidFill>
                <a:latin typeface="Calibri"/>
                <a:ea typeface="Calibri"/>
                <a:cs typeface="Calibri"/>
                <a:sym typeface="Calibri"/>
              </a:rPr>
              <a:t>‹#›</a:t>
            </a:fld>
            <a:endParaRPr sz="1000" b="0" i="0" u="none" strike="noStrike" cap="none">
              <a:solidFill>
                <a:schemeClr val="dk1"/>
              </a:solidFill>
              <a:latin typeface="Calibri"/>
              <a:ea typeface="Calibri"/>
              <a:cs typeface="Calibri"/>
              <a:sym typeface="Calibri"/>
            </a:endParaRPr>
          </a:p>
        </p:txBody>
      </p:sp>
      <p:sp>
        <p:nvSpPr>
          <p:cNvPr id="96" name="Google Shape;96;p15"/>
          <p:cNvSpPr txBox="1"/>
          <p:nvPr/>
        </p:nvSpPr>
        <p:spPr>
          <a:xfrm>
            <a:off x="457200" y="274638"/>
            <a:ext cx="8229600" cy="584100"/>
          </a:xfrm>
          <a:prstGeom prst="rect">
            <a:avLst/>
          </a:prstGeom>
          <a:gradFill>
            <a:gsLst>
              <a:gs pos="0">
                <a:srgbClr val="FBEAC7"/>
              </a:gs>
              <a:gs pos="18000">
                <a:srgbClr val="FEE7F2"/>
              </a:gs>
              <a:gs pos="36000">
                <a:srgbClr val="FAC77D"/>
              </a:gs>
              <a:gs pos="61000">
                <a:srgbClr val="FBA97D"/>
              </a:gs>
              <a:gs pos="82000">
                <a:srgbClr val="FBD49C"/>
              </a:gs>
              <a:gs pos="100000">
                <a:srgbClr val="FEE7F2"/>
              </a:gs>
            </a:gsLst>
            <a:lin ang="5400012" scaled="0"/>
          </a:gra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97" name="Google Shape;97;p15"/>
          <p:cNvSpPr txBox="1"/>
          <p:nvPr/>
        </p:nvSpPr>
        <p:spPr>
          <a:xfrm>
            <a:off x="457200" y="1027113"/>
            <a:ext cx="8229600" cy="54024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0" marR="0" lvl="0" indent="0" algn="l" rtl="0">
              <a:lnSpc>
                <a:spcPct val="15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98" name="Google Shape;98;p15" descr="C:\Users\ELCOT\Desktop\Saveetha Logo.png"/>
          <p:cNvPicPr preferRelativeResize="0"/>
          <p:nvPr/>
        </p:nvPicPr>
        <p:blipFill rotWithShape="1">
          <a:blip r:embed="rId2">
            <a:alphaModFix/>
          </a:blip>
          <a:srcRect r="26621" b="28150"/>
          <a:stretch/>
        </p:blipFill>
        <p:spPr>
          <a:xfrm>
            <a:off x="6588225" y="2899"/>
            <a:ext cx="2570075" cy="27175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99"/>
        <p:cNvGrpSpPr/>
        <p:nvPr/>
      </p:nvGrpSpPr>
      <p:grpSpPr>
        <a:xfrm>
          <a:off x="0" y="0"/>
          <a:ext cx="0" cy="0"/>
          <a:chOff x="0" y="0"/>
          <a:chExt cx="0" cy="0"/>
        </a:xfrm>
      </p:grpSpPr>
      <p:sp>
        <p:nvSpPr>
          <p:cNvPr id="100" name="Google Shape;100;p16"/>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 name="Google Shape;101;p1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rtl="0">
              <a:spcBef>
                <a:spcPts val="640"/>
              </a:spcBef>
              <a:spcAft>
                <a:spcPts val="0"/>
              </a:spcAft>
              <a:buClr>
                <a:srgbClr val="888888"/>
              </a:buClr>
              <a:buSzPts val="3200"/>
              <a:buNone/>
              <a:defRPr>
                <a:solidFill>
                  <a:srgbClr val="888888"/>
                </a:solidFill>
              </a:defRPr>
            </a:lvl1pPr>
            <a:lvl2pPr lvl="1" algn="ctr" rtl="0">
              <a:spcBef>
                <a:spcPts val="560"/>
              </a:spcBef>
              <a:spcAft>
                <a:spcPts val="0"/>
              </a:spcAft>
              <a:buClr>
                <a:srgbClr val="888888"/>
              </a:buClr>
              <a:buSzPts val="2800"/>
              <a:buNone/>
              <a:defRPr>
                <a:solidFill>
                  <a:srgbClr val="888888"/>
                </a:solidFill>
              </a:defRPr>
            </a:lvl2pPr>
            <a:lvl3pPr lvl="2" algn="ctr" rtl="0">
              <a:spcBef>
                <a:spcPts val="480"/>
              </a:spcBef>
              <a:spcAft>
                <a:spcPts val="0"/>
              </a:spcAft>
              <a:buClr>
                <a:srgbClr val="888888"/>
              </a:buClr>
              <a:buSzPts val="2400"/>
              <a:buNone/>
              <a:defRPr>
                <a:solidFill>
                  <a:srgbClr val="888888"/>
                </a:solidFill>
              </a:defRPr>
            </a:lvl3pPr>
            <a:lvl4pPr lvl="3" algn="ctr" rtl="0">
              <a:spcBef>
                <a:spcPts val="400"/>
              </a:spcBef>
              <a:spcAft>
                <a:spcPts val="0"/>
              </a:spcAft>
              <a:buClr>
                <a:srgbClr val="888888"/>
              </a:buClr>
              <a:buSzPts val="2000"/>
              <a:buNone/>
              <a:defRPr>
                <a:solidFill>
                  <a:srgbClr val="888888"/>
                </a:solidFill>
              </a:defRPr>
            </a:lvl4pPr>
            <a:lvl5pPr lvl="4" algn="ctr" rtl="0">
              <a:spcBef>
                <a:spcPts val="400"/>
              </a:spcBef>
              <a:spcAft>
                <a:spcPts val="0"/>
              </a:spcAft>
              <a:buClr>
                <a:srgbClr val="888888"/>
              </a:buClr>
              <a:buSzPts val="20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02" name="Google Shape;102;p1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3" name="Google Shape;103;p1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4" name="Google Shape;104;p1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dk1"/>
              </a:buClr>
              <a:buSzPts val="4000"/>
              <a:buFont typeface="Calibri"/>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3" name="Google Shape;113;p18"/>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114" name="Google Shape;114;p1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5" name="Google Shape;115;p1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6" name="Google Shape;116;p1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7"/>
        <p:cNvGrpSpPr/>
        <p:nvPr/>
      </p:nvGrpSpPr>
      <p:grpSpPr>
        <a:xfrm>
          <a:off x="0" y="0"/>
          <a:ext cx="0" cy="0"/>
          <a:chOff x="0" y="0"/>
          <a:chExt cx="0" cy="0"/>
        </a:xfrm>
      </p:grpSpPr>
      <p:sp>
        <p:nvSpPr>
          <p:cNvPr id="118" name="Google Shape;118;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9" name="Google Shape;119;p19"/>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120" name="Google Shape;120;p19"/>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121" name="Google Shape;121;p1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2" name="Google Shape;122;p19"/>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 name="Google Shape;123;p1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6" name="Google Shape;126;p20"/>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127" name="Google Shape;127;p20"/>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128" name="Google Shape;128;p20"/>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129" name="Google Shape;129;p20"/>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130" name="Google Shape;130;p2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1" name="Google Shape;131;p2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2" name="Google Shape;132;p2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5" name="Google Shape;135;p2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6" name="Google Shape;136;p2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7" name="Google Shape;137;p2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2"/>
        <p:cNvGrpSpPr/>
        <p:nvPr/>
      </p:nvGrpSpPr>
      <p:grpSpPr>
        <a:xfrm>
          <a:off x="0" y="0"/>
          <a:ext cx="0" cy="0"/>
          <a:chOff x="0" y="0"/>
          <a:chExt cx="0" cy="0"/>
        </a:xfrm>
      </p:grpSpPr>
      <p:sp>
        <p:nvSpPr>
          <p:cNvPr id="143" name="Google Shape;143;p23"/>
          <p:cNvSpPr txBox="1">
            <a:spLocks noGrp="1"/>
          </p:cNvSpPr>
          <p:nvPr>
            <p:ph type="title"/>
          </p:nvPr>
        </p:nvSpPr>
        <p:spPr>
          <a:xfrm>
            <a:off x="457200" y="273050"/>
            <a:ext cx="3008400" cy="11622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4" name="Google Shape;144;p23"/>
          <p:cNvSpPr txBox="1">
            <a:spLocks noGrp="1"/>
          </p:cNvSpPr>
          <p:nvPr>
            <p:ph type="body" idx="1"/>
          </p:nvPr>
        </p:nvSpPr>
        <p:spPr>
          <a:xfrm>
            <a:off x="3575050" y="273050"/>
            <a:ext cx="5111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145" name="Google Shape;145;p23"/>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46" name="Google Shape;146;p2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7" name="Google Shape;147;p2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8" name="Google Shape;148;p2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2" name="Google Shape;22;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1" name="Google Shape;151;p24"/>
          <p:cNvSpPr>
            <a:spLocks noGrp="1"/>
          </p:cNvSpPr>
          <p:nvPr>
            <p:ph type="pic" idx="2"/>
          </p:nvPr>
        </p:nvSpPr>
        <p:spPr>
          <a:xfrm>
            <a:off x="1792288" y="612775"/>
            <a:ext cx="5486400" cy="4114800"/>
          </a:xfrm>
          <a:prstGeom prst="rect">
            <a:avLst/>
          </a:prstGeom>
          <a:noFill/>
          <a:ln>
            <a:noFill/>
          </a:ln>
        </p:spPr>
      </p:sp>
      <p:sp>
        <p:nvSpPr>
          <p:cNvPr id="152" name="Google Shape;152;p24"/>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53" name="Google Shape;153;p2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4" name="Google Shape;154;p2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5" name="Google Shape;155;p2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8" name="Google Shape;158;p25"/>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59" name="Google Shape;159;p2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0" name="Google Shape;160;p2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1" name="Google Shape;161;p2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4" name="Google Shape;164;p26"/>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65" name="Google Shape;165;p2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6" name="Google Shape;166;p2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7" name="Google Shape;167;p2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5" name="Google Shape;65;p1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6" name="Google Shape;66;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Google Shape;89;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90" name="Google Shape;90;p1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1" name="Google Shape;91;p1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2" name="Google Shape;92;p1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3" name="Google Shape;93;p1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3" r:id="rId3"/>
    <p:sldLayoutId id="2147483664" r:id="rId4"/>
    <p:sldLayoutId id="2147483665" r:id="rId5"/>
    <p:sldLayoutId id="2147483666" r:id="rId6"/>
    <p:sldLayoutId id="2147483668" r:id="rId7"/>
    <p:sldLayoutId id="2147483669"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21002624/Security-Posture-Evaluation-and-Threat-Intelligence-Analysis-using-Python" TargetMode="External"/><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p:nvPr/>
        </p:nvSpPr>
        <p:spPr>
          <a:xfrm>
            <a:off x="457200" y="274638"/>
            <a:ext cx="8229600" cy="639900"/>
          </a:xfrm>
          <a:prstGeom prst="rect">
            <a:avLst/>
          </a:prstGeom>
          <a:noFill/>
          <a:ln>
            <a:noFill/>
          </a:ln>
        </p:spPr>
        <p:txBody>
          <a:bodyPr spcFirstLastPara="1" wrap="square" lIns="91425" tIns="45700" rIns="91425" bIns="45700" anchor="ctr" anchorCtr="0">
            <a:normAutofit fontScale="92500" lnSpcReduction="20000"/>
          </a:bodyPr>
          <a:lstStyle/>
          <a:p>
            <a:pPr marL="0" marR="0" lvl="0" indent="0" algn="ctr" rtl="0">
              <a:spcBef>
                <a:spcPts val="0"/>
              </a:spcBef>
              <a:spcAft>
                <a:spcPts val="0"/>
              </a:spcAft>
              <a:buNone/>
            </a:pPr>
            <a:r>
              <a:rPr lang="en-US" sz="4400" dirty="0">
                <a:solidFill>
                  <a:schemeClr val="dk1"/>
                </a:solidFill>
                <a:latin typeface="Calibri"/>
                <a:ea typeface="Calibri"/>
                <a:cs typeface="Calibri"/>
                <a:sym typeface="Calibri"/>
              </a:rPr>
              <a:t>ProjectWork1</a:t>
            </a:r>
            <a:r>
              <a:rPr lang="en-US" sz="4400" b="0" i="0" u="none" strike="noStrike" cap="none" dirty="0">
                <a:solidFill>
                  <a:schemeClr val="dk1"/>
                </a:solidFill>
                <a:latin typeface="Calibri"/>
                <a:ea typeface="Calibri"/>
                <a:cs typeface="Calibri"/>
                <a:sym typeface="Calibri"/>
              </a:rPr>
              <a:t>(19</a:t>
            </a:r>
            <a:r>
              <a:rPr lang="en-US" sz="4400" dirty="0">
                <a:solidFill>
                  <a:schemeClr val="dk1"/>
                </a:solidFill>
                <a:latin typeface="Calibri"/>
                <a:ea typeface="Calibri"/>
                <a:cs typeface="Calibri"/>
                <a:sym typeface="Calibri"/>
              </a:rPr>
              <a:t>CS</a:t>
            </a:r>
            <a:r>
              <a:rPr lang="en-US" sz="4400" b="0" i="0" u="none" strike="noStrike" cap="none" dirty="0">
                <a:solidFill>
                  <a:schemeClr val="dk1"/>
                </a:solidFill>
                <a:latin typeface="Calibri"/>
                <a:ea typeface="Calibri"/>
                <a:cs typeface="Calibri"/>
                <a:sym typeface="Calibri"/>
              </a:rPr>
              <a:t>70</a:t>
            </a:r>
            <a:r>
              <a:rPr lang="en-US" sz="4400" dirty="0">
                <a:solidFill>
                  <a:schemeClr val="dk1"/>
                </a:solidFill>
                <a:latin typeface="Calibri"/>
                <a:ea typeface="Calibri"/>
                <a:cs typeface="Calibri"/>
                <a:sym typeface="Calibri"/>
              </a:rPr>
              <a:t>2</a:t>
            </a:r>
            <a:r>
              <a:rPr lang="en-US" sz="4400" b="0" i="0" u="none" strike="noStrike" cap="none" dirty="0">
                <a:solidFill>
                  <a:schemeClr val="dk1"/>
                </a:solidFill>
                <a:latin typeface="Calibri"/>
                <a:ea typeface="Calibri"/>
                <a:cs typeface="Calibri"/>
                <a:sym typeface="Calibri"/>
              </a:rPr>
              <a:t>) – Review </a:t>
            </a:r>
            <a:r>
              <a:rPr lang="en-US" sz="4400" dirty="0">
                <a:solidFill>
                  <a:schemeClr val="dk1"/>
                </a:solidFill>
                <a:latin typeface="Calibri"/>
                <a:ea typeface="Calibri"/>
                <a:cs typeface="Calibri"/>
                <a:sym typeface="Calibri"/>
              </a:rPr>
              <a:t>1</a:t>
            </a:r>
            <a:endParaRPr sz="4400" b="0" i="0" u="none" strike="noStrike" cap="none" dirty="0">
              <a:solidFill>
                <a:schemeClr val="dk1"/>
              </a:solidFill>
              <a:latin typeface="Calibri"/>
              <a:ea typeface="Calibri"/>
              <a:cs typeface="Calibri"/>
              <a:sym typeface="Calibri"/>
            </a:endParaRPr>
          </a:p>
        </p:txBody>
      </p:sp>
      <p:sp>
        <p:nvSpPr>
          <p:cNvPr id="174" name="Google Shape;174;p27"/>
          <p:cNvSpPr txBox="1"/>
          <p:nvPr/>
        </p:nvSpPr>
        <p:spPr>
          <a:xfrm>
            <a:off x="-342900" y="5562600"/>
            <a:ext cx="9829800" cy="1295400"/>
          </a:xfrm>
          <a:prstGeom prst="rect">
            <a:avLst/>
          </a:prstGeom>
          <a:noFill/>
          <a:ln>
            <a:noFill/>
          </a:ln>
        </p:spPr>
        <p:txBody>
          <a:bodyPr spcFirstLastPara="1" wrap="square" lIns="91425" tIns="45700" rIns="91425" bIns="45700" anchor="t" anchorCtr="0">
            <a:normAutofit fontScale="32500" lnSpcReduction="20000"/>
          </a:bodyPr>
          <a:lstStyle/>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dirty="0"/>
          </a:p>
          <a:p>
            <a:pPr marL="0" marR="0" lvl="0" indent="0" algn="ctr" rtl="0">
              <a:spcBef>
                <a:spcPts val="0"/>
              </a:spcBef>
              <a:spcAft>
                <a:spcPts val="0"/>
              </a:spcAft>
              <a:buNone/>
            </a:pPr>
            <a:r>
              <a:rPr lang="en-US" sz="2400" b="1" cap="none" dirty="0">
                <a:solidFill>
                  <a:schemeClr val="dk1"/>
                </a:solidFill>
                <a:latin typeface="Calibri"/>
                <a:ea typeface="Calibri"/>
                <a:cs typeface="Calibri"/>
                <a:sym typeface="Calibri"/>
              </a:rPr>
              <a:t>  </a:t>
            </a:r>
            <a:r>
              <a:rPr lang="en-US" sz="5023" b="1" cap="none" dirty="0">
                <a:solidFill>
                  <a:schemeClr val="dk1"/>
                </a:solidFill>
                <a:latin typeface="Calibri"/>
                <a:ea typeface="Calibri"/>
                <a:cs typeface="Calibri"/>
                <a:sym typeface="Calibri"/>
              </a:rPr>
              <a:t>DEPARTMENT OF </a:t>
            </a:r>
            <a:r>
              <a:rPr lang="en-US" sz="5023" b="1" dirty="0">
                <a:solidFill>
                  <a:schemeClr val="dk1"/>
                </a:solidFill>
                <a:latin typeface="Calibri"/>
                <a:ea typeface="Calibri"/>
                <a:cs typeface="Calibri"/>
                <a:sym typeface="Calibri"/>
              </a:rPr>
              <a:t>COMPUTER SCIENCE AND ENGINEERING</a:t>
            </a:r>
            <a:endParaRPr sz="5023"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2400" b="1" dirty="0">
                <a:solidFill>
                  <a:schemeClr val="dk1"/>
                </a:solidFill>
                <a:latin typeface="Calibri"/>
                <a:ea typeface="Calibri"/>
                <a:cs typeface="Calibri"/>
                <a:sym typeface="Calibri"/>
              </a:rPr>
              <a:t>  </a:t>
            </a:r>
            <a:r>
              <a:rPr lang="en-US" sz="7350" b="1" dirty="0">
                <a:solidFill>
                  <a:schemeClr val="dk1"/>
                </a:solidFill>
                <a:latin typeface="Calibri"/>
                <a:ea typeface="Calibri"/>
                <a:cs typeface="Calibri"/>
                <a:sym typeface="Calibri"/>
              </a:rPr>
              <a:t>SAVEETHA ENGINEERING COLLEGE</a:t>
            </a:r>
            <a:r>
              <a:rPr lang="en-US" sz="5100" b="1" dirty="0">
                <a:solidFill>
                  <a:schemeClr val="dk1"/>
                </a:solidFill>
                <a:latin typeface="Calibri"/>
                <a:ea typeface="Calibri"/>
                <a:cs typeface="Calibri"/>
                <a:sym typeface="Calibri"/>
              </a:rPr>
              <a:t> </a:t>
            </a:r>
            <a:endParaRPr dirty="0"/>
          </a:p>
          <a:p>
            <a:pPr marL="0" marR="0" lvl="0" indent="0" algn="ctr" rtl="0">
              <a:spcBef>
                <a:spcPts val="0"/>
              </a:spcBef>
              <a:spcAft>
                <a:spcPts val="0"/>
              </a:spcAft>
              <a:buNone/>
            </a:pPr>
            <a:r>
              <a:rPr lang="en-US" sz="2400" b="1" dirty="0">
                <a:solidFill>
                  <a:schemeClr val="dk1"/>
                </a:solidFill>
                <a:latin typeface="Calibri"/>
                <a:ea typeface="Calibri"/>
                <a:cs typeface="Calibri"/>
                <a:sym typeface="Calibri"/>
              </a:rPr>
              <a:t>(Autonomous Institution – UGC, Govt. of India)</a:t>
            </a:r>
            <a:endParaRPr sz="2400"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2400" dirty="0">
                <a:solidFill>
                  <a:schemeClr val="dk1"/>
                </a:solidFill>
                <a:latin typeface="Calibri"/>
                <a:ea typeface="Calibri"/>
                <a:cs typeface="Calibri"/>
                <a:sym typeface="Calibri"/>
              </a:rPr>
              <a:t> (Affiliated to Anna University, Approved by AICTE - Accredited by NBA &amp; NAAC – ‘A’ Grade - ISO 9001:2015 Certified)</a:t>
            </a:r>
            <a:endParaRPr dirty="0"/>
          </a:p>
          <a:p>
            <a:pPr marL="0" marR="0" lvl="0" indent="0" algn="ctr" rtl="0">
              <a:spcBef>
                <a:spcPts val="0"/>
              </a:spcBef>
              <a:spcAft>
                <a:spcPts val="0"/>
              </a:spcAft>
              <a:buNone/>
            </a:pPr>
            <a:r>
              <a:rPr lang="en-US" sz="2400" dirty="0" err="1">
                <a:solidFill>
                  <a:schemeClr val="dk1"/>
                </a:solidFill>
                <a:latin typeface="Calibri"/>
                <a:ea typeface="Calibri"/>
                <a:cs typeface="Calibri"/>
                <a:sym typeface="Calibri"/>
              </a:rPr>
              <a:t>Saveetha</a:t>
            </a:r>
            <a:r>
              <a:rPr lang="en-US" sz="2400" dirty="0">
                <a:solidFill>
                  <a:schemeClr val="dk1"/>
                </a:solidFill>
                <a:latin typeface="Calibri"/>
                <a:ea typeface="Calibri"/>
                <a:cs typeface="Calibri"/>
                <a:sym typeface="Calibri"/>
              </a:rPr>
              <a:t> Nagar, </a:t>
            </a:r>
            <a:r>
              <a:rPr lang="en-US" sz="2400" dirty="0" err="1">
                <a:solidFill>
                  <a:schemeClr val="dk1"/>
                </a:solidFill>
                <a:latin typeface="Calibri"/>
                <a:ea typeface="Calibri"/>
                <a:cs typeface="Calibri"/>
                <a:sym typeface="Calibri"/>
              </a:rPr>
              <a:t>Thandalam</a:t>
            </a:r>
            <a:r>
              <a:rPr lang="en-US" sz="2400" dirty="0">
                <a:solidFill>
                  <a:schemeClr val="dk1"/>
                </a:solidFill>
                <a:latin typeface="Calibri"/>
                <a:ea typeface="Calibri"/>
                <a:cs typeface="Calibri"/>
                <a:sym typeface="Calibri"/>
              </a:rPr>
              <a:t>, Chennai-602 105, </a:t>
            </a:r>
            <a:r>
              <a:rPr lang="en-US" sz="2400" dirty="0" err="1">
                <a:solidFill>
                  <a:schemeClr val="dk1"/>
                </a:solidFill>
                <a:latin typeface="Calibri"/>
                <a:ea typeface="Calibri"/>
                <a:cs typeface="Calibri"/>
                <a:sym typeface="Calibri"/>
              </a:rPr>
              <a:t>TamilNadu</a:t>
            </a:r>
            <a:r>
              <a:rPr lang="en-US" sz="2400" dirty="0">
                <a:solidFill>
                  <a:schemeClr val="dk1"/>
                </a:solidFill>
                <a:latin typeface="Calibri"/>
                <a:ea typeface="Calibri"/>
                <a:cs typeface="Calibri"/>
                <a:sym typeface="Calibri"/>
              </a:rPr>
              <a:t>, INDIA.</a:t>
            </a:r>
            <a:endParaRPr sz="2800" dirty="0">
              <a:solidFill>
                <a:schemeClr val="dk1"/>
              </a:solidFill>
              <a:latin typeface="Calibri"/>
              <a:ea typeface="Calibri"/>
              <a:cs typeface="Calibri"/>
              <a:sym typeface="Calibri"/>
            </a:endParaRPr>
          </a:p>
          <a:p>
            <a:pPr marL="742950" marR="0" lvl="1" indent="-201294" algn="l" rtl="0">
              <a:lnSpc>
                <a:spcPct val="100000"/>
              </a:lnSpc>
              <a:spcBef>
                <a:spcPts val="266"/>
              </a:spcBef>
              <a:spcAft>
                <a:spcPts val="0"/>
              </a:spcAft>
              <a:buClr>
                <a:schemeClr val="dk1"/>
              </a:buClr>
              <a:buSzPct val="100000"/>
              <a:buFont typeface="Arial"/>
              <a:buNone/>
            </a:pPr>
            <a:endParaRPr sz="2800" b="0" i="0" u="none" strike="noStrike" cap="none" dirty="0">
              <a:solidFill>
                <a:schemeClr val="dk1"/>
              </a:solidFill>
              <a:latin typeface="Calibri"/>
              <a:ea typeface="Calibri"/>
              <a:cs typeface="Calibri"/>
              <a:sym typeface="Calibri"/>
            </a:endParaRPr>
          </a:p>
        </p:txBody>
      </p:sp>
      <p:pic>
        <p:nvPicPr>
          <p:cNvPr id="175" name="Google Shape;175;p27"/>
          <p:cNvPicPr preferRelativeResize="0"/>
          <p:nvPr/>
        </p:nvPicPr>
        <p:blipFill rotWithShape="1">
          <a:blip r:embed="rId3">
            <a:alphaModFix/>
          </a:blip>
          <a:srcRect/>
          <a:stretch/>
        </p:blipFill>
        <p:spPr>
          <a:xfrm>
            <a:off x="4191000" y="5002200"/>
            <a:ext cx="685800" cy="666750"/>
          </a:xfrm>
          <a:prstGeom prst="rect">
            <a:avLst/>
          </a:prstGeom>
          <a:noFill/>
          <a:ln>
            <a:noFill/>
          </a:ln>
        </p:spPr>
      </p:pic>
      <p:sp>
        <p:nvSpPr>
          <p:cNvPr id="176" name="Google Shape;176;p27"/>
          <p:cNvSpPr txBox="1"/>
          <p:nvPr/>
        </p:nvSpPr>
        <p:spPr>
          <a:xfrm>
            <a:off x="228599" y="990599"/>
            <a:ext cx="8649929" cy="4011601"/>
          </a:xfrm>
          <a:prstGeom prst="rect">
            <a:avLst/>
          </a:prstGeom>
          <a:noFill/>
          <a:ln>
            <a:noFill/>
          </a:ln>
        </p:spPr>
        <p:txBody>
          <a:bodyPr spcFirstLastPara="1" wrap="square" lIns="91425" tIns="45700" rIns="91425" bIns="45700" anchor="t" anchorCtr="0">
            <a:normAutofit fontScale="77500" lnSpcReduction="20000"/>
          </a:bodyPr>
          <a:lstStyle/>
          <a:p>
            <a:pPr algn="ctr"/>
            <a:r>
              <a:rPr lang="en-US" sz="3400" b="1" dirty="0">
                <a:effectLst/>
                <a:latin typeface="Times New Roman" panose="02020603050405020304" pitchFamily="18" charset="0"/>
                <a:ea typeface="Times New Roman" panose="02020603050405020304" pitchFamily="18" charset="0"/>
              </a:rPr>
              <a:t>Security Posture Evaluation and Threat Intelligence Analysis using Python</a:t>
            </a:r>
            <a:endParaRPr lang="en-US" sz="2800" b="1" dirty="0">
              <a:latin typeface="Calibri"/>
              <a:ea typeface="Calibri"/>
              <a:cs typeface="Calibri"/>
              <a:sym typeface="Calibri"/>
            </a:endParaRPr>
          </a:p>
          <a:p>
            <a:pPr marL="0" marR="0" lvl="0" indent="0" algn="ctr" rtl="0">
              <a:spcBef>
                <a:spcPts val="0"/>
              </a:spcBef>
              <a:spcAft>
                <a:spcPts val="0"/>
              </a:spcAft>
              <a:buNone/>
            </a:pPr>
            <a:r>
              <a:rPr lang="en-US" sz="2800" b="1" i="0" u="none" strike="noStrike" cap="none" dirty="0">
                <a:solidFill>
                  <a:srgbClr val="000000"/>
                </a:solidFill>
                <a:latin typeface="Calibri"/>
                <a:ea typeface="Calibri"/>
                <a:cs typeface="Calibri"/>
                <a:sym typeface="Calibri"/>
              </a:rPr>
              <a:t>Submitted by:</a:t>
            </a:r>
            <a:endParaRPr sz="2800" b="0" i="0" u="none" strike="noStrike" cap="none" dirty="0">
              <a:solidFill>
                <a:srgbClr val="000000"/>
              </a:solidFill>
              <a:latin typeface="Calibri"/>
              <a:ea typeface="Calibri"/>
              <a:cs typeface="Calibri"/>
              <a:sym typeface="Calibri"/>
            </a:endParaRPr>
          </a:p>
          <a:p>
            <a:pPr marL="0" marR="0" lvl="0" indent="0" algn="ctr" rtl="0">
              <a:spcBef>
                <a:spcPts val="0"/>
              </a:spcBef>
              <a:spcAft>
                <a:spcPts val="0"/>
              </a:spcAft>
              <a:buNone/>
            </a:pPr>
            <a:r>
              <a:rPr lang="en-US" sz="2800" b="1" dirty="0">
                <a:latin typeface="Calibri" panose="020F0502020204030204" pitchFamily="34" charset="0"/>
                <a:ea typeface="Calibri" panose="020F0502020204030204" pitchFamily="34" charset="0"/>
                <a:cs typeface="Calibri" panose="020F0502020204030204" pitchFamily="34" charset="0"/>
                <a:sym typeface="Calibri"/>
              </a:rPr>
              <a:t>Akash A                   (212221040010)</a:t>
            </a:r>
            <a:endParaRPr b="1" dirty="0">
              <a:latin typeface="Calibri" panose="020F0502020204030204" pitchFamily="34" charset="0"/>
              <a:ea typeface="Calibri" panose="020F0502020204030204" pitchFamily="34" charset="0"/>
              <a:cs typeface="Calibri" panose="020F0502020204030204" pitchFamily="34" charset="0"/>
            </a:endParaRPr>
          </a:p>
          <a:p>
            <a:pPr marL="0" marR="0" lvl="0" indent="0" algn="ctr" rtl="0">
              <a:spcBef>
                <a:spcPts val="0"/>
              </a:spcBef>
              <a:spcAft>
                <a:spcPts val="0"/>
              </a:spcAft>
              <a:buNone/>
            </a:pPr>
            <a:r>
              <a:rPr lang="en-US" sz="2800" b="1" dirty="0">
                <a:latin typeface="Calibri"/>
                <a:ea typeface="Calibri"/>
                <a:cs typeface="Calibri"/>
                <a:sym typeface="Calibri"/>
              </a:rPr>
              <a:t>Bharathi </a:t>
            </a:r>
            <a:r>
              <a:rPr lang="en-US" sz="2800" b="1" dirty="0" err="1">
                <a:latin typeface="Calibri"/>
                <a:ea typeface="Calibri"/>
                <a:cs typeface="Calibri"/>
                <a:sym typeface="Calibri"/>
              </a:rPr>
              <a:t>priyan</a:t>
            </a:r>
            <a:r>
              <a:rPr lang="en-US" sz="2800" b="1" dirty="0">
                <a:latin typeface="Calibri"/>
                <a:ea typeface="Calibri"/>
                <a:cs typeface="Calibri"/>
                <a:sym typeface="Calibri"/>
              </a:rPr>
              <a:t> T   (212221040028)</a:t>
            </a:r>
          </a:p>
          <a:p>
            <a:pPr marL="0" marR="0" lvl="0" indent="0" algn="ctr" rtl="0">
              <a:spcBef>
                <a:spcPts val="0"/>
              </a:spcBef>
              <a:spcAft>
                <a:spcPts val="0"/>
              </a:spcAft>
              <a:buNone/>
            </a:pPr>
            <a:r>
              <a:rPr lang="en-US" sz="2800" b="1" dirty="0" err="1">
                <a:latin typeface="Calibri"/>
                <a:ea typeface="Calibri"/>
                <a:cs typeface="Calibri"/>
                <a:sym typeface="Calibri"/>
              </a:rPr>
              <a:t>Dhinesh</a:t>
            </a:r>
            <a:r>
              <a:rPr lang="en-US" sz="2800" b="1" dirty="0">
                <a:latin typeface="Calibri"/>
                <a:ea typeface="Calibri"/>
                <a:cs typeface="Calibri"/>
                <a:sym typeface="Calibri"/>
              </a:rPr>
              <a:t> Kumar T</a:t>
            </a:r>
            <a:r>
              <a:rPr lang="en-US" sz="2800" b="1" i="0" u="none" strike="noStrike" cap="none" dirty="0">
                <a:solidFill>
                  <a:srgbClr val="000000"/>
                </a:solidFill>
                <a:latin typeface="Calibri"/>
                <a:ea typeface="Calibri"/>
                <a:cs typeface="Calibri"/>
                <a:sym typeface="Calibri"/>
              </a:rPr>
              <a:t>   (212221040041)</a:t>
            </a:r>
            <a:endParaRPr sz="2800" b="1" i="0" u="none" strike="noStrike" cap="none" dirty="0">
              <a:solidFill>
                <a:srgbClr val="000000"/>
              </a:solidFill>
              <a:latin typeface="Calibri"/>
              <a:ea typeface="Calibri"/>
              <a:cs typeface="Calibri"/>
              <a:sym typeface="Calibri"/>
            </a:endParaRPr>
          </a:p>
          <a:p>
            <a:pPr marL="0" marR="0" lvl="0" indent="0" algn="ctr" rtl="0">
              <a:spcBef>
                <a:spcPts val="0"/>
              </a:spcBef>
              <a:spcAft>
                <a:spcPts val="0"/>
              </a:spcAft>
              <a:buNone/>
            </a:pPr>
            <a:endParaRPr sz="2800" b="0" i="0" u="none" strike="noStrike" cap="none" dirty="0">
              <a:solidFill>
                <a:srgbClr val="000000"/>
              </a:solidFill>
              <a:latin typeface="Calibri"/>
              <a:ea typeface="Calibri"/>
              <a:cs typeface="Calibri"/>
              <a:sym typeface="Calibri"/>
            </a:endParaRPr>
          </a:p>
          <a:p>
            <a:pPr marL="0" marR="0" lvl="0" indent="0" algn="ctr" rtl="0">
              <a:spcBef>
                <a:spcPts val="0"/>
              </a:spcBef>
              <a:spcAft>
                <a:spcPts val="0"/>
              </a:spcAft>
              <a:buNone/>
            </a:pPr>
            <a:r>
              <a:rPr lang="en-US" sz="2800" b="0" i="0" u="none" strike="noStrike" cap="none" dirty="0">
                <a:solidFill>
                  <a:srgbClr val="000000"/>
                </a:solidFill>
                <a:latin typeface="Calibri"/>
                <a:ea typeface="Calibri"/>
                <a:cs typeface="Calibri"/>
                <a:sym typeface="Calibri"/>
              </a:rPr>
              <a:t>2021-2025 Batch</a:t>
            </a:r>
            <a:endParaRPr sz="2800" b="0" i="0" u="none" strike="noStrike" cap="none" dirty="0">
              <a:solidFill>
                <a:srgbClr val="000000"/>
              </a:solidFill>
              <a:latin typeface="Calibri"/>
              <a:ea typeface="Calibri"/>
              <a:cs typeface="Calibri"/>
              <a:sym typeface="Calibri"/>
            </a:endParaRPr>
          </a:p>
          <a:p>
            <a:pPr marL="0" marR="0" lvl="0" indent="0" algn="ctr" rtl="0">
              <a:spcBef>
                <a:spcPts val="0"/>
              </a:spcBef>
              <a:spcAft>
                <a:spcPts val="0"/>
              </a:spcAft>
              <a:buNone/>
            </a:pPr>
            <a:r>
              <a:rPr lang="en-US" sz="2800" b="0" i="0" u="none" strike="noStrike" cap="none" dirty="0">
                <a:solidFill>
                  <a:srgbClr val="000000"/>
                </a:solidFill>
                <a:latin typeface="Calibri"/>
                <a:ea typeface="Calibri"/>
                <a:cs typeface="Calibri"/>
                <a:sym typeface="Calibri"/>
              </a:rPr>
              <a:t> TEAM NO:137</a:t>
            </a:r>
            <a:endParaRPr dirty="0"/>
          </a:p>
          <a:p>
            <a:pPr marL="0" marR="0" lvl="0" indent="0" algn="ctr" rtl="0">
              <a:spcBef>
                <a:spcPts val="0"/>
              </a:spcBef>
              <a:spcAft>
                <a:spcPts val="0"/>
              </a:spcAft>
              <a:buNone/>
            </a:pPr>
            <a:r>
              <a:rPr lang="en-US" sz="2800" b="1" i="0" u="none" strike="noStrike" cap="none" dirty="0">
                <a:solidFill>
                  <a:srgbClr val="000000"/>
                </a:solidFill>
                <a:latin typeface="Calibri"/>
                <a:ea typeface="Calibri"/>
                <a:cs typeface="Calibri"/>
                <a:sym typeface="Calibri"/>
              </a:rPr>
              <a:t>Under the guidance of:</a:t>
            </a:r>
            <a:endParaRPr sz="2800" b="0" i="0" u="none" strike="noStrike" cap="none" dirty="0">
              <a:solidFill>
                <a:srgbClr val="000000"/>
              </a:solidFill>
              <a:latin typeface="Calibri"/>
              <a:ea typeface="Calibri"/>
              <a:cs typeface="Calibri"/>
              <a:sym typeface="Calibri"/>
            </a:endParaRPr>
          </a:p>
          <a:p>
            <a:pPr marL="0" marR="0" lvl="0" indent="0" algn="ctr" rtl="0">
              <a:spcBef>
                <a:spcPts val="0"/>
              </a:spcBef>
              <a:spcAft>
                <a:spcPts val="0"/>
              </a:spcAft>
              <a:buNone/>
            </a:pPr>
            <a:r>
              <a:rPr lang="en-US" sz="2800" dirty="0" err="1">
                <a:latin typeface="Calibri"/>
                <a:ea typeface="Calibri"/>
                <a:cs typeface="Calibri"/>
                <a:sym typeface="Calibri"/>
              </a:rPr>
              <a:t>Thilagavathy</a:t>
            </a:r>
            <a:r>
              <a:rPr lang="en-US" sz="2800" dirty="0">
                <a:latin typeface="Calibri"/>
                <a:ea typeface="Calibri"/>
                <a:cs typeface="Calibri"/>
                <a:sym typeface="Calibri"/>
              </a:rPr>
              <a:t> S</a:t>
            </a:r>
            <a:endParaRPr lang="en-US" dirty="0"/>
          </a:p>
          <a:p>
            <a:pPr marL="0" marR="0" lvl="0" indent="0" algn="ctr" rtl="0">
              <a:spcBef>
                <a:spcPts val="0"/>
              </a:spcBef>
              <a:spcAft>
                <a:spcPts val="0"/>
              </a:spcAft>
              <a:buNone/>
            </a:pPr>
            <a:r>
              <a:rPr lang="en-US" sz="2800" b="1" dirty="0">
                <a:latin typeface="Calibri"/>
                <a:ea typeface="Calibri"/>
                <a:cs typeface="Calibri"/>
                <a:sym typeface="Calibri"/>
              </a:rPr>
              <a:t>Associate Professor,</a:t>
            </a:r>
          </a:p>
          <a:p>
            <a:pPr marL="0" marR="0" lvl="0" indent="0" algn="ctr" rtl="0">
              <a:spcBef>
                <a:spcPts val="0"/>
              </a:spcBef>
              <a:spcAft>
                <a:spcPts val="0"/>
              </a:spcAft>
              <a:buNone/>
            </a:pPr>
            <a:r>
              <a:rPr lang="en-US" sz="2800" b="0" i="0" u="none" strike="noStrike" cap="none" dirty="0">
                <a:solidFill>
                  <a:srgbClr val="000000"/>
                </a:solidFill>
                <a:latin typeface="Calibri"/>
                <a:ea typeface="Calibri"/>
                <a:cs typeface="Calibri"/>
                <a:sym typeface="Calibri"/>
              </a:rPr>
              <a:t>Department of </a:t>
            </a:r>
            <a:r>
              <a:rPr lang="en-US" sz="2800" dirty="0">
                <a:latin typeface="Calibri"/>
                <a:ea typeface="Calibri"/>
                <a:cs typeface="Calibri"/>
                <a:sym typeface="Calibri"/>
              </a:rPr>
              <a:t>CSE</a:t>
            </a:r>
            <a:endParaRPr sz="2800" b="0" i="0" u="none" strike="noStrike" cap="none" dirty="0">
              <a:solidFill>
                <a:srgbClr val="000000"/>
              </a:solidFill>
              <a:latin typeface="Calibri"/>
              <a:ea typeface="Calibri"/>
              <a:cs typeface="Calibri"/>
              <a:sym typeface="Calibri"/>
            </a:endParaRPr>
          </a:p>
          <a:p>
            <a:pPr marL="742950" marR="0" lvl="1" indent="-134619" algn="l" rtl="0">
              <a:lnSpc>
                <a:spcPct val="100000"/>
              </a:lnSpc>
              <a:spcBef>
                <a:spcPts val="476"/>
              </a:spcBef>
              <a:spcAft>
                <a:spcPts val="0"/>
              </a:spcAft>
              <a:buClr>
                <a:srgbClr val="000000"/>
              </a:buClr>
              <a:buSzPct val="100000"/>
              <a:buFont typeface="Arial"/>
              <a:buNone/>
            </a:pPr>
            <a:endParaRPr sz="2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4"/>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sz="4400" dirty="0"/>
              <a:t>Sequence Diagram</a:t>
            </a:r>
            <a:endParaRPr dirty="0"/>
          </a:p>
        </p:txBody>
      </p:sp>
      <p:sp>
        <p:nvSpPr>
          <p:cNvPr id="278" name="Google Shape;278;p44"/>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30480" lvl="0" indent="0" algn="l" rtl="0">
              <a:spcBef>
                <a:spcPts val="640"/>
              </a:spcBef>
              <a:spcAft>
                <a:spcPts val="0"/>
              </a:spcAft>
              <a:buClr>
                <a:schemeClr val="dk1"/>
              </a:buClr>
              <a:buSzPct val="100000"/>
              <a:buNone/>
            </a:pPr>
            <a:endParaRPr dirty="0"/>
          </a:p>
          <a:p>
            <a:pPr marL="342900" lvl="0" indent="-312420" algn="l" rtl="0">
              <a:spcBef>
                <a:spcPts val="640"/>
              </a:spcBef>
              <a:spcAft>
                <a:spcPts val="0"/>
              </a:spcAft>
              <a:buClr>
                <a:schemeClr val="dk1"/>
              </a:buClr>
              <a:buSzPct val="100000"/>
              <a:buChar char="•"/>
            </a:pPr>
            <a:endParaRPr b="1" u="sng" dirty="0"/>
          </a:p>
        </p:txBody>
      </p:sp>
      <p:pic>
        <p:nvPicPr>
          <p:cNvPr id="4" name="Picture 3">
            <a:extLst>
              <a:ext uri="{FF2B5EF4-FFF2-40B4-BE49-F238E27FC236}">
                <a16:creationId xmlns:a16="http://schemas.microsoft.com/office/drawing/2014/main" id="{07EEBBE4-656F-4DD2-A8B3-050029610FB0}"/>
              </a:ext>
            </a:extLst>
          </p:cNvPr>
          <p:cNvPicPr>
            <a:picLocks noChangeAspect="1"/>
          </p:cNvPicPr>
          <p:nvPr/>
        </p:nvPicPr>
        <p:blipFill>
          <a:blip r:embed="rId3"/>
          <a:stretch>
            <a:fillRect/>
          </a:stretch>
        </p:blipFill>
        <p:spPr>
          <a:xfrm>
            <a:off x="1263766" y="1415962"/>
            <a:ext cx="6818733" cy="4267207"/>
          </a:xfrm>
          <a:prstGeom prst="rect">
            <a:avLst/>
          </a:prstGeom>
        </p:spPr>
      </p:pic>
    </p:spTree>
    <p:extLst>
      <p:ext uri="{BB962C8B-B14F-4D97-AF65-F5344CB8AC3E}">
        <p14:creationId xmlns:p14="http://schemas.microsoft.com/office/powerpoint/2010/main" val="3242017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4"/>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Hardware and software selection </a:t>
            </a:r>
            <a:endParaRPr dirty="0"/>
          </a:p>
        </p:txBody>
      </p:sp>
      <p:sp>
        <p:nvSpPr>
          <p:cNvPr id="278" name="Google Shape;278;p44"/>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30480" lvl="0" indent="0" algn="l" rtl="0">
              <a:spcBef>
                <a:spcPts val="640"/>
              </a:spcBef>
              <a:spcAft>
                <a:spcPts val="0"/>
              </a:spcAft>
              <a:buClr>
                <a:schemeClr val="dk1"/>
              </a:buClr>
              <a:buSzPct val="100000"/>
              <a:buNone/>
            </a:pPr>
            <a:endParaRPr dirty="0"/>
          </a:p>
          <a:p>
            <a:pPr marL="342900" lvl="0" indent="-312420" algn="l" rtl="0">
              <a:spcBef>
                <a:spcPts val="640"/>
              </a:spcBef>
              <a:spcAft>
                <a:spcPts val="0"/>
              </a:spcAft>
              <a:buClr>
                <a:schemeClr val="dk1"/>
              </a:buClr>
              <a:buSzPct val="100000"/>
              <a:buChar char="•"/>
            </a:pPr>
            <a:endParaRPr b="1" u="sng" dirty="0"/>
          </a:p>
        </p:txBody>
      </p:sp>
      <p:sp>
        <p:nvSpPr>
          <p:cNvPr id="5" name="Google Shape;210;p32">
            <a:extLst>
              <a:ext uri="{FF2B5EF4-FFF2-40B4-BE49-F238E27FC236}">
                <a16:creationId xmlns:a16="http://schemas.microsoft.com/office/drawing/2014/main" id="{D8392CBF-F1BC-4960-A0B1-54A9058B128C}"/>
              </a:ext>
            </a:extLst>
          </p:cNvPr>
          <p:cNvSpPr txBox="1">
            <a:spLocks/>
          </p:cNvSpPr>
          <p:nvPr/>
        </p:nvSpPr>
        <p:spPr>
          <a:xfrm>
            <a:off x="122722" y="967339"/>
            <a:ext cx="9021300" cy="57558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457200" lvl="1" indent="0">
              <a:spcBef>
                <a:spcPts val="5"/>
              </a:spcBef>
              <a:buFont typeface="Arial"/>
              <a:buNone/>
              <a:tabLst>
                <a:tab pos="609600" algn="l"/>
                <a:tab pos="610235" algn="l"/>
              </a:tabLst>
            </a:pPr>
            <a:r>
              <a:rPr lang="en-US" sz="2400" b="1" dirty="0">
                <a:latin typeface="Times New Roman" panose="02020603050405020304" pitchFamily="18" charset="0"/>
              </a:rPr>
              <a:t>HARDWARE ENVIRONMENT</a:t>
            </a:r>
            <a:endParaRPr lang="en-IN" sz="2400" b="1" dirty="0">
              <a:latin typeface="Times New Roman" panose="02020603050405020304" pitchFamily="18" charset="0"/>
            </a:endParaRPr>
          </a:p>
          <a:p>
            <a:pPr marL="342900" indent="-342900">
              <a:spcBef>
                <a:spcPts val="695"/>
              </a:spcBef>
              <a:buSzPts val="1200"/>
              <a:buFont typeface="Arial" panose="020B0604020202020204" pitchFamily="34" charset="0"/>
              <a:buChar char="●"/>
              <a:tabLst>
                <a:tab pos="609600" algn="l"/>
                <a:tab pos="610235" algn="l"/>
                <a:tab pos="1524000" algn="l"/>
              </a:tabLst>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Processor	: Pentium Dual Core 2.00GH</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spcBef>
                <a:spcPts val="685"/>
              </a:spcBef>
              <a:buSzPts val="1200"/>
              <a:buFont typeface="Arial" panose="020B0604020202020204" pitchFamily="34" charset="0"/>
              <a:buChar char="●"/>
              <a:tabLst>
                <a:tab pos="609600" algn="l"/>
                <a:tab pos="610235" algn="l"/>
                <a:tab pos="1524000" algn="l"/>
              </a:tabLst>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Hard disk	: 120 GB</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spcBef>
                <a:spcPts val="695"/>
              </a:spcBef>
              <a:buSzPts val="1200"/>
              <a:buFont typeface="Arial" panose="020B0604020202020204" pitchFamily="34" charset="0"/>
              <a:buChar char="●"/>
              <a:tabLst>
                <a:tab pos="609600" algn="l"/>
                <a:tab pos="610235" algn="l"/>
              </a:tabLst>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RAM : 2GB (minimum)</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spcBef>
                <a:spcPts val="685"/>
              </a:spcBef>
              <a:buSzPts val="1200"/>
              <a:buFont typeface="Arial" panose="020B0604020202020204" pitchFamily="34" charset="0"/>
              <a:buChar char="●"/>
              <a:tabLst>
                <a:tab pos="609600" algn="l"/>
                <a:tab pos="610235" algn="l"/>
                <a:tab pos="1524000" algn="l"/>
              </a:tabLst>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Keyboard	: 110 keys enhanced</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marL="25400" indent="0">
              <a:spcBef>
                <a:spcPts val="5"/>
              </a:spcBef>
              <a:buFont typeface="Arial"/>
              <a:buNone/>
            </a:pPr>
            <a:endParaRPr lang="en-IN" sz="2000" dirty="0">
              <a:solidFill>
                <a:srgbClr val="000000"/>
              </a:solidFill>
              <a:latin typeface="Times New Roman" panose="02020603050405020304" pitchFamily="18" charset="0"/>
              <a:ea typeface="Times New Roman" panose="02020603050405020304" pitchFamily="18" charset="0"/>
            </a:endParaRPr>
          </a:p>
          <a:p>
            <a:pPr>
              <a:spcBef>
                <a:spcPts val="5"/>
              </a:spcBef>
            </a:pPr>
            <a:r>
              <a:rPr lang="en-US" sz="2400" b="1" dirty="0">
                <a:latin typeface="Times New Roman" panose="02020603050405020304" pitchFamily="18" charset="0"/>
              </a:rPr>
              <a:t>SOFTWARE ENVIRONMENT</a:t>
            </a:r>
            <a:endParaRPr lang="en-IN" sz="2400" b="1" dirty="0">
              <a:latin typeface="Times New Roman" panose="02020603050405020304" pitchFamily="18" charset="0"/>
            </a:endParaRPr>
          </a:p>
          <a:p>
            <a:pPr marL="342900" indent="-342900">
              <a:spcBef>
                <a:spcPts val="685"/>
              </a:spcBef>
              <a:buSzPts val="1200"/>
              <a:buFont typeface="Arial" panose="020B0604020202020204" pitchFamily="34" charset="0"/>
              <a:buChar char="●"/>
              <a:tabLst>
                <a:tab pos="609600" algn="l"/>
                <a:tab pos="610235" algn="l"/>
                <a:tab pos="1981200" algn="l"/>
              </a:tabLst>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Operating system	: Windows7 (with service pack 1), 8, 8.1 ,10 and 11</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spcBef>
                <a:spcPts val="695"/>
              </a:spcBef>
              <a:buSzPts val="1200"/>
              <a:buFont typeface="Arial" panose="020B0604020202020204" pitchFamily="34" charset="0"/>
              <a:buChar char="●"/>
              <a:tabLst>
                <a:tab pos="609600" algn="l"/>
                <a:tab pos="610235" algn="l"/>
                <a:tab pos="1524000" algn="l"/>
              </a:tabLst>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Language	: Python </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marL="25400" indent="0">
              <a:buFont typeface="Arial"/>
              <a:buNone/>
            </a:pPr>
            <a:endParaRPr lang="en-IN" sz="1800" dirty="0">
              <a:solidFill>
                <a:srgbClr val="000000"/>
              </a:solidFill>
              <a:latin typeface="Times New Roman" panose="02020603050405020304" pitchFamily="18" charset="0"/>
              <a:ea typeface="Times New Roman" panose="02020603050405020304" pitchFamily="18" charset="0"/>
            </a:endParaRPr>
          </a:p>
          <a:p>
            <a:r>
              <a:rPr lang="en-US" sz="2400" b="1" dirty="0">
                <a:latin typeface="Times New Roman" panose="02020603050405020304" pitchFamily="18" charset="0"/>
              </a:rPr>
              <a:t>TECHNOLOGIES USED</a:t>
            </a:r>
            <a:endParaRPr lang="en-IN" sz="2400" b="1" dirty="0">
              <a:latin typeface="Times New Roman" panose="02020603050405020304" pitchFamily="18" charset="0"/>
            </a:endParaRPr>
          </a:p>
          <a:p>
            <a:pPr marL="342900" indent="-342900">
              <a:spcBef>
                <a:spcPts val="695"/>
              </a:spcBef>
              <a:buSzPts val="1200"/>
              <a:buFont typeface="Arial" panose="020B0604020202020204" pitchFamily="34" charset="0"/>
              <a:buChar char="●"/>
              <a:tabLst>
                <a:tab pos="609600" algn="l"/>
                <a:tab pos="610235" algn="l"/>
              </a:tabLst>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IDE - Visual Studio</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spcBef>
                <a:spcPts val="685"/>
              </a:spcBef>
              <a:buSzPts val="1200"/>
              <a:buFont typeface="Arial" panose="020B0604020202020204" pitchFamily="34" charset="0"/>
              <a:buChar char="●"/>
              <a:tabLst>
                <a:tab pos="609600" algn="l"/>
                <a:tab pos="610235" algn="l"/>
              </a:tabLst>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Framework - React</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spcBef>
                <a:spcPts val="695"/>
              </a:spcBef>
              <a:buSzPts val="1200"/>
              <a:buFont typeface="Arial" panose="020B0604020202020204" pitchFamily="34" charset="0"/>
              <a:buChar char="●"/>
              <a:tabLst>
                <a:tab pos="609600" algn="l"/>
                <a:tab pos="610235" algn="l"/>
              </a:tabLst>
            </a:pP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AbuseIPDB</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9710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4"/>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Implementation</a:t>
            </a:r>
            <a:endParaRPr dirty="0"/>
          </a:p>
        </p:txBody>
      </p:sp>
      <p:sp>
        <p:nvSpPr>
          <p:cNvPr id="278" name="Google Shape;278;p44"/>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30480" lvl="0" indent="0" algn="l" rtl="0">
              <a:spcBef>
                <a:spcPts val="640"/>
              </a:spcBef>
              <a:spcAft>
                <a:spcPts val="0"/>
              </a:spcAft>
              <a:buClr>
                <a:schemeClr val="dk1"/>
              </a:buClr>
              <a:buSzPct val="100000"/>
              <a:buNone/>
            </a:pPr>
            <a:endParaRPr dirty="0"/>
          </a:p>
          <a:p>
            <a:pPr marL="342900" lvl="0" indent="-312420" algn="l" rtl="0">
              <a:spcBef>
                <a:spcPts val="640"/>
              </a:spcBef>
              <a:spcAft>
                <a:spcPts val="0"/>
              </a:spcAft>
              <a:buClr>
                <a:schemeClr val="dk1"/>
              </a:buClr>
              <a:buSzPct val="100000"/>
              <a:buChar char="•"/>
            </a:pPr>
            <a:endParaRPr b="1" u="sng" dirty="0"/>
          </a:p>
        </p:txBody>
      </p:sp>
      <p:sp>
        <p:nvSpPr>
          <p:cNvPr id="11" name="TextBox 10">
            <a:extLst>
              <a:ext uri="{FF2B5EF4-FFF2-40B4-BE49-F238E27FC236}">
                <a16:creationId xmlns:a16="http://schemas.microsoft.com/office/drawing/2014/main" id="{F976713E-5E8E-49C0-BE2E-B804AEDBC8D0}"/>
              </a:ext>
            </a:extLst>
          </p:cNvPr>
          <p:cNvSpPr txBox="1"/>
          <p:nvPr/>
        </p:nvSpPr>
        <p:spPr>
          <a:xfrm>
            <a:off x="457201" y="1250066"/>
            <a:ext cx="8382000" cy="5062924"/>
          </a:xfrm>
          <a:prstGeom prst="rect">
            <a:avLst/>
          </a:prstGeom>
          <a:noFill/>
        </p:spPr>
        <p:txBody>
          <a:bodyPr wrap="square" rtlCol="0">
            <a:spAutoFit/>
          </a:bodyPr>
          <a:lstStyle/>
          <a:p>
            <a:pPr marL="285750"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set up the environment for the Security Posture Evaluation and Threat Intelligence Analysis system, begin by ensuring that Python is installed on your system. The necessary libraries for this project can be installed using the following command: pip install </a:t>
            </a:r>
            <a:r>
              <a:rPr lang="en-US" sz="1700" dirty="0" err="1">
                <a:latin typeface="Times New Roman" panose="02020603050405020304" pitchFamily="18" charset="0"/>
                <a:cs typeface="Times New Roman" panose="02020603050405020304" pitchFamily="18" charset="0"/>
              </a:rPr>
              <a:t>psutil</a:t>
            </a:r>
            <a:r>
              <a:rPr lang="en-US" sz="1700" dirty="0">
                <a:latin typeface="Times New Roman" panose="02020603050405020304" pitchFamily="18" charset="0"/>
                <a:cs typeface="Times New Roman" panose="02020603050405020304" pitchFamily="18" charset="0"/>
              </a:rPr>
              <a:t> requests </a:t>
            </a:r>
            <a:r>
              <a:rPr lang="en-US" sz="1700" dirty="0" err="1">
                <a:latin typeface="Times New Roman" panose="02020603050405020304" pitchFamily="18" charset="0"/>
                <a:cs typeface="Times New Roman" panose="02020603050405020304" pitchFamily="18" charset="0"/>
              </a:rPr>
              <a:t>wmi</a:t>
            </a:r>
            <a:r>
              <a:rPr lang="en-US" sz="1700" dirty="0">
                <a:latin typeface="Times New Roman" panose="02020603050405020304" pitchFamily="18" charset="0"/>
                <a:cs typeface="Times New Roman" panose="02020603050405020304" pitchFamily="18" charset="0"/>
              </a:rPr>
              <a:t> pandas. The </a:t>
            </a:r>
            <a:r>
              <a:rPr lang="en-US" sz="1700" dirty="0" err="1">
                <a:latin typeface="Times New Roman" panose="02020603050405020304" pitchFamily="18" charset="0"/>
                <a:cs typeface="Times New Roman" panose="02020603050405020304" pitchFamily="18" charset="0"/>
              </a:rPr>
              <a:t>psutil</a:t>
            </a:r>
            <a:r>
              <a:rPr lang="en-US" sz="1700" dirty="0">
                <a:latin typeface="Times New Roman" panose="02020603050405020304" pitchFamily="18" charset="0"/>
                <a:cs typeface="Times New Roman" panose="02020603050405020304" pitchFamily="18" charset="0"/>
              </a:rPr>
              <a:t> library provides an interface for retrieving information on system utilization such as CPU, memory, disks, network, and processes. The requests library enables interaction with external APIs like </a:t>
            </a:r>
            <a:r>
              <a:rPr lang="en-US" sz="1700" dirty="0" err="1">
                <a:latin typeface="Times New Roman" panose="02020603050405020304" pitchFamily="18" charset="0"/>
                <a:cs typeface="Times New Roman" panose="02020603050405020304" pitchFamily="18" charset="0"/>
              </a:rPr>
              <a:t>VirusTotal</a:t>
            </a:r>
            <a:r>
              <a:rPr lang="en-US" sz="1700" dirty="0">
                <a:latin typeface="Times New Roman" panose="02020603050405020304" pitchFamily="18" charset="0"/>
                <a:cs typeface="Times New Roman" panose="02020603050405020304" pitchFamily="18" charset="0"/>
              </a:rPr>
              <a:t> and </a:t>
            </a:r>
            <a:r>
              <a:rPr lang="en-US" sz="1700" dirty="0" err="1">
                <a:latin typeface="Times New Roman" panose="02020603050405020304" pitchFamily="18" charset="0"/>
                <a:cs typeface="Times New Roman" panose="02020603050405020304" pitchFamily="18" charset="0"/>
              </a:rPr>
              <a:t>AbuseIPDB</a:t>
            </a:r>
            <a:r>
              <a:rPr lang="en-US" sz="1700" dirty="0">
                <a:latin typeface="Times New Roman" panose="02020603050405020304" pitchFamily="18" charset="0"/>
                <a:cs typeface="Times New Roman" panose="02020603050405020304" pitchFamily="18" charset="0"/>
              </a:rPr>
              <a:t>, which are critical for threat intelligence queries. The </a:t>
            </a:r>
            <a:r>
              <a:rPr lang="en-US" sz="1700" dirty="0" err="1">
                <a:latin typeface="Times New Roman" panose="02020603050405020304" pitchFamily="18" charset="0"/>
                <a:cs typeface="Times New Roman" panose="02020603050405020304" pitchFamily="18" charset="0"/>
              </a:rPr>
              <a:t>wmi</a:t>
            </a:r>
            <a:r>
              <a:rPr lang="en-US" sz="1700" dirty="0">
                <a:latin typeface="Times New Roman" panose="02020603050405020304" pitchFamily="18" charset="0"/>
                <a:cs typeface="Times New Roman" panose="02020603050405020304" pitchFamily="18" charset="0"/>
              </a:rPr>
              <a:t> library allows querying of system and process information specifically on Windows platforms. Pandas is used for data manipulation and analysis, making it useful for handling large datasets or generating reports, particularly as the project</a:t>
            </a:r>
          </a:p>
          <a:p>
            <a:pPr marL="285750" indent="-285750">
              <a:buFont typeface="Arial" panose="020B0604020202020204" pitchFamily="34" charset="0"/>
              <a:buChar char="•"/>
            </a:pPr>
            <a:endParaRPr lang="en-US" sz="17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Additionally, you will need to obtain API keys for external services to fully utilize the threat intelligence features. For </a:t>
            </a:r>
            <a:r>
              <a:rPr lang="en-US" sz="1700" dirty="0" err="1">
                <a:latin typeface="Times New Roman" panose="02020603050405020304" pitchFamily="18" charset="0"/>
                <a:cs typeface="Times New Roman" panose="02020603050405020304" pitchFamily="18" charset="0"/>
              </a:rPr>
              <a:t>VirusTotal</a:t>
            </a:r>
            <a:r>
              <a:rPr lang="en-US" sz="1700" dirty="0">
                <a:latin typeface="Times New Roman" panose="02020603050405020304" pitchFamily="18" charset="0"/>
                <a:cs typeface="Times New Roman" panose="02020603050405020304" pitchFamily="18" charset="0"/>
              </a:rPr>
              <a:t>, register on their website to receive an API key, which is necessary to check if files or IP addresses are flagged as malicious. Similarly, for </a:t>
            </a:r>
            <a:r>
              <a:rPr lang="en-US" sz="1700" dirty="0" err="1">
                <a:latin typeface="Times New Roman" panose="02020603050405020304" pitchFamily="18" charset="0"/>
                <a:cs typeface="Times New Roman" panose="02020603050405020304" pitchFamily="18" charset="0"/>
              </a:rPr>
              <a:t>AbuseIPDB</a:t>
            </a:r>
            <a:r>
              <a:rPr lang="en-US" sz="1700" dirty="0">
                <a:latin typeface="Times New Roman" panose="02020603050405020304" pitchFamily="18" charset="0"/>
                <a:cs typeface="Times New Roman" panose="02020603050405020304" pitchFamily="18" charset="0"/>
              </a:rPr>
              <a:t>, registering on their website provides an API key to query whether an IP address has been reported for abusive behavior. These API keys are essential for integrating external threat intelligence feeds into the system and enabling real-time threat detection.</a:t>
            </a:r>
          </a:p>
          <a:p>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2074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5"/>
          <p:cNvSpPr txBox="1">
            <a:spLocks noGrp="1"/>
          </p:cNvSpPr>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Important Code segments</a:t>
            </a:r>
            <a:endParaRPr dirty="0"/>
          </a:p>
        </p:txBody>
      </p:sp>
      <p:pic>
        <p:nvPicPr>
          <p:cNvPr id="3" name="Picture 2">
            <a:extLst>
              <a:ext uri="{FF2B5EF4-FFF2-40B4-BE49-F238E27FC236}">
                <a16:creationId xmlns:a16="http://schemas.microsoft.com/office/drawing/2014/main" id="{24E903C7-76D4-498F-959B-840F8D3472F8}"/>
              </a:ext>
            </a:extLst>
          </p:cNvPr>
          <p:cNvPicPr>
            <a:picLocks noChangeAspect="1"/>
          </p:cNvPicPr>
          <p:nvPr/>
        </p:nvPicPr>
        <p:blipFill>
          <a:blip r:embed="rId3"/>
          <a:stretch>
            <a:fillRect/>
          </a:stretch>
        </p:blipFill>
        <p:spPr>
          <a:xfrm>
            <a:off x="457200" y="1198220"/>
            <a:ext cx="8131277" cy="4684380"/>
          </a:xfrm>
          <a:prstGeom prst="rect">
            <a:avLst/>
          </a:prstGeom>
        </p:spPr>
      </p:pic>
    </p:spTree>
    <p:extLst>
      <p:ext uri="{BB962C8B-B14F-4D97-AF65-F5344CB8AC3E}">
        <p14:creationId xmlns:p14="http://schemas.microsoft.com/office/powerpoint/2010/main" val="853407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5"/>
          <p:cNvSpPr txBox="1">
            <a:spLocks noGrp="1"/>
          </p:cNvSpPr>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Important Code segments</a:t>
            </a:r>
            <a:endParaRPr dirty="0"/>
          </a:p>
        </p:txBody>
      </p:sp>
      <p:sp>
        <p:nvSpPr>
          <p:cNvPr id="4" name="TextBox 3">
            <a:extLst>
              <a:ext uri="{FF2B5EF4-FFF2-40B4-BE49-F238E27FC236}">
                <a16:creationId xmlns:a16="http://schemas.microsoft.com/office/drawing/2014/main" id="{86AEB259-77BE-4FC3-BCC1-4CE9BC779443}"/>
              </a:ext>
            </a:extLst>
          </p:cNvPr>
          <p:cNvSpPr txBox="1"/>
          <p:nvPr/>
        </p:nvSpPr>
        <p:spPr>
          <a:xfrm>
            <a:off x="619432" y="1297858"/>
            <a:ext cx="6882581" cy="5170646"/>
          </a:xfrm>
          <a:prstGeom prst="rect">
            <a:avLst/>
          </a:prstGeom>
          <a:noFill/>
        </p:spPr>
        <p:txBody>
          <a:bodyPr wrap="square" rtlCol="0">
            <a:spAutoFit/>
          </a:bodyPr>
          <a:lstStyle/>
          <a:p>
            <a:r>
              <a:rPr lang="en-IN" sz="1100" b="0" dirty="0">
                <a:solidFill>
                  <a:schemeClr val="tx1"/>
                </a:solidFill>
                <a:effectLst/>
                <a:latin typeface="Consolas" panose="020B0609020204030204" pitchFamily="49" charset="0"/>
              </a:rPr>
              <a:t>import </a:t>
            </a:r>
            <a:r>
              <a:rPr lang="en-IN" sz="1100" b="0" dirty="0" err="1">
                <a:solidFill>
                  <a:schemeClr val="tx1"/>
                </a:solidFill>
                <a:effectLst/>
                <a:latin typeface="Consolas" panose="020B0609020204030204" pitchFamily="49" charset="0"/>
              </a:rPr>
              <a:t>RunningProcess</a:t>
            </a:r>
            <a:r>
              <a:rPr lang="en-IN" sz="1100" b="0" dirty="0">
                <a:solidFill>
                  <a:schemeClr val="tx1"/>
                </a:solidFill>
                <a:effectLst/>
                <a:latin typeface="Consolas" panose="020B0609020204030204" pitchFamily="49" charset="0"/>
              </a:rPr>
              <a:t> as </a:t>
            </a:r>
            <a:r>
              <a:rPr lang="en-IN" sz="1100" b="0" dirty="0" err="1">
                <a:solidFill>
                  <a:schemeClr val="tx1"/>
                </a:solidFill>
                <a:effectLst/>
                <a:latin typeface="Consolas" panose="020B0609020204030204" pitchFamily="49" charset="0"/>
              </a:rPr>
              <a:t>run_proc</a:t>
            </a:r>
            <a:endParaRPr lang="en-IN" sz="1100" b="0" dirty="0">
              <a:solidFill>
                <a:schemeClr val="tx1"/>
              </a:solidFill>
              <a:effectLst/>
              <a:latin typeface="Consolas" panose="020B0609020204030204" pitchFamily="49" charset="0"/>
            </a:endParaRPr>
          </a:p>
          <a:p>
            <a:r>
              <a:rPr lang="en-IN" sz="1100" b="0" dirty="0">
                <a:solidFill>
                  <a:schemeClr val="tx1"/>
                </a:solidFill>
                <a:effectLst/>
                <a:latin typeface="Consolas" panose="020B0609020204030204" pitchFamily="49" charset="0"/>
              </a:rPr>
              <a:t>import </a:t>
            </a:r>
            <a:r>
              <a:rPr lang="en-IN" sz="1100" b="0" dirty="0" err="1">
                <a:solidFill>
                  <a:schemeClr val="tx1"/>
                </a:solidFill>
                <a:effectLst/>
                <a:latin typeface="Consolas" panose="020B0609020204030204" pitchFamily="49" charset="0"/>
              </a:rPr>
              <a:t>NetworkDetails</a:t>
            </a:r>
            <a:r>
              <a:rPr lang="en-IN" sz="1100" b="0" dirty="0">
                <a:solidFill>
                  <a:schemeClr val="tx1"/>
                </a:solidFill>
                <a:effectLst/>
                <a:latin typeface="Consolas" panose="020B0609020204030204" pitchFamily="49" charset="0"/>
              </a:rPr>
              <a:t> as </a:t>
            </a:r>
            <a:r>
              <a:rPr lang="en-IN" sz="1100" b="0" dirty="0" err="1">
                <a:solidFill>
                  <a:schemeClr val="tx1"/>
                </a:solidFill>
                <a:effectLst/>
                <a:latin typeface="Consolas" panose="020B0609020204030204" pitchFamily="49" charset="0"/>
              </a:rPr>
              <a:t>net_det</a:t>
            </a:r>
            <a:endParaRPr lang="en-IN" sz="1100" b="0" dirty="0">
              <a:solidFill>
                <a:schemeClr val="tx1"/>
              </a:solidFill>
              <a:effectLst/>
              <a:latin typeface="Consolas" panose="020B0609020204030204" pitchFamily="49" charset="0"/>
            </a:endParaRPr>
          </a:p>
          <a:p>
            <a:r>
              <a:rPr lang="en-IN" sz="1100" b="0" dirty="0">
                <a:solidFill>
                  <a:schemeClr val="tx1"/>
                </a:solidFill>
                <a:effectLst/>
                <a:latin typeface="Consolas" panose="020B0609020204030204" pitchFamily="49" charset="0"/>
              </a:rPr>
              <a:t>from </a:t>
            </a:r>
            <a:r>
              <a:rPr lang="en-IN" sz="1100" b="0" dirty="0" err="1">
                <a:solidFill>
                  <a:schemeClr val="tx1"/>
                </a:solidFill>
                <a:effectLst/>
                <a:latin typeface="Consolas" panose="020B0609020204030204" pitchFamily="49" charset="0"/>
              </a:rPr>
              <a:t>ip_checking</a:t>
            </a:r>
            <a:r>
              <a:rPr lang="en-IN" sz="1100" b="0" dirty="0">
                <a:solidFill>
                  <a:schemeClr val="tx1"/>
                </a:solidFill>
                <a:effectLst/>
                <a:latin typeface="Consolas" panose="020B0609020204030204" pitchFamily="49" charset="0"/>
              </a:rPr>
              <a:t> import </a:t>
            </a:r>
            <a:r>
              <a:rPr lang="en-IN" sz="1100" b="0" dirty="0" err="1">
                <a:solidFill>
                  <a:schemeClr val="tx1"/>
                </a:solidFill>
                <a:effectLst/>
                <a:latin typeface="Consolas" panose="020B0609020204030204" pitchFamily="49" charset="0"/>
              </a:rPr>
              <a:t>is_ip_legitimate</a:t>
            </a:r>
            <a:endParaRPr lang="en-IN" sz="1100" b="0" dirty="0">
              <a:solidFill>
                <a:schemeClr val="tx1"/>
              </a:solidFill>
              <a:effectLst/>
              <a:latin typeface="Consolas" panose="020B0609020204030204" pitchFamily="49" charset="0"/>
            </a:endParaRPr>
          </a:p>
          <a:p>
            <a:r>
              <a:rPr lang="en-IN" sz="1100" b="0" dirty="0">
                <a:solidFill>
                  <a:schemeClr val="tx1"/>
                </a:solidFill>
                <a:effectLst/>
                <a:latin typeface="Consolas" panose="020B0609020204030204" pitchFamily="49" charset="0"/>
              </a:rPr>
              <a:t>import csv</a:t>
            </a:r>
          </a:p>
          <a:p>
            <a:r>
              <a:rPr lang="en-IN" sz="1100" b="0" dirty="0">
                <a:solidFill>
                  <a:schemeClr val="tx1"/>
                </a:solidFill>
                <a:effectLst/>
                <a:latin typeface="Consolas" panose="020B0609020204030204" pitchFamily="49" charset="0"/>
              </a:rPr>
              <a:t>import </a:t>
            </a:r>
            <a:r>
              <a:rPr lang="en-IN" sz="1100" b="0" dirty="0" err="1">
                <a:solidFill>
                  <a:schemeClr val="tx1"/>
                </a:solidFill>
                <a:effectLst/>
                <a:latin typeface="Consolas" panose="020B0609020204030204" pitchFamily="49" charset="0"/>
              </a:rPr>
              <a:t>os</a:t>
            </a:r>
            <a:endParaRPr lang="en-IN" sz="1100" b="0" dirty="0">
              <a:solidFill>
                <a:schemeClr val="tx1"/>
              </a:solidFill>
              <a:effectLst/>
              <a:latin typeface="Consolas" panose="020B0609020204030204" pitchFamily="49" charset="0"/>
            </a:endParaRPr>
          </a:p>
          <a:p>
            <a:br>
              <a:rPr lang="en-IN" sz="1100" b="0" dirty="0">
                <a:solidFill>
                  <a:schemeClr val="tx1"/>
                </a:solidFill>
                <a:effectLst/>
                <a:latin typeface="Consolas" panose="020B0609020204030204" pitchFamily="49" charset="0"/>
              </a:rPr>
            </a:br>
            <a:r>
              <a:rPr lang="en-IN" sz="1100" b="0" dirty="0">
                <a:solidFill>
                  <a:schemeClr val="tx1"/>
                </a:solidFill>
                <a:effectLst/>
                <a:latin typeface="Consolas" panose="020B0609020204030204" pitchFamily="49" charset="0"/>
              </a:rPr>
              <a:t>def main():</a:t>
            </a:r>
          </a:p>
          <a:p>
            <a:r>
              <a:rPr lang="en-IN" sz="1100" b="0" dirty="0">
                <a:solidFill>
                  <a:schemeClr val="tx1"/>
                </a:solidFill>
                <a:effectLst/>
                <a:latin typeface="Consolas" panose="020B0609020204030204" pitchFamily="49" charset="0"/>
              </a:rPr>
              <a:t>    </a:t>
            </a:r>
            <a:r>
              <a:rPr lang="en-IN" sz="1100" b="0" dirty="0" err="1">
                <a:solidFill>
                  <a:schemeClr val="tx1"/>
                </a:solidFill>
                <a:effectLst/>
                <a:latin typeface="Consolas" panose="020B0609020204030204" pitchFamily="49" charset="0"/>
              </a:rPr>
              <a:t>suspected_processes</a:t>
            </a:r>
            <a:r>
              <a:rPr lang="en-IN" sz="1100" b="0" dirty="0">
                <a:solidFill>
                  <a:schemeClr val="tx1"/>
                </a:solidFill>
                <a:effectLst/>
                <a:latin typeface="Consolas" panose="020B0609020204030204" pitchFamily="49" charset="0"/>
              </a:rPr>
              <a:t> = </a:t>
            </a:r>
            <a:r>
              <a:rPr lang="en-IN" sz="1100" b="0" dirty="0" err="1">
                <a:solidFill>
                  <a:schemeClr val="tx1"/>
                </a:solidFill>
                <a:effectLst/>
                <a:latin typeface="Consolas" panose="020B0609020204030204" pitchFamily="49" charset="0"/>
              </a:rPr>
              <a:t>run_proc.info_running_process</a:t>
            </a:r>
            <a:r>
              <a:rPr lang="en-IN" sz="1100" b="0" dirty="0">
                <a:solidFill>
                  <a:schemeClr val="tx1"/>
                </a:solidFill>
                <a:effectLst/>
                <a:latin typeface="Consolas" panose="020B0609020204030204" pitchFamily="49" charset="0"/>
              </a:rPr>
              <a:t>()</a:t>
            </a:r>
          </a:p>
          <a:p>
            <a:r>
              <a:rPr lang="en-IN" sz="1100" b="0" dirty="0">
                <a:solidFill>
                  <a:schemeClr val="tx1"/>
                </a:solidFill>
                <a:effectLst/>
                <a:latin typeface="Consolas" panose="020B0609020204030204" pitchFamily="49" charset="0"/>
              </a:rPr>
              <a:t>    </a:t>
            </a:r>
            <a:r>
              <a:rPr lang="en-IN" sz="1100" b="0" dirty="0" err="1">
                <a:solidFill>
                  <a:schemeClr val="tx1"/>
                </a:solidFill>
                <a:effectLst/>
                <a:latin typeface="Consolas" panose="020B0609020204030204" pitchFamily="49" charset="0"/>
              </a:rPr>
              <a:t>network_details</a:t>
            </a:r>
            <a:r>
              <a:rPr lang="en-IN" sz="1100" b="0" dirty="0">
                <a:solidFill>
                  <a:schemeClr val="tx1"/>
                </a:solidFill>
                <a:effectLst/>
                <a:latin typeface="Consolas" panose="020B0609020204030204" pitchFamily="49" charset="0"/>
              </a:rPr>
              <a:t> = []</a:t>
            </a:r>
          </a:p>
          <a:p>
            <a:r>
              <a:rPr lang="en-IN" sz="1100" b="0" dirty="0">
                <a:solidFill>
                  <a:schemeClr val="tx1"/>
                </a:solidFill>
                <a:effectLst/>
                <a:latin typeface="Consolas" panose="020B0609020204030204" pitchFamily="49" charset="0"/>
              </a:rPr>
              <a:t>    </a:t>
            </a:r>
          </a:p>
          <a:p>
            <a:r>
              <a:rPr lang="en-IN" sz="1100" b="0" dirty="0">
                <a:solidFill>
                  <a:schemeClr val="tx1"/>
                </a:solidFill>
                <a:effectLst/>
                <a:latin typeface="Consolas" panose="020B0609020204030204" pitchFamily="49" charset="0"/>
              </a:rPr>
              <a:t>    for proc in </a:t>
            </a:r>
            <a:r>
              <a:rPr lang="en-IN" sz="1100" b="0" dirty="0" err="1">
                <a:solidFill>
                  <a:schemeClr val="tx1"/>
                </a:solidFill>
                <a:effectLst/>
                <a:latin typeface="Consolas" panose="020B0609020204030204" pitchFamily="49" charset="0"/>
              </a:rPr>
              <a:t>suspected_processes</a:t>
            </a:r>
            <a:r>
              <a:rPr lang="en-IN" sz="1100" b="0" dirty="0">
                <a:solidFill>
                  <a:schemeClr val="tx1"/>
                </a:solidFill>
                <a:effectLst/>
                <a:latin typeface="Consolas" panose="020B0609020204030204" pitchFamily="49" charset="0"/>
              </a:rPr>
              <a:t>:</a:t>
            </a:r>
          </a:p>
          <a:p>
            <a:r>
              <a:rPr lang="en-IN" sz="1100" b="0" dirty="0">
                <a:solidFill>
                  <a:schemeClr val="tx1"/>
                </a:solidFill>
                <a:effectLst/>
                <a:latin typeface="Consolas" panose="020B0609020204030204" pitchFamily="49" charset="0"/>
              </a:rPr>
              <a:t>        </a:t>
            </a:r>
            <a:r>
              <a:rPr lang="en-IN" sz="1100" b="0" dirty="0" err="1">
                <a:solidFill>
                  <a:schemeClr val="tx1"/>
                </a:solidFill>
                <a:effectLst/>
                <a:latin typeface="Consolas" panose="020B0609020204030204" pitchFamily="49" charset="0"/>
              </a:rPr>
              <a:t>pid</a:t>
            </a:r>
            <a:r>
              <a:rPr lang="en-IN" sz="1100" b="0" dirty="0">
                <a:solidFill>
                  <a:schemeClr val="tx1"/>
                </a:solidFill>
                <a:effectLst/>
                <a:latin typeface="Consolas" panose="020B0609020204030204" pitchFamily="49" charset="0"/>
              </a:rPr>
              <a:t>, name = proc</a:t>
            </a:r>
          </a:p>
          <a:p>
            <a:r>
              <a:rPr lang="en-IN" sz="1100" b="0" dirty="0">
                <a:solidFill>
                  <a:schemeClr val="tx1"/>
                </a:solidFill>
                <a:effectLst/>
                <a:latin typeface="Consolas" panose="020B0609020204030204" pitchFamily="49" charset="0"/>
              </a:rPr>
              <a:t>        </a:t>
            </a:r>
            <a:r>
              <a:rPr lang="en-IN" sz="1100" b="0" dirty="0" err="1">
                <a:solidFill>
                  <a:schemeClr val="tx1"/>
                </a:solidFill>
                <a:effectLst/>
                <a:latin typeface="Consolas" panose="020B0609020204030204" pitchFamily="49" charset="0"/>
              </a:rPr>
              <a:t>source_ips</a:t>
            </a:r>
            <a:r>
              <a:rPr lang="en-IN" sz="1100" b="0" dirty="0">
                <a:solidFill>
                  <a:schemeClr val="tx1"/>
                </a:solidFill>
                <a:effectLst/>
                <a:latin typeface="Consolas" panose="020B0609020204030204" pitchFamily="49" charset="0"/>
              </a:rPr>
              <a:t>, </a:t>
            </a:r>
            <a:r>
              <a:rPr lang="en-IN" sz="1100" b="0" dirty="0" err="1">
                <a:solidFill>
                  <a:schemeClr val="tx1"/>
                </a:solidFill>
                <a:effectLst/>
                <a:latin typeface="Consolas" panose="020B0609020204030204" pitchFamily="49" charset="0"/>
              </a:rPr>
              <a:t>dest_ips</a:t>
            </a:r>
            <a:r>
              <a:rPr lang="en-IN" sz="1100" b="0" dirty="0">
                <a:solidFill>
                  <a:schemeClr val="tx1"/>
                </a:solidFill>
                <a:effectLst/>
                <a:latin typeface="Consolas" panose="020B0609020204030204" pitchFamily="49" charset="0"/>
              </a:rPr>
              <a:t>, </a:t>
            </a:r>
            <a:r>
              <a:rPr lang="en-IN" sz="1100" b="0" dirty="0" err="1">
                <a:solidFill>
                  <a:schemeClr val="tx1"/>
                </a:solidFill>
                <a:effectLst/>
                <a:latin typeface="Consolas" panose="020B0609020204030204" pitchFamily="49" charset="0"/>
              </a:rPr>
              <a:t>packet_count</a:t>
            </a:r>
            <a:r>
              <a:rPr lang="en-IN" sz="1100" b="0" dirty="0">
                <a:solidFill>
                  <a:schemeClr val="tx1"/>
                </a:solidFill>
                <a:effectLst/>
                <a:latin typeface="Consolas" panose="020B0609020204030204" pitchFamily="49" charset="0"/>
              </a:rPr>
              <a:t> = </a:t>
            </a:r>
            <a:r>
              <a:rPr lang="en-IN" sz="1100" b="0" dirty="0" err="1">
                <a:solidFill>
                  <a:schemeClr val="tx1"/>
                </a:solidFill>
                <a:effectLst/>
                <a:latin typeface="Consolas" panose="020B0609020204030204" pitchFamily="49" charset="0"/>
              </a:rPr>
              <a:t>net_det.get_network_details</a:t>
            </a:r>
            <a:r>
              <a:rPr lang="en-IN" sz="1100" b="0" dirty="0">
                <a:solidFill>
                  <a:schemeClr val="tx1"/>
                </a:solidFill>
                <a:effectLst/>
                <a:latin typeface="Consolas" panose="020B0609020204030204" pitchFamily="49" charset="0"/>
              </a:rPr>
              <a:t>(</a:t>
            </a:r>
            <a:r>
              <a:rPr lang="en-IN" sz="1100" b="0" dirty="0" err="1">
                <a:solidFill>
                  <a:schemeClr val="tx1"/>
                </a:solidFill>
                <a:effectLst/>
                <a:latin typeface="Consolas" panose="020B0609020204030204" pitchFamily="49" charset="0"/>
              </a:rPr>
              <a:t>pid</a:t>
            </a:r>
            <a:r>
              <a:rPr lang="en-IN" sz="1100" b="0" dirty="0">
                <a:solidFill>
                  <a:schemeClr val="tx1"/>
                </a:solidFill>
                <a:effectLst/>
                <a:latin typeface="Consolas" panose="020B0609020204030204" pitchFamily="49" charset="0"/>
              </a:rPr>
              <a:t>)</a:t>
            </a:r>
          </a:p>
          <a:p>
            <a:r>
              <a:rPr lang="en-IN" sz="1100" b="0" dirty="0">
                <a:solidFill>
                  <a:schemeClr val="tx1"/>
                </a:solidFill>
                <a:effectLst/>
                <a:latin typeface="Consolas" panose="020B0609020204030204" pitchFamily="49" charset="0"/>
              </a:rPr>
              <a:t>        </a:t>
            </a:r>
          </a:p>
          <a:p>
            <a:r>
              <a:rPr lang="en-IN" sz="1100" b="0" dirty="0">
                <a:solidFill>
                  <a:schemeClr val="tx1"/>
                </a:solidFill>
                <a:effectLst/>
                <a:latin typeface="Consolas" panose="020B0609020204030204" pitchFamily="49" charset="0"/>
              </a:rPr>
              <a:t>        # Check each destination IP</a:t>
            </a:r>
          </a:p>
          <a:p>
            <a:r>
              <a:rPr lang="en-IN" sz="1100" b="0" dirty="0">
                <a:solidFill>
                  <a:schemeClr val="tx1"/>
                </a:solidFill>
                <a:effectLst/>
                <a:latin typeface="Consolas" panose="020B0609020204030204" pitchFamily="49" charset="0"/>
              </a:rPr>
              <a:t>        </a:t>
            </a:r>
            <a:r>
              <a:rPr lang="en-IN" sz="1100" b="0" dirty="0" err="1">
                <a:solidFill>
                  <a:schemeClr val="tx1"/>
                </a:solidFill>
                <a:effectLst/>
                <a:latin typeface="Consolas" panose="020B0609020204030204" pitchFamily="49" charset="0"/>
              </a:rPr>
              <a:t>legitimate_ips</a:t>
            </a:r>
            <a:r>
              <a:rPr lang="en-IN" sz="1100" b="0" dirty="0">
                <a:solidFill>
                  <a:schemeClr val="tx1"/>
                </a:solidFill>
                <a:effectLst/>
                <a:latin typeface="Consolas" panose="020B0609020204030204" pitchFamily="49" charset="0"/>
              </a:rPr>
              <a:t> = []</a:t>
            </a:r>
          </a:p>
          <a:p>
            <a:r>
              <a:rPr lang="en-IN" sz="1100" b="0" dirty="0">
                <a:solidFill>
                  <a:schemeClr val="tx1"/>
                </a:solidFill>
                <a:effectLst/>
                <a:latin typeface="Consolas" panose="020B0609020204030204" pitchFamily="49" charset="0"/>
              </a:rPr>
              <a:t>        </a:t>
            </a:r>
            <a:r>
              <a:rPr lang="en-IN" sz="1100" b="0" dirty="0" err="1">
                <a:solidFill>
                  <a:schemeClr val="tx1"/>
                </a:solidFill>
                <a:effectLst/>
                <a:latin typeface="Consolas" panose="020B0609020204030204" pitchFamily="49" charset="0"/>
              </a:rPr>
              <a:t>suspicious_ips</a:t>
            </a:r>
            <a:r>
              <a:rPr lang="en-IN" sz="1100" b="0" dirty="0">
                <a:solidFill>
                  <a:schemeClr val="tx1"/>
                </a:solidFill>
                <a:effectLst/>
                <a:latin typeface="Consolas" panose="020B0609020204030204" pitchFamily="49" charset="0"/>
              </a:rPr>
              <a:t> = []</a:t>
            </a:r>
          </a:p>
          <a:p>
            <a:r>
              <a:rPr lang="en-IN" sz="1100" b="0" dirty="0">
                <a:solidFill>
                  <a:schemeClr val="tx1"/>
                </a:solidFill>
                <a:effectLst/>
                <a:latin typeface="Consolas" panose="020B0609020204030204" pitchFamily="49" charset="0"/>
              </a:rPr>
              <a:t>        for </a:t>
            </a:r>
            <a:r>
              <a:rPr lang="en-IN" sz="1100" b="0" dirty="0" err="1">
                <a:solidFill>
                  <a:schemeClr val="tx1"/>
                </a:solidFill>
                <a:effectLst/>
                <a:latin typeface="Consolas" panose="020B0609020204030204" pitchFamily="49" charset="0"/>
              </a:rPr>
              <a:t>ip</a:t>
            </a:r>
            <a:r>
              <a:rPr lang="en-IN" sz="1100" b="0" dirty="0">
                <a:solidFill>
                  <a:schemeClr val="tx1"/>
                </a:solidFill>
                <a:effectLst/>
                <a:latin typeface="Consolas" panose="020B0609020204030204" pitchFamily="49" charset="0"/>
              </a:rPr>
              <a:t> in </a:t>
            </a:r>
            <a:r>
              <a:rPr lang="en-IN" sz="1100" b="0" dirty="0" err="1">
                <a:solidFill>
                  <a:schemeClr val="tx1"/>
                </a:solidFill>
                <a:effectLst/>
                <a:latin typeface="Consolas" panose="020B0609020204030204" pitchFamily="49" charset="0"/>
              </a:rPr>
              <a:t>dest_ips</a:t>
            </a:r>
            <a:r>
              <a:rPr lang="en-IN" sz="1100" b="0" dirty="0">
                <a:solidFill>
                  <a:schemeClr val="tx1"/>
                </a:solidFill>
                <a:effectLst/>
                <a:latin typeface="Consolas" panose="020B0609020204030204" pitchFamily="49" charset="0"/>
              </a:rPr>
              <a:t>:</a:t>
            </a:r>
          </a:p>
          <a:p>
            <a:r>
              <a:rPr lang="en-IN" sz="1100" b="0" dirty="0">
                <a:solidFill>
                  <a:schemeClr val="tx1"/>
                </a:solidFill>
                <a:effectLst/>
                <a:latin typeface="Consolas" panose="020B0609020204030204" pitchFamily="49" charset="0"/>
              </a:rPr>
              <a:t>            if </a:t>
            </a:r>
            <a:r>
              <a:rPr lang="en-IN" sz="1100" b="0" dirty="0" err="1">
                <a:solidFill>
                  <a:schemeClr val="tx1"/>
                </a:solidFill>
                <a:effectLst/>
                <a:latin typeface="Consolas" panose="020B0609020204030204" pitchFamily="49" charset="0"/>
              </a:rPr>
              <a:t>ip</a:t>
            </a:r>
            <a:r>
              <a:rPr lang="en-IN" sz="1100" b="0" dirty="0">
                <a:solidFill>
                  <a:schemeClr val="tx1"/>
                </a:solidFill>
                <a:effectLst/>
                <a:latin typeface="Consolas" panose="020B0609020204030204" pitchFamily="49" charset="0"/>
              </a:rPr>
              <a:t> != "N/A":</a:t>
            </a:r>
          </a:p>
          <a:p>
            <a:r>
              <a:rPr lang="en-IN" sz="1100" b="0" dirty="0">
                <a:solidFill>
                  <a:schemeClr val="tx1"/>
                </a:solidFill>
                <a:effectLst/>
                <a:latin typeface="Consolas" panose="020B0609020204030204" pitchFamily="49" charset="0"/>
              </a:rPr>
              <a:t>                if </a:t>
            </a:r>
            <a:r>
              <a:rPr lang="en-IN" sz="1100" b="0" dirty="0" err="1">
                <a:solidFill>
                  <a:schemeClr val="tx1"/>
                </a:solidFill>
                <a:effectLst/>
                <a:latin typeface="Consolas" panose="020B0609020204030204" pitchFamily="49" charset="0"/>
              </a:rPr>
              <a:t>is_ip_legitimate</a:t>
            </a:r>
            <a:r>
              <a:rPr lang="en-IN" sz="1100" b="0" dirty="0">
                <a:solidFill>
                  <a:schemeClr val="tx1"/>
                </a:solidFill>
                <a:effectLst/>
                <a:latin typeface="Consolas" panose="020B0609020204030204" pitchFamily="49" charset="0"/>
              </a:rPr>
              <a:t>(</a:t>
            </a:r>
            <a:r>
              <a:rPr lang="en-IN" sz="1100" b="0" dirty="0" err="1">
                <a:solidFill>
                  <a:schemeClr val="tx1"/>
                </a:solidFill>
                <a:effectLst/>
                <a:latin typeface="Consolas" panose="020B0609020204030204" pitchFamily="49" charset="0"/>
              </a:rPr>
              <a:t>ip</a:t>
            </a:r>
            <a:r>
              <a:rPr lang="en-IN" sz="1100" b="0" dirty="0">
                <a:solidFill>
                  <a:schemeClr val="tx1"/>
                </a:solidFill>
                <a:effectLst/>
                <a:latin typeface="Consolas" panose="020B0609020204030204" pitchFamily="49" charset="0"/>
              </a:rPr>
              <a:t>, ABUSEIPDB_API_KEY, VIRUSTOTAL_API_KEY):</a:t>
            </a:r>
          </a:p>
          <a:p>
            <a:r>
              <a:rPr lang="en-IN" sz="1100" b="0" dirty="0">
                <a:solidFill>
                  <a:schemeClr val="tx1"/>
                </a:solidFill>
                <a:effectLst/>
                <a:latin typeface="Consolas" panose="020B0609020204030204" pitchFamily="49" charset="0"/>
              </a:rPr>
              <a:t>                    </a:t>
            </a:r>
            <a:r>
              <a:rPr lang="en-IN" sz="1100" b="0" dirty="0" err="1">
                <a:solidFill>
                  <a:schemeClr val="tx1"/>
                </a:solidFill>
                <a:effectLst/>
                <a:latin typeface="Consolas" panose="020B0609020204030204" pitchFamily="49" charset="0"/>
              </a:rPr>
              <a:t>legitimate_ips.append</a:t>
            </a:r>
            <a:r>
              <a:rPr lang="en-IN" sz="1100" b="0" dirty="0">
                <a:solidFill>
                  <a:schemeClr val="tx1"/>
                </a:solidFill>
                <a:effectLst/>
                <a:latin typeface="Consolas" panose="020B0609020204030204" pitchFamily="49" charset="0"/>
              </a:rPr>
              <a:t>(</a:t>
            </a:r>
            <a:r>
              <a:rPr lang="en-IN" sz="1100" b="0" dirty="0" err="1">
                <a:solidFill>
                  <a:schemeClr val="tx1"/>
                </a:solidFill>
                <a:effectLst/>
                <a:latin typeface="Consolas" panose="020B0609020204030204" pitchFamily="49" charset="0"/>
              </a:rPr>
              <a:t>ip</a:t>
            </a:r>
            <a:r>
              <a:rPr lang="en-IN" sz="1100" b="0" dirty="0">
                <a:solidFill>
                  <a:schemeClr val="tx1"/>
                </a:solidFill>
                <a:effectLst/>
                <a:latin typeface="Consolas" panose="020B0609020204030204" pitchFamily="49" charset="0"/>
              </a:rPr>
              <a:t>)</a:t>
            </a:r>
          </a:p>
          <a:p>
            <a:r>
              <a:rPr lang="en-IN" sz="1100" b="0" dirty="0">
                <a:solidFill>
                  <a:schemeClr val="tx1"/>
                </a:solidFill>
                <a:effectLst/>
                <a:latin typeface="Consolas" panose="020B0609020204030204" pitchFamily="49" charset="0"/>
              </a:rPr>
              <a:t>                else:</a:t>
            </a:r>
          </a:p>
          <a:p>
            <a:r>
              <a:rPr lang="en-IN" sz="1100" b="0" dirty="0">
                <a:solidFill>
                  <a:schemeClr val="tx1"/>
                </a:solidFill>
                <a:effectLst/>
                <a:latin typeface="Consolas" panose="020B0609020204030204" pitchFamily="49" charset="0"/>
              </a:rPr>
              <a:t>                    </a:t>
            </a:r>
            <a:r>
              <a:rPr lang="en-IN" sz="1100" b="0" dirty="0" err="1">
                <a:solidFill>
                  <a:schemeClr val="tx1"/>
                </a:solidFill>
                <a:effectLst/>
                <a:latin typeface="Consolas" panose="020B0609020204030204" pitchFamily="49" charset="0"/>
              </a:rPr>
              <a:t>suspicious_ips.append</a:t>
            </a:r>
            <a:r>
              <a:rPr lang="en-IN" sz="1100" b="0" dirty="0">
                <a:solidFill>
                  <a:schemeClr val="tx1"/>
                </a:solidFill>
                <a:effectLst/>
                <a:latin typeface="Consolas" panose="020B0609020204030204" pitchFamily="49" charset="0"/>
              </a:rPr>
              <a:t>(</a:t>
            </a:r>
            <a:r>
              <a:rPr lang="en-IN" sz="1100" b="0" dirty="0" err="1">
                <a:solidFill>
                  <a:schemeClr val="tx1"/>
                </a:solidFill>
                <a:effectLst/>
                <a:latin typeface="Consolas" panose="020B0609020204030204" pitchFamily="49" charset="0"/>
              </a:rPr>
              <a:t>ip</a:t>
            </a:r>
            <a:r>
              <a:rPr lang="en-IN" sz="1100" b="0" dirty="0">
                <a:solidFill>
                  <a:schemeClr val="tx1"/>
                </a:solidFill>
                <a:effectLst/>
                <a:latin typeface="Consolas" panose="020B0609020204030204" pitchFamily="49" charset="0"/>
              </a:rPr>
              <a:t>)</a:t>
            </a:r>
          </a:p>
          <a:p>
            <a:r>
              <a:rPr lang="en-IN" sz="1100" b="0" dirty="0">
                <a:solidFill>
                  <a:schemeClr val="tx1"/>
                </a:solidFill>
                <a:effectLst/>
                <a:latin typeface="Consolas" panose="020B0609020204030204" pitchFamily="49" charset="0"/>
              </a:rPr>
              <a:t>        </a:t>
            </a:r>
          </a:p>
          <a:p>
            <a:r>
              <a:rPr lang="en-IN" sz="1100" b="0" dirty="0">
                <a:solidFill>
                  <a:schemeClr val="tx1"/>
                </a:solidFill>
                <a:effectLst/>
                <a:latin typeface="Consolas" panose="020B0609020204030204" pitchFamily="49" charset="0"/>
              </a:rPr>
              <a:t>        </a:t>
            </a:r>
            <a:r>
              <a:rPr lang="en-IN" sz="1100" b="0" dirty="0" err="1">
                <a:solidFill>
                  <a:schemeClr val="tx1"/>
                </a:solidFill>
                <a:effectLst/>
                <a:latin typeface="Consolas" panose="020B0609020204030204" pitchFamily="49" charset="0"/>
              </a:rPr>
              <a:t>network_details.append</a:t>
            </a:r>
            <a:r>
              <a:rPr lang="en-IN" sz="1100" b="0" dirty="0">
                <a:solidFill>
                  <a:schemeClr val="tx1"/>
                </a:solidFill>
                <a:effectLst/>
                <a:latin typeface="Consolas" panose="020B0609020204030204" pitchFamily="49" charset="0"/>
              </a:rPr>
              <a:t>([</a:t>
            </a:r>
            <a:r>
              <a:rPr lang="en-IN" sz="1100" b="0" dirty="0" err="1">
                <a:solidFill>
                  <a:schemeClr val="tx1"/>
                </a:solidFill>
                <a:effectLst/>
                <a:latin typeface="Consolas" panose="020B0609020204030204" pitchFamily="49" charset="0"/>
              </a:rPr>
              <a:t>pid</a:t>
            </a:r>
            <a:r>
              <a:rPr lang="en-IN" sz="1100" b="0" dirty="0">
                <a:solidFill>
                  <a:schemeClr val="tx1"/>
                </a:solidFill>
                <a:effectLst/>
                <a:latin typeface="Consolas" panose="020B0609020204030204" pitchFamily="49" charset="0"/>
              </a:rPr>
              <a:t>, name, </a:t>
            </a:r>
            <a:r>
              <a:rPr lang="en-IN" sz="1100" b="0" dirty="0" err="1">
                <a:solidFill>
                  <a:schemeClr val="tx1"/>
                </a:solidFill>
                <a:effectLst/>
                <a:latin typeface="Consolas" panose="020B0609020204030204" pitchFamily="49" charset="0"/>
              </a:rPr>
              <a:t>source_ips</a:t>
            </a:r>
            <a:r>
              <a:rPr lang="en-IN" sz="1100" b="0" dirty="0">
                <a:solidFill>
                  <a:schemeClr val="tx1"/>
                </a:solidFill>
                <a:effectLst/>
                <a:latin typeface="Consolas" panose="020B0609020204030204" pitchFamily="49" charset="0"/>
              </a:rPr>
              <a:t>, </a:t>
            </a:r>
            <a:r>
              <a:rPr lang="en-IN" sz="1100" b="0" dirty="0" err="1">
                <a:solidFill>
                  <a:schemeClr val="tx1"/>
                </a:solidFill>
                <a:effectLst/>
                <a:latin typeface="Consolas" panose="020B0609020204030204" pitchFamily="49" charset="0"/>
              </a:rPr>
              <a:t>legitimate_ips</a:t>
            </a:r>
            <a:r>
              <a:rPr lang="en-IN" sz="1100" b="0" dirty="0">
                <a:solidFill>
                  <a:schemeClr val="tx1"/>
                </a:solidFill>
                <a:effectLst/>
                <a:latin typeface="Consolas" panose="020B0609020204030204" pitchFamily="49" charset="0"/>
              </a:rPr>
              <a:t>, </a:t>
            </a:r>
            <a:r>
              <a:rPr lang="en-IN" sz="1100" b="0" dirty="0" err="1">
                <a:solidFill>
                  <a:schemeClr val="tx1"/>
                </a:solidFill>
                <a:effectLst/>
                <a:latin typeface="Consolas" panose="020B0609020204030204" pitchFamily="49" charset="0"/>
              </a:rPr>
              <a:t>suspicious_ips</a:t>
            </a:r>
            <a:r>
              <a:rPr lang="en-IN" sz="1100" b="0" dirty="0">
                <a:solidFill>
                  <a:schemeClr val="tx1"/>
                </a:solidFill>
                <a:effectLst/>
                <a:latin typeface="Consolas" panose="020B0609020204030204" pitchFamily="49" charset="0"/>
              </a:rPr>
              <a:t>, </a:t>
            </a:r>
            <a:r>
              <a:rPr lang="en-IN" sz="1100" b="0" dirty="0" err="1">
                <a:solidFill>
                  <a:schemeClr val="tx1"/>
                </a:solidFill>
                <a:effectLst/>
                <a:latin typeface="Consolas" panose="020B0609020204030204" pitchFamily="49" charset="0"/>
              </a:rPr>
              <a:t>packet_count</a:t>
            </a:r>
            <a:r>
              <a:rPr lang="en-IN" sz="1100" b="0" dirty="0">
                <a:solidFill>
                  <a:schemeClr val="tx1"/>
                </a:solidFill>
                <a:effectLst/>
                <a:latin typeface="Consolas" panose="020B0609020204030204" pitchFamily="49" charset="0"/>
              </a:rPr>
              <a:t>])</a:t>
            </a:r>
          </a:p>
          <a:p>
            <a:r>
              <a:rPr lang="en-IN" sz="1100" b="0" dirty="0">
                <a:solidFill>
                  <a:schemeClr val="tx1"/>
                </a:solidFill>
                <a:effectLst/>
                <a:latin typeface="Consolas" panose="020B0609020204030204" pitchFamily="49" charset="0"/>
              </a:rPr>
              <a:t>    </a:t>
            </a:r>
          </a:p>
          <a:p>
            <a:br>
              <a:rPr lang="en-IN" sz="1100" b="0" dirty="0">
                <a:solidFill>
                  <a:schemeClr val="tx1"/>
                </a:solidFill>
                <a:effectLst/>
                <a:latin typeface="Consolas" panose="020B0609020204030204" pitchFamily="49" charset="0"/>
              </a:rPr>
            </a:br>
            <a:r>
              <a:rPr lang="en-IN" sz="1100" b="0" dirty="0">
                <a:solidFill>
                  <a:schemeClr val="tx1"/>
                </a:solidFill>
                <a:effectLst/>
                <a:latin typeface="Consolas" panose="020B0609020204030204" pitchFamily="49" charset="0"/>
              </a:rPr>
              <a:t>if __name__ == "__main__":</a:t>
            </a:r>
          </a:p>
          <a:p>
            <a:r>
              <a:rPr lang="en-IN" sz="1100" b="0" dirty="0">
                <a:solidFill>
                  <a:schemeClr val="tx1"/>
                </a:solidFill>
                <a:effectLst/>
                <a:latin typeface="Consolas" panose="020B0609020204030204" pitchFamily="49" charset="0"/>
              </a:rPr>
              <a:t>    main()</a:t>
            </a:r>
          </a:p>
        </p:txBody>
      </p:sp>
    </p:spTree>
    <p:extLst>
      <p:ext uri="{BB962C8B-B14F-4D97-AF65-F5344CB8AC3E}">
        <p14:creationId xmlns:p14="http://schemas.microsoft.com/office/powerpoint/2010/main" val="3534402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5"/>
          <p:cNvSpPr txBox="1">
            <a:spLocks noGrp="1"/>
          </p:cNvSpPr>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Important Code segments</a:t>
            </a:r>
            <a:endParaRPr dirty="0"/>
          </a:p>
        </p:txBody>
      </p:sp>
      <p:sp>
        <p:nvSpPr>
          <p:cNvPr id="4" name="TextBox 3">
            <a:extLst>
              <a:ext uri="{FF2B5EF4-FFF2-40B4-BE49-F238E27FC236}">
                <a16:creationId xmlns:a16="http://schemas.microsoft.com/office/drawing/2014/main" id="{86AEB259-77BE-4FC3-BCC1-4CE9BC779443}"/>
              </a:ext>
            </a:extLst>
          </p:cNvPr>
          <p:cNvSpPr txBox="1"/>
          <p:nvPr/>
        </p:nvSpPr>
        <p:spPr>
          <a:xfrm>
            <a:off x="619432" y="1297858"/>
            <a:ext cx="6882581" cy="3539430"/>
          </a:xfrm>
          <a:prstGeom prst="rect">
            <a:avLst/>
          </a:prstGeom>
          <a:noFill/>
        </p:spPr>
        <p:txBody>
          <a:bodyPr wrap="square" rtlCol="0">
            <a:spAutoFit/>
          </a:bodyPr>
          <a:lstStyle/>
          <a:p>
            <a:r>
              <a:rPr lang="en-IN" sz="1400" b="0" dirty="0">
                <a:solidFill>
                  <a:schemeClr val="tx1"/>
                </a:solidFill>
                <a:effectLst/>
                <a:latin typeface="Consolas" panose="020B0609020204030204" pitchFamily="49" charset="0"/>
              </a:rPr>
              <a:t>import </a:t>
            </a:r>
            <a:r>
              <a:rPr lang="en-IN" sz="1400" b="0" dirty="0" err="1">
                <a:solidFill>
                  <a:schemeClr val="tx1"/>
                </a:solidFill>
                <a:effectLst/>
                <a:latin typeface="Consolas" panose="020B0609020204030204" pitchFamily="49" charset="0"/>
              </a:rPr>
              <a:t>psutil</a:t>
            </a:r>
            <a:endParaRPr lang="en-IN" sz="1400" b="0" dirty="0">
              <a:solidFill>
                <a:schemeClr val="tx1"/>
              </a:solidFill>
              <a:effectLst/>
              <a:latin typeface="Consolas" panose="020B0609020204030204" pitchFamily="49" charset="0"/>
            </a:endParaRPr>
          </a:p>
          <a:p>
            <a:r>
              <a:rPr lang="en-IN" sz="1400" b="0" dirty="0">
                <a:solidFill>
                  <a:schemeClr val="tx1"/>
                </a:solidFill>
                <a:effectLst/>
                <a:latin typeface="Consolas" panose="020B0609020204030204" pitchFamily="49" charset="0"/>
              </a:rPr>
              <a:t>import </a:t>
            </a:r>
            <a:r>
              <a:rPr lang="en-IN" sz="1400" b="0" dirty="0" err="1">
                <a:solidFill>
                  <a:schemeClr val="tx1"/>
                </a:solidFill>
                <a:effectLst/>
                <a:latin typeface="Consolas" panose="020B0609020204030204" pitchFamily="49" charset="0"/>
              </a:rPr>
              <a:t>SuspectedProcess</a:t>
            </a:r>
            <a:r>
              <a:rPr lang="en-IN" sz="1400" b="0" dirty="0">
                <a:solidFill>
                  <a:schemeClr val="tx1"/>
                </a:solidFill>
                <a:effectLst/>
                <a:latin typeface="Consolas" panose="020B0609020204030204" pitchFamily="49" charset="0"/>
              </a:rPr>
              <a:t> as </a:t>
            </a:r>
            <a:r>
              <a:rPr lang="en-IN" sz="1400" b="0" dirty="0" err="1">
                <a:solidFill>
                  <a:schemeClr val="tx1"/>
                </a:solidFill>
                <a:effectLst/>
                <a:latin typeface="Consolas" panose="020B0609020204030204" pitchFamily="49" charset="0"/>
              </a:rPr>
              <a:t>susproc</a:t>
            </a:r>
            <a:endParaRPr lang="en-IN" sz="1400" b="0" dirty="0">
              <a:solidFill>
                <a:schemeClr val="tx1"/>
              </a:solidFill>
              <a:effectLst/>
              <a:latin typeface="Consolas" panose="020B0609020204030204" pitchFamily="49" charset="0"/>
            </a:endParaRPr>
          </a:p>
          <a:p>
            <a:br>
              <a:rPr lang="en-IN" sz="1400" b="0" dirty="0">
                <a:solidFill>
                  <a:schemeClr val="tx1"/>
                </a:solidFill>
                <a:effectLst/>
                <a:latin typeface="Consolas" panose="020B0609020204030204" pitchFamily="49" charset="0"/>
              </a:rPr>
            </a:br>
            <a:r>
              <a:rPr lang="en-IN" sz="1400" b="0" dirty="0">
                <a:solidFill>
                  <a:schemeClr val="tx1"/>
                </a:solidFill>
                <a:effectLst/>
                <a:latin typeface="Consolas" panose="020B0609020204030204" pitchFamily="49" charset="0"/>
              </a:rPr>
              <a:t>def </a:t>
            </a:r>
            <a:r>
              <a:rPr lang="en-IN" sz="1400" b="0" dirty="0" err="1">
                <a:solidFill>
                  <a:schemeClr val="tx1"/>
                </a:solidFill>
                <a:effectLst/>
                <a:latin typeface="Consolas" panose="020B0609020204030204" pitchFamily="49" charset="0"/>
              </a:rPr>
              <a:t>info_running_process</a:t>
            </a:r>
            <a:r>
              <a:rPr lang="en-IN" sz="1400" b="0" dirty="0">
                <a:solidFill>
                  <a:schemeClr val="tx1"/>
                </a:solidFill>
                <a:effectLst/>
                <a:latin typeface="Consolas" panose="020B0609020204030204" pitchFamily="49" charset="0"/>
              </a:rPr>
              <a:t>():</a:t>
            </a:r>
          </a:p>
          <a:p>
            <a:r>
              <a:rPr lang="en-IN" sz="1400" b="0" dirty="0">
                <a:solidFill>
                  <a:schemeClr val="tx1"/>
                </a:solidFill>
                <a:effectLst/>
                <a:latin typeface="Consolas" panose="020B0609020204030204" pitchFamily="49" charset="0"/>
              </a:rPr>
              <a:t>    </a:t>
            </a:r>
            <a:r>
              <a:rPr lang="en-IN" sz="1400" b="0" dirty="0" err="1">
                <a:solidFill>
                  <a:schemeClr val="tx1"/>
                </a:solidFill>
                <a:effectLst/>
                <a:latin typeface="Consolas" panose="020B0609020204030204" pitchFamily="49" charset="0"/>
              </a:rPr>
              <a:t>suspected_processes</a:t>
            </a:r>
            <a:r>
              <a:rPr lang="en-IN" sz="1400" b="0" dirty="0">
                <a:solidFill>
                  <a:schemeClr val="tx1"/>
                </a:solidFill>
                <a:effectLst/>
                <a:latin typeface="Consolas" panose="020B0609020204030204" pitchFamily="49" charset="0"/>
              </a:rPr>
              <a:t> = []</a:t>
            </a:r>
          </a:p>
          <a:p>
            <a:r>
              <a:rPr lang="en-IN" sz="1400" b="0" dirty="0">
                <a:solidFill>
                  <a:schemeClr val="tx1"/>
                </a:solidFill>
                <a:effectLst/>
                <a:latin typeface="Consolas" panose="020B0609020204030204" pitchFamily="49" charset="0"/>
              </a:rPr>
              <a:t>    for proc in </a:t>
            </a:r>
            <a:r>
              <a:rPr lang="en-IN" sz="1400" b="0" dirty="0" err="1">
                <a:solidFill>
                  <a:schemeClr val="tx1"/>
                </a:solidFill>
                <a:effectLst/>
                <a:latin typeface="Consolas" panose="020B0609020204030204" pitchFamily="49" charset="0"/>
              </a:rPr>
              <a:t>psutil.process_iter</a:t>
            </a:r>
            <a:r>
              <a:rPr lang="en-IN" sz="1400" b="0" dirty="0">
                <a:solidFill>
                  <a:schemeClr val="tx1"/>
                </a:solidFill>
                <a:effectLst/>
                <a:latin typeface="Consolas" panose="020B0609020204030204" pitchFamily="49" charset="0"/>
              </a:rPr>
              <a:t>(['</a:t>
            </a:r>
            <a:r>
              <a:rPr lang="en-IN" sz="1400" b="0" dirty="0" err="1">
                <a:solidFill>
                  <a:schemeClr val="tx1"/>
                </a:solidFill>
                <a:effectLst/>
                <a:latin typeface="Consolas" panose="020B0609020204030204" pitchFamily="49" charset="0"/>
              </a:rPr>
              <a:t>pid</a:t>
            </a:r>
            <a:r>
              <a:rPr lang="en-IN" sz="1400" b="0" dirty="0">
                <a:solidFill>
                  <a:schemeClr val="tx1"/>
                </a:solidFill>
                <a:effectLst/>
                <a:latin typeface="Consolas" panose="020B0609020204030204" pitchFamily="49" charset="0"/>
              </a:rPr>
              <a:t>', 'name', 'exe']):</a:t>
            </a:r>
          </a:p>
          <a:p>
            <a:r>
              <a:rPr lang="en-IN" sz="1400" b="0" dirty="0">
                <a:solidFill>
                  <a:schemeClr val="tx1"/>
                </a:solidFill>
                <a:effectLst/>
                <a:latin typeface="Consolas" panose="020B0609020204030204" pitchFamily="49" charset="0"/>
              </a:rPr>
              <a:t>        try:</a:t>
            </a:r>
          </a:p>
          <a:p>
            <a:r>
              <a:rPr lang="en-IN" sz="1400" b="0" dirty="0">
                <a:solidFill>
                  <a:schemeClr val="tx1"/>
                </a:solidFill>
                <a:effectLst/>
                <a:latin typeface="Consolas" panose="020B0609020204030204" pitchFamily="49" charset="0"/>
              </a:rPr>
              <a:t>            </a:t>
            </a:r>
            <a:r>
              <a:rPr lang="en-IN" sz="1400" b="0" dirty="0" err="1">
                <a:solidFill>
                  <a:schemeClr val="tx1"/>
                </a:solidFill>
                <a:effectLst/>
                <a:latin typeface="Consolas" panose="020B0609020204030204" pitchFamily="49" charset="0"/>
              </a:rPr>
              <a:t>process_info</a:t>
            </a:r>
            <a:r>
              <a:rPr lang="en-IN" sz="1400" b="0" dirty="0">
                <a:solidFill>
                  <a:schemeClr val="tx1"/>
                </a:solidFill>
                <a:effectLst/>
                <a:latin typeface="Consolas" panose="020B0609020204030204" pitchFamily="49" charset="0"/>
              </a:rPr>
              <a:t> = proc.info</a:t>
            </a:r>
          </a:p>
          <a:p>
            <a:r>
              <a:rPr lang="en-IN" sz="1400" b="0" dirty="0">
                <a:solidFill>
                  <a:schemeClr val="tx1"/>
                </a:solidFill>
                <a:effectLst/>
                <a:latin typeface="Consolas" panose="020B0609020204030204" pitchFamily="49" charset="0"/>
              </a:rPr>
              <a:t>            if </a:t>
            </a:r>
            <a:r>
              <a:rPr lang="en-IN" sz="1400" b="0" dirty="0" err="1">
                <a:solidFill>
                  <a:schemeClr val="tx1"/>
                </a:solidFill>
                <a:effectLst/>
                <a:latin typeface="Consolas" panose="020B0609020204030204" pitchFamily="49" charset="0"/>
              </a:rPr>
              <a:t>susproc.susProcess</a:t>
            </a:r>
            <a:r>
              <a:rPr lang="en-IN" sz="1400" b="0" dirty="0">
                <a:solidFill>
                  <a:schemeClr val="tx1"/>
                </a:solidFill>
                <a:effectLst/>
                <a:latin typeface="Consolas" panose="020B0609020204030204" pitchFamily="49" charset="0"/>
              </a:rPr>
              <a:t>(</a:t>
            </a:r>
            <a:r>
              <a:rPr lang="en-IN" sz="1400" b="0" dirty="0" err="1">
                <a:solidFill>
                  <a:schemeClr val="tx1"/>
                </a:solidFill>
                <a:effectLst/>
                <a:latin typeface="Consolas" panose="020B0609020204030204" pitchFamily="49" charset="0"/>
              </a:rPr>
              <a:t>process_info</a:t>
            </a:r>
            <a:r>
              <a:rPr lang="en-IN" sz="1400" b="0" dirty="0">
                <a:solidFill>
                  <a:schemeClr val="tx1"/>
                </a:solidFill>
                <a:effectLst/>
                <a:latin typeface="Consolas" panose="020B0609020204030204" pitchFamily="49" charset="0"/>
              </a:rPr>
              <a:t>):</a:t>
            </a:r>
          </a:p>
          <a:p>
            <a:r>
              <a:rPr lang="en-IN" sz="1400" b="0" dirty="0">
                <a:solidFill>
                  <a:schemeClr val="tx1"/>
                </a:solidFill>
                <a:effectLst/>
                <a:latin typeface="Consolas" panose="020B0609020204030204" pitchFamily="49" charset="0"/>
              </a:rPr>
              <a:t>                </a:t>
            </a:r>
            <a:r>
              <a:rPr lang="en-IN" sz="1400" b="0" dirty="0" err="1">
                <a:solidFill>
                  <a:schemeClr val="tx1"/>
                </a:solidFill>
                <a:effectLst/>
                <a:latin typeface="Consolas" panose="020B0609020204030204" pitchFamily="49" charset="0"/>
              </a:rPr>
              <a:t>suspected_processes.append</a:t>
            </a:r>
            <a:r>
              <a:rPr lang="en-IN" sz="1400" b="0" dirty="0">
                <a:solidFill>
                  <a:schemeClr val="tx1"/>
                </a:solidFill>
                <a:effectLst/>
                <a:latin typeface="Consolas" panose="020B0609020204030204" pitchFamily="49" charset="0"/>
              </a:rPr>
              <a:t>([</a:t>
            </a:r>
            <a:r>
              <a:rPr lang="en-IN" sz="1400" b="0" dirty="0" err="1">
                <a:solidFill>
                  <a:schemeClr val="tx1"/>
                </a:solidFill>
                <a:effectLst/>
                <a:latin typeface="Consolas" panose="020B0609020204030204" pitchFamily="49" charset="0"/>
              </a:rPr>
              <a:t>process_info</a:t>
            </a:r>
            <a:r>
              <a:rPr lang="en-IN" sz="1400" b="0" dirty="0">
                <a:solidFill>
                  <a:schemeClr val="tx1"/>
                </a:solidFill>
                <a:effectLst/>
                <a:latin typeface="Consolas" panose="020B0609020204030204" pitchFamily="49" charset="0"/>
              </a:rPr>
              <a:t>['</a:t>
            </a:r>
            <a:r>
              <a:rPr lang="en-IN" sz="1400" b="0" dirty="0" err="1">
                <a:solidFill>
                  <a:schemeClr val="tx1"/>
                </a:solidFill>
                <a:effectLst/>
                <a:latin typeface="Consolas" panose="020B0609020204030204" pitchFamily="49" charset="0"/>
              </a:rPr>
              <a:t>pid</a:t>
            </a:r>
            <a:r>
              <a:rPr lang="en-IN" sz="1400" b="0" dirty="0">
                <a:solidFill>
                  <a:schemeClr val="tx1"/>
                </a:solidFill>
                <a:effectLst/>
                <a:latin typeface="Consolas" panose="020B0609020204030204" pitchFamily="49" charset="0"/>
              </a:rPr>
              <a:t>'], </a:t>
            </a:r>
            <a:r>
              <a:rPr lang="en-IN" sz="1400" b="0" dirty="0" err="1">
                <a:solidFill>
                  <a:schemeClr val="tx1"/>
                </a:solidFill>
                <a:effectLst/>
                <a:latin typeface="Consolas" panose="020B0609020204030204" pitchFamily="49" charset="0"/>
              </a:rPr>
              <a:t>process_info</a:t>
            </a:r>
            <a:r>
              <a:rPr lang="en-IN" sz="1400" b="0" dirty="0">
                <a:solidFill>
                  <a:schemeClr val="tx1"/>
                </a:solidFill>
                <a:effectLst/>
                <a:latin typeface="Consolas" panose="020B0609020204030204" pitchFamily="49" charset="0"/>
              </a:rPr>
              <a:t>['name']])</a:t>
            </a:r>
          </a:p>
          <a:p>
            <a:r>
              <a:rPr lang="en-IN" sz="1400" b="0" dirty="0">
                <a:solidFill>
                  <a:schemeClr val="tx1"/>
                </a:solidFill>
                <a:effectLst/>
                <a:latin typeface="Consolas" panose="020B0609020204030204" pitchFamily="49" charset="0"/>
              </a:rPr>
              <a:t>        except (</a:t>
            </a:r>
            <a:r>
              <a:rPr lang="en-IN" sz="1400" b="0" dirty="0" err="1">
                <a:solidFill>
                  <a:schemeClr val="tx1"/>
                </a:solidFill>
                <a:effectLst/>
                <a:latin typeface="Consolas" panose="020B0609020204030204" pitchFamily="49" charset="0"/>
              </a:rPr>
              <a:t>psutil.NoSuchProcess</a:t>
            </a:r>
            <a:r>
              <a:rPr lang="en-IN" sz="1400" b="0" dirty="0">
                <a:solidFill>
                  <a:schemeClr val="tx1"/>
                </a:solidFill>
                <a:effectLst/>
                <a:latin typeface="Consolas" panose="020B0609020204030204" pitchFamily="49" charset="0"/>
              </a:rPr>
              <a:t>, </a:t>
            </a:r>
            <a:r>
              <a:rPr lang="en-IN" sz="1400" b="0" dirty="0" err="1">
                <a:solidFill>
                  <a:schemeClr val="tx1"/>
                </a:solidFill>
                <a:effectLst/>
                <a:latin typeface="Consolas" panose="020B0609020204030204" pitchFamily="49" charset="0"/>
              </a:rPr>
              <a:t>psutil.AccessDenied</a:t>
            </a:r>
            <a:r>
              <a:rPr lang="en-IN" sz="1400" b="0" dirty="0">
                <a:solidFill>
                  <a:schemeClr val="tx1"/>
                </a:solidFill>
                <a:effectLst/>
                <a:latin typeface="Consolas" panose="020B0609020204030204" pitchFamily="49" charset="0"/>
              </a:rPr>
              <a:t>, </a:t>
            </a:r>
            <a:r>
              <a:rPr lang="en-IN" sz="1400" b="0" dirty="0" err="1">
                <a:solidFill>
                  <a:schemeClr val="tx1"/>
                </a:solidFill>
                <a:effectLst/>
                <a:latin typeface="Consolas" panose="020B0609020204030204" pitchFamily="49" charset="0"/>
              </a:rPr>
              <a:t>psutil.ZombieProcess</a:t>
            </a:r>
            <a:r>
              <a:rPr lang="en-IN" sz="1400" b="0" dirty="0">
                <a:solidFill>
                  <a:schemeClr val="tx1"/>
                </a:solidFill>
                <a:effectLst/>
                <a:latin typeface="Consolas" panose="020B0609020204030204" pitchFamily="49" charset="0"/>
              </a:rPr>
              <a:t>):</a:t>
            </a:r>
          </a:p>
          <a:p>
            <a:r>
              <a:rPr lang="en-IN" sz="1400" b="0" dirty="0">
                <a:solidFill>
                  <a:schemeClr val="tx1"/>
                </a:solidFill>
                <a:effectLst/>
                <a:latin typeface="Consolas" panose="020B0609020204030204" pitchFamily="49" charset="0"/>
              </a:rPr>
              <a:t>            print(</a:t>
            </a:r>
            <a:r>
              <a:rPr lang="en-IN" sz="1400" b="0" dirty="0" err="1">
                <a:solidFill>
                  <a:schemeClr val="tx1"/>
                </a:solidFill>
                <a:effectLst/>
                <a:latin typeface="Consolas" panose="020B0609020204030204" pitchFamily="49" charset="0"/>
              </a:rPr>
              <a:t>f"Error</a:t>
            </a:r>
            <a:r>
              <a:rPr lang="en-IN" sz="1400" b="0" dirty="0">
                <a:solidFill>
                  <a:schemeClr val="tx1"/>
                </a:solidFill>
                <a:effectLst/>
                <a:latin typeface="Consolas" panose="020B0609020204030204" pitchFamily="49" charset="0"/>
              </a:rPr>
              <a:t> accessing process information for PID: {</a:t>
            </a:r>
            <a:r>
              <a:rPr lang="en-IN" sz="1400" b="0" dirty="0" err="1">
                <a:solidFill>
                  <a:schemeClr val="tx1"/>
                </a:solidFill>
                <a:effectLst/>
                <a:latin typeface="Consolas" panose="020B0609020204030204" pitchFamily="49" charset="0"/>
              </a:rPr>
              <a:t>proc.pid</a:t>
            </a:r>
            <a:r>
              <a:rPr lang="en-IN" sz="1400" b="0" dirty="0">
                <a:solidFill>
                  <a:schemeClr val="tx1"/>
                </a:solidFill>
                <a:effectLst/>
                <a:latin typeface="Consolas" panose="020B0609020204030204" pitchFamily="49" charset="0"/>
              </a:rPr>
              <a:t>}")</a:t>
            </a:r>
          </a:p>
          <a:p>
            <a:r>
              <a:rPr lang="en-IN" sz="1400" b="0" dirty="0">
                <a:solidFill>
                  <a:schemeClr val="tx1"/>
                </a:solidFill>
                <a:effectLst/>
                <a:latin typeface="Consolas" panose="020B0609020204030204" pitchFamily="49" charset="0"/>
              </a:rPr>
              <a:t>    return </a:t>
            </a:r>
            <a:r>
              <a:rPr lang="en-IN" sz="1400" b="0" dirty="0" err="1">
                <a:solidFill>
                  <a:schemeClr val="tx1"/>
                </a:solidFill>
                <a:effectLst/>
                <a:latin typeface="Consolas" panose="020B0609020204030204" pitchFamily="49" charset="0"/>
              </a:rPr>
              <a:t>suspected_processes</a:t>
            </a:r>
            <a:endParaRPr lang="en-IN" sz="1400" b="0" dirty="0">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783015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5"/>
          <p:cNvSpPr txBox="1">
            <a:spLocks noGrp="1"/>
          </p:cNvSpPr>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Important Code segments</a:t>
            </a:r>
            <a:endParaRPr dirty="0"/>
          </a:p>
        </p:txBody>
      </p:sp>
      <p:sp>
        <p:nvSpPr>
          <p:cNvPr id="4" name="TextBox 3">
            <a:extLst>
              <a:ext uri="{FF2B5EF4-FFF2-40B4-BE49-F238E27FC236}">
                <a16:creationId xmlns:a16="http://schemas.microsoft.com/office/drawing/2014/main" id="{86AEB259-77BE-4FC3-BCC1-4CE9BC779443}"/>
              </a:ext>
            </a:extLst>
          </p:cNvPr>
          <p:cNvSpPr txBox="1"/>
          <p:nvPr/>
        </p:nvSpPr>
        <p:spPr>
          <a:xfrm>
            <a:off x="629264" y="1012954"/>
            <a:ext cx="6882581" cy="4832092"/>
          </a:xfrm>
          <a:prstGeom prst="rect">
            <a:avLst/>
          </a:prstGeom>
          <a:noFill/>
        </p:spPr>
        <p:txBody>
          <a:bodyPr wrap="square" rtlCol="0">
            <a:spAutoFit/>
          </a:bodyPr>
          <a:lstStyle/>
          <a:p>
            <a:r>
              <a:rPr lang="en-IN" sz="1100" b="0" dirty="0">
                <a:solidFill>
                  <a:schemeClr val="tx1"/>
                </a:solidFill>
                <a:effectLst/>
                <a:latin typeface="Consolas" panose="020B0609020204030204" pitchFamily="49" charset="0"/>
              </a:rPr>
              <a:t>import requests</a:t>
            </a:r>
          </a:p>
          <a:p>
            <a:r>
              <a:rPr lang="en-IN" sz="1100" b="0" dirty="0">
                <a:solidFill>
                  <a:schemeClr val="tx1"/>
                </a:solidFill>
                <a:effectLst/>
                <a:latin typeface="Consolas" panose="020B0609020204030204" pitchFamily="49" charset="0"/>
              </a:rPr>
              <a:t> </a:t>
            </a:r>
          </a:p>
          <a:p>
            <a:r>
              <a:rPr lang="en-IN" sz="1100" b="0" dirty="0">
                <a:solidFill>
                  <a:schemeClr val="tx1"/>
                </a:solidFill>
                <a:effectLst/>
                <a:latin typeface="Consolas" panose="020B0609020204030204" pitchFamily="49" charset="0"/>
              </a:rPr>
              <a:t>def </a:t>
            </a:r>
            <a:r>
              <a:rPr lang="en-IN" sz="1100" b="0" dirty="0" err="1">
                <a:solidFill>
                  <a:schemeClr val="tx1"/>
                </a:solidFill>
                <a:effectLst/>
                <a:latin typeface="Consolas" panose="020B0609020204030204" pitchFamily="49" charset="0"/>
              </a:rPr>
              <a:t>check_ip_abuseipdb</a:t>
            </a:r>
            <a:r>
              <a:rPr lang="en-IN" sz="1100" b="0" dirty="0">
                <a:solidFill>
                  <a:schemeClr val="tx1"/>
                </a:solidFill>
                <a:effectLst/>
                <a:latin typeface="Consolas" panose="020B0609020204030204" pitchFamily="49" charset="0"/>
              </a:rPr>
              <a:t>(</a:t>
            </a:r>
            <a:r>
              <a:rPr lang="en-IN" sz="1100" b="0" dirty="0" err="1">
                <a:solidFill>
                  <a:schemeClr val="tx1"/>
                </a:solidFill>
                <a:effectLst/>
                <a:latin typeface="Consolas" panose="020B0609020204030204" pitchFamily="49" charset="0"/>
              </a:rPr>
              <a:t>ip</a:t>
            </a:r>
            <a:r>
              <a:rPr lang="en-IN" sz="1100" b="0" dirty="0">
                <a:solidFill>
                  <a:schemeClr val="tx1"/>
                </a:solidFill>
                <a:effectLst/>
                <a:latin typeface="Consolas" panose="020B0609020204030204" pitchFamily="49" charset="0"/>
              </a:rPr>
              <a:t>, </a:t>
            </a:r>
            <a:r>
              <a:rPr lang="en-IN" sz="1100" b="0" dirty="0" err="1">
                <a:solidFill>
                  <a:schemeClr val="tx1"/>
                </a:solidFill>
                <a:effectLst/>
                <a:latin typeface="Consolas" panose="020B0609020204030204" pitchFamily="49" charset="0"/>
              </a:rPr>
              <a:t>api_key</a:t>
            </a:r>
            <a:r>
              <a:rPr lang="en-IN" sz="1100" b="0" dirty="0">
                <a:solidFill>
                  <a:schemeClr val="tx1"/>
                </a:solidFill>
                <a:effectLst/>
                <a:latin typeface="Consolas" panose="020B0609020204030204" pitchFamily="49" charset="0"/>
              </a:rPr>
              <a:t>):</a:t>
            </a:r>
          </a:p>
          <a:p>
            <a:r>
              <a:rPr lang="en-IN" sz="1100" b="0" dirty="0">
                <a:solidFill>
                  <a:schemeClr val="tx1"/>
                </a:solidFill>
                <a:effectLst/>
                <a:latin typeface="Consolas" panose="020B0609020204030204" pitchFamily="49" charset="0"/>
              </a:rPr>
              <a:t>    </a:t>
            </a:r>
            <a:r>
              <a:rPr lang="en-IN" sz="1100" b="0" dirty="0" err="1">
                <a:solidFill>
                  <a:schemeClr val="tx1"/>
                </a:solidFill>
                <a:effectLst/>
                <a:latin typeface="Consolas" panose="020B0609020204030204" pitchFamily="49" charset="0"/>
              </a:rPr>
              <a:t>url</a:t>
            </a:r>
            <a:r>
              <a:rPr lang="en-IN" sz="1100" b="0" dirty="0">
                <a:solidFill>
                  <a:schemeClr val="tx1"/>
                </a:solidFill>
                <a:effectLst/>
                <a:latin typeface="Consolas" panose="020B0609020204030204" pitchFamily="49" charset="0"/>
              </a:rPr>
              <a:t> = </a:t>
            </a:r>
            <a:r>
              <a:rPr lang="en-IN" sz="1100" b="0" dirty="0" err="1">
                <a:solidFill>
                  <a:schemeClr val="tx1"/>
                </a:solidFill>
                <a:effectLst/>
                <a:latin typeface="Consolas" panose="020B0609020204030204" pitchFamily="49" charset="0"/>
              </a:rPr>
              <a:t>f"https</a:t>
            </a:r>
            <a:r>
              <a:rPr lang="en-IN" sz="1100" b="0" dirty="0">
                <a:solidFill>
                  <a:schemeClr val="tx1"/>
                </a:solidFill>
                <a:effectLst/>
                <a:latin typeface="Consolas" panose="020B0609020204030204" pitchFamily="49" charset="0"/>
              </a:rPr>
              <a:t>://api.abuseipdb.com/</a:t>
            </a:r>
            <a:r>
              <a:rPr lang="en-IN" sz="1100" b="0" dirty="0" err="1">
                <a:solidFill>
                  <a:schemeClr val="tx1"/>
                </a:solidFill>
                <a:effectLst/>
                <a:latin typeface="Consolas" panose="020B0609020204030204" pitchFamily="49" charset="0"/>
              </a:rPr>
              <a:t>api</a:t>
            </a:r>
            <a:r>
              <a:rPr lang="en-IN" sz="1100" b="0" dirty="0">
                <a:solidFill>
                  <a:schemeClr val="tx1"/>
                </a:solidFill>
                <a:effectLst/>
                <a:latin typeface="Consolas" panose="020B0609020204030204" pitchFamily="49" charset="0"/>
              </a:rPr>
              <a:t>/v2/check"</a:t>
            </a:r>
          </a:p>
          <a:p>
            <a:r>
              <a:rPr lang="en-IN" sz="1100" b="0" dirty="0">
                <a:solidFill>
                  <a:schemeClr val="tx1"/>
                </a:solidFill>
                <a:effectLst/>
                <a:latin typeface="Consolas" panose="020B0609020204030204" pitchFamily="49" charset="0"/>
              </a:rPr>
              <a:t>    </a:t>
            </a:r>
            <a:r>
              <a:rPr lang="en-IN" sz="1100" b="0" dirty="0" err="1">
                <a:solidFill>
                  <a:schemeClr val="tx1"/>
                </a:solidFill>
                <a:effectLst/>
                <a:latin typeface="Consolas" panose="020B0609020204030204" pitchFamily="49" charset="0"/>
              </a:rPr>
              <a:t>querystring</a:t>
            </a:r>
            <a:r>
              <a:rPr lang="en-IN" sz="1100" b="0" dirty="0">
                <a:solidFill>
                  <a:schemeClr val="tx1"/>
                </a:solidFill>
                <a:effectLst/>
                <a:latin typeface="Consolas" panose="020B0609020204030204" pitchFamily="49" charset="0"/>
              </a:rPr>
              <a:t> = {"</a:t>
            </a:r>
            <a:r>
              <a:rPr lang="en-IN" sz="1100" b="0" dirty="0" err="1">
                <a:solidFill>
                  <a:schemeClr val="tx1"/>
                </a:solidFill>
                <a:effectLst/>
                <a:latin typeface="Consolas" panose="020B0609020204030204" pitchFamily="49" charset="0"/>
              </a:rPr>
              <a:t>ipAddress</a:t>
            </a:r>
            <a:r>
              <a:rPr lang="en-IN" sz="1100" b="0" dirty="0">
                <a:solidFill>
                  <a:schemeClr val="tx1"/>
                </a:solidFill>
                <a:effectLst/>
                <a:latin typeface="Consolas" panose="020B0609020204030204" pitchFamily="49" charset="0"/>
              </a:rPr>
              <a:t>": </a:t>
            </a:r>
            <a:r>
              <a:rPr lang="en-IN" sz="1100" b="0" dirty="0" err="1">
                <a:solidFill>
                  <a:schemeClr val="tx1"/>
                </a:solidFill>
                <a:effectLst/>
                <a:latin typeface="Consolas" panose="020B0609020204030204" pitchFamily="49" charset="0"/>
              </a:rPr>
              <a:t>ip</a:t>
            </a:r>
            <a:r>
              <a:rPr lang="en-IN" sz="1100" b="0" dirty="0">
                <a:solidFill>
                  <a:schemeClr val="tx1"/>
                </a:solidFill>
                <a:effectLst/>
                <a:latin typeface="Consolas" panose="020B0609020204030204" pitchFamily="49" charset="0"/>
              </a:rPr>
              <a:t>, "</a:t>
            </a:r>
            <a:r>
              <a:rPr lang="en-IN" sz="1100" b="0" dirty="0" err="1">
                <a:solidFill>
                  <a:schemeClr val="tx1"/>
                </a:solidFill>
                <a:effectLst/>
                <a:latin typeface="Consolas" panose="020B0609020204030204" pitchFamily="49" charset="0"/>
              </a:rPr>
              <a:t>maxAgeInDays</a:t>
            </a:r>
            <a:r>
              <a:rPr lang="en-IN" sz="1100" b="0" dirty="0">
                <a:solidFill>
                  <a:schemeClr val="tx1"/>
                </a:solidFill>
                <a:effectLst/>
                <a:latin typeface="Consolas" panose="020B0609020204030204" pitchFamily="49" charset="0"/>
              </a:rPr>
              <a:t>": "90"}</a:t>
            </a:r>
          </a:p>
          <a:p>
            <a:r>
              <a:rPr lang="en-IN" sz="1100" b="0" dirty="0">
                <a:solidFill>
                  <a:schemeClr val="tx1"/>
                </a:solidFill>
                <a:effectLst/>
                <a:latin typeface="Consolas" panose="020B0609020204030204" pitchFamily="49" charset="0"/>
              </a:rPr>
              <a:t>    headers = {"Accept": "application/</a:t>
            </a:r>
            <a:r>
              <a:rPr lang="en-IN" sz="1100" b="0" dirty="0" err="1">
                <a:solidFill>
                  <a:schemeClr val="tx1"/>
                </a:solidFill>
                <a:effectLst/>
                <a:latin typeface="Consolas" panose="020B0609020204030204" pitchFamily="49" charset="0"/>
              </a:rPr>
              <a:t>json</a:t>
            </a:r>
            <a:r>
              <a:rPr lang="en-IN" sz="1100" b="0" dirty="0">
                <a:solidFill>
                  <a:schemeClr val="tx1"/>
                </a:solidFill>
                <a:effectLst/>
                <a:latin typeface="Consolas" panose="020B0609020204030204" pitchFamily="49" charset="0"/>
              </a:rPr>
              <a:t>", "Key": </a:t>
            </a:r>
            <a:r>
              <a:rPr lang="en-IN" sz="1100" b="0" dirty="0" err="1">
                <a:solidFill>
                  <a:schemeClr val="tx1"/>
                </a:solidFill>
                <a:effectLst/>
                <a:latin typeface="Consolas" panose="020B0609020204030204" pitchFamily="49" charset="0"/>
              </a:rPr>
              <a:t>api_key</a:t>
            </a:r>
            <a:r>
              <a:rPr lang="en-IN" sz="1100" b="0" dirty="0">
                <a:solidFill>
                  <a:schemeClr val="tx1"/>
                </a:solidFill>
                <a:effectLst/>
                <a:latin typeface="Consolas" panose="020B0609020204030204" pitchFamily="49" charset="0"/>
              </a:rPr>
              <a:t>}</a:t>
            </a:r>
          </a:p>
          <a:p>
            <a:r>
              <a:rPr lang="en-IN" sz="1100" b="0" dirty="0">
                <a:solidFill>
                  <a:schemeClr val="tx1"/>
                </a:solidFill>
                <a:effectLst/>
                <a:latin typeface="Consolas" panose="020B0609020204030204" pitchFamily="49" charset="0"/>
              </a:rPr>
              <a:t>    response = </a:t>
            </a:r>
            <a:r>
              <a:rPr lang="en-IN" sz="1100" b="0" dirty="0" err="1">
                <a:solidFill>
                  <a:schemeClr val="tx1"/>
                </a:solidFill>
                <a:effectLst/>
                <a:latin typeface="Consolas" panose="020B0609020204030204" pitchFamily="49" charset="0"/>
              </a:rPr>
              <a:t>requests.get</a:t>
            </a:r>
            <a:r>
              <a:rPr lang="en-IN" sz="1100" b="0" dirty="0">
                <a:solidFill>
                  <a:schemeClr val="tx1"/>
                </a:solidFill>
                <a:effectLst/>
                <a:latin typeface="Consolas" panose="020B0609020204030204" pitchFamily="49" charset="0"/>
              </a:rPr>
              <a:t>(</a:t>
            </a:r>
            <a:r>
              <a:rPr lang="en-IN" sz="1100" b="0" dirty="0" err="1">
                <a:solidFill>
                  <a:schemeClr val="tx1"/>
                </a:solidFill>
                <a:effectLst/>
                <a:latin typeface="Consolas" panose="020B0609020204030204" pitchFamily="49" charset="0"/>
              </a:rPr>
              <a:t>url</a:t>
            </a:r>
            <a:r>
              <a:rPr lang="en-IN" sz="1100" b="0" dirty="0">
                <a:solidFill>
                  <a:schemeClr val="tx1"/>
                </a:solidFill>
                <a:effectLst/>
                <a:latin typeface="Consolas" panose="020B0609020204030204" pitchFamily="49" charset="0"/>
              </a:rPr>
              <a:t>, headers=headers, params=</a:t>
            </a:r>
            <a:r>
              <a:rPr lang="en-IN" sz="1100" b="0" dirty="0" err="1">
                <a:solidFill>
                  <a:schemeClr val="tx1"/>
                </a:solidFill>
                <a:effectLst/>
                <a:latin typeface="Consolas" panose="020B0609020204030204" pitchFamily="49" charset="0"/>
              </a:rPr>
              <a:t>querystring</a:t>
            </a:r>
            <a:r>
              <a:rPr lang="en-IN" sz="1100" b="0" dirty="0">
                <a:solidFill>
                  <a:schemeClr val="tx1"/>
                </a:solidFill>
                <a:effectLst/>
                <a:latin typeface="Consolas" panose="020B0609020204030204" pitchFamily="49" charset="0"/>
              </a:rPr>
              <a:t>)</a:t>
            </a:r>
          </a:p>
          <a:p>
            <a:r>
              <a:rPr lang="en-IN" sz="1100" b="0" dirty="0">
                <a:solidFill>
                  <a:schemeClr val="tx1"/>
                </a:solidFill>
                <a:effectLst/>
                <a:latin typeface="Consolas" panose="020B0609020204030204" pitchFamily="49" charset="0"/>
              </a:rPr>
              <a:t>    return </a:t>
            </a:r>
            <a:r>
              <a:rPr lang="en-IN" sz="1100" b="0" dirty="0" err="1">
                <a:solidFill>
                  <a:schemeClr val="tx1"/>
                </a:solidFill>
                <a:effectLst/>
                <a:latin typeface="Consolas" panose="020B0609020204030204" pitchFamily="49" charset="0"/>
              </a:rPr>
              <a:t>response.json</a:t>
            </a:r>
            <a:r>
              <a:rPr lang="en-IN" sz="1100" b="0" dirty="0">
                <a:solidFill>
                  <a:schemeClr val="tx1"/>
                </a:solidFill>
                <a:effectLst/>
                <a:latin typeface="Consolas" panose="020B0609020204030204" pitchFamily="49" charset="0"/>
              </a:rPr>
              <a:t>()</a:t>
            </a:r>
          </a:p>
          <a:p>
            <a:br>
              <a:rPr lang="en-IN" sz="1100" b="0" dirty="0">
                <a:solidFill>
                  <a:schemeClr val="tx1"/>
                </a:solidFill>
                <a:effectLst/>
                <a:latin typeface="Consolas" panose="020B0609020204030204" pitchFamily="49" charset="0"/>
              </a:rPr>
            </a:br>
            <a:r>
              <a:rPr lang="en-IN" sz="1100" b="0" dirty="0">
                <a:solidFill>
                  <a:schemeClr val="tx1"/>
                </a:solidFill>
                <a:effectLst/>
                <a:latin typeface="Consolas" panose="020B0609020204030204" pitchFamily="49" charset="0"/>
              </a:rPr>
              <a:t>def </a:t>
            </a:r>
            <a:r>
              <a:rPr lang="en-IN" sz="1100" b="0" dirty="0" err="1">
                <a:solidFill>
                  <a:schemeClr val="tx1"/>
                </a:solidFill>
                <a:effectLst/>
                <a:latin typeface="Consolas" panose="020B0609020204030204" pitchFamily="49" charset="0"/>
              </a:rPr>
              <a:t>check_ip_virustotal</a:t>
            </a:r>
            <a:r>
              <a:rPr lang="en-IN" sz="1100" b="0" dirty="0">
                <a:solidFill>
                  <a:schemeClr val="tx1"/>
                </a:solidFill>
                <a:effectLst/>
                <a:latin typeface="Consolas" panose="020B0609020204030204" pitchFamily="49" charset="0"/>
              </a:rPr>
              <a:t>(</a:t>
            </a:r>
            <a:r>
              <a:rPr lang="en-IN" sz="1100" b="0" dirty="0" err="1">
                <a:solidFill>
                  <a:schemeClr val="tx1"/>
                </a:solidFill>
                <a:effectLst/>
                <a:latin typeface="Consolas" panose="020B0609020204030204" pitchFamily="49" charset="0"/>
              </a:rPr>
              <a:t>ip</a:t>
            </a:r>
            <a:r>
              <a:rPr lang="en-IN" sz="1100" b="0" dirty="0">
                <a:solidFill>
                  <a:schemeClr val="tx1"/>
                </a:solidFill>
                <a:effectLst/>
                <a:latin typeface="Consolas" panose="020B0609020204030204" pitchFamily="49" charset="0"/>
              </a:rPr>
              <a:t>, </a:t>
            </a:r>
            <a:r>
              <a:rPr lang="en-IN" sz="1100" b="0" dirty="0" err="1">
                <a:solidFill>
                  <a:schemeClr val="tx1"/>
                </a:solidFill>
                <a:effectLst/>
                <a:latin typeface="Consolas" panose="020B0609020204030204" pitchFamily="49" charset="0"/>
              </a:rPr>
              <a:t>api_key</a:t>
            </a:r>
            <a:r>
              <a:rPr lang="en-IN" sz="1100" b="0" dirty="0">
                <a:solidFill>
                  <a:schemeClr val="tx1"/>
                </a:solidFill>
                <a:effectLst/>
                <a:latin typeface="Consolas" panose="020B0609020204030204" pitchFamily="49" charset="0"/>
              </a:rPr>
              <a:t>):</a:t>
            </a:r>
          </a:p>
          <a:p>
            <a:r>
              <a:rPr lang="en-IN" sz="1100" b="0" dirty="0">
                <a:solidFill>
                  <a:schemeClr val="tx1"/>
                </a:solidFill>
                <a:effectLst/>
                <a:latin typeface="Consolas" panose="020B0609020204030204" pitchFamily="49" charset="0"/>
              </a:rPr>
              <a:t>    </a:t>
            </a:r>
            <a:r>
              <a:rPr lang="en-IN" sz="1100" b="0" dirty="0" err="1">
                <a:solidFill>
                  <a:schemeClr val="tx1"/>
                </a:solidFill>
                <a:effectLst/>
                <a:latin typeface="Consolas" panose="020B0609020204030204" pitchFamily="49" charset="0"/>
              </a:rPr>
              <a:t>url</a:t>
            </a:r>
            <a:r>
              <a:rPr lang="en-IN" sz="1100" b="0" dirty="0">
                <a:solidFill>
                  <a:schemeClr val="tx1"/>
                </a:solidFill>
                <a:effectLst/>
                <a:latin typeface="Consolas" panose="020B0609020204030204" pitchFamily="49" charset="0"/>
              </a:rPr>
              <a:t> = </a:t>
            </a:r>
            <a:r>
              <a:rPr lang="en-IN" sz="1100" b="0" dirty="0" err="1">
                <a:solidFill>
                  <a:schemeClr val="tx1"/>
                </a:solidFill>
                <a:effectLst/>
                <a:latin typeface="Consolas" panose="020B0609020204030204" pitchFamily="49" charset="0"/>
              </a:rPr>
              <a:t>f"https</a:t>
            </a:r>
            <a:r>
              <a:rPr lang="en-IN" sz="1100" b="0" dirty="0">
                <a:solidFill>
                  <a:schemeClr val="tx1"/>
                </a:solidFill>
                <a:effectLst/>
                <a:latin typeface="Consolas" panose="020B0609020204030204" pitchFamily="49" charset="0"/>
              </a:rPr>
              <a:t>://www.virustotal.com/api/v3/ip_addresses/{ip}"</a:t>
            </a:r>
          </a:p>
          <a:p>
            <a:r>
              <a:rPr lang="en-IN" sz="1100" b="0" dirty="0">
                <a:solidFill>
                  <a:schemeClr val="tx1"/>
                </a:solidFill>
                <a:effectLst/>
                <a:latin typeface="Consolas" panose="020B0609020204030204" pitchFamily="49" charset="0"/>
              </a:rPr>
              <a:t>    headers = {"accept": "application/</a:t>
            </a:r>
            <a:r>
              <a:rPr lang="en-IN" sz="1100" b="0" dirty="0" err="1">
                <a:solidFill>
                  <a:schemeClr val="tx1"/>
                </a:solidFill>
                <a:effectLst/>
                <a:latin typeface="Consolas" panose="020B0609020204030204" pitchFamily="49" charset="0"/>
              </a:rPr>
              <a:t>json</a:t>
            </a:r>
            <a:r>
              <a:rPr lang="en-IN" sz="1100" b="0" dirty="0">
                <a:solidFill>
                  <a:schemeClr val="tx1"/>
                </a:solidFill>
                <a:effectLst/>
                <a:latin typeface="Consolas" panose="020B0609020204030204" pitchFamily="49" charset="0"/>
              </a:rPr>
              <a:t>", "x-</a:t>
            </a:r>
            <a:r>
              <a:rPr lang="en-IN" sz="1100" b="0" dirty="0" err="1">
                <a:solidFill>
                  <a:schemeClr val="tx1"/>
                </a:solidFill>
                <a:effectLst/>
                <a:latin typeface="Consolas" panose="020B0609020204030204" pitchFamily="49" charset="0"/>
              </a:rPr>
              <a:t>apikey</a:t>
            </a:r>
            <a:r>
              <a:rPr lang="en-IN" sz="1100" b="0" dirty="0">
                <a:solidFill>
                  <a:schemeClr val="tx1"/>
                </a:solidFill>
                <a:effectLst/>
                <a:latin typeface="Consolas" panose="020B0609020204030204" pitchFamily="49" charset="0"/>
              </a:rPr>
              <a:t>": </a:t>
            </a:r>
            <a:r>
              <a:rPr lang="en-IN" sz="1100" b="0" dirty="0" err="1">
                <a:solidFill>
                  <a:schemeClr val="tx1"/>
                </a:solidFill>
                <a:effectLst/>
                <a:latin typeface="Consolas" panose="020B0609020204030204" pitchFamily="49" charset="0"/>
              </a:rPr>
              <a:t>api_key</a:t>
            </a:r>
            <a:r>
              <a:rPr lang="en-IN" sz="1100" b="0" dirty="0">
                <a:solidFill>
                  <a:schemeClr val="tx1"/>
                </a:solidFill>
                <a:effectLst/>
                <a:latin typeface="Consolas" panose="020B0609020204030204" pitchFamily="49" charset="0"/>
              </a:rPr>
              <a:t>}</a:t>
            </a:r>
          </a:p>
          <a:p>
            <a:r>
              <a:rPr lang="en-IN" sz="1100" b="0" dirty="0">
                <a:solidFill>
                  <a:schemeClr val="tx1"/>
                </a:solidFill>
                <a:effectLst/>
                <a:latin typeface="Consolas" panose="020B0609020204030204" pitchFamily="49" charset="0"/>
              </a:rPr>
              <a:t>    response = </a:t>
            </a:r>
            <a:r>
              <a:rPr lang="en-IN" sz="1100" b="0" dirty="0" err="1">
                <a:solidFill>
                  <a:schemeClr val="tx1"/>
                </a:solidFill>
                <a:effectLst/>
                <a:latin typeface="Consolas" panose="020B0609020204030204" pitchFamily="49" charset="0"/>
              </a:rPr>
              <a:t>requests.get</a:t>
            </a:r>
            <a:r>
              <a:rPr lang="en-IN" sz="1100" b="0" dirty="0">
                <a:solidFill>
                  <a:schemeClr val="tx1"/>
                </a:solidFill>
                <a:effectLst/>
                <a:latin typeface="Consolas" panose="020B0609020204030204" pitchFamily="49" charset="0"/>
              </a:rPr>
              <a:t>(</a:t>
            </a:r>
            <a:r>
              <a:rPr lang="en-IN" sz="1100" b="0" dirty="0" err="1">
                <a:solidFill>
                  <a:schemeClr val="tx1"/>
                </a:solidFill>
                <a:effectLst/>
                <a:latin typeface="Consolas" panose="020B0609020204030204" pitchFamily="49" charset="0"/>
              </a:rPr>
              <a:t>url</a:t>
            </a:r>
            <a:r>
              <a:rPr lang="en-IN" sz="1100" b="0" dirty="0">
                <a:solidFill>
                  <a:schemeClr val="tx1"/>
                </a:solidFill>
                <a:effectLst/>
                <a:latin typeface="Consolas" panose="020B0609020204030204" pitchFamily="49" charset="0"/>
              </a:rPr>
              <a:t>, headers=headers)</a:t>
            </a:r>
          </a:p>
          <a:p>
            <a:r>
              <a:rPr lang="en-IN" sz="1100" b="0" dirty="0">
                <a:solidFill>
                  <a:schemeClr val="tx1"/>
                </a:solidFill>
                <a:effectLst/>
                <a:latin typeface="Consolas" panose="020B0609020204030204" pitchFamily="49" charset="0"/>
              </a:rPr>
              <a:t>    return </a:t>
            </a:r>
            <a:r>
              <a:rPr lang="en-IN" sz="1100" b="0" dirty="0" err="1">
                <a:solidFill>
                  <a:schemeClr val="tx1"/>
                </a:solidFill>
                <a:effectLst/>
                <a:latin typeface="Consolas" panose="020B0609020204030204" pitchFamily="49" charset="0"/>
              </a:rPr>
              <a:t>response.json</a:t>
            </a:r>
            <a:r>
              <a:rPr lang="en-IN" sz="1100" b="0" dirty="0">
                <a:solidFill>
                  <a:schemeClr val="tx1"/>
                </a:solidFill>
                <a:effectLst/>
                <a:latin typeface="Consolas" panose="020B0609020204030204" pitchFamily="49" charset="0"/>
              </a:rPr>
              <a:t>()</a:t>
            </a:r>
          </a:p>
          <a:p>
            <a:br>
              <a:rPr lang="en-IN" sz="1100" b="0" dirty="0">
                <a:solidFill>
                  <a:schemeClr val="tx1"/>
                </a:solidFill>
                <a:effectLst/>
                <a:latin typeface="Consolas" panose="020B0609020204030204" pitchFamily="49" charset="0"/>
              </a:rPr>
            </a:br>
            <a:r>
              <a:rPr lang="en-IN" sz="1100" b="0" dirty="0">
                <a:solidFill>
                  <a:schemeClr val="tx1"/>
                </a:solidFill>
                <a:effectLst/>
                <a:latin typeface="Consolas" panose="020B0609020204030204" pitchFamily="49" charset="0"/>
              </a:rPr>
              <a:t>def </a:t>
            </a:r>
            <a:r>
              <a:rPr lang="en-IN" sz="1100" b="0" dirty="0" err="1">
                <a:solidFill>
                  <a:schemeClr val="tx1"/>
                </a:solidFill>
                <a:effectLst/>
                <a:latin typeface="Consolas" panose="020B0609020204030204" pitchFamily="49" charset="0"/>
              </a:rPr>
              <a:t>is_ip_legitimate</a:t>
            </a:r>
            <a:r>
              <a:rPr lang="en-IN" sz="1100" b="0" dirty="0">
                <a:solidFill>
                  <a:schemeClr val="tx1"/>
                </a:solidFill>
                <a:effectLst/>
                <a:latin typeface="Consolas" panose="020B0609020204030204" pitchFamily="49" charset="0"/>
              </a:rPr>
              <a:t>(</a:t>
            </a:r>
            <a:r>
              <a:rPr lang="en-IN" sz="1100" b="0" dirty="0" err="1">
                <a:solidFill>
                  <a:schemeClr val="tx1"/>
                </a:solidFill>
                <a:effectLst/>
                <a:latin typeface="Consolas" panose="020B0609020204030204" pitchFamily="49" charset="0"/>
              </a:rPr>
              <a:t>ip</a:t>
            </a:r>
            <a:r>
              <a:rPr lang="en-IN" sz="1100" b="0" dirty="0">
                <a:solidFill>
                  <a:schemeClr val="tx1"/>
                </a:solidFill>
                <a:effectLst/>
                <a:latin typeface="Consolas" panose="020B0609020204030204" pitchFamily="49" charset="0"/>
              </a:rPr>
              <a:t>, </a:t>
            </a:r>
            <a:r>
              <a:rPr lang="en-IN" sz="1100" b="0" dirty="0" err="1">
                <a:solidFill>
                  <a:schemeClr val="tx1"/>
                </a:solidFill>
                <a:effectLst/>
                <a:latin typeface="Consolas" panose="020B0609020204030204" pitchFamily="49" charset="0"/>
              </a:rPr>
              <a:t>abuseipdb_key</a:t>
            </a:r>
            <a:r>
              <a:rPr lang="en-IN" sz="1100" b="0" dirty="0">
                <a:solidFill>
                  <a:schemeClr val="tx1"/>
                </a:solidFill>
                <a:effectLst/>
                <a:latin typeface="Consolas" panose="020B0609020204030204" pitchFamily="49" charset="0"/>
              </a:rPr>
              <a:t>, </a:t>
            </a:r>
            <a:r>
              <a:rPr lang="en-IN" sz="1100" b="0" dirty="0" err="1">
                <a:solidFill>
                  <a:schemeClr val="tx1"/>
                </a:solidFill>
                <a:effectLst/>
                <a:latin typeface="Consolas" panose="020B0609020204030204" pitchFamily="49" charset="0"/>
              </a:rPr>
              <a:t>virustotal_key</a:t>
            </a:r>
            <a:r>
              <a:rPr lang="en-IN" sz="1100" b="0" dirty="0">
                <a:solidFill>
                  <a:schemeClr val="tx1"/>
                </a:solidFill>
                <a:effectLst/>
                <a:latin typeface="Consolas" panose="020B0609020204030204" pitchFamily="49" charset="0"/>
              </a:rPr>
              <a:t>):</a:t>
            </a:r>
          </a:p>
          <a:p>
            <a:r>
              <a:rPr lang="en-IN" sz="1100" b="0" dirty="0">
                <a:solidFill>
                  <a:schemeClr val="tx1"/>
                </a:solidFill>
                <a:effectLst/>
                <a:latin typeface="Consolas" panose="020B0609020204030204" pitchFamily="49" charset="0"/>
              </a:rPr>
              <a:t>    </a:t>
            </a:r>
            <a:r>
              <a:rPr lang="en-IN" sz="1100" b="0" dirty="0" err="1">
                <a:solidFill>
                  <a:schemeClr val="tx1"/>
                </a:solidFill>
                <a:effectLst/>
                <a:latin typeface="Consolas" panose="020B0609020204030204" pitchFamily="49" charset="0"/>
              </a:rPr>
              <a:t>abuse_result</a:t>
            </a:r>
            <a:r>
              <a:rPr lang="en-IN" sz="1100" b="0" dirty="0">
                <a:solidFill>
                  <a:schemeClr val="tx1"/>
                </a:solidFill>
                <a:effectLst/>
                <a:latin typeface="Consolas" panose="020B0609020204030204" pitchFamily="49" charset="0"/>
              </a:rPr>
              <a:t> = </a:t>
            </a:r>
            <a:r>
              <a:rPr lang="en-IN" sz="1100" b="0" dirty="0" err="1">
                <a:solidFill>
                  <a:schemeClr val="tx1"/>
                </a:solidFill>
                <a:effectLst/>
                <a:latin typeface="Consolas" panose="020B0609020204030204" pitchFamily="49" charset="0"/>
              </a:rPr>
              <a:t>check_ip_abuseipdb</a:t>
            </a:r>
            <a:r>
              <a:rPr lang="en-IN" sz="1100" b="0" dirty="0">
                <a:solidFill>
                  <a:schemeClr val="tx1"/>
                </a:solidFill>
                <a:effectLst/>
                <a:latin typeface="Consolas" panose="020B0609020204030204" pitchFamily="49" charset="0"/>
              </a:rPr>
              <a:t>(</a:t>
            </a:r>
            <a:r>
              <a:rPr lang="en-IN" sz="1100" b="0" dirty="0" err="1">
                <a:solidFill>
                  <a:schemeClr val="tx1"/>
                </a:solidFill>
                <a:effectLst/>
                <a:latin typeface="Consolas" panose="020B0609020204030204" pitchFamily="49" charset="0"/>
              </a:rPr>
              <a:t>ip</a:t>
            </a:r>
            <a:r>
              <a:rPr lang="en-IN" sz="1100" b="0" dirty="0">
                <a:solidFill>
                  <a:schemeClr val="tx1"/>
                </a:solidFill>
                <a:effectLst/>
                <a:latin typeface="Consolas" panose="020B0609020204030204" pitchFamily="49" charset="0"/>
              </a:rPr>
              <a:t>, </a:t>
            </a:r>
            <a:r>
              <a:rPr lang="en-IN" sz="1100" b="0" dirty="0" err="1">
                <a:solidFill>
                  <a:schemeClr val="tx1"/>
                </a:solidFill>
                <a:effectLst/>
                <a:latin typeface="Consolas" panose="020B0609020204030204" pitchFamily="49" charset="0"/>
              </a:rPr>
              <a:t>abuseipdb_key</a:t>
            </a:r>
            <a:r>
              <a:rPr lang="en-IN" sz="1100" b="0" dirty="0">
                <a:solidFill>
                  <a:schemeClr val="tx1"/>
                </a:solidFill>
                <a:effectLst/>
                <a:latin typeface="Consolas" panose="020B0609020204030204" pitchFamily="49" charset="0"/>
              </a:rPr>
              <a:t>)</a:t>
            </a:r>
          </a:p>
          <a:p>
            <a:r>
              <a:rPr lang="en-IN" sz="1100" b="0" dirty="0">
                <a:solidFill>
                  <a:schemeClr val="tx1"/>
                </a:solidFill>
                <a:effectLst/>
                <a:latin typeface="Consolas" panose="020B0609020204030204" pitchFamily="49" charset="0"/>
              </a:rPr>
              <a:t>    </a:t>
            </a:r>
            <a:r>
              <a:rPr lang="en-IN" sz="1100" b="0" dirty="0" err="1">
                <a:solidFill>
                  <a:schemeClr val="tx1"/>
                </a:solidFill>
                <a:effectLst/>
                <a:latin typeface="Consolas" panose="020B0609020204030204" pitchFamily="49" charset="0"/>
              </a:rPr>
              <a:t>vt_result</a:t>
            </a:r>
            <a:r>
              <a:rPr lang="en-IN" sz="1100" b="0" dirty="0">
                <a:solidFill>
                  <a:schemeClr val="tx1"/>
                </a:solidFill>
                <a:effectLst/>
                <a:latin typeface="Consolas" panose="020B0609020204030204" pitchFamily="49" charset="0"/>
              </a:rPr>
              <a:t> = </a:t>
            </a:r>
            <a:r>
              <a:rPr lang="en-IN" sz="1100" b="0" dirty="0" err="1">
                <a:solidFill>
                  <a:schemeClr val="tx1"/>
                </a:solidFill>
                <a:effectLst/>
                <a:latin typeface="Consolas" panose="020B0609020204030204" pitchFamily="49" charset="0"/>
              </a:rPr>
              <a:t>check_ip_virustotal</a:t>
            </a:r>
            <a:r>
              <a:rPr lang="en-IN" sz="1100" b="0" dirty="0">
                <a:solidFill>
                  <a:schemeClr val="tx1"/>
                </a:solidFill>
                <a:effectLst/>
                <a:latin typeface="Consolas" panose="020B0609020204030204" pitchFamily="49" charset="0"/>
              </a:rPr>
              <a:t>(</a:t>
            </a:r>
            <a:r>
              <a:rPr lang="en-IN" sz="1100" b="0" dirty="0" err="1">
                <a:solidFill>
                  <a:schemeClr val="tx1"/>
                </a:solidFill>
                <a:effectLst/>
                <a:latin typeface="Consolas" panose="020B0609020204030204" pitchFamily="49" charset="0"/>
              </a:rPr>
              <a:t>ip</a:t>
            </a:r>
            <a:r>
              <a:rPr lang="en-IN" sz="1100" b="0" dirty="0">
                <a:solidFill>
                  <a:schemeClr val="tx1"/>
                </a:solidFill>
                <a:effectLst/>
                <a:latin typeface="Consolas" panose="020B0609020204030204" pitchFamily="49" charset="0"/>
              </a:rPr>
              <a:t>, </a:t>
            </a:r>
            <a:r>
              <a:rPr lang="en-IN" sz="1100" b="0" dirty="0" err="1">
                <a:solidFill>
                  <a:schemeClr val="tx1"/>
                </a:solidFill>
                <a:effectLst/>
                <a:latin typeface="Consolas" panose="020B0609020204030204" pitchFamily="49" charset="0"/>
              </a:rPr>
              <a:t>virustotal_key</a:t>
            </a:r>
            <a:r>
              <a:rPr lang="en-IN" sz="1100" b="0" dirty="0">
                <a:solidFill>
                  <a:schemeClr val="tx1"/>
                </a:solidFill>
                <a:effectLst/>
                <a:latin typeface="Consolas" panose="020B0609020204030204" pitchFamily="49" charset="0"/>
              </a:rPr>
              <a:t>)</a:t>
            </a:r>
          </a:p>
          <a:p>
            <a:r>
              <a:rPr lang="en-IN" sz="1100" b="0" dirty="0">
                <a:solidFill>
                  <a:schemeClr val="tx1"/>
                </a:solidFill>
                <a:effectLst/>
                <a:latin typeface="Consolas" panose="020B0609020204030204" pitchFamily="49" charset="0"/>
              </a:rPr>
              <a:t>    </a:t>
            </a:r>
          </a:p>
          <a:p>
            <a:r>
              <a:rPr lang="en-IN" sz="1100" b="0" dirty="0">
                <a:solidFill>
                  <a:schemeClr val="tx1"/>
                </a:solidFill>
                <a:effectLst/>
                <a:latin typeface="Consolas" panose="020B0609020204030204" pitchFamily="49" charset="0"/>
              </a:rPr>
              <a:t>    # Implement your logic to determine if the IP is legitimate based on the API responses</a:t>
            </a:r>
          </a:p>
          <a:p>
            <a:r>
              <a:rPr lang="en-IN" sz="1100" b="0" dirty="0">
                <a:solidFill>
                  <a:schemeClr val="tx1"/>
                </a:solidFill>
                <a:effectLst/>
                <a:latin typeface="Consolas" panose="020B0609020204030204" pitchFamily="49" charset="0"/>
              </a:rPr>
              <a:t>    # This is a simple example and should be adjusted based on your specific criteria</a:t>
            </a:r>
          </a:p>
          <a:p>
            <a:r>
              <a:rPr lang="en-IN" sz="1100" b="0" dirty="0">
                <a:solidFill>
                  <a:schemeClr val="tx1"/>
                </a:solidFill>
                <a:effectLst/>
                <a:latin typeface="Consolas" panose="020B0609020204030204" pitchFamily="49" charset="0"/>
              </a:rPr>
              <a:t>    </a:t>
            </a:r>
            <a:r>
              <a:rPr lang="en-IN" sz="1100" b="0" dirty="0" err="1">
                <a:solidFill>
                  <a:schemeClr val="tx1"/>
                </a:solidFill>
                <a:effectLst/>
                <a:latin typeface="Consolas" panose="020B0609020204030204" pitchFamily="49" charset="0"/>
              </a:rPr>
              <a:t>is_legitimate</a:t>
            </a:r>
            <a:r>
              <a:rPr lang="en-IN" sz="1100" b="0" dirty="0">
                <a:solidFill>
                  <a:schemeClr val="tx1"/>
                </a:solidFill>
                <a:effectLst/>
                <a:latin typeface="Consolas" panose="020B0609020204030204" pitchFamily="49" charset="0"/>
              </a:rPr>
              <a:t> = (</a:t>
            </a:r>
            <a:r>
              <a:rPr lang="en-IN" sz="1100" b="0" dirty="0" err="1">
                <a:solidFill>
                  <a:schemeClr val="tx1"/>
                </a:solidFill>
                <a:effectLst/>
                <a:latin typeface="Consolas" panose="020B0609020204030204" pitchFamily="49" charset="0"/>
              </a:rPr>
              <a:t>abuse_result.get</a:t>
            </a:r>
            <a:r>
              <a:rPr lang="en-IN" sz="1100" b="0" dirty="0">
                <a:solidFill>
                  <a:schemeClr val="tx1"/>
                </a:solidFill>
                <a:effectLst/>
                <a:latin typeface="Consolas" panose="020B0609020204030204" pitchFamily="49" charset="0"/>
              </a:rPr>
              <a:t>('data', {}).get('</a:t>
            </a:r>
            <a:r>
              <a:rPr lang="en-IN" sz="1100" b="0" dirty="0" err="1">
                <a:solidFill>
                  <a:schemeClr val="tx1"/>
                </a:solidFill>
                <a:effectLst/>
                <a:latin typeface="Consolas" panose="020B0609020204030204" pitchFamily="49" charset="0"/>
              </a:rPr>
              <a:t>abuseConfidenceScore</a:t>
            </a:r>
            <a:r>
              <a:rPr lang="en-IN" sz="1100" b="0" dirty="0">
                <a:solidFill>
                  <a:schemeClr val="tx1"/>
                </a:solidFill>
                <a:effectLst/>
                <a:latin typeface="Consolas" panose="020B0609020204030204" pitchFamily="49" charset="0"/>
              </a:rPr>
              <a:t>', 100) &lt; 50 and</a:t>
            </a:r>
          </a:p>
          <a:p>
            <a:r>
              <a:rPr lang="en-IN" sz="1100" b="0" dirty="0">
                <a:solidFill>
                  <a:schemeClr val="tx1"/>
                </a:solidFill>
                <a:effectLst/>
                <a:latin typeface="Consolas" panose="020B0609020204030204" pitchFamily="49" charset="0"/>
              </a:rPr>
              <a:t>                     </a:t>
            </a:r>
            <a:r>
              <a:rPr lang="en-IN" sz="1100" b="0" dirty="0" err="1">
                <a:solidFill>
                  <a:schemeClr val="tx1"/>
                </a:solidFill>
                <a:effectLst/>
                <a:latin typeface="Consolas" panose="020B0609020204030204" pitchFamily="49" charset="0"/>
              </a:rPr>
              <a:t>vt_result.get</a:t>
            </a:r>
            <a:r>
              <a:rPr lang="en-IN" sz="1100" b="0" dirty="0">
                <a:solidFill>
                  <a:schemeClr val="tx1"/>
                </a:solidFill>
                <a:effectLst/>
                <a:latin typeface="Consolas" panose="020B0609020204030204" pitchFamily="49" charset="0"/>
              </a:rPr>
              <a:t>('data', {}).get('attributes', {}).get('</a:t>
            </a:r>
            <a:r>
              <a:rPr lang="en-IN" sz="1100" b="0" dirty="0" err="1">
                <a:solidFill>
                  <a:schemeClr val="tx1"/>
                </a:solidFill>
                <a:effectLst/>
                <a:latin typeface="Consolas" panose="020B0609020204030204" pitchFamily="49" charset="0"/>
              </a:rPr>
              <a:t>last_analysis_stats</a:t>
            </a:r>
            <a:r>
              <a:rPr lang="en-IN" sz="1100" b="0" dirty="0">
                <a:solidFill>
                  <a:schemeClr val="tx1"/>
                </a:solidFill>
                <a:effectLst/>
                <a:latin typeface="Consolas" panose="020B0609020204030204" pitchFamily="49" charset="0"/>
              </a:rPr>
              <a:t>', {}).get('malicious', 1) == 0)</a:t>
            </a:r>
          </a:p>
          <a:p>
            <a:r>
              <a:rPr lang="en-IN" sz="1100" b="0" dirty="0">
                <a:solidFill>
                  <a:schemeClr val="tx1"/>
                </a:solidFill>
                <a:effectLst/>
                <a:latin typeface="Consolas" panose="020B0609020204030204" pitchFamily="49" charset="0"/>
              </a:rPr>
              <a:t>    </a:t>
            </a:r>
          </a:p>
          <a:p>
            <a:r>
              <a:rPr lang="en-IN" sz="1100" b="0" dirty="0">
                <a:solidFill>
                  <a:schemeClr val="tx1"/>
                </a:solidFill>
                <a:effectLst/>
                <a:latin typeface="Consolas" panose="020B0609020204030204" pitchFamily="49" charset="0"/>
              </a:rPr>
              <a:t>    return </a:t>
            </a:r>
            <a:r>
              <a:rPr lang="en-IN" sz="1100" b="0" dirty="0" err="1">
                <a:solidFill>
                  <a:schemeClr val="tx1"/>
                </a:solidFill>
                <a:effectLst/>
                <a:latin typeface="Consolas" panose="020B0609020204030204" pitchFamily="49" charset="0"/>
              </a:rPr>
              <a:t>is_legitimate</a:t>
            </a:r>
            <a:endParaRPr lang="en-IN" sz="1100" b="0" dirty="0">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551898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5"/>
          <p:cNvSpPr txBox="1">
            <a:spLocks noGrp="1"/>
          </p:cNvSpPr>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Important Code segments</a:t>
            </a:r>
            <a:endParaRPr dirty="0"/>
          </a:p>
        </p:txBody>
      </p:sp>
      <p:sp>
        <p:nvSpPr>
          <p:cNvPr id="4" name="TextBox 3">
            <a:extLst>
              <a:ext uri="{FF2B5EF4-FFF2-40B4-BE49-F238E27FC236}">
                <a16:creationId xmlns:a16="http://schemas.microsoft.com/office/drawing/2014/main" id="{86AEB259-77BE-4FC3-BCC1-4CE9BC779443}"/>
              </a:ext>
            </a:extLst>
          </p:cNvPr>
          <p:cNvSpPr txBox="1"/>
          <p:nvPr/>
        </p:nvSpPr>
        <p:spPr>
          <a:xfrm>
            <a:off x="619432" y="1297858"/>
            <a:ext cx="6882581" cy="5262979"/>
          </a:xfrm>
          <a:prstGeom prst="rect">
            <a:avLst/>
          </a:prstGeom>
          <a:noFill/>
        </p:spPr>
        <p:txBody>
          <a:bodyPr wrap="square" rtlCol="0">
            <a:spAutoFit/>
          </a:bodyPr>
          <a:lstStyle/>
          <a:p>
            <a:r>
              <a:rPr lang="en-IN" sz="1400" b="0" dirty="0">
                <a:solidFill>
                  <a:schemeClr val="tx1"/>
                </a:solidFill>
                <a:effectLst/>
                <a:latin typeface="Consolas" panose="020B0609020204030204" pitchFamily="49" charset="0"/>
              </a:rPr>
              <a:t>import </a:t>
            </a:r>
            <a:r>
              <a:rPr lang="en-IN" sz="1400" b="0" dirty="0" err="1">
                <a:solidFill>
                  <a:schemeClr val="tx1"/>
                </a:solidFill>
                <a:effectLst/>
                <a:latin typeface="Consolas" panose="020B0609020204030204" pitchFamily="49" charset="0"/>
              </a:rPr>
              <a:t>psutil</a:t>
            </a:r>
            <a:endParaRPr lang="en-IN" sz="1400" b="0" dirty="0">
              <a:solidFill>
                <a:schemeClr val="tx1"/>
              </a:solidFill>
              <a:effectLst/>
              <a:latin typeface="Consolas" panose="020B0609020204030204" pitchFamily="49" charset="0"/>
            </a:endParaRPr>
          </a:p>
          <a:p>
            <a:br>
              <a:rPr lang="en-IN" sz="1400" b="0" dirty="0">
                <a:solidFill>
                  <a:schemeClr val="tx1"/>
                </a:solidFill>
                <a:effectLst/>
                <a:latin typeface="Consolas" panose="020B0609020204030204" pitchFamily="49" charset="0"/>
              </a:rPr>
            </a:br>
            <a:r>
              <a:rPr lang="en-IN" sz="1400" b="0" dirty="0">
                <a:solidFill>
                  <a:schemeClr val="tx1"/>
                </a:solidFill>
                <a:effectLst/>
                <a:latin typeface="Consolas" panose="020B0609020204030204" pitchFamily="49" charset="0"/>
              </a:rPr>
              <a:t>def </a:t>
            </a:r>
            <a:r>
              <a:rPr lang="en-IN" sz="1400" b="0" dirty="0" err="1">
                <a:solidFill>
                  <a:schemeClr val="tx1"/>
                </a:solidFill>
                <a:effectLst/>
                <a:latin typeface="Consolas" panose="020B0609020204030204" pitchFamily="49" charset="0"/>
              </a:rPr>
              <a:t>get_network_details</a:t>
            </a:r>
            <a:r>
              <a:rPr lang="en-IN" sz="1400" b="0" dirty="0">
                <a:solidFill>
                  <a:schemeClr val="tx1"/>
                </a:solidFill>
                <a:effectLst/>
                <a:latin typeface="Consolas" panose="020B0609020204030204" pitchFamily="49" charset="0"/>
              </a:rPr>
              <a:t>(</a:t>
            </a:r>
            <a:r>
              <a:rPr lang="en-IN" sz="1400" b="0" dirty="0" err="1">
                <a:solidFill>
                  <a:schemeClr val="tx1"/>
                </a:solidFill>
                <a:effectLst/>
                <a:latin typeface="Consolas" panose="020B0609020204030204" pitchFamily="49" charset="0"/>
              </a:rPr>
              <a:t>pid</a:t>
            </a:r>
            <a:r>
              <a:rPr lang="en-IN" sz="1400" b="0" dirty="0">
                <a:solidFill>
                  <a:schemeClr val="tx1"/>
                </a:solidFill>
                <a:effectLst/>
                <a:latin typeface="Consolas" panose="020B0609020204030204" pitchFamily="49" charset="0"/>
              </a:rPr>
              <a:t>):</a:t>
            </a:r>
          </a:p>
          <a:p>
            <a:r>
              <a:rPr lang="en-IN" sz="1400" b="0" dirty="0">
                <a:solidFill>
                  <a:schemeClr val="tx1"/>
                </a:solidFill>
                <a:effectLst/>
                <a:latin typeface="Consolas" panose="020B0609020204030204" pitchFamily="49" charset="0"/>
              </a:rPr>
              <a:t>    </a:t>
            </a:r>
            <a:r>
              <a:rPr lang="en-IN" sz="1400" b="0" dirty="0" err="1">
                <a:solidFill>
                  <a:schemeClr val="tx1"/>
                </a:solidFill>
                <a:effectLst/>
                <a:latin typeface="Consolas" panose="020B0609020204030204" pitchFamily="49" charset="0"/>
              </a:rPr>
              <a:t>source_ips</a:t>
            </a:r>
            <a:r>
              <a:rPr lang="en-IN" sz="1400" b="0" dirty="0">
                <a:solidFill>
                  <a:schemeClr val="tx1"/>
                </a:solidFill>
                <a:effectLst/>
                <a:latin typeface="Consolas" panose="020B0609020204030204" pitchFamily="49" charset="0"/>
              </a:rPr>
              <a:t> = set()</a:t>
            </a:r>
          </a:p>
          <a:p>
            <a:r>
              <a:rPr lang="en-IN" sz="1400" b="0" dirty="0">
                <a:solidFill>
                  <a:schemeClr val="tx1"/>
                </a:solidFill>
                <a:effectLst/>
                <a:latin typeface="Consolas" panose="020B0609020204030204" pitchFamily="49" charset="0"/>
              </a:rPr>
              <a:t>    </a:t>
            </a:r>
            <a:r>
              <a:rPr lang="en-IN" sz="1400" b="0" dirty="0" err="1">
                <a:solidFill>
                  <a:schemeClr val="tx1"/>
                </a:solidFill>
                <a:effectLst/>
                <a:latin typeface="Consolas" panose="020B0609020204030204" pitchFamily="49" charset="0"/>
              </a:rPr>
              <a:t>destination_ips</a:t>
            </a:r>
            <a:r>
              <a:rPr lang="en-IN" sz="1400" b="0" dirty="0">
                <a:solidFill>
                  <a:schemeClr val="tx1"/>
                </a:solidFill>
                <a:effectLst/>
                <a:latin typeface="Consolas" panose="020B0609020204030204" pitchFamily="49" charset="0"/>
              </a:rPr>
              <a:t> = set()</a:t>
            </a:r>
          </a:p>
          <a:p>
            <a:r>
              <a:rPr lang="en-IN" sz="1400" b="0" dirty="0">
                <a:solidFill>
                  <a:schemeClr val="tx1"/>
                </a:solidFill>
                <a:effectLst/>
                <a:latin typeface="Consolas" panose="020B0609020204030204" pitchFamily="49" charset="0"/>
              </a:rPr>
              <a:t>    </a:t>
            </a:r>
            <a:r>
              <a:rPr lang="en-IN" sz="1400" b="0" dirty="0" err="1">
                <a:solidFill>
                  <a:schemeClr val="tx1"/>
                </a:solidFill>
                <a:effectLst/>
                <a:latin typeface="Consolas" panose="020B0609020204030204" pitchFamily="49" charset="0"/>
              </a:rPr>
              <a:t>network_packets</a:t>
            </a:r>
            <a:r>
              <a:rPr lang="en-IN" sz="1400" b="0" dirty="0">
                <a:solidFill>
                  <a:schemeClr val="tx1"/>
                </a:solidFill>
                <a:effectLst/>
                <a:latin typeface="Consolas" panose="020B0609020204030204" pitchFamily="49" charset="0"/>
              </a:rPr>
              <a:t> = 0</a:t>
            </a:r>
          </a:p>
          <a:p>
            <a:br>
              <a:rPr lang="en-IN" sz="1400" b="0" dirty="0">
                <a:solidFill>
                  <a:schemeClr val="tx1"/>
                </a:solidFill>
                <a:effectLst/>
                <a:latin typeface="Consolas" panose="020B0609020204030204" pitchFamily="49" charset="0"/>
              </a:rPr>
            </a:br>
            <a:r>
              <a:rPr lang="en-IN" sz="1400" b="0" dirty="0">
                <a:solidFill>
                  <a:schemeClr val="tx1"/>
                </a:solidFill>
                <a:effectLst/>
                <a:latin typeface="Consolas" panose="020B0609020204030204" pitchFamily="49" charset="0"/>
              </a:rPr>
              <a:t>    try:</a:t>
            </a:r>
          </a:p>
          <a:p>
            <a:r>
              <a:rPr lang="en-IN" sz="1400" b="0" dirty="0">
                <a:solidFill>
                  <a:schemeClr val="tx1"/>
                </a:solidFill>
                <a:effectLst/>
                <a:latin typeface="Consolas" panose="020B0609020204030204" pitchFamily="49" charset="0"/>
              </a:rPr>
              <a:t>        process = </a:t>
            </a:r>
            <a:r>
              <a:rPr lang="en-IN" sz="1400" b="0" dirty="0" err="1">
                <a:solidFill>
                  <a:schemeClr val="tx1"/>
                </a:solidFill>
                <a:effectLst/>
                <a:latin typeface="Consolas" panose="020B0609020204030204" pitchFamily="49" charset="0"/>
              </a:rPr>
              <a:t>psutil.Process</a:t>
            </a:r>
            <a:r>
              <a:rPr lang="en-IN" sz="1400" b="0" dirty="0">
                <a:solidFill>
                  <a:schemeClr val="tx1"/>
                </a:solidFill>
                <a:effectLst/>
                <a:latin typeface="Consolas" panose="020B0609020204030204" pitchFamily="49" charset="0"/>
              </a:rPr>
              <a:t>(</a:t>
            </a:r>
            <a:r>
              <a:rPr lang="en-IN" sz="1400" b="0" dirty="0" err="1">
                <a:solidFill>
                  <a:schemeClr val="tx1"/>
                </a:solidFill>
                <a:effectLst/>
                <a:latin typeface="Consolas" panose="020B0609020204030204" pitchFamily="49" charset="0"/>
              </a:rPr>
              <a:t>pid</a:t>
            </a:r>
            <a:r>
              <a:rPr lang="en-IN" sz="1400" b="0" dirty="0">
                <a:solidFill>
                  <a:schemeClr val="tx1"/>
                </a:solidFill>
                <a:effectLst/>
                <a:latin typeface="Consolas" panose="020B0609020204030204" pitchFamily="49" charset="0"/>
              </a:rPr>
              <a:t>)</a:t>
            </a:r>
          </a:p>
          <a:p>
            <a:r>
              <a:rPr lang="en-IN" sz="1400" b="0" dirty="0">
                <a:solidFill>
                  <a:schemeClr val="tx1"/>
                </a:solidFill>
                <a:effectLst/>
                <a:latin typeface="Consolas" panose="020B0609020204030204" pitchFamily="49" charset="0"/>
              </a:rPr>
              <a:t>        connections = </a:t>
            </a:r>
            <a:r>
              <a:rPr lang="en-IN" sz="1400" b="0" dirty="0" err="1">
                <a:solidFill>
                  <a:schemeClr val="tx1"/>
                </a:solidFill>
                <a:effectLst/>
                <a:latin typeface="Consolas" panose="020B0609020204030204" pitchFamily="49" charset="0"/>
              </a:rPr>
              <a:t>process.connections</a:t>
            </a:r>
            <a:r>
              <a:rPr lang="en-IN" sz="1400" b="0" dirty="0">
                <a:solidFill>
                  <a:schemeClr val="tx1"/>
                </a:solidFill>
                <a:effectLst/>
                <a:latin typeface="Consolas" panose="020B0609020204030204" pitchFamily="49" charset="0"/>
              </a:rPr>
              <a:t>(kind='</a:t>
            </a:r>
            <a:r>
              <a:rPr lang="en-IN" sz="1400" b="0" dirty="0" err="1">
                <a:solidFill>
                  <a:schemeClr val="tx1"/>
                </a:solidFill>
                <a:effectLst/>
                <a:latin typeface="Consolas" panose="020B0609020204030204" pitchFamily="49" charset="0"/>
              </a:rPr>
              <a:t>inet</a:t>
            </a:r>
            <a:r>
              <a:rPr lang="en-IN" sz="1400" b="0" dirty="0">
                <a:solidFill>
                  <a:schemeClr val="tx1"/>
                </a:solidFill>
                <a:effectLst/>
                <a:latin typeface="Consolas" panose="020B0609020204030204" pitchFamily="49" charset="0"/>
              </a:rPr>
              <a:t>')</a:t>
            </a:r>
          </a:p>
          <a:p>
            <a:br>
              <a:rPr lang="en-IN" sz="1400" b="0" dirty="0">
                <a:solidFill>
                  <a:schemeClr val="tx1"/>
                </a:solidFill>
                <a:effectLst/>
                <a:latin typeface="Consolas" panose="020B0609020204030204" pitchFamily="49" charset="0"/>
              </a:rPr>
            </a:br>
            <a:r>
              <a:rPr lang="en-IN" sz="1400" b="0" dirty="0">
                <a:solidFill>
                  <a:schemeClr val="tx1"/>
                </a:solidFill>
                <a:effectLst/>
                <a:latin typeface="Consolas" panose="020B0609020204030204" pitchFamily="49" charset="0"/>
              </a:rPr>
              <a:t>        for conn in connections:</a:t>
            </a:r>
          </a:p>
          <a:p>
            <a:r>
              <a:rPr lang="en-IN" sz="1400" b="0" dirty="0">
                <a:solidFill>
                  <a:schemeClr val="tx1"/>
                </a:solidFill>
                <a:effectLst/>
                <a:latin typeface="Consolas" panose="020B0609020204030204" pitchFamily="49" charset="0"/>
              </a:rPr>
              <a:t>            </a:t>
            </a:r>
            <a:r>
              <a:rPr lang="en-IN" sz="1400" b="0" dirty="0" err="1">
                <a:solidFill>
                  <a:schemeClr val="tx1"/>
                </a:solidFill>
                <a:effectLst/>
                <a:latin typeface="Consolas" panose="020B0609020204030204" pitchFamily="49" charset="0"/>
              </a:rPr>
              <a:t>source_ips.add</a:t>
            </a:r>
            <a:r>
              <a:rPr lang="en-IN" sz="1400" b="0" dirty="0">
                <a:solidFill>
                  <a:schemeClr val="tx1"/>
                </a:solidFill>
                <a:effectLst/>
                <a:latin typeface="Consolas" panose="020B0609020204030204" pitchFamily="49" charset="0"/>
              </a:rPr>
              <a:t>(</a:t>
            </a:r>
            <a:r>
              <a:rPr lang="en-IN" sz="1400" b="0" dirty="0" err="1">
                <a:solidFill>
                  <a:schemeClr val="tx1"/>
                </a:solidFill>
                <a:effectLst/>
                <a:latin typeface="Consolas" panose="020B0609020204030204" pitchFamily="49" charset="0"/>
              </a:rPr>
              <a:t>conn.laddr.ip</a:t>
            </a:r>
            <a:r>
              <a:rPr lang="en-IN" sz="1400" b="0" dirty="0">
                <a:solidFill>
                  <a:schemeClr val="tx1"/>
                </a:solidFill>
                <a:effectLst/>
                <a:latin typeface="Consolas" panose="020B0609020204030204" pitchFamily="49" charset="0"/>
              </a:rPr>
              <a:t> if </a:t>
            </a:r>
            <a:r>
              <a:rPr lang="en-IN" sz="1400" b="0" dirty="0" err="1">
                <a:solidFill>
                  <a:schemeClr val="tx1"/>
                </a:solidFill>
                <a:effectLst/>
                <a:latin typeface="Consolas" panose="020B0609020204030204" pitchFamily="49" charset="0"/>
              </a:rPr>
              <a:t>conn.laddr</a:t>
            </a:r>
            <a:r>
              <a:rPr lang="en-IN" sz="1400" b="0" dirty="0">
                <a:solidFill>
                  <a:schemeClr val="tx1"/>
                </a:solidFill>
                <a:effectLst/>
                <a:latin typeface="Consolas" panose="020B0609020204030204" pitchFamily="49" charset="0"/>
              </a:rPr>
              <a:t> else "N/A")</a:t>
            </a:r>
          </a:p>
          <a:p>
            <a:r>
              <a:rPr lang="en-IN" sz="1400" b="0" dirty="0">
                <a:solidFill>
                  <a:schemeClr val="tx1"/>
                </a:solidFill>
                <a:effectLst/>
                <a:latin typeface="Consolas" panose="020B0609020204030204" pitchFamily="49" charset="0"/>
              </a:rPr>
              <a:t>            </a:t>
            </a:r>
            <a:r>
              <a:rPr lang="en-IN" sz="1400" b="0" dirty="0" err="1">
                <a:solidFill>
                  <a:schemeClr val="tx1"/>
                </a:solidFill>
                <a:effectLst/>
                <a:latin typeface="Consolas" panose="020B0609020204030204" pitchFamily="49" charset="0"/>
              </a:rPr>
              <a:t>destination_ips.add</a:t>
            </a:r>
            <a:r>
              <a:rPr lang="en-IN" sz="1400" b="0" dirty="0">
                <a:solidFill>
                  <a:schemeClr val="tx1"/>
                </a:solidFill>
                <a:effectLst/>
                <a:latin typeface="Consolas" panose="020B0609020204030204" pitchFamily="49" charset="0"/>
              </a:rPr>
              <a:t>(</a:t>
            </a:r>
            <a:r>
              <a:rPr lang="en-IN" sz="1400" b="0" dirty="0" err="1">
                <a:solidFill>
                  <a:schemeClr val="tx1"/>
                </a:solidFill>
                <a:effectLst/>
                <a:latin typeface="Consolas" panose="020B0609020204030204" pitchFamily="49" charset="0"/>
              </a:rPr>
              <a:t>conn.raddr.ip</a:t>
            </a:r>
            <a:r>
              <a:rPr lang="en-IN" sz="1400" b="0" dirty="0">
                <a:solidFill>
                  <a:schemeClr val="tx1"/>
                </a:solidFill>
                <a:effectLst/>
                <a:latin typeface="Consolas" panose="020B0609020204030204" pitchFamily="49" charset="0"/>
              </a:rPr>
              <a:t> if </a:t>
            </a:r>
            <a:r>
              <a:rPr lang="en-IN" sz="1400" b="0" dirty="0" err="1">
                <a:solidFill>
                  <a:schemeClr val="tx1"/>
                </a:solidFill>
                <a:effectLst/>
                <a:latin typeface="Consolas" panose="020B0609020204030204" pitchFamily="49" charset="0"/>
              </a:rPr>
              <a:t>conn.raddr</a:t>
            </a:r>
            <a:r>
              <a:rPr lang="en-IN" sz="1400" b="0" dirty="0">
                <a:solidFill>
                  <a:schemeClr val="tx1"/>
                </a:solidFill>
                <a:effectLst/>
                <a:latin typeface="Consolas" panose="020B0609020204030204" pitchFamily="49" charset="0"/>
              </a:rPr>
              <a:t> else "N/A")</a:t>
            </a:r>
          </a:p>
          <a:p>
            <a:r>
              <a:rPr lang="en-IN" sz="1400" b="0" dirty="0">
                <a:solidFill>
                  <a:schemeClr val="tx1"/>
                </a:solidFill>
                <a:effectLst/>
                <a:latin typeface="Consolas" panose="020B0609020204030204" pitchFamily="49" charset="0"/>
              </a:rPr>
              <a:t>            </a:t>
            </a:r>
            <a:r>
              <a:rPr lang="en-IN" sz="1400" b="0" dirty="0" err="1">
                <a:solidFill>
                  <a:schemeClr val="tx1"/>
                </a:solidFill>
                <a:effectLst/>
                <a:latin typeface="Consolas" panose="020B0609020204030204" pitchFamily="49" charset="0"/>
              </a:rPr>
              <a:t>network_packets</a:t>
            </a:r>
            <a:r>
              <a:rPr lang="en-IN" sz="1400" b="0" dirty="0">
                <a:solidFill>
                  <a:schemeClr val="tx1"/>
                </a:solidFill>
                <a:effectLst/>
                <a:latin typeface="Consolas" panose="020B0609020204030204" pitchFamily="49" charset="0"/>
              </a:rPr>
              <a:t> += 1  # Placeholder for actual packet count</a:t>
            </a:r>
          </a:p>
          <a:p>
            <a:br>
              <a:rPr lang="en-IN" sz="1400" b="0" dirty="0">
                <a:solidFill>
                  <a:schemeClr val="tx1"/>
                </a:solidFill>
                <a:effectLst/>
                <a:latin typeface="Consolas" panose="020B0609020204030204" pitchFamily="49" charset="0"/>
              </a:rPr>
            </a:br>
            <a:r>
              <a:rPr lang="en-IN" sz="1400" b="0" dirty="0">
                <a:solidFill>
                  <a:schemeClr val="tx1"/>
                </a:solidFill>
                <a:effectLst/>
                <a:latin typeface="Consolas" panose="020B0609020204030204" pitchFamily="49" charset="0"/>
              </a:rPr>
              <a:t>    except (</a:t>
            </a:r>
            <a:r>
              <a:rPr lang="en-IN" sz="1400" b="0" dirty="0" err="1">
                <a:solidFill>
                  <a:schemeClr val="tx1"/>
                </a:solidFill>
                <a:effectLst/>
                <a:latin typeface="Consolas" panose="020B0609020204030204" pitchFamily="49" charset="0"/>
              </a:rPr>
              <a:t>psutil.NoSuchProcess</a:t>
            </a:r>
            <a:r>
              <a:rPr lang="en-IN" sz="1400" b="0" dirty="0">
                <a:solidFill>
                  <a:schemeClr val="tx1"/>
                </a:solidFill>
                <a:effectLst/>
                <a:latin typeface="Consolas" panose="020B0609020204030204" pitchFamily="49" charset="0"/>
              </a:rPr>
              <a:t>, </a:t>
            </a:r>
            <a:r>
              <a:rPr lang="en-IN" sz="1400" b="0" dirty="0" err="1">
                <a:solidFill>
                  <a:schemeClr val="tx1"/>
                </a:solidFill>
                <a:effectLst/>
                <a:latin typeface="Consolas" panose="020B0609020204030204" pitchFamily="49" charset="0"/>
              </a:rPr>
              <a:t>psutil.AccessDenied</a:t>
            </a:r>
            <a:r>
              <a:rPr lang="en-IN" sz="1400" b="0" dirty="0">
                <a:solidFill>
                  <a:schemeClr val="tx1"/>
                </a:solidFill>
                <a:effectLst/>
                <a:latin typeface="Consolas" panose="020B0609020204030204" pitchFamily="49" charset="0"/>
              </a:rPr>
              <a:t>, </a:t>
            </a:r>
            <a:r>
              <a:rPr lang="en-IN" sz="1400" b="0" dirty="0" err="1">
                <a:solidFill>
                  <a:schemeClr val="tx1"/>
                </a:solidFill>
                <a:effectLst/>
                <a:latin typeface="Consolas" panose="020B0609020204030204" pitchFamily="49" charset="0"/>
              </a:rPr>
              <a:t>psutil.ZombieProcess</a:t>
            </a:r>
            <a:r>
              <a:rPr lang="en-IN" sz="1400" b="0" dirty="0">
                <a:solidFill>
                  <a:schemeClr val="tx1"/>
                </a:solidFill>
                <a:effectLst/>
                <a:latin typeface="Consolas" panose="020B0609020204030204" pitchFamily="49" charset="0"/>
              </a:rPr>
              <a:t>):</a:t>
            </a:r>
          </a:p>
          <a:p>
            <a:r>
              <a:rPr lang="en-IN" sz="1400" b="0" dirty="0">
                <a:solidFill>
                  <a:schemeClr val="tx1"/>
                </a:solidFill>
                <a:effectLst/>
                <a:latin typeface="Consolas" panose="020B0609020204030204" pitchFamily="49" charset="0"/>
              </a:rPr>
              <a:t>        pass</a:t>
            </a:r>
          </a:p>
          <a:p>
            <a:br>
              <a:rPr lang="en-IN" sz="1400" b="0" dirty="0">
                <a:solidFill>
                  <a:schemeClr val="tx1"/>
                </a:solidFill>
                <a:effectLst/>
                <a:latin typeface="Consolas" panose="020B0609020204030204" pitchFamily="49" charset="0"/>
              </a:rPr>
            </a:br>
            <a:r>
              <a:rPr lang="en-IN" sz="1400" b="0" dirty="0">
                <a:solidFill>
                  <a:schemeClr val="tx1"/>
                </a:solidFill>
                <a:effectLst/>
                <a:latin typeface="Consolas" panose="020B0609020204030204" pitchFamily="49" charset="0"/>
              </a:rPr>
              <a:t>    return [list(</a:t>
            </a:r>
            <a:r>
              <a:rPr lang="en-IN" sz="1400" b="0" dirty="0" err="1">
                <a:solidFill>
                  <a:schemeClr val="tx1"/>
                </a:solidFill>
                <a:effectLst/>
                <a:latin typeface="Consolas" panose="020B0609020204030204" pitchFamily="49" charset="0"/>
              </a:rPr>
              <a:t>source_ips</a:t>
            </a:r>
            <a:r>
              <a:rPr lang="en-IN" sz="1400" b="0" dirty="0">
                <a:solidFill>
                  <a:schemeClr val="tx1"/>
                </a:solidFill>
                <a:effectLst/>
                <a:latin typeface="Consolas" panose="020B0609020204030204" pitchFamily="49" charset="0"/>
              </a:rPr>
              <a:t>), list(</a:t>
            </a:r>
            <a:r>
              <a:rPr lang="en-IN" sz="1400" b="0" dirty="0" err="1">
                <a:solidFill>
                  <a:schemeClr val="tx1"/>
                </a:solidFill>
                <a:effectLst/>
                <a:latin typeface="Consolas" panose="020B0609020204030204" pitchFamily="49" charset="0"/>
              </a:rPr>
              <a:t>destination_ips</a:t>
            </a:r>
            <a:r>
              <a:rPr lang="en-IN" sz="1400" b="0" dirty="0">
                <a:solidFill>
                  <a:schemeClr val="tx1"/>
                </a:solidFill>
                <a:effectLst/>
                <a:latin typeface="Consolas" panose="020B0609020204030204" pitchFamily="49" charset="0"/>
              </a:rPr>
              <a:t>), </a:t>
            </a:r>
            <a:r>
              <a:rPr lang="en-IN" sz="1400" b="0" dirty="0" err="1">
                <a:solidFill>
                  <a:schemeClr val="tx1"/>
                </a:solidFill>
                <a:effectLst/>
                <a:latin typeface="Consolas" panose="020B0609020204030204" pitchFamily="49" charset="0"/>
              </a:rPr>
              <a:t>network_packets</a:t>
            </a:r>
            <a:r>
              <a:rPr lang="en-IN" sz="1400" b="0" dirty="0">
                <a:solidFill>
                  <a:schemeClr val="tx1"/>
                </a:solidFill>
                <a:effectLst/>
                <a:latin typeface="Consolas" panose="020B0609020204030204" pitchFamily="49" charset="0"/>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5"/>
          <p:cNvSpPr txBox="1">
            <a:spLocks noGrp="1"/>
          </p:cNvSpPr>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Important Code segments</a:t>
            </a:r>
            <a:endParaRPr dirty="0"/>
          </a:p>
        </p:txBody>
      </p:sp>
      <p:sp>
        <p:nvSpPr>
          <p:cNvPr id="4" name="TextBox 3">
            <a:extLst>
              <a:ext uri="{FF2B5EF4-FFF2-40B4-BE49-F238E27FC236}">
                <a16:creationId xmlns:a16="http://schemas.microsoft.com/office/drawing/2014/main" id="{86AEB259-77BE-4FC3-BCC1-4CE9BC779443}"/>
              </a:ext>
            </a:extLst>
          </p:cNvPr>
          <p:cNvSpPr txBox="1"/>
          <p:nvPr/>
        </p:nvSpPr>
        <p:spPr>
          <a:xfrm>
            <a:off x="619432" y="1297858"/>
            <a:ext cx="6882581" cy="4662815"/>
          </a:xfrm>
          <a:prstGeom prst="rect">
            <a:avLst/>
          </a:prstGeom>
          <a:noFill/>
        </p:spPr>
        <p:txBody>
          <a:bodyPr wrap="square" rtlCol="0">
            <a:spAutoFit/>
          </a:bodyPr>
          <a:lstStyle/>
          <a:p>
            <a:r>
              <a:rPr lang="en-IN" sz="1100" b="0" dirty="0">
                <a:solidFill>
                  <a:schemeClr val="tx1"/>
                </a:solidFill>
                <a:effectLst/>
                <a:latin typeface="Consolas" panose="020B0609020204030204" pitchFamily="49" charset="0"/>
              </a:rPr>
              <a:t>def </a:t>
            </a:r>
            <a:r>
              <a:rPr lang="en-IN" sz="1100" b="0" dirty="0" err="1">
                <a:solidFill>
                  <a:schemeClr val="tx1"/>
                </a:solidFill>
                <a:effectLst/>
                <a:latin typeface="Consolas" panose="020B0609020204030204" pitchFamily="49" charset="0"/>
              </a:rPr>
              <a:t>is_trusted_company</a:t>
            </a:r>
            <a:r>
              <a:rPr lang="en-IN" sz="1100" b="0" dirty="0">
                <a:solidFill>
                  <a:schemeClr val="tx1"/>
                </a:solidFill>
                <a:effectLst/>
                <a:latin typeface="Consolas" panose="020B0609020204030204" pitchFamily="49" charset="0"/>
              </a:rPr>
              <a:t>(</a:t>
            </a:r>
            <a:r>
              <a:rPr lang="en-IN" sz="1100" b="0" dirty="0" err="1">
                <a:solidFill>
                  <a:schemeClr val="tx1"/>
                </a:solidFill>
                <a:effectLst/>
                <a:latin typeface="Consolas" panose="020B0609020204030204" pitchFamily="49" charset="0"/>
              </a:rPr>
              <a:t>company_name</a:t>
            </a:r>
            <a:r>
              <a:rPr lang="en-IN" sz="1100" b="0" dirty="0">
                <a:solidFill>
                  <a:schemeClr val="tx1"/>
                </a:solidFill>
                <a:effectLst/>
                <a:latin typeface="Consolas" panose="020B0609020204030204" pitchFamily="49" charset="0"/>
              </a:rPr>
              <a:t>):</a:t>
            </a:r>
          </a:p>
          <a:p>
            <a:r>
              <a:rPr lang="en-IN" sz="1100" b="0" dirty="0">
                <a:solidFill>
                  <a:schemeClr val="tx1"/>
                </a:solidFill>
                <a:effectLst/>
                <a:latin typeface="Consolas" panose="020B0609020204030204" pitchFamily="49" charset="0"/>
              </a:rPr>
              <a:t>    </a:t>
            </a:r>
            <a:r>
              <a:rPr lang="en-IN" sz="1100" b="0" dirty="0" err="1">
                <a:solidFill>
                  <a:schemeClr val="tx1"/>
                </a:solidFill>
                <a:effectLst/>
                <a:latin typeface="Consolas" panose="020B0609020204030204" pitchFamily="49" charset="0"/>
              </a:rPr>
              <a:t>trusted_companies</a:t>
            </a:r>
            <a:r>
              <a:rPr lang="en-IN" sz="1100" b="0" dirty="0">
                <a:solidFill>
                  <a:schemeClr val="tx1"/>
                </a:solidFill>
                <a:effectLst/>
                <a:latin typeface="Consolas" panose="020B0609020204030204" pitchFamily="49" charset="0"/>
              </a:rPr>
              <a:t> = ["Microsoft Corporation", "Google LLC", "Apple Inc."]  # Example list</a:t>
            </a:r>
          </a:p>
          <a:p>
            <a:r>
              <a:rPr lang="en-IN" sz="1100" b="0" dirty="0">
                <a:solidFill>
                  <a:schemeClr val="tx1"/>
                </a:solidFill>
                <a:effectLst/>
                <a:latin typeface="Consolas" panose="020B0609020204030204" pitchFamily="49" charset="0"/>
              </a:rPr>
              <a:t>    return </a:t>
            </a:r>
            <a:r>
              <a:rPr lang="en-IN" sz="1100" b="0" dirty="0" err="1">
                <a:solidFill>
                  <a:schemeClr val="tx1"/>
                </a:solidFill>
                <a:effectLst/>
                <a:latin typeface="Consolas" panose="020B0609020204030204" pitchFamily="49" charset="0"/>
              </a:rPr>
              <a:t>company_name</a:t>
            </a:r>
            <a:r>
              <a:rPr lang="en-IN" sz="1100" b="0" dirty="0">
                <a:solidFill>
                  <a:schemeClr val="tx1"/>
                </a:solidFill>
                <a:effectLst/>
                <a:latin typeface="Consolas" panose="020B0609020204030204" pitchFamily="49" charset="0"/>
              </a:rPr>
              <a:t> in </a:t>
            </a:r>
            <a:r>
              <a:rPr lang="en-IN" sz="1100" b="0" dirty="0" err="1">
                <a:solidFill>
                  <a:schemeClr val="tx1"/>
                </a:solidFill>
                <a:effectLst/>
                <a:latin typeface="Consolas" panose="020B0609020204030204" pitchFamily="49" charset="0"/>
              </a:rPr>
              <a:t>trusted_companies</a:t>
            </a:r>
            <a:endParaRPr lang="en-IN" sz="1100" b="0" dirty="0">
              <a:solidFill>
                <a:schemeClr val="tx1"/>
              </a:solidFill>
              <a:effectLst/>
              <a:latin typeface="Consolas" panose="020B0609020204030204" pitchFamily="49" charset="0"/>
            </a:endParaRPr>
          </a:p>
          <a:p>
            <a:br>
              <a:rPr lang="en-IN" sz="1100" b="0" dirty="0">
                <a:solidFill>
                  <a:schemeClr val="tx1"/>
                </a:solidFill>
                <a:effectLst/>
                <a:latin typeface="Consolas" panose="020B0609020204030204" pitchFamily="49" charset="0"/>
              </a:rPr>
            </a:br>
            <a:r>
              <a:rPr lang="en-IN" sz="1100" b="0" dirty="0">
                <a:solidFill>
                  <a:schemeClr val="tx1"/>
                </a:solidFill>
                <a:effectLst/>
                <a:latin typeface="Consolas" panose="020B0609020204030204" pitchFamily="49" charset="0"/>
              </a:rPr>
              <a:t>def </a:t>
            </a:r>
            <a:r>
              <a:rPr lang="en-IN" sz="1100" b="0" dirty="0" err="1">
                <a:solidFill>
                  <a:schemeClr val="tx1"/>
                </a:solidFill>
                <a:effectLst/>
                <a:latin typeface="Consolas" panose="020B0609020204030204" pitchFamily="49" charset="0"/>
              </a:rPr>
              <a:t>susProcess</a:t>
            </a:r>
            <a:r>
              <a:rPr lang="en-IN" sz="1100" b="0" dirty="0">
                <a:solidFill>
                  <a:schemeClr val="tx1"/>
                </a:solidFill>
                <a:effectLst/>
                <a:latin typeface="Consolas" panose="020B0609020204030204" pitchFamily="49" charset="0"/>
              </a:rPr>
              <a:t>(</a:t>
            </a:r>
            <a:r>
              <a:rPr lang="en-IN" sz="1100" b="0" dirty="0" err="1">
                <a:solidFill>
                  <a:schemeClr val="tx1"/>
                </a:solidFill>
                <a:effectLst/>
                <a:latin typeface="Consolas" panose="020B0609020204030204" pitchFamily="49" charset="0"/>
              </a:rPr>
              <a:t>process_info</a:t>
            </a:r>
            <a:r>
              <a:rPr lang="en-IN" sz="1100" b="0" dirty="0">
                <a:solidFill>
                  <a:schemeClr val="tx1"/>
                </a:solidFill>
                <a:effectLst/>
                <a:latin typeface="Consolas" panose="020B0609020204030204" pitchFamily="49" charset="0"/>
              </a:rPr>
              <a:t>):</a:t>
            </a:r>
          </a:p>
          <a:p>
            <a:r>
              <a:rPr lang="en-IN" sz="1100" b="0" dirty="0">
                <a:solidFill>
                  <a:schemeClr val="tx1"/>
                </a:solidFill>
                <a:effectLst/>
                <a:latin typeface="Consolas" panose="020B0609020204030204" pitchFamily="49" charset="0"/>
              </a:rPr>
              <a:t>    </a:t>
            </a:r>
            <a:r>
              <a:rPr lang="en-IN" sz="1100" b="0" dirty="0" err="1">
                <a:solidFill>
                  <a:schemeClr val="tx1"/>
                </a:solidFill>
                <a:effectLst/>
                <a:latin typeface="Consolas" panose="020B0609020204030204" pitchFamily="49" charset="0"/>
              </a:rPr>
              <a:t>exe_path</a:t>
            </a:r>
            <a:r>
              <a:rPr lang="en-IN" sz="1100" b="0" dirty="0">
                <a:solidFill>
                  <a:schemeClr val="tx1"/>
                </a:solidFill>
                <a:effectLst/>
                <a:latin typeface="Consolas" panose="020B0609020204030204" pitchFamily="49" charset="0"/>
              </a:rPr>
              <a:t> = </a:t>
            </a:r>
            <a:r>
              <a:rPr lang="en-IN" sz="1100" b="0" dirty="0" err="1">
                <a:solidFill>
                  <a:schemeClr val="tx1"/>
                </a:solidFill>
                <a:effectLst/>
                <a:latin typeface="Consolas" panose="020B0609020204030204" pitchFamily="49" charset="0"/>
              </a:rPr>
              <a:t>process_info.get</a:t>
            </a:r>
            <a:r>
              <a:rPr lang="en-IN" sz="1100" b="0" dirty="0">
                <a:solidFill>
                  <a:schemeClr val="tx1"/>
                </a:solidFill>
                <a:effectLst/>
                <a:latin typeface="Consolas" panose="020B0609020204030204" pitchFamily="49" charset="0"/>
              </a:rPr>
              <a:t>('exe')</a:t>
            </a:r>
          </a:p>
          <a:p>
            <a:r>
              <a:rPr lang="en-IN" sz="1100" b="0" dirty="0">
                <a:solidFill>
                  <a:schemeClr val="tx1"/>
                </a:solidFill>
                <a:effectLst/>
                <a:latin typeface="Consolas" panose="020B0609020204030204" pitchFamily="49" charset="0"/>
              </a:rPr>
              <a:t>    if not </a:t>
            </a:r>
            <a:r>
              <a:rPr lang="en-IN" sz="1100" b="0" dirty="0" err="1">
                <a:solidFill>
                  <a:schemeClr val="tx1"/>
                </a:solidFill>
                <a:effectLst/>
                <a:latin typeface="Consolas" panose="020B0609020204030204" pitchFamily="49" charset="0"/>
              </a:rPr>
              <a:t>exe_path</a:t>
            </a:r>
            <a:r>
              <a:rPr lang="en-IN" sz="1100" b="0" dirty="0">
                <a:solidFill>
                  <a:schemeClr val="tx1"/>
                </a:solidFill>
                <a:effectLst/>
                <a:latin typeface="Consolas" panose="020B0609020204030204" pitchFamily="49" charset="0"/>
              </a:rPr>
              <a:t>:</a:t>
            </a:r>
          </a:p>
          <a:p>
            <a:r>
              <a:rPr lang="en-IN" sz="1100" b="0" dirty="0">
                <a:solidFill>
                  <a:schemeClr val="tx1"/>
                </a:solidFill>
                <a:effectLst/>
                <a:latin typeface="Consolas" panose="020B0609020204030204" pitchFamily="49" charset="0"/>
              </a:rPr>
              <a:t>        </a:t>
            </a:r>
            <a:r>
              <a:rPr lang="en-IN" sz="1100" b="0" dirty="0" err="1">
                <a:solidFill>
                  <a:schemeClr val="tx1"/>
                </a:solidFill>
                <a:effectLst/>
                <a:latin typeface="Consolas" panose="020B0609020204030204" pitchFamily="49" charset="0"/>
              </a:rPr>
              <a:t>logging.warning</a:t>
            </a:r>
            <a:r>
              <a:rPr lang="en-IN" sz="1100" b="0" dirty="0">
                <a:solidFill>
                  <a:schemeClr val="tx1"/>
                </a:solidFill>
                <a:effectLst/>
                <a:latin typeface="Consolas" panose="020B0609020204030204" pitchFamily="49" charset="0"/>
              </a:rPr>
              <a:t>(</a:t>
            </a:r>
            <a:r>
              <a:rPr lang="en-IN" sz="1100" b="0" dirty="0" err="1">
                <a:solidFill>
                  <a:schemeClr val="tx1"/>
                </a:solidFill>
                <a:effectLst/>
                <a:latin typeface="Consolas" panose="020B0609020204030204" pitchFamily="49" charset="0"/>
              </a:rPr>
              <a:t>f"No</a:t>
            </a:r>
            <a:r>
              <a:rPr lang="en-IN" sz="1100" b="0" dirty="0">
                <a:solidFill>
                  <a:schemeClr val="tx1"/>
                </a:solidFill>
                <a:effectLst/>
                <a:latin typeface="Consolas" panose="020B0609020204030204" pitchFamily="49" charset="0"/>
              </a:rPr>
              <a:t> executable path for process: {</a:t>
            </a:r>
            <a:r>
              <a:rPr lang="en-IN" sz="1100" b="0" dirty="0" err="1">
                <a:solidFill>
                  <a:schemeClr val="tx1"/>
                </a:solidFill>
                <a:effectLst/>
                <a:latin typeface="Consolas" panose="020B0609020204030204" pitchFamily="49" charset="0"/>
              </a:rPr>
              <a:t>process_info.get</a:t>
            </a:r>
            <a:r>
              <a:rPr lang="en-IN" sz="1100" b="0" dirty="0">
                <a:solidFill>
                  <a:schemeClr val="tx1"/>
                </a:solidFill>
                <a:effectLst/>
                <a:latin typeface="Consolas" panose="020B0609020204030204" pitchFamily="49" charset="0"/>
              </a:rPr>
              <a:t>('name', 'Unknown')}")</a:t>
            </a:r>
          </a:p>
          <a:p>
            <a:r>
              <a:rPr lang="en-IN" sz="1100" b="0" dirty="0">
                <a:solidFill>
                  <a:schemeClr val="tx1"/>
                </a:solidFill>
                <a:effectLst/>
                <a:latin typeface="Consolas" panose="020B0609020204030204" pitchFamily="49" charset="0"/>
              </a:rPr>
              <a:t>        return True  # Consider it suspicious if we can't check</a:t>
            </a:r>
          </a:p>
          <a:p>
            <a:br>
              <a:rPr lang="en-IN" sz="1100" b="0" dirty="0">
                <a:solidFill>
                  <a:schemeClr val="tx1"/>
                </a:solidFill>
                <a:effectLst/>
                <a:latin typeface="Consolas" panose="020B0609020204030204" pitchFamily="49" charset="0"/>
              </a:rPr>
            </a:br>
            <a:r>
              <a:rPr lang="en-IN" sz="1100" b="0" dirty="0">
                <a:solidFill>
                  <a:schemeClr val="tx1"/>
                </a:solidFill>
                <a:effectLst/>
                <a:latin typeface="Consolas" panose="020B0609020204030204" pitchFamily="49" charset="0"/>
              </a:rPr>
              <a:t>    </a:t>
            </a:r>
            <a:r>
              <a:rPr lang="en-IN" sz="1100" b="0" dirty="0" err="1">
                <a:solidFill>
                  <a:schemeClr val="tx1"/>
                </a:solidFill>
                <a:effectLst/>
                <a:latin typeface="Consolas" panose="020B0609020204030204" pitchFamily="49" charset="0"/>
              </a:rPr>
              <a:t>company_name</a:t>
            </a:r>
            <a:r>
              <a:rPr lang="en-IN" sz="1100" b="0" dirty="0">
                <a:solidFill>
                  <a:schemeClr val="tx1"/>
                </a:solidFill>
                <a:effectLst/>
                <a:latin typeface="Consolas" panose="020B0609020204030204" pitchFamily="49" charset="0"/>
              </a:rPr>
              <a:t> = </a:t>
            </a:r>
            <a:r>
              <a:rPr lang="en-IN" sz="1100" b="0" dirty="0" err="1">
                <a:solidFill>
                  <a:schemeClr val="tx1"/>
                </a:solidFill>
                <a:effectLst/>
                <a:latin typeface="Consolas" panose="020B0609020204030204" pitchFamily="49" charset="0"/>
              </a:rPr>
              <a:t>get_company_info</a:t>
            </a:r>
            <a:r>
              <a:rPr lang="en-IN" sz="1100" b="0" dirty="0">
                <a:solidFill>
                  <a:schemeClr val="tx1"/>
                </a:solidFill>
                <a:effectLst/>
                <a:latin typeface="Consolas" panose="020B0609020204030204" pitchFamily="49" charset="0"/>
              </a:rPr>
              <a:t>(</a:t>
            </a:r>
            <a:r>
              <a:rPr lang="en-IN" sz="1100" b="0" dirty="0" err="1">
                <a:solidFill>
                  <a:schemeClr val="tx1"/>
                </a:solidFill>
                <a:effectLst/>
                <a:latin typeface="Consolas" panose="020B0609020204030204" pitchFamily="49" charset="0"/>
              </a:rPr>
              <a:t>exe_path</a:t>
            </a:r>
            <a:r>
              <a:rPr lang="en-IN" sz="1100" b="0" dirty="0">
                <a:solidFill>
                  <a:schemeClr val="tx1"/>
                </a:solidFill>
                <a:effectLst/>
                <a:latin typeface="Consolas" panose="020B0609020204030204" pitchFamily="49" charset="0"/>
              </a:rPr>
              <a:t>)</a:t>
            </a:r>
          </a:p>
          <a:p>
            <a:r>
              <a:rPr lang="en-IN" sz="1100" b="0" dirty="0">
                <a:solidFill>
                  <a:schemeClr val="tx1"/>
                </a:solidFill>
                <a:effectLst/>
                <a:latin typeface="Consolas" panose="020B0609020204030204" pitchFamily="49" charset="0"/>
              </a:rPr>
              <a:t>    if </a:t>
            </a:r>
            <a:r>
              <a:rPr lang="en-IN" sz="1100" b="0" dirty="0" err="1">
                <a:solidFill>
                  <a:schemeClr val="tx1"/>
                </a:solidFill>
                <a:effectLst/>
                <a:latin typeface="Consolas" panose="020B0609020204030204" pitchFamily="49" charset="0"/>
              </a:rPr>
              <a:t>company_name</a:t>
            </a:r>
            <a:r>
              <a:rPr lang="en-IN" sz="1100" b="0" dirty="0">
                <a:solidFill>
                  <a:schemeClr val="tx1"/>
                </a:solidFill>
                <a:effectLst/>
                <a:latin typeface="Consolas" panose="020B0609020204030204" pitchFamily="49" charset="0"/>
              </a:rPr>
              <a:t> is None:</a:t>
            </a:r>
          </a:p>
          <a:p>
            <a:r>
              <a:rPr lang="en-IN" sz="1100" b="0" dirty="0">
                <a:solidFill>
                  <a:schemeClr val="tx1"/>
                </a:solidFill>
                <a:effectLst/>
                <a:latin typeface="Consolas" panose="020B0609020204030204" pitchFamily="49" charset="0"/>
              </a:rPr>
              <a:t>        logging.info(</a:t>
            </a:r>
            <a:r>
              <a:rPr lang="en-IN" sz="1100" b="0" dirty="0" err="1">
                <a:solidFill>
                  <a:schemeClr val="tx1"/>
                </a:solidFill>
                <a:effectLst/>
                <a:latin typeface="Consolas" panose="020B0609020204030204" pitchFamily="49" charset="0"/>
              </a:rPr>
              <a:t>f"No</a:t>
            </a:r>
            <a:r>
              <a:rPr lang="en-IN" sz="1100" b="0" dirty="0">
                <a:solidFill>
                  <a:schemeClr val="tx1"/>
                </a:solidFill>
                <a:effectLst/>
                <a:latin typeface="Consolas" panose="020B0609020204030204" pitchFamily="49" charset="0"/>
              </a:rPr>
              <a:t> company info for process: {</a:t>
            </a:r>
            <a:r>
              <a:rPr lang="en-IN" sz="1100" b="0" dirty="0" err="1">
                <a:solidFill>
                  <a:schemeClr val="tx1"/>
                </a:solidFill>
                <a:effectLst/>
                <a:latin typeface="Consolas" panose="020B0609020204030204" pitchFamily="49" charset="0"/>
              </a:rPr>
              <a:t>process_info.get</a:t>
            </a:r>
            <a:r>
              <a:rPr lang="en-IN" sz="1100" b="0" dirty="0">
                <a:solidFill>
                  <a:schemeClr val="tx1"/>
                </a:solidFill>
                <a:effectLst/>
                <a:latin typeface="Consolas" panose="020B0609020204030204" pitchFamily="49" charset="0"/>
              </a:rPr>
              <a:t>('name', 'Unknown')} ({</a:t>
            </a:r>
            <a:r>
              <a:rPr lang="en-IN" sz="1100" b="0" dirty="0" err="1">
                <a:solidFill>
                  <a:schemeClr val="tx1"/>
                </a:solidFill>
                <a:effectLst/>
                <a:latin typeface="Consolas" panose="020B0609020204030204" pitchFamily="49" charset="0"/>
              </a:rPr>
              <a:t>exe_path</a:t>
            </a:r>
            <a:r>
              <a:rPr lang="en-IN" sz="1100" b="0" dirty="0">
                <a:solidFill>
                  <a:schemeClr val="tx1"/>
                </a:solidFill>
                <a:effectLst/>
                <a:latin typeface="Consolas" panose="020B0609020204030204" pitchFamily="49" charset="0"/>
              </a:rPr>
              <a:t>})")</a:t>
            </a:r>
          </a:p>
          <a:p>
            <a:r>
              <a:rPr lang="en-IN" sz="1100" b="0" dirty="0">
                <a:solidFill>
                  <a:schemeClr val="tx1"/>
                </a:solidFill>
                <a:effectLst/>
                <a:latin typeface="Consolas" panose="020B0609020204030204" pitchFamily="49" charset="0"/>
              </a:rPr>
              <a:t>        return True  # Consider it suspicious if we can't get company info</a:t>
            </a:r>
          </a:p>
          <a:p>
            <a:br>
              <a:rPr lang="en-IN" sz="1100" b="0" dirty="0">
                <a:solidFill>
                  <a:schemeClr val="tx1"/>
                </a:solidFill>
                <a:effectLst/>
                <a:latin typeface="Consolas" panose="020B0609020204030204" pitchFamily="49" charset="0"/>
              </a:rPr>
            </a:br>
            <a:r>
              <a:rPr lang="en-IN" sz="1100" b="0" dirty="0">
                <a:solidFill>
                  <a:schemeClr val="tx1"/>
                </a:solidFill>
                <a:effectLst/>
                <a:latin typeface="Consolas" panose="020B0609020204030204" pitchFamily="49" charset="0"/>
              </a:rPr>
              <a:t>    if </a:t>
            </a:r>
            <a:r>
              <a:rPr lang="en-IN" sz="1100" b="0" dirty="0" err="1">
                <a:solidFill>
                  <a:schemeClr val="tx1"/>
                </a:solidFill>
                <a:effectLst/>
                <a:latin typeface="Consolas" panose="020B0609020204030204" pitchFamily="49" charset="0"/>
              </a:rPr>
              <a:t>is_trusted_company</a:t>
            </a:r>
            <a:r>
              <a:rPr lang="en-IN" sz="1100" b="0" dirty="0">
                <a:solidFill>
                  <a:schemeClr val="tx1"/>
                </a:solidFill>
                <a:effectLst/>
                <a:latin typeface="Consolas" panose="020B0609020204030204" pitchFamily="49" charset="0"/>
              </a:rPr>
              <a:t>(</a:t>
            </a:r>
            <a:r>
              <a:rPr lang="en-IN" sz="1100" b="0" dirty="0" err="1">
                <a:solidFill>
                  <a:schemeClr val="tx1"/>
                </a:solidFill>
                <a:effectLst/>
                <a:latin typeface="Consolas" panose="020B0609020204030204" pitchFamily="49" charset="0"/>
              </a:rPr>
              <a:t>company_name</a:t>
            </a:r>
            <a:r>
              <a:rPr lang="en-IN" sz="1100" b="0" dirty="0">
                <a:solidFill>
                  <a:schemeClr val="tx1"/>
                </a:solidFill>
                <a:effectLst/>
                <a:latin typeface="Consolas" panose="020B0609020204030204" pitchFamily="49" charset="0"/>
              </a:rPr>
              <a:t>):</a:t>
            </a:r>
          </a:p>
          <a:p>
            <a:r>
              <a:rPr lang="en-IN" sz="1100" b="0" dirty="0">
                <a:solidFill>
                  <a:schemeClr val="tx1"/>
                </a:solidFill>
                <a:effectLst/>
                <a:latin typeface="Consolas" panose="020B0609020204030204" pitchFamily="49" charset="0"/>
              </a:rPr>
              <a:t>        logging.info(</a:t>
            </a:r>
            <a:r>
              <a:rPr lang="en-IN" sz="1100" b="0" dirty="0" err="1">
                <a:solidFill>
                  <a:schemeClr val="tx1"/>
                </a:solidFill>
                <a:effectLst/>
                <a:latin typeface="Consolas" panose="020B0609020204030204" pitchFamily="49" charset="0"/>
              </a:rPr>
              <a:t>f"Trusted</a:t>
            </a:r>
            <a:r>
              <a:rPr lang="en-IN" sz="1100" b="0" dirty="0">
                <a:solidFill>
                  <a:schemeClr val="tx1"/>
                </a:solidFill>
                <a:effectLst/>
                <a:latin typeface="Consolas" panose="020B0609020204030204" pitchFamily="49" charset="0"/>
              </a:rPr>
              <a:t> process: {</a:t>
            </a:r>
            <a:r>
              <a:rPr lang="en-IN" sz="1100" b="0" dirty="0" err="1">
                <a:solidFill>
                  <a:schemeClr val="tx1"/>
                </a:solidFill>
                <a:effectLst/>
                <a:latin typeface="Consolas" panose="020B0609020204030204" pitchFamily="49" charset="0"/>
              </a:rPr>
              <a:t>process_info.get</a:t>
            </a:r>
            <a:r>
              <a:rPr lang="en-IN" sz="1100" b="0" dirty="0">
                <a:solidFill>
                  <a:schemeClr val="tx1"/>
                </a:solidFill>
                <a:effectLst/>
                <a:latin typeface="Consolas" panose="020B0609020204030204" pitchFamily="49" charset="0"/>
              </a:rPr>
              <a:t>('name', 'Unknown')} ({</a:t>
            </a:r>
            <a:r>
              <a:rPr lang="en-IN" sz="1100" b="0" dirty="0" err="1">
                <a:solidFill>
                  <a:schemeClr val="tx1"/>
                </a:solidFill>
                <a:effectLst/>
                <a:latin typeface="Consolas" panose="020B0609020204030204" pitchFamily="49" charset="0"/>
              </a:rPr>
              <a:t>company_name</a:t>
            </a:r>
            <a:r>
              <a:rPr lang="en-IN" sz="1100" b="0" dirty="0">
                <a:solidFill>
                  <a:schemeClr val="tx1"/>
                </a:solidFill>
                <a:effectLst/>
                <a:latin typeface="Consolas" panose="020B0609020204030204" pitchFamily="49" charset="0"/>
              </a:rPr>
              <a:t>})")</a:t>
            </a:r>
          </a:p>
          <a:p>
            <a:r>
              <a:rPr lang="en-IN" sz="1100" b="0" dirty="0">
                <a:solidFill>
                  <a:schemeClr val="tx1"/>
                </a:solidFill>
                <a:effectLst/>
                <a:latin typeface="Consolas" panose="020B0609020204030204" pitchFamily="49" charset="0"/>
              </a:rPr>
              <a:t>        return False</a:t>
            </a:r>
          </a:p>
          <a:p>
            <a:r>
              <a:rPr lang="en-IN" sz="1100" b="0" dirty="0">
                <a:solidFill>
                  <a:schemeClr val="tx1"/>
                </a:solidFill>
                <a:effectLst/>
                <a:latin typeface="Consolas" panose="020B0609020204030204" pitchFamily="49" charset="0"/>
              </a:rPr>
              <a:t>    else:</a:t>
            </a:r>
          </a:p>
          <a:p>
            <a:r>
              <a:rPr lang="en-IN" sz="1100" b="0" dirty="0">
                <a:solidFill>
                  <a:schemeClr val="tx1"/>
                </a:solidFill>
                <a:effectLst/>
                <a:latin typeface="Consolas" panose="020B0609020204030204" pitchFamily="49" charset="0"/>
              </a:rPr>
              <a:t>        logging.info(</a:t>
            </a:r>
            <a:r>
              <a:rPr lang="en-IN" sz="1100" b="0" dirty="0" err="1">
                <a:solidFill>
                  <a:schemeClr val="tx1"/>
                </a:solidFill>
                <a:effectLst/>
                <a:latin typeface="Consolas" panose="020B0609020204030204" pitchFamily="49" charset="0"/>
              </a:rPr>
              <a:t>f"Suspicious</a:t>
            </a:r>
            <a:r>
              <a:rPr lang="en-IN" sz="1100" b="0" dirty="0">
                <a:solidFill>
                  <a:schemeClr val="tx1"/>
                </a:solidFill>
                <a:effectLst/>
                <a:latin typeface="Consolas" panose="020B0609020204030204" pitchFamily="49" charset="0"/>
              </a:rPr>
              <a:t> process: {</a:t>
            </a:r>
            <a:r>
              <a:rPr lang="en-IN" sz="1100" b="0" dirty="0" err="1">
                <a:solidFill>
                  <a:schemeClr val="tx1"/>
                </a:solidFill>
                <a:effectLst/>
                <a:latin typeface="Consolas" panose="020B0609020204030204" pitchFamily="49" charset="0"/>
              </a:rPr>
              <a:t>process_info.get</a:t>
            </a:r>
            <a:r>
              <a:rPr lang="en-IN" sz="1100" b="0" dirty="0">
                <a:solidFill>
                  <a:schemeClr val="tx1"/>
                </a:solidFill>
                <a:effectLst/>
                <a:latin typeface="Consolas" panose="020B0609020204030204" pitchFamily="49" charset="0"/>
              </a:rPr>
              <a:t>('name', 'Unknown')} ({</a:t>
            </a:r>
            <a:r>
              <a:rPr lang="en-IN" sz="1100" b="0" dirty="0" err="1">
                <a:solidFill>
                  <a:schemeClr val="tx1"/>
                </a:solidFill>
                <a:effectLst/>
                <a:latin typeface="Consolas" panose="020B0609020204030204" pitchFamily="49" charset="0"/>
              </a:rPr>
              <a:t>company_name</a:t>
            </a:r>
            <a:r>
              <a:rPr lang="en-IN" sz="1100" b="0" dirty="0">
                <a:solidFill>
                  <a:schemeClr val="tx1"/>
                </a:solidFill>
                <a:effectLst/>
                <a:latin typeface="Consolas" panose="020B0609020204030204" pitchFamily="49" charset="0"/>
              </a:rPr>
              <a:t>})")</a:t>
            </a:r>
          </a:p>
          <a:p>
            <a:r>
              <a:rPr lang="en-IN" sz="1100" b="0" dirty="0">
                <a:solidFill>
                  <a:schemeClr val="tx1"/>
                </a:solidFill>
                <a:effectLst/>
                <a:latin typeface="Consolas" panose="020B0609020204030204" pitchFamily="49" charset="0"/>
              </a:rPr>
              <a:t>        return True </a:t>
            </a:r>
          </a:p>
        </p:txBody>
      </p:sp>
    </p:spTree>
    <p:extLst>
      <p:ext uri="{BB962C8B-B14F-4D97-AF65-F5344CB8AC3E}">
        <p14:creationId xmlns:p14="http://schemas.microsoft.com/office/powerpoint/2010/main" val="1430966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5"/>
          <p:cNvSpPr txBox="1">
            <a:spLocks noGrp="1"/>
          </p:cNvSpPr>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Output</a:t>
            </a:r>
            <a:endParaRPr dirty="0"/>
          </a:p>
        </p:txBody>
      </p:sp>
      <p:pic>
        <p:nvPicPr>
          <p:cNvPr id="3" name="Picture 2">
            <a:extLst>
              <a:ext uri="{FF2B5EF4-FFF2-40B4-BE49-F238E27FC236}">
                <a16:creationId xmlns:a16="http://schemas.microsoft.com/office/drawing/2014/main" id="{B31EEC8A-93D7-4FC7-90F9-12D49DDC1F44}"/>
              </a:ext>
            </a:extLst>
          </p:cNvPr>
          <p:cNvPicPr>
            <a:picLocks noChangeAspect="1"/>
          </p:cNvPicPr>
          <p:nvPr/>
        </p:nvPicPr>
        <p:blipFill>
          <a:blip r:embed="rId3"/>
          <a:srcRect/>
          <a:stretch/>
        </p:blipFill>
        <p:spPr>
          <a:xfrm>
            <a:off x="309716" y="1749371"/>
            <a:ext cx="8524567" cy="3359256"/>
          </a:xfrm>
          <a:prstGeom prst="rect">
            <a:avLst/>
          </a:prstGeom>
        </p:spPr>
      </p:pic>
    </p:spTree>
    <p:extLst>
      <p:ext uri="{BB962C8B-B14F-4D97-AF65-F5344CB8AC3E}">
        <p14:creationId xmlns:p14="http://schemas.microsoft.com/office/powerpoint/2010/main" val="3563686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Agenda</a:t>
            </a:r>
            <a:endParaRPr dirty="0"/>
          </a:p>
        </p:txBody>
      </p:sp>
      <p:sp>
        <p:nvSpPr>
          <p:cNvPr id="182" name="Google Shape;182;p28"/>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fontScale="92500" lnSpcReduction="20000"/>
          </a:bodyPr>
          <a:lstStyle/>
          <a:p>
            <a:pPr marL="514350" lvl="0" indent="-468630" algn="l" rtl="0">
              <a:spcBef>
                <a:spcPts val="0"/>
              </a:spcBef>
              <a:spcAft>
                <a:spcPts val="0"/>
              </a:spcAft>
              <a:buClr>
                <a:schemeClr val="dk1"/>
              </a:buClr>
              <a:buSzPct val="100000"/>
              <a:buFont typeface="Calibri"/>
              <a:buAutoNum type="arabicPeriod"/>
            </a:pPr>
            <a:r>
              <a:rPr lang="en-US" dirty="0"/>
              <a:t>Introduction</a:t>
            </a:r>
            <a:endParaRPr dirty="0"/>
          </a:p>
          <a:p>
            <a:pPr marL="514350" lvl="0" indent="-468630" algn="l" rtl="0">
              <a:spcBef>
                <a:spcPts val="640"/>
              </a:spcBef>
              <a:spcAft>
                <a:spcPts val="0"/>
              </a:spcAft>
              <a:buClr>
                <a:schemeClr val="dk1"/>
              </a:buClr>
              <a:buSzPct val="100000"/>
              <a:buFont typeface="Calibri"/>
              <a:buAutoNum type="arabicPeriod"/>
            </a:pPr>
            <a:r>
              <a:rPr lang="en-US" dirty="0"/>
              <a:t>Statement of the Problem</a:t>
            </a:r>
            <a:endParaRPr dirty="0"/>
          </a:p>
          <a:p>
            <a:pPr marL="514350" lvl="0" indent="-468630" algn="l" rtl="0">
              <a:spcBef>
                <a:spcPts val="640"/>
              </a:spcBef>
              <a:spcAft>
                <a:spcPts val="0"/>
              </a:spcAft>
              <a:buClr>
                <a:schemeClr val="dk1"/>
              </a:buClr>
              <a:buSzPct val="100000"/>
              <a:buFont typeface="Calibri"/>
              <a:buAutoNum type="arabicPeriod"/>
            </a:pPr>
            <a:r>
              <a:rPr lang="en-US" dirty="0"/>
              <a:t>Scope of the project </a:t>
            </a:r>
          </a:p>
          <a:p>
            <a:pPr marL="457200" lvl="0" indent="-370840" algn="l" rtl="0">
              <a:spcBef>
                <a:spcPts val="0"/>
              </a:spcBef>
              <a:spcAft>
                <a:spcPts val="0"/>
              </a:spcAft>
              <a:buSzPct val="100000"/>
              <a:buAutoNum type="arabicPeriod"/>
            </a:pPr>
            <a:r>
              <a:rPr lang="en-US" dirty="0"/>
              <a:t> Methodology </a:t>
            </a:r>
          </a:p>
          <a:p>
            <a:pPr marL="914400" lvl="1" indent="-353060" algn="l" rtl="0">
              <a:spcBef>
                <a:spcPts val="0"/>
              </a:spcBef>
              <a:spcAft>
                <a:spcPts val="0"/>
              </a:spcAft>
              <a:buSzPct val="100000"/>
              <a:buAutoNum type="alphaLcPeriod"/>
            </a:pPr>
            <a:r>
              <a:rPr lang="en-US" dirty="0"/>
              <a:t>Architectural Diagram</a:t>
            </a:r>
          </a:p>
          <a:p>
            <a:pPr marL="914400" lvl="1" indent="-353060" algn="l" rtl="0">
              <a:spcBef>
                <a:spcPts val="0"/>
              </a:spcBef>
              <a:spcAft>
                <a:spcPts val="0"/>
              </a:spcAft>
              <a:buSzPct val="100000"/>
              <a:buAutoNum type="alphaLcPeriod"/>
            </a:pPr>
            <a:r>
              <a:rPr lang="en-US" dirty="0"/>
              <a:t>Flow</a:t>
            </a:r>
          </a:p>
          <a:p>
            <a:pPr marL="914400" lvl="1" indent="-353060" algn="l" rtl="0">
              <a:spcBef>
                <a:spcPts val="0"/>
              </a:spcBef>
              <a:spcAft>
                <a:spcPts val="0"/>
              </a:spcAft>
              <a:buSzPct val="100000"/>
              <a:buAutoNum type="alphaLcPeriod"/>
            </a:pPr>
            <a:r>
              <a:rPr lang="en-US" dirty="0"/>
              <a:t>Algorithm used</a:t>
            </a:r>
          </a:p>
          <a:p>
            <a:pPr marL="914400" lvl="1" indent="-353060" algn="l" rtl="0">
              <a:spcBef>
                <a:spcPts val="0"/>
              </a:spcBef>
              <a:spcAft>
                <a:spcPts val="0"/>
              </a:spcAft>
              <a:buSzPct val="100000"/>
              <a:buAutoNum type="alphaLcPeriod"/>
            </a:pPr>
            <a:r>
              <a:rPr lang="en-US" dirty="0"/>
              <a:t>Design - Use Case Diagram, Class Diagram</a:t>
            </a:r>
          </a:p>
          <a:p>
            <a:pPr marL="914400" lvl="1" indent="-353060" algn="l" rtl="0">
              <a:spcBef>
                <a:spcPts val="0"/>
              </a:spcBef>
              <a:spcAft>
                <a:spcPts val="0"/>
              </a:spcAft>
              <a:buSzPct val="100000"/>
              <a:buAutoNum type="alphaLcPeriod"/>
            </a:pPr>
            <a:r>
              <a:rPr lang="en-US" dirty="0"/>
              <a:t>Implementation</a:t>
            </a:r>
          </a:p>
          <a:p>
            <a:pPr marL="914400" lvl="1" indent="-353060" algn="l" rtl="0">
              <a:spcBef>
                <a:spcPts val="0"/>
              </a:spcBef>
              <a:spcAft>
                <a:spcPts val="0"/>
              </a:spcAft>
              <a:buSzPct val="100000"/>
              <a:buAutoNum type="alphaLcPeriod"/>
            </a:pPr>
            <a:r>
              <a:rPr lang="en-US" dirty="0"/>
              <a:t>Important code segments </a:t>
            </a:r>
          </a:p>
          <a:p>
            <a:pPr marL="457200" lvl="0" indent="-370840" algn="l" rtl="0">
              <a:spcBef>
                <a:spcPts val="0"/>
              </a:spcBef>
              <a:spcAft>
                <a:spcPts val="0"/>
              </a:spcAft>
              <a:buSzPct val="100000"/>
              <a:buAutoNum type="arabicPeriod"/>
            </a:pPr>
            <a:r>
              <a:rPr lang="en-US" dirty="0"/>
              <a:t>Output</a:t>
            </a:r>
            <a:r>
              <a:rPr lang="en-US"/>
              <a:t>, Results</a:t>
            </a:r>
            <a:endParaRPr lang="en-US" dirty="0"/>
          </a:p>
          <a:p>
            <a:pPr marL="457200" lvl="0" indent="-370840" algn="l" rtl="0">
              <a:spcBef>
                <a:spcPts val="0"/>
              </a:spcBef>
              <a:spcAft>
                <a:spcPts val="0"/>
              </a:spcAft>
              <a:buSzPct val="100000"/>
              <a:buAutoNum type="arabicPeriod"/>
            </a:pPr>
            <a:r>
              <a:rPr lang="en-US" dirty="0"/>
              <a:t>Conclusions</a:t>
            </a:r>
          </a:p>
          <a:p>
            <a:pPr marL="457200" lvl="0" indent="-370840" algn="l" rtl="0">
              <a:spcBef>
                <a:spcPts val="0"/>
              </a:spcBef>
              <a:spcAft>
                <a:spcPts val="0"/>
              </a:spcAft>
              <a:buSzPct val="100000"/>
              <a:buAutoNum type="arabicPeriod"/>
            </a:pPr>
            <a:r>
              <a:rPr lang="en-US" dirty="0"/>
              <a:t>Future work</a:t>
            </a:r>
          </a:p>
          <a:p>
            <a:pPr marL="457200" lvl="0" indent="-370840" algn="l" rtl="0">
              <a:spcBef>
                <a:spcPts val="0"/>
              </a:spcBef>
              <a:spcAft>
                <a:spcPts val="0"/>
              </a:spcAft>
              <a:buSzPct val="100000"/>
              <a:buAutoNum type="arabicPeriod"/>
            </a:pPr>
            <a:r>
              <a:rPr lang="en-US" dirty="0"/>
              <a:t>References</a:t>
            </a:r>
          </a:p>
          <a:p>
            <a:pPr marL="342900" lvl="0" indent="-342900" algn="l" rtl="0">
              <a:spcBef>
                <a:spcPts val="640"/>
              </a:spcBef>
              <a:spcAft>
                <a:spcPts val="0"/>
              </a:spcAft>
              <a:buClr>
                <a:schemeClr val="dk1"/>
              </a:buClr>
              <a:buSzPct val="10000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5"/>
          <p:cNvSpPr txBox="1">
            <a:spLocks noGrp="1"/>
          </p:cNvSpPr>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Output</a:t>
            </a:r>
            <a:endParaRPr dirty="0"/>
          </a:p>
        </p:txBody>
      </p:sp>
      <p:pic>
        <p:nvPicPr>
          <p:cNvPr id="3" name="Picture 2">
            <a:extLst>
              <a:ext uri="{FF2B5EF4-FFF2-40B4-BE49-F238E27FC236}">
                <a16:creationId xmlns:a16="http://schemas.microsoft.com/office/drawing/2014/main" id="{B31EEC8A-93D7-4FC7-90F9-12D49DDC1F44}"/>
              </a:ext>
            </a:extLst>
          </p:cNvPr>
          <p:cNvPicPr>
            <a:picLocks noChangeAspect="1"/>
          </p:cNvPicPr>
          <p:nvPr/>
        </p:nvPicPr>
        <p:blipFill>
          <a:blip r:embed="rId3"/>
          <a:stretch>
            <a:fillRect/>
          </a:stretch>
        </p:blipFill>
        <p:spPr>
          <a:xfrm>
            <a:off x="309716" y="1300078"/>
            <a:ext cx="8524567" cy="4257843"/>
          </a:xfrm>
          <a:prstGeom prst="rect">
            <a:avLst/>
          </a:prstGeom>
        </p:spPr>
      </p:pic>
    </p:spTree>
    <p:extLst>
      <p:ext uri="{BB962C8B-B14F-4D97-AF65-F5344CB8AC3E}">
        <p14:creationId xmlns:p14="http://schemas.microsoft.com/office/powerpoint/2010/main" val="2700765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5"/>
          <p:cNvSpPr txBox="1">
            <a:spLocks noGrp="1"/>
          </p:cNvSpPr>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Output</a:t>
            </a:r>
            <a:endParaRPr dirty="0"/>
          </a:p>
        </p:txBody>
      </p:sp>
      <p:pic>
        <p:nvPicPr>
          <p:cNvPr id="3" name="Picture 2">
            <a:extLst>
              <a:ext uri="{FF2B5EF4-FFF2-40B4-BE49-F238E27FC236}">
                <a16:creationId xmlns:a16="http://schemas.microsoft.com/office/drawing/2014/main" id="{B31EEC8A-93D7-4FC7-90F9-12D49DDC1F44}"/>
              </a:ext>
            </a:extLst>
          </p:cNvPr>
          <p:cNvPicPr>
            <a:picLocks noChangeAspect="1"/>
          </p:cNvPicPr>
          <p:nvPr/>
        </p:nvPicPr>
        <p:blipFill>
          <a:blip r:embed="rId3"/>
          <a:srcRect/>
          <a:stretch/>
        </p:blipFill>
        <p:spPr>
          <a:xfrm>
            <a:off x="318587" y="1300078"/>
            <a:ext cx="8506824" cy="4257843"/>
          </a:xfrm>
          <a:prstGeom prst="rect">
            <a:avLst/>
          </a:prstGeom>
        </p:spPr>
      </p:pic>
    </p:spTree>
    <p:extLst>
      <p:ext uri="{BB962C8B-B14F-4D97-AF65-F5344CB8AC3E}">
        <p14:creationId xmlns:p14="http://schemas.microsoft.com/office/powerpoint/2010/main" val="3616197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5"/>
          <p:cNvSpPr txBox="1">
            <a:spLocks noGrp="1"/>
          </p:cNvSpPr>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Output - Ip</a:t>
            </a:r>
            <a:endParaRPr dirty="0"/>
          </a:p>
        </p:txBody>
      </p:sp>
      <p:pic>
        <p:nvPicPr>
          <p:cNvPr id="3" name="Picture 2">
            <a:extLst>
              <a:ext uri="{FF2B5EF4-FFF2-40B4-BE49-F238E27FC236}">
                <a16:creationId xmlns:a16="http://schemas.microsoft.com/office/drawing/2014/main" id="{B31EEC8A-93D7-4FC7-90F9-12D49DDC1F44}"/>
              </a:ext>
            </a:extLst>
          </p:cNvPr>
          <p:cNvPicPr>
            <a:picLocks noChangeAspect="1"/>
          </p:cNvPicPr>
          <p:nvPr/>
        </p:nvPicPr>
        <p:blipFill>
          <a:blip r:embed="rId3"/>
          <a:srcRect/>
          <a:stretch/>
        </p:blipFill>
        <p:spPr>
          <a:xfrm>
            <a:off x="1072621" y="1749371"/>
            <a:ext cx="6998757" cy="3359256"/>
          </a:xfrm>
          <a:prstGeom prst="rect">
            <a:avLst/>
          </a:prstGeom>
        </p:spPr>
      </p:pic>
    </p:spTree>
    <p:extLst>
      <p:ext uri="{BB962C8B-B14F-4D97-AF65-F5344CB8AC3E}">
        <p14:creationId xmlns:p14="http://schemas.microsoft.com/office/powerpoint/2010/main" val="1368436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5"/>
          <p:cNvSpPr txBox="1">
            <a:spLocks noGrp="1"/>
          </p:cNvSpPr>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Conclusion</a:t>
            </a:r>
            <a:endParaRPr dirty="0"/>
          </a:p>
        </p:txBody>
      </p:sp>
      <p:sp>
        <p:nvSpPr>
          <p:cNvPr id="298" name="Google Shape;298;p45"/>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fontScale="55000" lnSpcReduction="20000"/>
          </a:bodyPr>
          <a:lstStyle/>
          <a:p>
            <a:pPr marL="152400" marR="162560" algn="just">
              <a:lnSpc>
                <a:spcPct val="150000"/>
              </a:lnSpc>
              <a:spcBef>
                <a:spcPts val="795"/>
              </a:spcBef>
            </a:pPr>
            <a:r>
              <a:rPr lang="en-US" dirty="0">
                <a:latin typeface="Times New Roman" panose="02020603050405020304" pitchFamily="18" charset="0"/>
                <a:cs typeface="Times New Roman" panose="02020603050405020304" pitchFamily="18" charset="0"/>
              </a:rPr>
              <a:t>In conclusion, the Security Posture Evaluation and Threat Intelligence Analysis system we developed using Python demonstrates a significant improvement in real-time threat detection and security monitoring. By integrating advanced machine learning models and threat intelligence feeds, the system is able to accurately identify potential security risks, assess vulnerabilities, and provide actionable insights to strengthen overall security posture. Our implementation offers high accuracy in detecting threats and provides efficient real-time analysis, making it a valuable tool for both small and large-scale security systems. </a:t>
            </a:r>
          </a:p>
          <a:p>
            <a:pPr marL="152400" marR="162560" algn="just">
              <a:lnSpc>
                <a:spcPct val="150000"/>
              </a:lnSpc>
              <a:spcBef>
                <a:spcPts val="795"/>
              </a:spcBef>
            </a:pPr>
            <a:r>
              <a:rPr lang="en-US" dirty="0">
                <a:latin typeface="Times New Roman" panose="02020603050405020304" pitchFamily="18" charset="0"/>
                <a:cs typeface="Times New Roman" panose="02020603050405020304" pitchFamily="18" charset="0"/>
              </a:rPr>
              <a:t>The system's successful deployment and integration into existing infrastructure can enhance the efficiency of threat detection, allowing organizations to respond swiftly and minimize damage. The real-time analysis feature ensures that immediate actions can be taken, reducing the risk of security breaches. Additionally, the system's versatility paves the way for future enhancements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7091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5"/>
          <p:cNvSpPr txBox="1">
            <a:spLocks noGrp="1"/>
          </p:cNvSpPr>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Future Work</a:t>
            </a:r>
            <a:endParaRPr/>
          </a:p>
        </p:txBody>
      </p:sp>
      <p:sp>
        <p:nvSpPr>
          <p:cNvPr id="298" name="Google Shape;298;p45"/>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fontScale="47500" lnSpcReduction="20000"/>
          </a:bodyPr>
          <a:lstStyle/>
          <a:p>
            <a:pPr marL="152400" marR="162560" algn="just">
              <a:lnSpc>
                <a:spcPct val="150000"/>
              </a:lnSpc>
              <a:spcBef>
                <a:spcPts val="795"/>
              </a:spcBef>
            </a:pPr>
            <a:r>
              <a:rPr lang="en-US" dirty="0">
                <a:solidFill>
                  <a:srgbClr val="000000"/>
                </a:solidFill>
                <a:latin typeface="Times New Roman" panose="02020603050405020304" pitchFamily="18" charset="0"/>
                <a:ea typeface="Times New Roman" panose="02020603050405020304" pitchFamily="18" charset="0"/>
              </a:rPr>
              <a:t>To further enhance the Security Posture Evaluation and Threat Intelligence Analysis system, future work could focus on integrating automated response mechanisms and improving scalability. Automated incident response features can enable the system to take immediate actions, such as isolating compromised systems or blocking malicious traffic, minimizing damage in real time. Additionally, enhancing compatibility with cloud platforms, IoT devices, and edge computing systems would expand the system’s coverage, enabling more comprehensive security analysis. Incorporating advanced machine learning models, such as deep learning and behavioral analytics, can further improve anomaly detection and threat prediction accuracy, ensuring adaptability to evolving cybersecurity threats. </a:t>
            </a:r>
            <a:endParaRPr lang="en-IN" dirty="0">
              <a:latin typeface="Times New Roman" panose="02020603050405020304" pitchFamily="18" charset="0"/>
              <a:ea typeface="Times New Roman" panose="02020603050405020304" pitchFamily="18" charset="0"/>
            </a:endParaRPr>
          </a:p>
          <a:p>
            <a:pPr marL="152400" marR="162560" algn="just">
              <a:lnSpc>
                <a:spcPct val="150000"/>
              </a:lnSpc>
            </a:pPr>
            <a:r>
              <a:rPr lang="en-US" dirty="0">
                <a:solidFill>
                  <a:srgbClr val="000000"/>
                </a:solidFill>
                <a:latin typeface="Times New Roman" panose="02020603050405020304" pitchFamily="18" charset="0"/>
                <a:ea typeface="Times New Roman" panose="02020603050405020304" pitchFamily="18" charset="0"/>
              </a:rPr>
              <a:t>Another promising direction involves strengthening data encryption techniques and enabling real-time threat intelligence sharing with external platforms. Leveraging technologies like blockchain for secure data storage and distributed frameworks for handling large-scale data processing can enhance performance and reliability. The implementation of explainable AI (XAI) could improve transparency, helping security analysts better interpret system decisions and threat patterns.</a:t>
            </a:r>
            <a:endParaRPr lang="en-US" sz="2800" dirty="0"/>
          </a:p>
        </p:txBody>
      </p:sp>
    </p:spTree>
    <p:extLst>
      <p:ext uri="{BB962C8B-B14F-4D97-AF65-F5344CB8AC3E}">
        <p14:creationId xmlns:p14="http://schemas.microsoft.com/office/powerpoint/2010/main" val="740996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4"/>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Project Source</a:t>
            </a:r>
            <a:endParaRPr dirty="0"/>
          </a:p>
        </p:txBody>
      </p:sp>
      <p:sp>
        <p:nvSpPr>
          <p:cNvPr id="278" name="Google Shape;278;p44"/>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640"/>
              </a:spcBef>
              <a:spcAft>
                <a:spcPts val="0"/>
              </a:spcAft>
              <a:buSzPts val="3200"/>
              <a:buChar char="•"/>
            </a:pPr>
            <a:r>
              <a:rPr lang="en-US" dirty="0" err="1"/>
              <a:t>Github</a:t>
            </a:r>
            <a:r>
              <a:rPr lang="en-US" dirty="0"/>
              <a:t> link of project- </a:t>
            </a:r>
            <a:r>
              <a:rPr lang="en-US" dirty="0">
                <a:hlinkClick r:id="rId3"/>
              </a:rPr>
              <a:t>https://github.com/21002624/Security-Posture-Evaluation-and-Threat-Intelligence-Analysis-using-Python</a:t>
            </a:r>
            <a:endParaRPr lang="en-US" dirty="0"/>
          </a:p>
          <a:p>
            <a:pPr marL="342900" lvl="0" indent="-342900" algn="l" rtl="0">
              <a:spcBef>
                <a:spcPts val="640"/>
              </a:spcBef>
              <a:spcAft>
                <a:spcPts val="0"/>
              </a:spcAft>
              <a:buSzPts val="3200"/>
              <a:buChar char="•"/>
            </a:pPr>
            <a:r>
              <a:rPr lang="en-US" dirty="0"/>
              <a:t>Video link of project demo-</a:t>
            </a:r>
          </a:p>
        </p:txBody>
      </p:sp>
    </p:spTree>
    <p:extLst>
      <p:ext uri="{BB962C8B-B14F-4D97-AF65-F5344CB8AC3E}">
        <p14:creationId xmlns:p14="http://schemas.microsoft.com/office/powerpoint/2010/main" val="1934602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4"/>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Questions</a:t>
            </a:r>
            <a:endParaRPr dirty="0"/>
          </a:p>
        </p:txBody>
      </p:sp>
      <p:sp>
        <p:nvSpPr>
          <p:cNvPr id="278" name="Google Shape;278;p44"/>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30480" lvl="0" indent="0" algn="l" rtl="0">
              <a:spcBef>
                <a:spcPts val="640"/>
              </a:spcBef>
              <a:spcAft>
                <a:spcPts val="0"/>
              </a:spcAft>
              <a:buClr>
                <a:schemeClr val="dk1"/>
              </a:buClr>
              <a:buSzPct val="100000"/>
              <a:buNone/>
            </a:pPr>
            <a:endParaRPr dirty="0"/>
          </a:p>
          <a:p>
            <a:pPr marL="342900" lvl="0" indent="-312420" algn="l" rtl="0">
              <a:spcBef>
                <a:spcPts val="640"/>
              </a:spcBef>
              <a:spcAft>
                <a:spcPts val="0"/>
              </a:spcAft>
              <a:buClr>
                <a:schemeClr val="dk1"/>
              </a:buClr>
              <a:buSzPct val="100000"/>
              <a:buChar char="•"/>
            </a:pPr>
            <a:r>
              <a:rPr lang="en-IN" b="1" dirty="0"/>
              <a:t>Any Doubts??</a:t>
            </a:r>
            <a:endParaRPr b="1" dirty="0"/>
          </a:p>
        </p:txBody>
      </p:sp>
    </p:spTree>
    <p:extLst>
      <p:ext uri="{BB962C8B-B14F-4D97-AF65-F5344CB8AC3E}">
        <p14:creationId xmlns:p14="http://schemas.microsoft.com/office/powerpoint/2010/main" val="29958470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8CD8C1-400C-4E32-AC13-2838CADA6D9E}"/>
              </a:ext>
            </a:extLst>
          </p:cNvPr>
          <p:cNvSpPr/>
          <p:nvPr/>
        </p:nvSpPr>
        <p:spPr>
          <a:xfrm>
            <a:off x="3169227" y="2753591"/>
            <a:ext cx="3138055" cy="1754326"/>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25400" dir="5400000" algn="ctr" rotWithShape="0">
                    <a:srgbClr val="6E747A">
                      <a:alpha val="43000"/>
                    </a:srgbClr>
                  </a:outerShdw>
                </a:effectLst>
              </a:rPr>
              <a:t>Thank</a:t>
            </a:r>
          </a:p>
          <a:p>
            <a:pPr algn="ctr"/>
            <a:r>
              <a:rPr lang="en-US" sz="5400" dirty="0">
                <a:ln w="0"/>
                <a:solidFill>
                  <a:schemeClr val="tx1"/>
                </a:solidFill>
                <a:effectLst>
                  <a:outerShdw blurRad="38100" dist="25400" dir="5400000" algn="ctr" rotWithShape="0">
                    <a:srgbClr val="6E747A">
                      <a:alpha val="43000"/>
                    </a:srgbClr>
                  </a:outerShdw>
                </a:effectLst>
              </a:rPr>
              <a:t>You</a:t>
            </a:r>
            <a:endParaRPr lang="en-US" sz="5400" b="0" cap="none" spc="0" dirty="0">
              <a:ln w="0"/>
              <a:solidFill>
                <a:schemeClr val="tx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073881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Introduction</a:t>
            </a:r>
            <a:endParaRPr/>
          </a:p>
        </p:txBody>
      </p:sp>
      <p:sp>
        <p:nvSpPr>
          <p:cNvPr id="188" name="Google Shape;188;p29"/>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fontScale="92500"/>
          </a:bodyPr>
          <a:lstStyle/>
          <a:p>
            <a:pPr algn="just">
              <a:lnSpc>
                <a:spcPct val="150000"/>
              </a:lnSpc>
              <a:spcAft>
                <a:spcPts val="1000"/>
              </a:spcAft>
            </a:pPr>
            <a:r>
              <a:rPr lang="en-US" sz="1800" dirty="0">
                <a:effectLst/>
                <a:latin typeface="Calibri" panose="020F0502020204030204" pitchFamily="34" charset="0"/>
                <a:ea typeface="Calibri" panose="020F0502020204030204" pitchFamily="34" charset="0"/>
                <a:cs typeface="Calibri" panose="020F0502020204030204" pitchFamily="34" charset="0"/>
              </a:rPr>
              <a:t>In today’s digital landscape, the safeguarding of sensitive information is of utmost importance as individuals and organizations face an ever-increasing array of cyber threats. With the rise of sophisticated hacking techniques, traditional security measures often prove inadequate in preventing unauthorized access and data breaches. These incidents can have severe repercussions, including financial loss and damage to reputation, highlighting the urgent need for enhanced security protocols.</a:t>
            </a:r>
          </a:p>
          <a:p>
            <a:pPr algn="just">
              <a:lnSpc>
                <a:spcPct val="150000"/>
              </a:lnSpc>
              <a:spcAft>
                <a:spcPts val="10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This project aims to address these challenges by developing a comprehensive solution for detecting and analyzing suspicious files and processes on computer systems. By employing advanced behavioral analysis and anomaly detection techniques, the solution will identify potential data transmissions to unauthorized entities. Ultimately, this initiative seeks to empower users and organizations to better protect their sensitive information and strengthen their defenses against the evolving landscape of cyber threats.</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Statement of the Problem</a:t>
            </a:r>
            <a:endParaRPr/>
          </a:p>
        </p:txBody>
      </p:sp>
      <p:sp>
        <p:nvSpPr>
          <p:cNvPr id="194" name="Google Shape;194;p30"/>
          <p:cNvSpPr txBox="1">
            <a:spLocks noGrp="1"/>
          </p:cNvSpPr>
          <p:nvPr>
            <p:ph type="body" idx="4294967295"/>
          </p:nvPr>
        </p:nvSpPr>
        <p:spPr>
          <a:xfrm>
            <a:off x="0" y="914538"/>
            <a:ext cx="9144000" cy="5840223"/>
          </a:xfrm>
          <a:prstGeom prst="rect">
            <a:avLst/>
          </a:prstGeom>
          <a:noFill/>
          <a:ln>
            <a:noFill/>
          </a:ln>
        </p:spPr>
        <p:txBody>
          <a:bodyPr spcFirstLastPara="1" wrap="square" lIns="91425" tIns="45700" rIns="91425" bIns="45700" anchor="t" anchorCtr="0">
            <a:normAutofit fontScale="70000" lnSpcReduction="20000"/>
          </a:bodyPr>
          <a:lstStyle/>
          <a:p>
            <a:pPr marL="25400" indent="0">
              <a:buNone/>
            </a:pPr>
            <a:r>
              <a:rPr lang="en-US" dirty="0"/>
              <a:t>	The growing complexity and sophistication of cyber threats pose a significant risk to sensitive information, making unauthorized access and data breaches increasingly common. Traditional security measures often fail to adequately monitor and analyze system behavior, leaving organizations vulnerable to data theft and loss. This problem necessitates the development of advanced solutions capable of detecting and analyzing suspicious files and processes that may indicate unauthorized data transmissions, ensuring robust protection against evolving cyber threats.</a:t>
            </a:r>
          </a:p>
          <a:p>
            <a:r>
              <a:rPr lang="en-US" b="1" dirty="0"/>
              <a:t>Real-Time Threat Detection:</a:t>
            </a:r>
            <a:r>
              <a:rPr lang="en-US" dirty="0"/>
              <a:t> Employing advanced machine learning algorithms to monitor system behavior and identify suspicious files and processes as they emerge.</a:t>
            </a:r>
          </a:p>
          <a:p>
            <a:r>
              <a:rPr lang="en-US" b="1" dirty="0"/>
              <a:t>Automated Alerts:</a:t>
            </a:r>
            <a:r>
              <a:rPr lang="en-US" dirty="0"/>
              <a:t> Automatically generating notifications for cybersecurity teams when potential threats are detected, providing critical information such as threat type and affected system components.</a:t>
            </a:r>
          </a:p>
          <a:p>
            <a:r>
              <a:rPr lang="en-US" b="1" dirty="0"/>
              <a:t>Integration and Precision:</a:t>
            </a:r>
            <a:r>
              <a:rPr lang="en-US" dirty="0"/>
              <a:t> Ensuring high accuracy in threat identification while seamlessly integrating with existing cybersecurity frameworks to enhance overall system security.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4"/>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Scope of the project</a:t>
            </a:r>
            <a:endParaRPr dirty="0"/>
          </a:p>
        </p:txBody>
      </p:sp>
      <p:sp>
        <p:nvSpPr>
          <p:cNvPr id="278" name="Google Shape;278;p44"/>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30480" lvl="0" indent="0" algn="l" rtl="0">
              <a:spcBef>
                <a:spcPts val="640"/>
              </a:spcBef>
              <a:spcAft>
                <a:spcPts val="0"/>
              </a:spcAft>
              <a:buClr>
                <a:schemeClr val="dk1"/>
              </a:buClr>
              <a:buSzPct val="100000"/>
              <a:buNone/>
            </a:pPr>
            <a:endParaRPr dirty="0"/>
          </a:p>
          <a:p>
            <a:pPr marL="342900" lvl="0" indent="-312420" algn="l" rtl="0">
              <a:spcBef>
                <a:spcPts val="640"/>
              </a:spcBef>
              <a:spcAft>
                <a:spcPts val="0"/>
              </a:spcAft>
              <a:buClr>
                <a:schemeClr val="dk1"/>
              </a:buClr>
              <a:buSzPct val="100000"/>
              <a:buChar char="•"/>
            </a:pPr>
            <a:endParaRPr b="1" u="sng" dirty="0"/>
          </a:p>
        </p:txBody>
      </p:sp>
      <p:sp>
        <p:nvSpPr>
          <p:cNvPr id="2" name="TextBox 1">
            <a:extLst>
              <a:ext uri="{FF2B5EF4-FFF2-40B4-BE49-F238E27FC236}">
                <a16:creationId xmlns:a16="http://schemas.microsoft.com/office/drawing/2014/main" id="{6A2B40FD-CA25-4877-8664-CAB9C2C1F097}"/>
              </a:ext>
            </a:extLst>
          </p:cNvPr>
          <p:cNvSpPr txBox="1"/>
          <p:nvPr/>
        </p:nvSpPr>
        <p:spPr>
          <a:xfrm>
            <a:off x="457200" y="1122744"/>
            <a:ext cx="7714527" cy="5170646"/>
          </a:xfrm>
          <a:prstGeom prst="rect">
            <a:avLst/>
          </a:prstGeom>
          <a:noFill/>
        </p:spPr>
        <p:txBody>
          <a:bodyPr wrap="square" rtlCol="0">
            <a:spAutoFit/>
          </a:bodyPr>
          <a:lstStyle/>
          <a:p>
            <a:r>
              <a:rPr lang="en-US" sz="2200" dirty="0">
                <a:latin typeface="Calibri" panose="020F0502020204030204" pitchFamily="34" charset="0"/>
                <a:ea typeface="Calibri" panose="020F0502020204030204" pitchFamily="34" charset="0"/>
                <a:cs typeface="Calibri" panose="020F0502020204030204" pitchFamily="34" charset="0"/>
              </a:rPr>
              <a:t>This project is designed to work on Windows systems, utilizing Windows-specific libraries such as </a:t>
            </a:r>
            <a:r>
              <a:rPr lang="en-US" sz="2200" dirty="0" err="1">
                <a:latin typeface="Calibri" panose="020F0502020204030204" pitchFamily="34" charset="0"/>
                <a:ea typeface="Calibri" panose="020F0502020204030204" pitchFamily="34" charset="0"/>
                <a:cs typeface="Calibri" panose="020F0502020204030204" pitchFamily="34" charset="0"/>
              </a:rPr>
              <a:t>psutil</a:t>
            </a:r>
            <a:r>
              <a:rPr lang="en-US" sz="2200" dirty="0">
                <a:latin typeface="Calibri" panose="020F0502020204030204" pitchFamily="34" charset="0"/>
                <a:ea typeface="Calibri" panose="020F0502020204030204" pitchFamily="34" charset="0"/>
                <a:cs typeface="Calibri" panose="020F0502020204030204" pitchFamily="34" charset="0"/>
              </a:rPr>
              <a:t> and WMI for gathering and analyzing process and network data. It focuses on monitoring active processes and network connections to detect suspicious activities, without extending to full system-wide monitoring. The use of Python allows flexibility and seamless integration with external APIs and libraries to enhance functionality.</a:t>
            </a:r>
          </a:p>
          <a:p>
            <a:endParaRPr lang="en-US" sz="2200" dirty="0">
              <a:latin typeface="Calibri" panose="020F0502020204030204" pitchFamily="34" charset="0"/>
              <a:ea typeface="Calibri" panose="020F0502020204030204" pitchFamily="34" charset="0"/>
              <a:cs typeface="Calibri" panose="020F0502020204030204" pitchFamily="34" charset="0"/>
            </a:endParaRPr>
          </a:p>
          <a:p>
            <a:r>
              <a:rPr lang="en-IN" sz="2200" dirty="0">
                <a:latin typeface="Calibri" panose="020F0502020204030204" pitchFamily="34" charset="0"/>
                <a:ea typeface="Calibri" panose="020F0502020204030204" pitchFamily="34" charset="0"/>
                <a:cs typeface="Calibri" panose="020F0502020204030204" pitchFamily="34" charset="0"/>
              </a:rPr>
              <a:t>The </a:t>
            </a:r>
            <a:r>
              <a:rPr lang="en-US" sz="2200" dirty="0">
                <a:latin typeface="Calibri" panose="020F0502020204030204" pitchFamily="34" charset="0"/>
                <a:ea typeface="Calibri" panose="020F0502020204030204" pitchFamily="34" charset="0"/>
                <a:cs typeface="Calibri" panose="020F0502020204030204" pitchFamily="34" charset="0"/>
              </a:rPr>
              <a:t>project integrates with external threat intelligence services like </a:t>
            </a:r>
            <a:r>
              <a:rPr lang="en-US" sz="2200" dirty="0" err="1">
                <a:latin typeface="Calibri" panose="020F0502020204030204" pitchFamily="34" charset="0"/>
                <a:ea typeface="Calibri" panose="020F0502020204030204" pitchFamily="34" charset="0"/>
                <a:cs typeface="Calibri" panose="020F0502020204030204" pitchFamily="34" charset="0"/>
              </a:rPr>
              <a:t>VirusTotal</a:t>
            </a:r>
            <a:r>
              <a:rPr lang="en-US" sz="2200" dirty="0">
                <a:latin typeface="Calibri" panose="020F0502020204030204" pitchFamily="34" charset="0"/>
                <a:ea typeface="Calibri" panose="020F0502020204030204" pitchFamily="34" charset="0"/>
                <a:cs typeface="Calibri" panose="020F0502020204030204" pitchFamily="34" charset="0"/>
              </a:rPr>
              <a:t> and </a:t>
            </a:r>
            <a:r>
              <a:rPr lang="en-US" sz="2200" dirty="0" err="1">
                <a:latin typeface="Calibri" panose="020F0502020204030204" pitchFamily="34" charset="0"/>
                <a:ea typeface="Calibri" panose="020F0502020204030204" pitchFamily="34" charset="0"/>
                <a:cs typeface="Calibri" panose="020F0502020204030204" pitchFamily="34" charset="0"/>
              </a:rPr>
              <a:t>AbuseIPDB</a:t>
            </a:r>
            <a:r>
              <a:rPr lang="en-US" sz="2200" dirty="0">
                <a:latin typeface="Calibri" panose="020F0502020204030204" pitchFamily="34" charset="0"/>
                <a:ea typeface="Calibri" panose="020F0502020204030204" pitchFamily="34" charset="0"/>
                <a:cs typeface="Calibri" panose="020F0502020204030204" pitchFamily="34" charset="0"/>
              </a:rPr>
              <a:t> to verify the reputation of suspicious IP addresses, aiding in the detection and assessment of potential threats. However, the analysis is limited to network and process activities, and does not cover broader system monitoring tasks beyond these </a:t>
            </a:r>
            <a:r>
              <a:rPr lang="en-IN" sz="2200" dirty="0">
                <a:latin typeface="Calibri" panose="020F0502020204030204" pitchFamily="34" charset="0"/>
                <a:ea typeface="Calibri" panose="020F0502020204030204" pitchFamily="34" charset="0"/>
                <a:cs typeface="Calibri" panose="020F0502020204030204" pitchFamily="34" charset="0"/>
              </a:rPr>
              <a:t>parameters</a:t>
            </a:r>
            <a:endParaRPr lang="en-US" sz="2200" dirty="0">
              <a:latin typeface="Calibri" panose="020F0502020204030204" pitchFamily="34" charset="0"/>
              <a:ea typeface="Calibri" panose="020F0502020204030204" pitchFamily="34" charset="0"/>
              <a:cs typeface="Calibri" panose="020F0502020204030204" pitchFamily="34" charset="0"/>
            </a:endParaRPr>
          </a:p>
          <a:p>
            <a:endParaRPr lang="en-IN" sz="2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10443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4"/>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sz="4400" dirty="0"/>
              <a:t>Methodology</a:t>
            </a:r>
            <a:endParaRPr dirty="0"/>
          </a:p>
        </p:txBody>
      </p:sp>
      <p:sp>
        <p:nvSpPr>
          <p:cNvPr id="278" name="Google Shape;278;p44"/>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30480" lvl="0" indent="0" algn="l" rtl="0">
              <a:spcBef>
                <a:spcPts val="640"/>
              </a:spcBef>
              <a:spcAft>
                <a:spcPts val="0"/>
              </a:spcAft>
              <a:buClr>
                <a:schemeClr val="dk1"/>
              </a:buClr>
              <a:buSzPct val="100000"/>
              <a:buNone/>
            </a:pPr>
            <a:endParaRPr dirty="0"/>
          </a:p>
          <a:p>
            <a:pPr marL="342900" lvl="0" indent="-312420" algn="l" rtl="0">
              <a:spcBef>
                <a:spcPts val="640"/>
              </a:spcBef>
              <a:spcAft>
                <a:spcPts val="0"/>
              </a:spcAft>
              <a:buClr>
                <a:schemeClr val="dk1"/>
              </a:buClr>
              <a:buSzPct val="100000"/>
              <a:buChar char="•"/>
            </a:pPr>
            <a:endParaRPr b="1" u="sng" dirty="0"/>
          </a:p>
        </p:txBody>
      </p:sp>
      <p:sp>
        <p:nvSpPr>
          <p:cNvPr id="5" name="Google Shape;145;p22">
            <a:extLst>
              <a:ext uri="{FF2B5EF4-FFF2-40B4-BE49-F238E27FC236}">
                <a16:creationId xmlns:a16="http://schemas.microsoft.com/office/drawing/2014/main" id="{F10E5925-E051-46B0-B8F8-91AD01C26956}"/>
              </a:ext>
            </a:extLst>
          </p:cNvPr>
          <p:cNvSpPr txBox="1">
            <a:spLocks/>
          </p:cNvSpPr>
          <p:nvPr/>
        </p:nvSpPr>
        <p:spPr>
          <a:xfrm>
            <a:off x="381000" y="1143000"/>
            <a:ext cx="8610600" cy="52578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342900" indent="-342900" algn="just">
              <a:lnSpc>
                <a:spcPct val="150000"/>
              </a:lnSpc>
              <a:spcAft>
                <a:spcPts val="800"/>
              </a:spcAft>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Module 1:  </a:t>
            </a:r>
            <a:r>
              <a:rPr lang="en-US" sz="2000" dirty="0">
                <a:latin typeface="Times New Roman" panose="02020603050405020304" pitchFamily="18" charset="0"/>
                <a:cs typeface="Times New Roman" panose="02020603050405020304" pitchFamily="18" charset="0"/>
              </a:rPr>
              <a:t>Identify and Monitor Running Processes on a System</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50000"/>
              </a:lnSpc>
              <a:spcAft>
                <a:spcPts val="800"/>
              </a:spcAft>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Module 2: </a:t>
            </a:r>
            <a:r>
              <a:rPr lang="en-US" sz="2000" dirty="0">
                <a:latin typeface="Times New Roman" panose="02020603050405020304" pitchFamily="18" charset="0"/>
                <a:cs typeface="Times New Roman" panose="02020603050405020304" pitchFamily="18" charset="0"/>
              </a:rPr>
              <a:t>Capture Network Details Associated with These Processes</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50000"/>
              </a:lnSpc>
              <a:spcAft>
                <a:spcPts val="800"/>
              </a:spcAft>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Module 3:</a:t>
            </a:r>
            <a:r>
              <a:rPr lang="en-US" sz="2000" kern="1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Analyze the Collected Data to Detect Suspicious Activities</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50000"/>
              </a:lnSpc>
              <a:spcAft>
                <a:spcPts val="800"/>
              </a:spcAft>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Module 4: </a:t>
            </a:r>
            <a:r>
              <a:rPr lang="en-US" sz="2000" dirty="0">
                <a:latin typeface="Times New Roman" panose="02020603050405020304" pitchFamily="18" charset="0"/>
                <a:cs typeface="Times New Roman" panose="02020603050405020304" pitchFamily="18" charset="0"/>
              </a:rPr>
              <a:t>Verify Suspicious IP Addresses Against </a:t>
            </a:r>
            <a:r>
              <a:rPr lang="en-US" sz="2000" dirty="0" err="1">
                <a:latin typeface="Times New Roman" panose="02020603050405020304" pitchFamily="18" charset="0"/>
                <a:cs typeface="Times New Roman" panose="02020603050405020304" pitchFamily="18" charset="0"/>
              </a:rPr>
              <a:t>VirusTotal</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AbuseIPDB</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50000"/>
              </a:lnSpc>
              <a:spcAft>
                <a:spcPts val="800"/>
              </a:spcAft>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Module 5: </a:t>
            </a:r>
            <a:r>
              <a:rPr lang="en-US" sz="2000" dirty="0">
                <a:latin typeface="Times New Roman" panose="02020603050405020304" pitchFamily="18" charset="0"/>
                <a:cs typeface="Times New Roman" panose="02020603050405020304" pitchFamily="18" charset="0"/>
              </a:rPr>
              <a:t>Provide a Comprehensive Report of the Findings to the User</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50000"/>
              </a:lnSpc>
              <a:spcAft>
                <a:spcPts val="800"/>
              </a:spcAft>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Module 6: Final Output </a:t>
            </a:r>
          </a:p>
          <a:p>
            <a:pPr marL="342900" indent="-342900">
              <a:spcBef>
                <a:spcPts val="0"/>
              </a:spcBef>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8107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4"/>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sz="4400" dirty="0"/>
              <a:t>Architecture Diagram/Flow</a:t>
            </a:r>
            <a:endParaRPr dirty="0"/>
          </a:p>
        </p:txBody>
      </p:sp>
      <p:sp>
        <p:nvSpPr>
          <p:cNvPr id="278" name="Google Shape;278;p44"/>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30480" lvl="0" indent="0" algn="l" rtl="0">
              <a:spcBef>
                <a:spcPts val="640"/>
              </a:spcBef>
              <a:spcAft>
                <a:spcPts val="0"/>
              </a:spcAft>
              <a:buClr>
                <a:schemeClr val="dk1"/>
              </a:buClr>
              <a:buSzPct val="100000"/>
              <a:buNone/>
            </a:pPr>
            <a:endParaRPr dirty="0"/>
          </a:p>
          <a:p>
            <a:pPr marL="342900" lvl="0" indent="-312420" algn="l" rtl="0">
              <a:spcBef>
                <a:spcPts val="640"/>
              </a:spcBef>
              <a:spcAft>
                <a:spcPts val="0"/>
              </a:spcAft>
              <a:buClr>
                <a:schemeClr val="dk1"/>
              </a:buClr>
              <a:buSzPct val="100000"/>
              <a:buChar char="•"/>
            </a:pPr>
            <a:endParaRPr b="1" u="sng" dirty="0"/>
          </a:p>
        </p:txBody>
      </p:sp>
      <p:pic>
        <p:nvPicPr>
          <p:cNvPr id="4" name="Picture 3">
            <a:extLst>
              <a:ext uri="{FF2B5EF4-FFF2-40B4-BE49-F238E27FC236}">
                <a16:creationId xmlns:a16="http://schemas.microsoft.com/office/drawing/2014/main" id="{07EEBBE4-656F-4DD2-A8B3-050029610FB0}"/>
              </a:ext>
            </a:extLst>
          </p:cNvPr>
          <p:cNvPicPr>
            <a:picLocks noChangeAspect="1"/>
          </p:cNvPicPr>
          <p:nvPr/>
        </p:nvPicPr>
        <p:blipFill>
          <a:blip r:embed="rId3"/>
          <a:srcRect/>
          <a:stretch/>
        </p:blipFill>
        <p:spPr>
          <a:xfrm>
            <a:off x="2625902" y="1535768"/>
            <a:ext cx="4254874" cy="4267207"/>
          </a:xfrm>
          <a:prstGeom prst="rect">
            <a:avLst/>
          </a:prstGeom>
        </p:spPr>
      </p:pic>
    </p:spTree>
    <p:extLst>
      <p:ext uri="{BB962C8B-B14F-4D97-AF65-F5344CB8AC3E}">
        <p14:creationId xmlns:p14="http://schemas.microsoft.com/office/powerpoint/2010/main" val="3577067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4"/>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sz="4400" dirty="0"/>
              <a:t>Design-Class Diagram</a:t>
            </a:r>
            <a:endParaRPr dirty="0"/>
          </a:p>
        </p:txBody>
      </p:sp>
      <p:sp>
        <p:nvSpPr>
          <p:cNvPr id="278" name="Google Shape;278;p44"/>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30480" lvl="0" indent="0" algn="l" rtl="0">
              <a:spcBef>
                <a:spcPts val="640"/>
              </a:spcBef>
              <a:spcAft>
                <a:spcPts val="0"/>
              </a:spcAft>
              <a:buClr>
                <a:schemeClr val="dk1"/>
              </a:buClr>
              <a:buSzPct val="100000"/>
              <a:buNone/>
            </a:pPr>
            <a:endParaRPr dirty="0"/>
          </a:p>
          <a:p>
            <a:pPr marL="342900" lvl="0" indent="-312420" algn="l" rtl="0">
              <a:spcBef>
                <a:spcPts val="640"/>
              </a:spcBef>
              <a:spcAft>
                <a:spcPts val="0"/>
              </a:spcAft>
              <a:buClr>
                <a:schemeClr val="dk1"/>
              </a:buClr>
              <a:buSzPct val="100000"/>
              <a:buChar char="•"/>
            </a:pPr>
            <a:endParaRPr b="1" u="sng" dirty="0"/>
          </a:p>
        </p:txBody>
      </p:sp>
      <p:pic>
        <p:nvPicPr>
          <p:cNvPr id="4" name="Picture 3">
            <a:extLst>
              <a:ext uri="{FF2B5EF4-FFF2-40B4-BE49-F238E27FC236}">
                <a16:creationId xmlns:a16="http://schemas.microsoft.com/office/drawing/2014/main" id="{07EEBBE4-656F-4DD2-A8B3-050029610FB0}"/>
              </a:ext>
            </a:extLst>
          </p:cNvPr>
          <p:cNvPicPr>
            <a:picLocks noChangeAspect="1"/>
          </p:cNvPicPr>
          <p:nvPr/>
        </p:nvPicPr>
        <p:blipFill>
          <a:blip r:embed="rId3"/>
          <a:srcRect/>
          <a:stretch/>
        </p:blipFill>
        <p:spPr>
          <a:xfrm>
            <a:off x="1391874" y="1342663"/>
            <a:ext cx="6722930" cy="4653417"/>
          </a:xfrm>
          <a:prstGeom prst="rect">
            <a:avLst/>
          </a:prstGeom>
        </p:spPr>
      </p:pic>
    </p:spTree>
    <p:extLst>
      <p:ext uri="{BB962C8B-B14F-4D97-AF65-F5344CB8AC3E}">
        <p14:creationId xmlns:p14="http://schemas.microsoft.com/office/powerpoint/2010/main" val="3846187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4"/>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sz="4400" dirty="0"/>
              <a:t>Design-Class Diagram</a:t>
            </a:r>
            <a:endParaRPr dirty="0"/>
          </a:p>
        </p:txBody>
      </p:sp>
      <p:sp>
        <p:nvSpPr>
          <p:cNvPr id="278" name="Google Shape;278;p44"/>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30480" lvl="0" indent="0" algn="l" rtl="0">
              <a:spcBef>
                <a:spcPts val="640"/>
              </a:spcBef>
              <a:spcAft>
                <a:spcPts val="0"/>
              </a:spcAft>
              <a:buClr>
                <a:schemeClr val="dk1"/>
              </a:buClr>
              <a:buSzPct val="100000"/>
              <a:buNone/>
            </a:pPr>
            <a:endParaRPr dirty="0"/>
          </a:p>
          <a:p>
            <a:pPr marL="342900" lvl="0" indent="-312420" algn="l" rtl="0">
              <a:spcBef>
                <a:spcPts val="640"/>
              </a:spcBef>
              <a:spcAft>
                <a:spcPts val="0"/>
              </a:spcAft>
              <a:buClr>
                <a:schemeClr val="dk1"/>
              </a:buClr>
              <a:buSzPct val="100000"/>
              <a:buChar char="•"/>
            </a:pPr>
            <a:endParaRPr b="1" u="sng" dirty="0"/>
          </a:p>
        </p:txBody>
      </p:sp>
      <p:pic>
        <p:nvPicPr>
          <p:cNvPr id="4" name="Picture 3">
            <a:extLst>
              <a:ext uri="{FF2B5EF4-FFF2-40B4-BE49-F238E27FC236}">
                <a16:creationId xmlns:a16="http://schemas.microsoft.com/office/drawing/2014/main" id="{07EEBBE4-656F-4DD2-A8B3-050029610FB0}"/>
              </a:ext>
            </a:extLst>
          </p:cNvPr>
          <p:cNvPicPr>
            <a:picLocks noChangeAspect="1"/>
          </p:cNvPicPr>
          <p:nvPr/>
        </p:nvPicPr>
        <p:blipFill>
          <a:blip r:embed="rId3"/>
          <a:srcRect/>
          <a:stretch/>
        </p:blipFill>
        <p:spPr>
          <a:xfrm>
            <a:off x="3230815" y="1164741"/>
            <a:ext cx="2718572" cy="5418621"/>
          </a:xfrm>
          <a:prstGeom prst="rect">
            <a:avLst/>
          </a:prstGeom>
        </p:spPr>
      </p:pic>
    </p:spTree>
    <p:extLst>
      <p:ext uri="{BB962C8B-B14F-4D97-AF65-F5344CB8AC3E}">
        <p14:creationId xmlns:p14="http://schemas.microsoft.com/office/powerpoint/2010/main" val="206667952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475</TotalTime>
  <Words>2355</Words>
  <Application>Microsoft Office PowerPoint</Application>
  <PresentationFormat>On-screen Show (4:3)</PresentationFormat>
  <Paragraphs>197</Paragraphs>
  <Slides>27</Slides>
  <Notes>26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27</vt:i4>
      </vt:variant>
    </vt:vector>
  </HeadingPairs>
  <TitlesOfParts>
    <vt:vector size="34" baseType="lpstr">
      <vt:lpstr>Times New Roman</vt:lpstr>
      <vt:lpstr>Consolas</vt:lpstr>
      <vt:lpstr>Calibri</vt:lpstr>
      <vt:lpstr>Wingdings</vt:lpstr>
      <vt:lpstr>Arial</vt:lpstr>
      <vt:lpstr>Office Theme</vt:lpstr>
      <vt:lpstr>Office Theme</vt:lpstr>
      <vt:lpstr>PowerPoint Presentation</vt:lpstr>
      <vt:lpstr>Agenda</vt:lpstr>
      <vt:lpstr>Introduction</vt:lpstr>
      <vt:lpstr>Statement of the Problem</vt:lpstr>
      <vt:lpstr>Scope of the project</vt:lpstr>
      <vt:lpstr>Methodology</vt:lpstr>
      <vt:lpstr>Architecture Diagram/Flow</vt:lpstr>
      <vt:lpstr>Design-Class Diagram</vt:lpstr>
      <vt:lpstr>Design-Class Diagram</vt:lpstr>
      <vt:lpstr>Sequence Diagram</vt:lpstr>
      <vt:lpstr>Hardware and software selection </vt:lpstr>
      <vt:lpstr>Implementation</vt:lpstr>
      <vt:lpstr>Important Code segments</vt:lpstr>
      <vt:lpstr>Important Code segments</vt:lpstr>
      <vt:lpstr>Important Code segments</vt:lpstr>
      <vt:lpstr>Important Code segments</vt:lpstr>
      <vt:lpstr>Important Code segments</vt:lpstr>
      <vt:lpstr>Important Code segments</vt:lpstr>
      <vt:lpstr>Output</vt:lpstr>
      <vt:lpstr>Output</vt:lpstr>
      <vt:lpstr>Output</vt:lpstr>
      <vt:lpstr>Output - Ip</vt:lpstr>
      <vt:lpstr>Conclusion</vt:lpstr>
      <vt:lpstr>Future Work</vt:lpstr>
      <vt:lpstr>Project Source</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Akash A</cp:lastModifiedBy>
  <cp:revision>17</cp:revision>
  <dcterms:modified xsi:type="dcterms:W3CDTF">2024-12-23T06:16:52Z</dcterms:modified>
</cp:coreProperties>
</file>