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9" r:id="rId5"/>
    <p:sldId id="260" r:id="rId6"/>
    <p:sldId id="270" r:id="rId7"/>
    <p:sldId id="261" r:id="rId8"/>
    <p:sldId id="272" r:id="rId9"/>
    <p:sldId id="262" r:id="rId10"/>
    <p:sldId id="273" r:id="rId11"/>
    <p:sldId id="268" r:id="rId12"/>
    <p:sldId id="271" r:id="rId13"/>
    <p:sldId id="263" r:id="rId14"/>
    <p:sldId id="274" r:id="rId15"/>
    <p:sldId id="264" r:id="rId16"/>
    <p:sldId id="275" r:id="rId17"/>
    <p:sldId id="265" r:id="rId18"/>
    <p:sldId id="276" r:id="rId19"/>
    <p:sldId id="269" r:id="rId20"/>
    <p:sldId id="277" r:id="rId21"/>
    <p:sldId id="26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27" autoAdjust="0"/>
    <p:restoredTop sz="93980" autoAdjust="0"/>
  </p:normalViewPr>
  <p:slideViewPr>
    <p:cSldViewPr>
      <p:cViewPr varScale="1">
        <p:scale>
          <a:sx n="102" d="100"/>
          <a:sy n="102" d="100"/>
        </p:scale>
        <p:origin x="-216" y="-90"/>
      </p:cViewPr>
      <p:guideLst>
        <p:guide orient="horz" pos="2160"/>
        <p:guide pos="2880"/>
      </p:guideLst>
    </p:cSldViewPr>
  </p:slideViewPr>
  <p:outlineViewPr>
    <p:cViewPr>
      <p:scale>
        <a:sx n="33" d="100"/>
        <a:sy n="33" d="100"/>
      </p:scale>
      <p:origin x="0" y="58746"/>
    </p:cViewPr>
  </p:outlineViewPr>
  <p:notesTextViewPr>
    <p:cViewPr>
      <p:scale>
        <a:sx n="50" d="100"/>
        <a:sy n="5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76C6BC-1183-4B55-8F1D-F6EA2A0B5186}" type="datetimeFigureOut">
              <a:rPr lang="en-US" smtClean="0"/>
              <a:pPr/>
              <a:t>3/18/2021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532BA7-D22D-45DD-BCB5-6930F70D466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5532BA7-D22D-45DD-BCB5-6930F70D466D}"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22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5532BA7-D22D-45DD-BCB5-6930F70D466D}"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4</a:t>
            </a:fld>
            <a:endParaRPr lang="en-GB"/>
          </a:p>
        </p:txBody>
      </p:sp>
    </p:spTree>
    <p:extLst>
      <p:ext uri="{BB962C8B-B14F-4D97-AF65-F5344CB8AC3E}">
        <p14:creationId xmlns:p14="http://schemas.microsoft.com/office/powerpoint/2010/main" xmlns="" val="1524491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5532BA7-D22D-45DD-BCB5-6930F70D466D}"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600" dirty="0"/>
          </a:p>
        </p:txBody>
      </p:sp>
      <p:sp>
        <p:nvSpPr>
          <p:cNvPr id="4" name="Slide Number Placeholder 3"/>
          <p:cNvSpPr>
            <a:spLocks noGrp="1"/>
          </p:cNvSpPr>
          <p:nvPr>
            <p:ph type="sldNum" sz="quarter" idx="10"/>
          </p:nvPr>
        </p:nvSpPr>
        <p:spPr/>
        <p:txBody>
          <a:bodyPr/>
          <a:lstStyle/>
          <a:p>
            <a:fld id="{B5532BA7-D22D-45DD-BCB5-6930F70D466D}"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A526908-2BA5-4BC9-B73B-AE86895D06D4}" type="datetimeFigureOut">
              <a:rPr lang="en-US" smtClean="0"/>
              <a:pPr/>
              <a:t>3/18/2021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526908-2BA5-4BC9-B73B-AE86895D06D4}" type="datetimeFigureOut">
              <a:rPr lang="en-US" smtClean="0"/>
              <a:pPr/>
              <a:t>3/18/2021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526908-2BA5-4BC9-B73B-AE86895D06D4}" type="datetimeFigureOut">
              <a:rPr lang="en-US" smtClean="0"/>
              <a:pPr/>
              <a:t>3/18/2021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526908-2BA5-4BC9-B73B-AE86895D06D4}" type="datetimeFigureOut">
              <a:rPr lang="en-US" smtClean="0"/>
              <a:pPr/>
              <a:t>3/18/2021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526908-2BA5-4BC9-B73B-AE86895D06D4}" type="datetimeFigureOut">
              <a:rPr lang="en-US" smtClean="0"/>
              <a:pPr/>
              <a:t>3/18/2021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A526908-2BA5-4BC9-B73B-AE86895D06D4}" type="datetimeFigureOut">
              <a:rPr lang="en-US" smtClean="0"/>
              <a:pPr/>
              <a:t>3/18/2021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A526908-2BA5-4BC9-B73B-AE86895D06D4}" type="datetimeFigureOut">
              <a:rPr lang="en-US" smtClean="0"/>
              <a:pPr/>
              <a:t>3/18/2021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A526908-2BA5-4BC9-B73B-AE86895D06D4}" type="datetimeFigureOut">
              <a:rPr lang="en-US" smtClean="0"/>
              <a:pPr/>
              <a:t>3/18/2021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26908-2BA5-4BC9-B73B-AE86895D06D4}" type="datetimeFigureOut">
              <a:rPr lang="en-US" smtClean="0"/>
              <a:pPr/>
              <a:t>3/18/2021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526908-2BA5-4BC9-B73B-AE86895D06D4}" type="datetimeFigureOut">
              <a:rPr lang="en-US" smtClean="0"/>
              <a:pPr/>
              <a:t>3/18/2021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526908-2BA5-4BC9-B73B-AE86895D06D4}" type="datetimeFigureOut">
              <a:rPr lang="en-US" smtClean="0"/>
              <a:pPr/>
              <a:t>3/18/2021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546FA7-B410-40E0-9A72-EE37E54799A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26908-2BA5-4BC9-B73B-AE86895D06D4}" type="datetimeFigureOut">
              <a:rPr lang="en-US" smtClean="0"/>
              <a:pPr/>
              <a:t>3/18/2021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46FA7-B410-40E0-9A72-EE37E54799A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785786" y="2000240"/>
            <a:ext cx="7772400" cy="1470025"/>
          </a:xfrm>
        </p:spPr>
        <p:txBody>
          <a:bodyPr/>
          <a:lstStyle/>
          <a:p>
            <a:r>
              <a:rPr lang="en-GB" dirty="0">
                <a:latin typeface="Cambria" pitchFamily="18" charset="0"/>
              </a:rPr>
              <a:t>P4  - Website Planning and Designing</a:t>
            </a:r>
          </a:p>
        </p:txBody>
      </p:sp>
      <p:sp>
        <p:nvSpPr>
          <p:cNvPr id="3" name="Subtitle 2"/>
          <p:cNvSpPr>
            <a:spLocks noGrp="1"/>
          </p:cNvSpPr>
          <p:nvPr>
            <p:ph type="subTitle" idx="1"/>
          </p:nvPr>
        </p:nvSpPr>
        <p:spPr>
          <a:xfrm rot="10800000" flipV="1">
            <a:off x="1500166" y="4143380"/>
            <a:ext cx="6400800" cy="804185"/>
          </a:xfrm>
        </p:spPr>
        <p:txBody>
          <a:bodyPr/>
          <a:lstStyle/>
          <a:p>
            <a:r>
              <a:rPr lang="en-GB" dirty="0">
                <a:latin typeface="Cambria" pitchFamily="18" charset="0"/>
              </a:rPr>
              <a:t>Ibrahim Ahmad (Y29962)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Courses Page Annotation</a:t>
            </a:r>
          </a:p>
        </p:txBody>
      </p:sp>
      <p:sp>
        <p:nvSpPr>
          <p:cNvPr id="3" name="Content Placeholder 2"/>
          <p:cNvSpPr>
            <a:spLocks noGrp="1"/>
          </p:cNvSpPr>
          <p:nvPr>
            <p:ph idx="1"/>
          </p:nvPr>
        </p:nvSpPr>
        <p:spPr>
          <a:xfrm>
            <a:off x="457200" y="1357298"/>
            <a:ext cx="8229600" cy="4929222"/>
          </a:xfrm>
        </p:spPr>
        <p:txBody>
          <a:bodyPr>
            <a:normAutofit fontScale="92500" lnSpcReduction="10000"/>
          </a:bodyPr>
          <a:lstStyle/>
          <a:p>
            <a:r>
              <a:rPr lang="en-GB" sz="1100" dirty="0">
                <a:latin typeface="Tahoma" pitchFamily="34" charset="0"/>
                <a:ea typeface="Tahoma" pitchFamily="34" charset="0"/>
                <a:cs typeface="Tahoma" pitchFamily="34" charset="0"/>
              </a:rPr>
              <a:t>The main purposes of the courses page is to feature information or text that is related to the courses that Westlake College provides to their students. In other words, the courses page will therefore provide brief information that is related to the course and will feature a button of which enables the user redirect to the particular webpage based on the desired course that they have selected in order to view the course into depth such as the modules and how the course will be assessed as well as the duration of the exam.  Furthermore, the courses page gives an overview to the students of the modules that will be taught and the exam-board or the awarding bodies that will be used for assessing the students as well as duration or the year of the course. The courses page will therefore provide guidance or advices for helping students to select the appropriate course that they are confident in.</a:t>
            </a:r>
          </a:p>
          <a:p>
            <a:r>
              <a:rPr lang="en-GB" sz="1100" dirty="0" smtClean="0">
                <a:latin typeface="Tahoma" pitchFamily="34" charset="0"/>
                <a:ea typeface="Tahoma" pitchFamily="34" charset="0"/>
                <a:cs typeface="Tahoma" pitchFamily="34" charset="0"/>
              </a:rPr>
              <a:t>The </a:t>
            </a:r>
            <a:r>
              <a:rPr lang="en-GB" sz="1100" dirty="0" smtClean="0">
                <a:latin typeface="Tahoma" pitchFamily="34" charset="0"/>
                <a:ea typeface="Tahoma" pitchFamily="34" charset="0"/>
                <a:cs typeface="Tahoma" pitchFamily="34" charset="0"/>
              </a:rPr>
              <a:t>Courses page </a:t>
            </a:r>
            <a:r>
              <a:rPr lang="en-GB" sz="1100" dirty="0" smtClean="0">
                <a:latin typeface="Tahoma" pitchFamily="34" charset="0"/>
                <a:ea typeface="Tahoma" pitchFamily="34" charset="0"/>
                <a:cs typeface="Tahoma" pitchFamily="34" charset="0"/>
              </a:rPr>
              <a:t>will 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sz="1100" dirty="0" smtClean="0">
                <a:latin typeface="Tahoma" pitchFamily="34" charset="0"/>
                <a:ea typeface="Tahoma" pitchFamily="34" charset="0"/>
                <a:cs typeface="Tahoma" pitchFamily="34" charset="0"/>
              </a:rPr>
              <a:t>Furthermore</a:t>
            </a:r>
            <a:r>
              <a:rPr lang="en-GB" sz="1100"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courses page page, I will configure the font style by setting the fonts to bold in order to improve readability for the visual impaired users and by using a font type that is appropriate for headings such as Arial. </a:t>
            </a:r>
          </a:p>
          <a:p>
            <a:r>
              <a:rPr lang="en-GB" sz="1100" dirty="0">
                <a:latin typeface="Tahoma" pitchFamily="34" charset="0"/>
                <a:ea typeface="Tahoma" pitchFamily="34" charset="0"/>
                <a:cs typeface="Tahoma" pitchFamily="34" charset="0"/>
              </a:rPr>
              <a:t>The content’s section of the Course’s webpage will therefore inform key information that is related to the course and guidance or advice for those who want support for choosing the right course as well as recommendations such as by attending open evenings or days in order to gain a comprehensive knowledge of the potential courses that they can apply to. </a:t>
            </a:r>
          </a:p>
          <a:p>
            <a:r>
              <a:rPr lang="en-GB" sz="1100" dirty="0">
                <a:latin typeface="Tahoma" pitchFamily="34" charset="0"/>
                <a:ea typeface="Tahoma" pitchFamily="34" charset="0"/>
                <a:cs typeface="Tahoma" pitchFamily="34" charset="0"/>
              </a:rPr>
              <a:t>As part of the Courses page, the College banner will be included  for distributing information or any particular events such as by informing the newer students that online applications are open for the future students that will be applying to College and certain courses are now open or are available for those are applying for the upcoming year.</a:t>
            </a:r>
          </a:p>
          <a:p>
            <a:r>
              <a:rPr lang="en-GB" sz="1100" dirty="0">
                <a:latin typeface="Tahoma" pitchFamily="34" charset="0"/>
                <a:ea typeface="Tahoma" pitchFamily="34" charset="0"/>
                <a:cs typeface="Tahoma" pitchFamily="34" charset="0"/>
              </a:rPr>
              <a:t>The Student’s Page features a button that automates the task of scrolling the current webpage’s positions to the top of the webpage without requiring the user to manually use the scrollbar to scroll to the top of the webpage. In order to achieve this feature, I will write a specific script regarding the attributes for the button that is going to be used for scrolling to the page above. </a:t>
            </a:r>
          </a:p>
          <a:p>
            <a:r>
              <a:rPr lang="en-GB" sz="1100" dirty="0">
                <a:latin typeface="Tahoma" pitchFamily="34" charset="0"/>
                <a:ea typeface="Tahoma" pitchFamily="34" charset="0"/>
                <a:cs typeface="Tahoma" pitchFamily="34" charset="0"/>
              </a:rPr>
              <a:t>As part of the courses page, this section will feature an array or a collection of courses that the future or potential student can therefore access and explore the corresponding into depth such as by being able to look at the modules so that they will acknowledge the content of the course and by understanding how they will be assessed whether they will assessed in assignments of which need to be completed in coursework or in a computer-based or paper-based exams. When the user selects the corresponding course, it will automatically redirect within the course webpage.</a:t>
            </a:r>
          </a:p>
          <a:p>
            <a:endParaRPr lang="en-GB" sz="1000" dirty="0">
              <a:latin typeface="Tahoma" pitchFamily="34" charset="0"/>
              <a:ea typeface="Tahoma" pitchFamily="34" charset="0"/>
              <a:cs typeface="Tahoma" pitchFamily="34" charset="0"/>
            </a:endParaRPr>
          </a:p>
          <a:p>
            <a:endParaRPr lang="en-GB" sz="1000" dirty="0">
              <a:latin typeface="Tahoma" pitchFamily="34" charset="0"/>
              <a:ea typeface="Tahoma" pitchFamily="34" charset="0"/>
              <a:cs typeface="Tahoma" pitchFamily="34" charset="0"/>
            </a:endParaRPr>
          </a:p>
          <a:p>
            <a:endParaRPr lang="en-GB" sz="1000" dirty="0">
              <a:latin typeface="Tahoma" pitchFamily="34" charset="0"/>
              <a:ea typeface="Tahoma" pitchFamily="34" charset="0"/>
              <a:cs typeface="Tahoma" pitchFamily="34" charset="0"/>
            </a:endParaRPr>
          </a:p>
          <a:p>
            <a:endParaRPr lang="en-GB" sz="1000" dirty="0">
              <a:latin typeface="Tahoma" pitchFamily="34" charset="0"/>
              <a:ea typeface="Tahoma" pitchFamily="34" charset="0"/>
              <a:cs typeface="Tahom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BTEC Level 2 Firsts Certificate in IT Webpage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8" name="Rectangle 7"/>
          <p:cNvSpPr/>
          <p:nvPr/>
        </p:nvSpPr>
        <p:spPr>
          <a:xfrm>
            <a:off x="3428992"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3" name="Rectangle 22"/>
          <p:cNvSpPr/>
          <p:nvPr/>
        </p:nvSpPr>
        <p:spPr>
          <a:xfrm>
            <a:off x="1000100" y="2857496"/>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Image – An Image that will Represent the Course</a:t>
            </a:r>
          </a:p>
        </p:txBody>
      </p:sp>
      <p:grpSp>
        <p:nvGrpSpPr>
          <p:cNvPr id="14" name="Group 23"/>
          <p:cNvGrpSpPr/>
          <p:nvPr/>
        </p:nvGrpSpPr>
        <p:grpSpPr>
          <a:xfrm>
            <a:off x="1000100" y="2357430"/>
            <a:ext cx="7072362" cy="500066"/>
            <a:chOff x="1000100" y="2357430"/>
            <a:chExt cx="7072362" cy="500066"/>
          </a:xfrm>
        </p:grpSpPr>
        <p:grpSp>
          <p:nvGrpSpPr>
            <p:cNvPr id="15" name="Group 19"/>
            <p:cNvGrpSpPr/>
            <p:nvPr/>
          </p:nvGrpSpPr>
          <p:grpSpPr>
            <a:xfrm>
              <a:off x="1000100" y="2357430"/>
              <a:ext cx="4643470" cy="500066"/>
              <a:chOff x="1000100" y="2357430"/>
              <a:chExt cx="4702248" cy="500066"/>
            </a:xfrm>
          </p:grpSpPr>
          <p:sp>
            <p:nvSpPr>
              <p:cNvPr id="27" name="Rectangle 26"/>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28" name="Rectangle 27"/>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26" name="Rectangle 25"/>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21" name="Rectangle 20"/>
          <p:cNvSpPr/>
          <p:nvPr/>
        </p:nvSpPr>
        <p:spPr>
          <a:xfrm>
            <a:off x="1000100" y="3857628"/>
            <a:ext cx="4357718" cy="164307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Information that is related to the Course such as providing into depth detail about the course and brief information about the Modules that will be taught for the first year and second year and how they will be assessed.</a:t>
            </a:r>
          </a:p>
        </p:txBody>
      </p:sp>
      <p:sp>
        <p:nvSpPr>
          <p:cNvPr id="29" name="Rectangle 28"/>
          <p:cNvSpPr/>
          <p:nvPr/>
        </p:nvSpPr>
        <p:spPr>
          <a:xfrm>
            <a:off x="5500694" y="3857628"/>
            <a:ext cx="2071702" cy="100013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The Entry Requirements for the Course</a:t>
            </a:r>
          </a:p>
        </p:txBody>
      </p:sp>
      <p:sp>
        <p:nvSpPr>
          <p:cNvPr id="31" name="Rounded Rectangle 30"/>
          <p:cNvSpPr/>
          <p:nvPr/>
        </p:nvSpPr>
        <p:spPr>
          <a:xfrm>
            <a:off x="7358082" y="5000636"/>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24" name="TextBox 23"/>
          <p:cNvSpPr txBox="1"/>
          <p:nvPr/>
        </p:nvSpPr>
        <p:spPr>
          <a:xfrm>
            <a:off x="9144000" y="7858156"/>
            <a:ext cx="3071866"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corresponding course’s Page features a button that automates the task of scrolling the current webpage’s positions to the top of the webpage without requiring the user to manually use the scrollbar to scroll to the top of the webpage</a:t>
            </a:r>
          </a:p>
        </p:txBody>
      </p:sp>
      <p:sp>
        <p:nvSpPr>
          <p:cNvPr id="30" name="TextBox 29"/>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32" name="Elbow Connector 48"/>
          <p:cNvCxnSpPr>
            <a:stCxn id="30"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35" name="Elbow Connector 34"/>
          <p:cNvCxnSpPr>
            <a:stCxn id="34"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37" name="Elbow Connector 36"/>
          <p:cNvCxnSpPr>
            <a:stCxn id="36"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39" name="Shape 38"/>
          <p:cNvCxnSpPr>
            <a:stCxn id="38" idx="2"/>
          </p:cNvCxnSpPr>
          <p:nvPr/>
        </p:nvCxnSpPr>
        <p:spPr>
          <a:xfrm rot="5400000">
            <a:off x="-876911" y="1266237"/>
            <a:ext cx="4146932" cy="964413"/>
          </a:xfrm>
          <a:prstGeom prst="bentConnector4">
            <a:avLst>
              <a:gd name="adj1" fmla="val 17391"/>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4" idx="1"/>
            <a:endCxn id="31" idx="2"/>
          </p:cNvCxnSpPr>
          <p:nvPr/>
        </p:nvCxnSpPr>
        <p:spPr>
          <a:xfrm rot="10800000">
            <a:off x="7643834" y="5429265"/>
            <a:ext cx="1500166" cy="3229111"/>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644098" y="3214686"/>
            <a:ext cx="4071966" cy="2031325"/>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Corresponding courses web page it will therefore represent  the College as well as certain aspects of the course. In other words, the image will therefore represent or connote a certain type of aspect that is associated with IT in order to intrigue future students to the website as well as attracting their attention to the course that they have selected in the website to apply or to explore the course into depth.  </a:t>
            </a:r>
          </a:p>
        </p:txBody>
      </p:sp>
      <p:cxnSp>
        <p:nvCxnSpPr>
          <p:cNvPr id="42" name="Elbow Connector 41"/>
          <p:cNvCxnSpPr>
            <a:stCxn id="41" idx="1"/>
          </p:cNvCxnSpPr>
          <p:nvPr/>
        </p:nvCxnSpPr>
        <p:spPr>
          <a:xfrm rot="10800000">
            <a:off x="8072462" y="3321859"/>
            <a:ext cx="1571636" cy="908490"/>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4098" y="5429264"/>
            <a:ext cx="4071966"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This section will therefore cover the entry requirements for the course. In other words, this will display relevant information in terms of the entry requirements, such as this section will visualise the minimum recommended grade requirements that are required in order to enrol to the corresponding course so that the future students will therefore achieve the highest grades as possible. </a:t>
            </a:r>
          </a:p>
        </p:txBody>
      </p:sp>
      <p:cxnSp>
        <p:nvCxnSpPr>
          <p:cNvPr id="48" name="Elbow Connector 47"/>
          <p:cNvCxnSpPr>
            <a:stCxn id="46" idx="1"/>
            <a:endCxn id="29" idx="3"/>
          </p:cNvCxnSpPr>
          <p:nvPr/>
        </p:nvCxnSpPr>
        <p:spPr>
          <a:xfrm rot="10800000">
            <a:off x="7572396" y="4357695"/>
            <a:ext cx="2071702" cy="1979511"/>
          </a:xfrm>
          <a:prstGeom prst="bentConnector3">
            <a:avLst>
              <a:gd name="adj1" fmla="val 41975"/>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143436" y="4143380"/>
            <a:ext cx="3857652" cy="2893100"/>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section of the web page will therefore cover what the course provides such as by explaining the courses in depth such as the modules that will be covered for the first and second years in order to attract the future students mind as well as explaining the potential skills that they will gain from the skills. The section will also cover the potential opportunities for the potential students in the future such as the future careers such as those who complete the post-16 vocational courses will therefore proceed from either to a Level three qualification or proceed with an apprenticeship. </a:t>
            </a:r>
          </a:p>
        </p:txBody>
      </p:sp>
      <p:cxnSp>
        <p:nvCxnSpPr>
          <p:cNvPr id="52" name="Elbow Connector 51"/>
          <p:cNvCxnSpPr>
            <a:stCxn id="50" idx="3"/>
            <a:endCxn id="21" idx="1"/>
          </p:cNvCxnSpPr>
          <p:nvPr/>
        </p:nvCxnSpPr>
        <p:spPr>
          <a:xfrm flipV="1">
            <a:off x="-285784" y="4679165"/>
            <a:ext cx="1285884" cy="910765"/>
          </a:xfrm>
          <a:prstGeom prst="bentConnector3">
            <a:avLst>
              <a:gd name="adj1" fmla="val 5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GB" sz="3000" dirty="0">
                <a:latin typeface="Cambria" pitchFamily="18" charset="0"/>
              </a:rPr>
              <a:t>BTEC Level 2 Firsts Certificate in IT Webpage Annotation</a:t>
            </a:r>
            <a:endParaRPr lang="en-GB" sz="3000" dirty="0"/>
          </a:p>
        </p:txBody>
      </p:sp>
      <p:sp>
        <p:nvSpPr>
          <p:cNvPr id="3" name="Content Placeholder 2"/>
          <p:cNvSpPr>
            <a:spLocks noGrp="1"/>
          </p:cNvSpPr>
          <p:nvPr>
            <p:ph idx="1"/>
          </p:nvPr>
        </p:nvSpPr>
        <p:spPr>
          <a:xfrm>
            <a:off x="457200" y="1357298"/>
            <a:ext cx="8229600" cy="4768865"/>
          </a:xfrm>
        </p:spPr>
        <p:txBody>
          <a:bodyPr>
            <a:normAutofit fontScale="62500" lnSpcReduction="20000"/>
          </a:bodyPr>
          <a:lstStyle/>
          <a:p>
            <a:r>
              <a:rPr lang="en-GB" sz="1400" dirty="0">
                <a:latin typeface="Tahoma" pitchFamily="34" charset="0"/>
                <a:ea typeface="Tahoma" pitchFamily="34" charset="0"/>
                <a:cs typeface="Tahoma" pitchFamily="34" charset="0"/>
              </a:rPr>
              <a:t>The main purposes of the corresponding courses page is to feature information or text that is related to the courses that Westlake College provides to their students. In other words, the courses page will therefore provide detailed information that is related to the course and will feature a button of which enables the user redirect to the particular webpage based on the desired course that they have selected in order to view the course into depth such as the modules and how the course will be assessed as well as the duration of the exam.  Furthermore, the courses page gives an overview to the students of the modules that will be taught and the exam-board or the awarding bodies that will be used for assessing the students as well as duration or the year of the course. For instance, in the BTEC Level 3 Extended Diploma in IT course, the section will feature information related to the mandatory modules such as an overview of the modules or the topics that will be taught for the corresponding module  and the exam duration of the mandatory module as well as the credit value or the weight’s value for each modules.</a:t>
            </a:r>
          </a:p>
          <a:p>
            <a:r>
              <a:rPr lang="en-GB" sz="1400" dirty="0" smtClean="0">
                <a:latin typeface="Tahoma" pitchFamily="34" charset="0"/>
                <a:ea typeface="Tahoma" pitchFamily="34" charset="0"/>
                <a:cs typeface="Tahoma" pitchFamily="34" charset="0"/>
              </a:rPr>
              <a:t>The </a:t>
            </a:r>
            <a:r>
              <a:rPr lang="en-GB" sz="1400" dirty="0" smtClean="0">
                <a:latin typeface="Tahoma" pitchFamily="34" charset="0"/>
                <a:ea typeface="Tahoma" pitchFamily="34" charset="0"/>
                <a:cs typeface="Tahoma" pitchFamily="34" charset="0"/>
              </a:rPr>
              <a:t>BTEC Level 2 Firsts Certificate in IT Webpage </a:t>
            </a:r>
            <a:r>
              <a:rPr lang="en-GB" sz="1400" dirty="0" smtClean="0">
                <a:latin typeface="Tahoma" pitchFamily="34" charset="0"/>
                <a:ea typeface="Tahoma" pitchFamily="34" charset="0"/>
                <a:cs typeface="Tahoma" pitchFamily="34" charset="0"/>
              </a:rPr>
              <a:t>will 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sz="1400" dirty="0" smtClean="0">
                <a:latin typeface="Tahoma" pitchFamily="34" charset="0"/>
                <a:ea typeface="Tahoma" pitchFamily="34" charset="0"/>
                <a:cs typeface="Tahoma" pitchFamily="34" charset="0"/>
              </a:rPr>
              <a:t>The </a:t>
            </a:r>
            <a:r>
              <a:rPr lang="en-GB" sz="1400" dirty="0">
                <a:latin typeface="Tahoma" pitchFamily="34" charset="0"/>
                <a:ea typeface="Tahoma" pitchFamily="34" charset="0"/>
                <a:cs typeface="Tahoma" pitchFamily="34" charset="0"/>
              </a:rPr>
              <a:t>BTEC Level 2 Firsts Certificate in IT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1400" dirty="0" smtClean="0">
                <a:latin typeface="Tahoma" pitchFamily="34" charset="0"/>
                <a:ea typeface="Tahoma" pitchFamily="34" charset="0"/>
                <a:cs typeface="Tahoma" pitchFamily="34" charset="0"/>
              </a:rPr>
              <a:t>Furthermore</a:t>
            </a:r>
            <a:r>
              <a:rPr lang="en-GB" sz="1400"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BTEC Level 2 Firsts Certificate in IT page, I will configure the font style by setting the fonts to bold in order to improve readability for the visual impaired users and by using a font type that is appropriate for headings such as Arial. </a:t>
            </a:r>
          </a:p>
          <a:p>
            <a:r>
              <a:rPr lang="en-GB" sz="1400" dirty="0">
                <a:latin typeface="Tahoma" pitchFamily="34" charset="0"/>
                <a:ea typeface="Tahoma" pitchFamily="34" charset="0"/>
                <a:cs typeface="Tahoma" pitchFamily="34" charset="0"/>
              </a:rPr>
              <a:t>As part of the Corresponding courses web page it will therefore represent  the College as well as certain aspects of the course. In other words, the image will therefore represent or connote a certain type of aspect that is associated with IT in order to intrigue future students to the website as well as attracting their attention to the course that they have selected in the website to apply or to explore the course into depth.</a:t>
            </a:r>
          </a:p>
          <a:p>
            <a:r>
              <a:rPr lang="en-GB" sz="1400" dirty="0">
                <a:latin typeface="Tahoma" pitchFamily="34" charset="0"/>
                <a:ea typeface="Tahoma" pitchFamily="34" charset="0"/>
                <a:cs typeface="Tahoma" pitchFamily="34" charset="0"/>
              </a:rPr>
              <a:t>This section will therefore cover the entry requirements for the course. In other words, this will display relevant information in terms of the entry requirements, such as this section will visualise the minimum recommended grade requirements that are required in order to enrol to the corresponding course so that the future students will therefore achieve the highest grades as possible. </a:t>
            </a:r>
          </a:p>
          <a:p>
            <a:r>
              <a:rPr lang="en-GB" sz="1400" dirty="0">
                <a:latin typeface="Tahoma" pitchFamily="34" charset="0"/>
                <a:ea typeface="Tahoma" pitchFamily="34" charset="0"/>
                <a:cs typeface="Tahoma" pitchFamily="34" charset="0"/>
              </a:rPr>
              <a:t>The Student’s Page features a button that automates the task of scrolling the current webpage’s positions to the top of the webpage without requiring the user to manually use the scrollbar to scroll to the top of the webpage. In order to achieve this feature, I will write a specific script regarding the attributes for the button that is going to be used for scrolling to the page above. </a:t>
            </a:r>
          </a:p>
          <a:p>
            <a:r>
              <a:rPr lang="en-GB" sz="1400" dirty="0">
                <a:latin typeface="Tahoma" pitchFamily="34" charset="0"/>
                <a:ea typeface="Tahoma" pitchFamily="34" charset="0"/>
                <a:cs typeface="Tahoma" pitchFamily="34" charset="0"/>
              </a:rPr>
              <a:t>The section of the web page will therefore cover what the course provides such as by explaining the courses in depth such as the modules that will be covered for the first and second years in order to attract the future students mind as well as explaining the potential skills that they will gain from the skills. The section will also cover the potential opportunities for the potential students in the future such as the future careers such as those who complete the post-16 vocational courses will therefore proceed from either to a Level three qualification or proceed with an apprenticeship. </a:t>
            </a:r>
          </a:p>
          <a:p>
            <a:endParaRPr lang="en-GB" sz="1050" dirty="0">
              <a:ea typeface="Tahoma" pitchFamily="34" charset="0"/>
              <a:cs typeface="Tahoma" pitchFamily="34" charset="0"/>
            </a:endParaRPr>
          </a:p>
          <a:p>
            <a:endParaRPr lang="en-GB" sz="1050" dirty="0">
              <a:ea typeface="Tahoma" pitchFamily="34" charset="0"/>
              <a:cs typeface="Tahoma" pitchFamily="34" charset="0"/>
            </a:endParaRPr>
          </a:p>
          <a:p>
            <a:endParaRPr lang="en-GB" sz="1050" dirty="0">
              <a:ea typeface="Tahoma" pitchFamily="34" charset="0"/>
              <a:cs typeface="Tahoma" pitchFamily="34" charset="0"/>
            </a:endParaRPr>
          </a:p>
          <a:p>
            <a:endParaRPr lang="en-GB" sz="1050" dirty="0">
              <a:latin typeface="Tahoma" pitchFamily="34" charset="0"/>
              <a:ea typeface="Tahoma" pitchFamily="34" charset="0"/>
              <a:cs typeface="Tahom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BTEC Level 3 Extended Diploma in IT Webpage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8" name="Rectangle 7"/>
          <p:cNvSpPr/>
          <p:nvPr/>
        </p:nvSpPr>
        <p:spPr>
          <a:xfrm>
            <a:off x="3428992"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3" name="Rectangle 22"/>
          <p:cNvSpPr/>
          <p:nvPr/>
        </p:nvSpPr>
        <p:spPr>
          <a:xfrm>
            <a:off x="1000100" y="2857496"/>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Image – An Image that will Represent the Course</a:t>
            </a:r>
          </a:p>
        </p:txBody>
      </p:sp>
      <p:grpSp>
        <p:nvGrpSpPr>
          <p:cNvPr id="24" name="Group 23"/>
          <p:cNvGrpSpPr/>
          <p:nvPr/>
        </p:nvGrpSpPr>
        <p:grpSpPr>
          <a:xfrm>
            <a:off x="1000100" y="2357430"/>
            <a:ext cx="7072362" cy="500066"/>
            <a:chOff x="1000100" y="2357430"/>
            <a:chExt cx="7072362" cy="500066"/>
          </a:xfrm>
        </p:grpSpPr>
        <p:grpSp>
          <p:nvGrpSpPr>
            <p:cNvPr id="25" name="Group 19"/>
            <p:cNvGrpSpPr/>
            <p:nvPr/>
          </p:nvGrpSpPr>
          <p:grpSpPr>
            <a:xfrm>
              <a:off x="1000100" y="2357430"/>
              <a:ext cx="4643470" cy="500066"/>
              <a:chOff x="1000100" y="2357430"/>
              <a:chExt cx="4702248" cy="500066"/>
            </a:xfrm>
          </p:grpSpPr>
          <p:sp>
            <p:nvSpPr>
              <p:cNvPr id="27" name="Rectangle 26"/>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28" name="Rectangle 27"/>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26" name="Rectangle 25"/>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21" name="Rectangle 20"/>
          <p:cNvSpPr/>
          <p:nvPr/>
        </p:nvSpPr>
        <p:spPr>
          <a:xfrm>
            <a:off x="1000100" y="3857628"/>
            <a:ext cx="4357718" cy="164307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Information that is related to the Course such as providing into depth detail about the course and brief information about the Modules that will be taught for the first year and second year and how they will be assessed.</a:t>
            </a:r>
          </a:p>
        </p:txBody>
      </p:sp>
      <p:sp>
        <p:nvSpPr>
          <p:cNvPr id="29" name="Rectangle 28"/>
          <p:cNvSpPr/>
          <p:nvPr/>
        </p:nvSpPr>
        <p:spPr>
          <a:xfrm>
            <a:off x="5500694" y="3857628"/>
            <a:ext cx="2071702" cy="100013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The Entry Requirements for the Course</a:t>
            </a:r>
          </a:p>
        </p:txBody>
      </p:sp>
      <p:sp>
        <p:nvSpPr>
          <p:cNvPr id="31" name="Rounded Rectangle 30"/>
          <p:cNvSpPr/>
          <p:nvPr/>
        </p:nvSpPr>
        <p:spPr>
          <a:xfrm>
            <a:off x="7358082" y="5000636"/>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32" name="TextBox 31"/>
          <p:cNvSpPr txBox="1"/>
          <p:nvPr/>
        </p:nvSpPr>
        <p:spPr>
          <a:xfrm>
            <a:off x="9144000" y="7858156"/>
            <a:ext cx="3071866"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corresponding course’s Page features a button that automates the task of scrolling the current webpage’s positions to the top of the webpage without requiring the user to manually use the scrollbar to scroll to the top of the webpage</a:t>
            </a:r>
          </a:p>
        </p:txBody>
      </p:sp>
      <p:sp>
        <p:nvSpPr>
          <p:cNvPr id="34" name="TextBox 33"/>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35" name="Elbow Connector 48"/>
          <p:cNvCxnSpPr>
            <a:stCxn id="34" idx="1"/>
          </p:cNvCxnSpPr>
          <p:nvPr/>
        </p:nvCxnSpPr>
        <p:spPr>
          <a:xfrm rot="10800000">
            <a:off x="4536282" y="1500175"/>
            <a:ext cx="5107817" cy="550751"/>
          </a:xfrm>
          <a:prstGeom prst="bentConnector4">
            <a:avLst>
              <a:gd name="adj1" fmla="val 20195"/>
              <a:gd name="adj2" fmla="val 128936"/>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38" name="Elbow Connector 37"/>
          <p:cNvCxnSpPr>
            <a:stCxn id="37"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40" name="Elbow Connector 39"/>
          <p:cNvCxnSpPr>
            <a:stCxn id="39"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42" name="Shape 41"/>
          <p:cNvCxnSpPr>
            <a:stCxn id="41" idx="2"/>
          </p:cNvCxnSpPr>
          <p:nvPr/>
        </p:nvCxnSpPr>
        <p:spPr>
          <a:xfrm rot="5400000">
            <a:off x="-876911" y="1266237"/>
            <a:ext cx="4146932" cy="964413"/>
          </a:xfrm>
          <a:prstGeom prst="bentConnector4">
            <a:avLst>
              <a:gd name="adj1" fmla="val 17391"/>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39"/>
          <p:cNvCxnSpPr>
            <a:stCxn id="32" idx="1"/>
          </p:cNvCxnSpPr>
          <p:nvPr/>
        </p:nvCxnSpPr>
        <p:spPr>
          <a:xfrm rot="10800000">
            <a:off x="7643834" y="5429265"/>
            <a:ext cx="1500166" cy="3229111"/>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44098" y="3214686"/>
            <a:ext cx="4071966" cy="2031325"/>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Corresponding courses web page it will therefore represent  the College as well as certain aspects of the course. In other words, the image will therefore represent or connote a certain type of aspect that is associated with IT in order to intrigue future students to the website as well as attracting their attention to the course that they have selected in the website to apply or to explore the course into depth.  </a:t>
            </a:r>
          </a:p>
        </p:txBody>
      </p:sp>
      <p:cxnSp>
        <p:nvCxnSpPr>
          <p:cNvPr id="45" name="Elbow Connector 44"/>
          <p:cNvCxnSpPr>
            <a:stCxn id="44" idx="1"/>
          </p:cNvCxnSpPr>
          <p:nvPr/>
        </p:nvCxnSpPr>
        <p:spPr>
          <a:xfrm rot="10800000">
            <a:off x="8072462" y="3321859"/>
            <a:ext cx="1571636" cy="908490"/>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4098" y="5429264"/>
            <a:ext cx="4071966"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This section will therefore cover the entry requirements for the course. In other words, this will display relevant information in terms of the entry requirements, such as this section will visualise the minimum recommended grade requirements that are required in order to enrol to the corresponding course so that the future students will therefore achieve the highest grades as possible. </a:t>
            </a:r>
          </a:p>
        </p:txBody>
      </p:sp>
      <p:cxnSp>
        <p:nvCxnSpPr>
          <p:cNvPr id="47" name="Elbow Connector 46"/>
          <p:cNvCxnSpPr>
            <a:stCxn id="46" idx="1"/>
          </p:cNvCxnSpPr>
          <p:nvPr/>
        </p:nvCxnSpPr>
        <p:spPr>
          <a:xfrm rot="10800000">
            <a:off x="7572396" y="4357695"/>
            <a:ext cx="2071702" cy="1979511"/>
          </a:xfrm>
          <a:prstGeom prst="bentConnector3">
            <a:avLst>
              <a:gd name="adj1" fmla="val 41975"/>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43436" y="4143380"/>
            <a:ext cx="3857652" cy="310854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section of the web page will therefore cover what the course provides such as by explaining the courses in depth such as the modules that will be covered for the first and second years in order to attract the future students mind as well as explaining the potential skills that they will gain from the skills. The section will also cover the potential opportunities for the potential students in the future such as the future careers such as those who complete the vocational course, of which will proceed from either to a undergraduate degree such as BSc in Computer Science or BSc in Forensic Computing or proceed with an apprenticeship. </a:t>
            </a:r>
          </a:p>
        </p:txBody>
      </p:sp>
      <p:cxnSp>
        <p:nvCxnSpPr>
          <p:cNvPr id="49" name="Elbow Connector 48"/>
          <p:cNvCxnSpPr>
            <a:stCxn id="48" idx="3"/>
          </p:cNvCxnSpPr>
          <p:nvPr/>
        </p:nvCxnSpPr>
        <p:spPr>
          <a:xfrm flipV="1">
            <a:off x="-285784" y="4679166"/>
            <a:ext cx="1285884" cy="1018486"/>
          </a:xfrm>
          <a:prstGeom prst="bentConnector3">
            <a:avLst>
              <a:gd name="adj1" fmla="val 5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2660"/>
          </a:xfrm>
        </p:spPr>
        <p:txBody>
          <a:bodyPr>
            <a:normAutofit/>
          </a:bodyPr>
          <a:lstStyle/>
          <a:p>
            <a:r>
              <a:rPr lang="en-GB" sz="3000" dirty="0">
                <a:latin typeface="Cambria" pitchFamily="18" charset="0"/>
              </a:rPr>
              <a:t>BTEC Level 3 Extended Diploma in IT Webpage Annotation</a:t>
            </a:r>
            <a:endParaRPr lang="en-GB" sz="3000" dirty="0"/>
          </a:p>
        </p:txBody>
      </p:sp>
      <p:sp>
        <p:nvSpPr>
          <p:cNvPr id="3" name="Content Placeholder 2"/>
          <p:cNvSpPr>
            <a:spLocks noGrp="1"/>
          </p:cNvSpPr>
          <p:nvPr>
            <p:ph idx="1"/>
          </p:nvPr>
        </p:nvSpPr>
        <p:spPr>
          <a:xfrm>
            <a:off x="457200" y="1600200"/>
            <a:ext cx="8229600" cy="4972072"/>
          </a:xfrm>
        </p:spPr>
        <p:txBody>
          <a:bodyPr>
            <a:normAutofit fontScale="25000" lnSpcReduction="20000"/>
          </a:bodyPr>
          <a:lstStyle/>
          <a:p>
            <a:r>
              <a:rPr lang="en-GB" sz="3600" dirty="0">
                <a:latin typeface="Tahoma" pitchFamily="34" charset="0"/>
                <a:ea typeface="Tahoma" pitchFamily="34" charset="0"/>
                <a:cs typeface="Tahoma" pitchFamily="34" charset="0"/>
              </a:rPr>
              <a:t>The main purposes of the corresponding courses page is to feature information or text that is related to the courses that Westlake College provides to their students. In other words, the courses page will therefore provide detailed information that is related to the course and will feature a button of which enables the user redirect to the particular webpage based on the desired course that they have selected in order to view the course into depth such as the modules and how the course will be assessed as well as the duration of the exam.  Furthermore, the courses page gives an overview to the students of the modules that will be taught and the exam-board or the awarding bodies that will be used for assessing the students as well as duration or the year of the course. For instance, in the BTEC Level 3 Extended Diploma in IT course, the section will feature information related to the mandatory modules such as an overview of the modules or the topics that will be taught for the corresponding module  and the exam duration of the mandatory module as well as the credit value or the weight’s value for each modules.</a:t>
            </a:r>
          </a:p>
          <a:p>
            <a:r>
              <a:rPr lang="en-GB" sz="3600" dirty="0">
                <a:latin typeface="Tahoma" pitchFamily="34" charset="0"/>
                <a:ea typeface="Tahoma" pitchFamily="34" charset="0"/>
                <a:cs typeface="Tahoma" pitchFamily="34" charset="0"/>
              </a:rPr>
              <a:t>The BTEC Level 3 Extended Diploma in IT page </a:t>
            </a:r>
            <a:r>
              <a:rPr lang="en-GB" sz="3600" dirty="0" smtClean="0">
                <a:latin typeface="Tahoma" pitchFamily="34" charset="0"/>
                <a:ea typeface="Tahoma" pitchFamily="34" charset="0"/>
                <a:cs typeface="Tahoma" pitchFamily="34" charset="0"/>
              </a:rPr>
              <a:t>will </a:t>
            </a:r>
            <a:r>
              <a:rPr lang="en-GB" sz="3600" dirty="0" smtClean="0">
                <a:latin typeface="Tahoma" pitchFamily="34" charset="0"/>
                <a:ea typeface="Tahoma" pitchFamily="34" charset="0"/>
                <a:cs typeface="Tahoma" pitchFamily="34" charset="0"/>
              </a:rPr>
              <a:t>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endParaRPr lang="en-GB" sz="3600" dirty="0">
              <a:latin typeface="Tahoma" pitchFamily="34" charset="0"/>
              <a:ea typeface="Tahoma" pitchFamily="34" charset="0"/>
              <a:cs typeface="Tahoma" pitchFamily="34" charset="0"/>
            </a:endParaRPr>
          </a:p>
          <a:p>
            <a:r>
              <a:rPr lang="en-GB" sz="3600" dirty="0">
                <a:latin typeface="Tahoma" pitchFamily="34" charset="0"/>
                <a:ea typeface="Tahoma" pitchFamily="34" charset="0"/>
                <a:cs typeface="Tahoma" pitchFamily="34" charset="0"/>
              </a:rPr>
              <a:t>The BTEC Level 3 Extended Diploma in IT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3600" dirty="0">
                <a:latin typeface="Tahoma" pitchFamily="34" charset="0"/>
                <a:ea typeface="Tahoma" pitchFamily="34" charset="0"/>
                <a:cs typeface="Tahoma" pitchFamily="34" charset="0"/>
              </a:rPr>
              <a:t>Furthermore,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BTEC Level 3 Extended Diploma in IT page, I will configure the font style by setting the fonts to bold in order to improve readability for the visual impaired users and by using a font type that is appropriate for headings such as Arial. </a:t>
            </a:r>
          </a:p>
          <a:p>
            <a:r>
              <a:rPr lang="en-GB" sz="3600" dirty="0">
                <a:latin typeface="Tahoma" pitchFamily="34" charset="0"/>
                <a:ea typeface="Tahoma" pitchFamily="34" charset="0"/>
                <a:cs typeface="Tahoma" pitchFamily="34" charset="0"/>
              </a:rPr>
              <a:t>As part of the Corresponding courses web page it will therefore represent  the College as well as certain aspects of the course. In other words, the image will therefore represent or connote a certain type of aspect that is associated with IT in order to intrigue future students to the website as well as attracting their attention to the course that they have selected in the website to apply or to explore the course into depth.</a:t>
            </a:r>
          </a:p>
          <a:p>
            <a:r>
              <a:rPr lang="en-GB" sz="3600" dirty="0">
                <a:latin typeface="Tahoma" pitchFamily="34" charset="0"/>
                <a:ea typeface="Tahoma" pitchFamily="34" charset="0"/>
                <a:cs typeface="Tahoma" pitchFamily="34" charset="0"/>
              </a:rPr>
              <a:t>This section will therefore cover the entry requirements for the course. In other words, this will display relevant information in terms of the entry requirements, such as this section will visualise the minimum recommended grade requirements that are required in order to enrol to the corresponding course so that the future students will therefore achieve the highest grades as possible. </a:t>
            </a:r>
          </a:p>
          <a:p>
            <a:r>
              <a:rPr lang="en-GB" sz="3600" dirty="0">
                <a:latin typeface="Tahoma" pitchFamily="34" charset="0"/>
                <a:ea typeface="Tahoma" pitchFamily="34" charset="0"/>
                <a:cs typeface="Tahoma" pitchFamily="34" charset="0"/>
              </a:rPr>
              <a:t>The Student’s Page features a button that automates the task of scrolling the current webpage’s positions to the top of the webpage without requiring the user to manually use the scrollbar to scroll to the top of the webpage. In order to achieve this feature, I will write a specific script regarding the attributes for the button that is going to be used for scrolling to the page above. </a:t>
            </a:r>
          </a:p>
          <a:p>
            <a:r>
              <a:rPr lang="en-GB" sz="3600" dirty="0">
                <a:latin typeface="Tahoma" pitchFamily="34" charset="0"/>
                <a:ea typeface="Tahoma" pitchFamily="34" charset="0"/>
                <a:cs typeface="Tahoma" pitchFamily="34" charset="0"/>
              </a:rPr>
              <a:t>The section of the web page will therefore cover what the course provides such as by explaining the courses in depth such as the modules that will be covered for the first and second years in order to attract the future students mind as well as explaining the potential skills that they will gain from the skills. The section will also cover the potential opportunities for the potential students in the future such as the future careers such as those who complete the vocational course, of which will proceed from either to a undergraduate degree such as BSc in Computer Science or BSc in Forensic Computing or proceed with an apprenticeship. </a:t>
            </a:r>
          </a:p>
          <a:p>
            <a:endParaRPr lang="en-GB" sz="2000" dirty="0">
              <a:ea typeface="Tahoma" pitchFamily="34" charset="0"/>
              <a:cs typeface="Tahoma" pitchFamily="34" charset="0"/>
            </a:endParaRPr>
          </a:p>
          <a:p>
            <a:endParaRPr lang="en-GB" sz="2000" dirty="0">
              <a:ea typeface="Tahoma" pitchFamily="34" charset="0"/>
              <a:cs typeface="Tahoma" pitchFamily="34" charset="0"/>
            </a:endParaRPr>
          </a:p>
          <a:p>
            <a:endParaRPr lang="en-GB" sz="2000" dirty="0">
              <a:ea typeface="Tahoma" pitchFamily="34" charset="0"/>
              <a:cs typeface="Tahoma" pitchFamily="34" charset="0"/>
            </a:endParaRPr>
          </a:p>
          <a:p>
            <a:endParaRPr lang="en-GB" sz="2000" dirty="0">
              <a:latin typeface="Tahoma" pitchFamily="34" charset="0"/>
              <a:ea typeface="Tahoma" pitchFamily="34" charset="0"/>
              <a:cs typeface="Tahoma" pitchFamily="34" charset="0"/>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AS-Level Computer Science Web 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8" name="Rectangle 7"/>
          <p:cNvSpPr/>
          <p:nvPr/>
        </p:nvSpPr>
        <p:spPr>
          <a:xfrm>
            <a:off x="3428992"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grpSp>
        <p:nvGrpSpPr>
          <p:cNvPr id="23" name="Group 22"/>
          <p:cNvGrpSpPr/>
          <p:nvPr/>
        </p:nvGrpSpPr>
        <p:grpSpPr>
          <a:xfrm>
            <a:off x="1000100" y="2357430"/>
            <a:ext cx="7072362" cy="500066"/>
            <a:chOff x="1000100" y="2357430"/>
            <a:chExt cx="7072362" cy="500066"/>
          </a:xfrm>
        </p:grpSpPr>
        <p:grpSp>
          <p:nvGrpSpPr>
            <p:cNvPr id="24" name="Group 19"/>
            <p:cNvGrpSpPr/>
            <p:nvPr/>
          </p:nvGrpSpPr>
          <p:grpSpPr>
            <a:xfrm>
              <a:off x="1000100" y="2357430"/>
              <a:ext cx="4643470" cy="500066"/>
              <a:chOff x="1000100" y="2357430"/>
              <a:chExt cx="4702248" cy="500066"/>
            </a:xfrm>
          </p:grpSpPr>
          <p:sp>
            <p:nvSpPr>
              <p:cNvPr id="26" name="Rectangle 25"/>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27" name="Rectangle 26"/>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25" name="Rectangle 24"/>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28" name="Rectangle 27"/>
          <p:cNvSpPr/>
          <p:nvPr/>
        </p:nvSpPr>
        <p:spPr>
          <a:xfrm>
            <a:off x="1000100" y="2857496"/>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Image – An Image that will Represent the Course</a:t>
            </a:r>
          </a:p>
        </p:txBody>
      </p:sp>
      <p:sp>
        <p:nvSpPr>
          <p:cNvPr id="29" name="Rectangle 28"/>
          <p:cNvSpPr/>
          <p:nvPr/>
        </p:nvSpPr>
        <p:spPr>
          <a:xfrm>
            <a:off x="1000100" y="3786190"/>
            <a:ext cx="4357718" cy="185738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Information that is related to the Course such as providing into depth detail about the course and brief information about the Modules that will be taught for the first year and second year and how they will be assessed.</a:t>
            </a:r>
          </a:p>
        </p:txBody>
      </p:sp>
      <p:sp>
        <p:nvSpPr>
          <p:cNvPr id="30" name="Rectangle 29"/>
          <p:cNvSpPr/>
          <p:nvPr/>
        </p:nvSpPr>
        <p:spPr>
          <a:xfrm>
            <a:off x="5500694" y="3786190"/>
            <a:ext cx="2071702" cy="114300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The Entry Requirements for the Course</a:t>
            </a:r>
          </a:p>
        </p:txBody>
      </p:sp>
      <p:sp>
        <p:nvSpPr>
          <p:cNvPr id="31" name="Rounded Rectangle 30"/>
          <p:cNvSpPr/>
          <p:nvPr/>
        </p:nvSpPr>
        <p:spPr>
          <a:xfrm>
            <a:off x="7358082" y="5000636"/>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32" name="TextBox 31"/>
          <p:cNvSpPr txBox="1"/>
          <p:nvPr/>
        </p:nvSpPr>
        <p:spPr>
          <a:xfrm>
            <a:off x="9144000" y="7858156"/>
            <a:ext cx="3071866"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corresponding course’s Page features a button that automates the task of scrolling the current webpage’s positions to the top of the webpage without requiring the user to manually use the scrollbar to scroll to the top of the webpage</a:t>
            </a:r>
          </a:p>
        </p:txBody>
      </p:sp>
      <p:sp>
        <p:nvSpPr>
          <p:cNvPr id="34" name="TextBox 33"/>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35" name="Elbow Connector 48"/>
          <p:cNvCxnSpPr>
            <a:stCxn id="34"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38" name="Elbow Connector 37"/>
          <p:cNvCxnSpPr>
            <a:stCxn id="37"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40" name="Elbow Connector 39"/>
          <p:cNvCxnSpPr>
            <a:stCxn id="39"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42" name="Shape 41"/>
          <p:cNvCxnSpPr>
            <a:stCxn id="41" idx="2"/>
          </p:cNvCxnSpPr>
          <p:nvPr/>
        </p:nvCxnSpPr>
        <p:spPr>
          <a:xfrm rot="5400000">
            <a:off x="-876911" y="1266237"/>
            <a:ext cx="4146932" cy="964413"/>
          </a:xfrm>
          <a:prstGeom prst="bentConnector4">
            <a:avLst>
              <a:gd name="adj1" fmla="val 17391"/>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39"/>
          <p:cNvCxnSpPr>
            <a:stCxn id="32" idx="1"/>
          </p:cNvCxnSpPr>
          <p:nvPr/>
        </p:nvCxnSpPr>
        <p:spPr>
          <a:xfrm rot="10800000">
            <a:off x="7643834" y="5429265"/>
            <a:ext cx="1500166" cy="3229111"/>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644098" y="3214686"/>
            <a:ext cx="4071966" cy="2031325"/>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Corresponding courses web page it will therefore represent  the College as well as certain aspects of the course. In other words, the image will therefore represent or connote a certain type of aspect that is associated with IT in order to intrigue future students to the website as well as attracting their attention to the course that they have selected in the website to apply or to explore the course into depth.  </a:t>
            </a:r>
          </a:p>
        </p:txBody>
      </p:sp>
      <p:cxnSp>
        <p:nvCxnSpPr>
          <p:cNvPr id="45" name="Elbow Connector 44"/>
          <p:cNvCxnSpPr>
            <a:stCxn id="44" idx="1"/>
          </p:cNvCxnSpPr>
          <p:nvPr/>
        </p:nvCxnSpPr>
        <p:spPr>
          <a:xfrm rot="10800000">
            <a:off x="8072462" y="3321859"/>
            <a:ext cx="1571636" cy="908490"/>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4098" y="5429264"/>
            <a:ext cx="4071966"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This section will therefore cover the entry requirements for the course. In other words, this will display relevant information in terms of the entry requirements, such as this section will visualise the minimum recommended grade requirements that are required in order to enrol to the corresponding course so that the future students will therefore achieve the highest grades as possible. </a:t>
            </a:r>
          </a:p>
        </p:txBody>
      </p:sp>
      <p:cxnSp>
        <p:nvCxnSpPr>
          <p:cNvPr id="47" name="Elbow Connector 46"/>
          <p:cNvCxnSpPr>
            <a:stCxn id="46" idx="1"/>
          </p:cNvCxnSpPr>
          <p:nvPr/>
        </p:nvCxnSpPr>
        <p:spPr>
          <a:xfrm rot="10800000">
            <a:off x="7572396" y="4357695"/>
            <a:ext cx="2071702" cy="1979511"/>
          </a:xfrm>
          <a:prstGeom prst="bentConnector3">
            <a:avLst>
              <a:gd name="adj1" fmla="val 41975"/>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43436" y="4143380"/>
            <a:ext cx="3857652" cy="310854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section of the web page will therefore cover what the course provides such as by explaining the courses in depth such as the modules that will be covered for the first and second years in order to attract the future students mind as well as explaining the potential skills that they will gain from the skills. The section will also cover the potential opportunities for the potential students in the future such as the future careers such as those who complete the corresponding A-level course will proceed from either to a Undergraduate degree such as BSc in Computer Science or BSc in Cybersecurity and Networking or proceed with an apprenticeship. </a:t>
            </a:r>
          </a:p>
        </p:txBody>
      </p:sp>
      <p:cxnSp>
        <p:nvCxnSpPr>
          <p:cNvPr id="49" name="Elbow Connector 48"/>
          <p:cNvCxnSpPr>
            <a:stCxn id="48" idx="3"/>
          </p:cNvCxnSpPr>
          <p:nvPr/>
        </p:nvCxnSpPr>
        <p:spPr>
          <a:xfrm flipV="1">
            <a:off x="-285784" y="4679166"/>
            <a:ext cx="1285884" cy="1018486"/>
          </a:xfrm>
          <a:prstGeom prst="bentConnector3">
            <a:avLst>
              <a:gd name="adj1" fmla="val 5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GB" sz="3000" dirty="0">
                <a:latin typeface="Cambria" pitchFamily="18" charset="0"/>
              </a:rPr>
              <a:t>AS-Level Computer Science Webpage Annotation</a:t>
            </a:r>
          </a:p>
        </p:txBody>
      </p:sp>
      <p:sp>
        <p:nvSpPr>
          <p:cNvPr id="3" name="Content Placeholder 2"/>
          <p:cNvSpPr>
            <a:spLocks noGrp="1"/>
          </p:cNvSpPr>
          <p:nvPr>
            <p:ph idx="1"/>
          </p:nvPr>
        </p:nvSpPr>
        <p:spPr>
          <a:xfrm>
            <a:off x="500034" y="1285860"/>
            <a:ext cx="8229600" cy="5072098"/>
          </a:xfrm>
        </p:spPr>
        <p:txBody>
          <a:bodyPr>
            <a:normAutofit fontScale="25000" lnSpcReduction="20000"/>
          </a:bodyPr>
          <a:lstStyle/>
          <a:p>
            <a:r>
              <a:rPr lang="en-GB" sz="3600" dirty="0">
                <a:latin typeface="Tahoma" pitchFamily="34" charset="0"/>
                <a:ea typeface="Tahoma" pitchFamily="34" charset="0"/>
                <a:cs typeface="Tahoma" pitchFamily="34" charset="0"/>
              </a:rPr>
              <a:t>The main purposes of the corresponding courses page is to feature information or text that is related to the courses that Westlake College provides to their students. In other words, the courses page will therefore provide detailed information that is related to the course and will feature a button of which enables the user redirect to the particular webpage based on the desired course that they have selected in order to view the course into depth such as the modules and how the course will be assessed as well as the duration of the exam.  Furthermore, the courses page gives an overview to the students of the modules that will be taught and the exam-board or the awarding bodies that will be used for assessing the students as well as duration or the year of the course. For instance, in the AS-Level Computer Science course, the section will feature information related to the mandatory modules such as an overview of the modules or the topics that will be taught for the corresponding module  and the exam duration of the mandatory module as well as the credit value or the weight’s value for each modules.</a:t>
            </a:r>
          </a:p>
          <a:p>
            <a:r>
              <a:rPr lang="en-GB" sz="3600" dirty="0">
                <a:latin typeface="Tahoma" pitchFamily="34" charset="0"/>
                <a:ea typeface="Tahoma" pitchFamily="34" charset="0"/>
                <a:cs typeface="Tahoma" pitchFamily="34" charset="0"/>
              </a:rPr>
              <a:t>The AS-Level Computer Science page </a:t>
            </a:r>
            <a:r>
              <a:rPr lang="en-GB" sz="3600" dirty="0" smtClean="0">
                <a:latin typeface="Tahoma" pitchFamily="34" charset="0"/>
                <a:ea typeface="Tahoma" pitchFamily="34" charset="0"/>
                <a:cs typeface="Tahoma" pitchFamily="34" charset="0"/>
              </a:rPr>
              <a:t>will </a:t>
            </a:r>
            <a:r>
              <a:rPr lang="en-GB" sz="3600" dirty="0" smtClean="0">
                <a:latin typeface="Tahoma" pitchFamily="34" charset="0"/>
                <a:ea typeface="Tahoma" pitchFamily="34" charset="0"/>
                <a:cs typeface="Tahoma" pitchFamily="34" charset="0"/>
              </a:rPr>
              <a:t>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sz="3600" dirty="0" smtClean="0">
                <a:latin typeface="Tahoma" pitchFamily="34" charset="0"/>
                <a:ea typeface="Tahoma" pitchFamily="34" charset="0"/>
                <a:cs typeface="Tahoma" pitchFamily="34" charset="0"/>
              </a:rPr>
              <a:t>The </a:t>
            </a:r>
            <a:r>
              <a:rPr lang="en-GB" sz="3600" dirty="0">
                <a:latin typeface="Tahoma" pitchFamily="34" charset="0"/>
                <a:ea typeface="Tahoma" pitchFamily="34" charset="0"/>
                <a:cs typeface="Tahoma" pitchFamily="34" charset="0"/>
              </a:rPr>
              <a:t>AS-Level Computer Science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3600" dirty="0" smtClean="0">
                <a:latin typeface="Tahoma" pitchFamily="34" charset="0"/>
                <a:ea typeface="Tahoma" pitchFamily="34" charset="0"/>
                <a:cs typeface="Tahoma" pitchFamily="34" charset="0"/>
              </a:rPr>
              <a:t>Furthermore</a:t>
            </a:r>
            <a:r>
              <a:rPr lang="en-GB" sz="3600"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AS-Level Computer Science page, I will configure the font style by setting the fonts to bold in order to improve readability for the visual impaired users and by using a font type that is appropriate for headings such as Arial. </a:t>
            </a:r>
          </a:p>
          <a:p>
            <a:r>
              <a:rPr lang="en-GB" sz="3600" dirty="0">
                <a:latin typeface="Tahoma" pitchFamily="34" charset="0"/>
                <a:ea typeface="Tahoma" pitchFamily="34" charset="0"/>
                <a:cs typeface="Tahoma" pitchFamily="34" charset="0"/>
              </a:rPr>
              <a:t>As part of the Corresponding courses web page it will therefore represent  the College as well as certain aspects of the course. In other words, the image will therefore represent or connote a certain type of aspect that is associated with IT in order to intrigue future students to the website as well as attracting their attention to the course that they have selected in the website to apply or to explore the course into depth.  </a:t>
            </a:r>
          </a:p>
          <a:p>
            <a:r>
              <a:rPr lang="en-GB" sz="3600" dirty="0">
                <a:latin typeface="Tahoma" pitchFamily="34" charset="0"/>
                <a:ea typeface="Tahoma" pitchFamily="34" charset="0"/>
                <a:cs typeface="Tahoma" pitchFamily="34" charset="0"/>
              </a:rPr>
              <a:t>This section will therefore cover the entry requirements for the course. In other words, this will display relevant information in terms of the entry requirements, such as this section will visualise the minimum recommended grade requirements that are required in order to enrol to the corresponding course so that the future students will therefore achieve the highest grades as possible. </a:t>
            </a:r>
          </a:p>
          <a:p>
            <a:r>
              <a:rPr lang="en-GB" sz="3600" dirty="0">
                <a:latin typeface="Tahoma" pitchFamily="34" charset="0"/>
                <a:ea typeface="Tahoma" pitchFamily="34" charset="0"/>
                <a:cs typeface="Tahoma" pitchFamily="34" charset="0"/>
              </a:rPr>
              <a:t>The Student’s Page features a button that automates the task of scrolling the current webpage’s positions to the top of the webpage without requiring the user to manually use the scrollbar to scroll to the top of the webpage. In order to achieve this feature, I will write a specific script regarding the attributes for the button that is going to be used for scrolling to the page above. </a:t>
            </a:r>
          </a:p>
          <a:p>
            <a:r>
              <a:rPr lang="en-GB" sz="3600" dirty="0">
                <a:latin typeface="Tahoma" pitchFamily="34" charset="0"/>
                <a:ea typeface="Tahoma" pitchFamily="34" charset="0"/>
                <a:cs typeface="Tahoma" pitchFamily="34" charset="0"/>
              </a:rPr>
              <a:t>The section of the web page will therefore cover what the course provides such as by explaining the courses in depth such as the modules that will be covered for the first and second years in order to attract the future students mind as well as explaining the potential skills that they will gain from the skills. The section will also cover the potential opportunities for the potential students in the future such as the future careers such as those who complete the corresponding A-level course will proceed from either to a Undergraduate degree such as BSc in Computer Science or BSc in </a:t>
            </a:r>
            <a:r>
              <a:rPr lang="en-GB" sz="3600" dirty="0" err="1">
                <a:latin typeface="Tahoma" pitchFamily="34" charset="0"/>
                <a:ea typeface="Tahoma" pitchFamily="34" charset="0"/>
                <a:cs typeface="Tahoma" pitchFamily="34" charset="0"/>
              </a:rPr>
              <a:t>Cybersecurity</a:t>
            </a:r>
            <a:r>
              <a:rPr lang="en-GB" sz="3600" dirty="0">
                <a:latin typeface="Tahoma" pitchFamily="34" charset="0"/>
                <a:ea typeface="Tahoma" pitchFamily="34" charset="0"/>
                <a:cs typeface="Tahoma" pitchFamily="34" charset="0"/>
              </a:rPr>
              <a:t> and Networking or proceed with an apprenticeship. </a:t>
            </a:r>
          </a:p>
          <a:p>
            <a:endParaRPr lang="en-GB" sz="1800" dirty="0">
              <a:ea typeface="Tahoma" pitchFamily="34" charset="0"/>
              <a:cs typeface="Tahoma" pitchFamily="34" charset="0"/>
            </a:endParaRPr>
          </a:p>
          <a:p>
            <a:endParaRPr lang="en-GB" sz="1800" dirty="0">
              <a:ea typeface="Tahoma" pitchFamily="34" charset="0"/>
              <a:cs typeface="Tahoma" pitchFamily="34" charset="0"/>
            </a:endParaRPr>
          </a:p>
          <a:p>
            <a:endParaRPr lang="en-GB" sz="1800" dirty="0">
              <a:ea typeface="Tahoma" pitchFamily="34" charset="0"/>
              <a:cs typeface="Tahoma" pitchFamily="34" charset="0"/>
            </a:endParaRPr>
          </a:p>
          <a:p>
            <a:endParaRPr lang="en-GB" sz="1800" dirty="0">
              <a:latin typeface="Tahoma" pitchFamily="34" charset="0"/>
              <a:ea typeface="Tahoma" pitchFamily="34" charset="0"/>
              <a:cs typeface="Tahoma" pitchFamily="34" charset="0"/>
            </a:endParaRPr>
          </a:p>
          <a:p>
            <a:endParaRPr lang="en-GB"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Financial Support Webpage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p>
        </p:txBody>
      </p:sp>
      <p:sp>
        <p:nvSpPr>
          <p:cNvPr id="8" name="Rectangle 7"/>
          <p:cNvSpPr/>
          <p:nvPr/>
        </p:nvSpPr>
        <p:spPr>
          <a:xfrm>
            <a:off x="3428992"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3" name="Rectangle 22"/>
          <p:cNvSpPr/>
          <p:nvPr/>
        </p:nvSpPr>
        <p:spPr>
          <a:xfrm>
            <a:off x="1071538" y="2928934"/>
            <a:ext cx="4643470" cy="271464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Contents – The Contents will therefore display information that is regarding the financial support for the future students, such as by providing bursary opportunities.</a:t>
            </a:r>
          </a:p>
        </p:txBody>
      </p:sp>
      <p:grpSp>
        <p:nvGrpSpPr>
          <p:cNvPr id="24" name="Group 23"/>
          <p:cNvGrpSpPr/>
          <p:nvPr/>
        </p:nvGrpSpPr>
        <p:grpSpPr>
          <a:xfrm>
            <a:off x="1000100" y="2357430"/>
            <a:ext cx="7072362" cy="500066"/>
            <a:chOff x="1000100" y="2357430"/>
            <a:chExt cx="7072362" cy="500066"/>
          </a:xfrm>
        </p:grpSpPr>
        <p:grpSp>
          <p:nvGrpSpPr>
            <p:cNvPr id="25" name="Group 19"/>
            <p:cNvGrpSpPr/>
            <p:nvPr/>
          </p:nvGrpSpPr>
          <p:grpSpPr>
            <a:xfrm>
              <a:off x="1000100" y="2357430"/>
              <a:ext cx="4643470" cy="500066"/>
              <a:chOff x="1000100" y="2357430"/>
              <a:chExt cx="4702248" cy="500066"/>
            </a:xfrm>
          </p:grpSpPr>
          <p:sp>
            <p:nvSpPr>
              <p:cNvPr id="27" name="Rectangle 26"/>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28" name="Rectangle 27"/>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26" name="Rectangle 25"/>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29" name="Rectangle 28"/>
          <p:cNvSpPr/>
          <p:nvPr/>
        </p:nvSpPr>
        <p:spPr>
          <a:xfrm>
            <a:off x="6000760" y="2928934"/>
            <a:ext cx="1500198" cy="264320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Sub navigation menu – This will Hyperlink to the Pages Regarding information related to Courses, Bursaries and Extra-Curriculum Activities.</a:t>
            </a:r>
          </a:p>
        </p:txBody>
      </p:sp>
      <p:sp>
        <p:nvSpPr>
          <p:cNvPr id="30" name="Rounded Rectangle 29"/>
          <p:cNvSpPr/>
          <p:nvPr/>
        </p:nvSpPr>
        <p:spPr>
          <a:xfrm>
            <a:off x="7358082" y="5000636"/>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21" name="TextBox 20"/>
          <p:cNvSpPr txBox="1"/>
          <p:nvPr/>
        </p:nvSpPr>
        <p:spPr>
          <a:xfrm>
            <a:off x="9144000" y="7858156"/>
            <a:ext cx="4071998" cy="2893100"/>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corresponding course’s Page features a button that automates the task of scrolling the current webpage’s positions to the top of the webpage without requiring the user to manually use the scrollbar to scroll to the top of the webpage. Furthermore, the button will therefore remain transparent or will have a opacity level adjusted in order to prevent the user’s view of the website’s contents become obstructed and by show a solid and non-transparent colour if they are selecting button physically when hovering over the button using the cursor. (This feature will be coded in CSS using pseudo-classes)</a:t>
            </a:r>
          </a:p>
        </p:txBody>
      </p:sp>
      <p:sp>
        <p:nvSpPr>
          <p:cNvPr id="32" name="TextBox 31"/>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33" name="Elbow Connector 48"/>
          <p:cNvCxnSpPr>
            <a:stCxn id="32"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36" name="Elbow Connector 35"/>
          <p:cNvCxnSpPr>
            <a:stCxn id="35"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38" name="Elbow Connector 37"/>
          <p:cNvCxnSpPr>
            <a:stCxn id="37"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40" name="Shape 39"/>
          <p:cNvCxnSpPr>
            <a:stCxn id="39" idx="2"/>
          </p:cNvCxnSpPr>
          <p:nvPr/>
        </p:nvCxnSpPr>
        <p:spPr>
          <a:xfrm rot="5400000">
            <a:off x="-876911" y="1266237"/>
            <a:ext cx="4146932" cy="964413"/>
          </a:xfrm>
          <a:prstGeom prst="bentConnector4">
            <a:avLst>
              <a:gd name="adj1" fmla="val 17391"/>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39"/>
          <p:cNvCxnSpPr>
            <a:stCxn id="21" idx="1"/>
          </p:cNvCxnSpPr>
          <p:nvPr/>
        </p:nvCxnSpPr>
        <p:spPr>
          <a:xfrm rot="10800000">
            <a:off x="7643834" y="5429282"/>
            <a:ext cx="1500166" cy="3875424"/>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500626" y="3357562"/>
            <a:ext cx="3929090" cy="2462213"/>
          </a:xfrm>
          <a:prstGeom prst="rect">
            <a:avLst/>
          </a:prstGeom>
          <a:solidFill>
            <a:schemeClr val="bg1"/>
          </a:solidFill>
          <a:ln>
            <a:solidFill>
              <a:schemeClr val="tx1"/>
            </a:solidFill>
          </a:ln>
        </p:spPr>
        <p:txBody>
          <a:bodyPr wrap="square" rtlCol="0">
            <a:spAutoFit/>
          </a:bodyPr>
          <a:lstStyle/>
          <a:p>
            <a:r>
              <a:rPr lang="en-GB" sz="1400" dirty="0">
                <a:solidFill>
                  <a:sysClr val="windowText" lastClr="000000"/>
                </a:solidFill>
              </a:rPr>
              <a:t>As part of the Financial Support website, this section will therefore cover information related to the financial support that will be available for the future students, such as by providing bursary opportunities such as Bus Passes and Bursary Money as well as providing information regarding eligibility such as the necessary criteria's so that those who are applying to Westlake College will not only apply for a bursary application due to meeting the criteria's but by being benefitted by the opportunities.</a:t>
            </a:r>
            <a:endParaRPr lang="en-GB" sz="1400" dirty="0"/>
          </a:p>
        </p:txBody>
      </p:sp>
      <p:cxnSp>
        <p:nvCxnSpPr>
          <p:cNvPr id="46" name="Elbow Connector 45"/>
          <p:cNvCxnSpPr>
            <a:stCxn id="44" idx="3"/>
            <a:endCxn id="23" idx="1"/>
          </p:cNvCxnSpPr>
          <p:nvPr/>
        </p:nvCxnSpPr>
        <p:spPr>
          <a:xfrm flipV="1">
            <a:off x="-571536" y="4286256"/>
            <a:ext cx="1643074" cy="302413"/>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072726" y="3929066"/>
            <a:ext cx="3357586"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Vertical Navigational menu that is located on the right hand side will aid or support the user by being able to select the site that they wish to access when explicitly visible thus providing convenience and ease of use as it does not require the user to manually explore the website for the particular webpage that they wish to visit.</a:t>
            </a:r>
          </a:p>
        </p:txBody>
      </p:sp>
      <p:cxnSp>
        <p:nvCxnSpPr>
          <p:cNvPr id="53" name="Elbow Connector 52"/>
          <p:cNvCxnSpPr>
            <a:stCxn id="52" idx="1"/>
            <a:endCxn id="29" idx="3"/>
          </p:cNvCxnSpPr>
          <p:nvPr/>
        </p:nvCxnSpPr>
        <p:spPr>
          <a:xfrm rot="10800000">
            <a:off x="7500958" y="4250537"/>
            <a:ext cx="2571768" cy="586470"/>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dirty="0">
                <a:latin typeface="Cambria" pitchFamily="18" charset="0"/>
              </a:rPr>
              <a:t>Financial Support - Annotation</a:t>
            </a:r>
            <a:endParaRPr lang="en-GB" sz="3000" dirty="0"/>
          </a:p>
        </p:txBody>
      </p:sp>
      <p:sp>
        <p:nvSpPr>
          <p:cNvPr id="3" name="Content Placeholder 2"/>
          <p:cNvSpPr>
            <a:spLocks noGrp="1"/>
          </p:cNvSpPr>
          <p:nvPr>
            <p:ph idx="1"/>
          </p:nvPr>
        </p:nvSpPr>
        <p:spPr>
          <a:xfrm>
            <a:off x="457200" y="1428736"/>
            <a:ext cx="8229600" cy="5000660"/>
          </a:xfrm>
        </p:spPr>
        <p:txBody>
          <a:bodyPr>
            <a:normAutofit fontScale="25000" lnSpcReduction="20000"/>
          </a:bodyPr>
          <a:lstStyle/>
          <a:p>
            <a:r>
              <a:rPr lang="en-GB" sz="3600" dirty="0">
                <a:latin typeface="Tahoma" pitchFamily="34" charset="0"/>
                <a:ea typeface="Tahoma" pitchFamily="34" charset="0"/>
                <a:cs typeface="Tahoma" pitchFamily="34" charset="0"/>
              </a:rPr>
              <a:t>The Financial Support page is served as a web page that provides key information for both existing students such as by featuring information that is related to the financial support such as bursaries, receiving a free student bus pass based on the financial opportunities and other opportunities that a student will be benefitted by such as by receiving a laptop so that it will not only cater or support the student for their studies especially if they are completing but by enabling them how the College will benefit them based on the opportunities such as financial opportunities such as bursaries. This will enable Westlake College to standout. The financial support will feature on how to apply for student bursary and by explaining the eligibility of receiving financial support such as providing description based content if they have a low house income or if they receive any income support from the government. </a:t>
            </a:r>
          </a:p>
          <a:p>
            <a:r>
              <a:rPr lang="en-GB" sz="3600" dirty="0">
                <a:latin typeface="Tahoma" pitchFamily="34" charset="0"/>
                <a:ea typeface="Tahoma" pitchFamily="34" charset="0"/>
                <a:cs typeface="Tahoma" pitchFamily="34" charset="0"/>
              </a:rPr>
              <a:t>The financial support page </a:t>
            </a:r>
            <a:r>
              <a:rPr lang="en-GB" sz="3600" dirty="0" smtClean="0">
                <a:latin typeface="Tahoma" pitchFamily="34" charset="0"/>
                <a:ea typeface="Tahoma" pitchFamily="34" charset="0"/>
                <a:cs typeface="Tahoma" pitchFamily="34" charset="0"/>
              </a:rPr>
              <a:t>will </a:t>
            </a:r>
            <a:r>
              <a:rPr lang="en-GB" sz="3600" dirty="0" smtClean="0">
                <a:latin typeface="Tahoma" pitchFamily="34" charset="0"/>
                <a:ea typeface="Tahoma" pitchFamily="34" charset="0"/>
                <a:cs typeface="Tahoma" pitchFamily="34" charset="0"/>
              </a:rPr>
              <a:t>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sz="3600" dirty="0" smtClean="0">
                <a:latin typeface="Tahoma" pitchFamily="34" charset="0"/>
                <a:ea typeface="Tahoma" pitchFamily="34" charset="0"/>
                <a:cs typeface="Tahoma" pitchFamily="34" charset="0"/>
              </a:rPr>
              <a:t>the </a:t>
            </a:r>
            <a:r>
              <a:rPr lang="en-GB" sz="3600" dirty="0">
                <a:latin typeface="Tahoma" pitchFamily="34" charset="0"/>
                <a:ea typeface="Tahoma" pitchFamily="34" charset="0"/>
                <a:cs typeface="Tahoma" pitchFamily="34" charset="0"/>
              </a:rPr>
              <a:t>financial support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3600" dirty="0" smtClean="0">
                <a:latin typeface="Tahoma" pitchFamily="34" charset="0"/>
                <a:ea typeface="Tahoma" pitchFamily="34" charset="0"/>
                <a:cs typeface="Tahoma" pitchFamily="34" charset="0"/>
              </a:rPr>
              <a:t>Furthermore</a:t>
            </a:r>
            <a:r>
              <a:rPr lang="en-GB" sz="3600"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financial support page, I will configure the font style by setting the fonts to bold in order to improve readability for the visual impaired users and by using a font type that is appropriate for headings such as Arial. </a:t>
            </a:r>
          </a:p>
          <a:p>
            <a:r>
              <a:rPr lang="en-GB" sz="3600" dirty="0">
                <a:latin typeface="Tahoma" pitchFamily="34" charset="0"/>
                <a:ea typeface="Tahoma" pitchFamily="34" charset="0"/>
                <a:cs typeface="Tahoma" pitchFamily="34" charset="0"/>
              </a:rPr>
              <a:t>The financial support page features a button that automates the task of scrolling the current webpage’s positions to the top of the webpage without requiring the user to manually use the scrollbar to scroll to the top of the webpage. In order to achieve this feature, I will write a specific script regarding the attributes for the button that is going to be used for scrolling to the page above. </a:t>
            </a:r>
          </a:p>
          <a:p>
            <a:r>
              <a:rPr lang="en-GB" sz="3600" dirty="0">
                <a:latin typeface="Tahoma" pitchFamily="34" charset="0"/>
                <a:ea typeface="Tahoma" pitchFamily="34" charset="0"/>
                <a:cs typeface="Tahoma" pitchFamily="34" charset="0"/>
              </a:rPr>
              <a:t>The Vertical Navigational menu that is located on the right hand side will aid or support the user by being able to select the site that they wish to access when explicitly visible thus providing convenience and ease of use as it does not require the user to manually explore the website for the particular webpage that they wish to visit.</a:t>
            </a:r>
          </a:p>
          <a:p>
            <a:r>
              <a:rPr lang="en-GB" sz="3600" dirty="0">
                <a:latin typeface="Tahoma" pitchFamily="34" charset="0"/>
                <a:ea typeface="Tahoma" pitchFamily="34" charset="0"/>
                <a:cs typeface="Tahoma" pitchFamily="34" charset="0"/>
              </a:rPr>
              <a:t>The Financial Support Page features a button that automates the task of scrolling the current webpage’s positions to the top of the webpage without requiring the user to manually use the scrollbar to scroll to the top of the webpage. Furthermore, the button will therefore remain transparent or will have a opacity level adjusted in order to prevent the user’s view of the website’s contents become obstructed and by show a solid and non-transparent colour if they are selecting button physically when hovering over the button using the cursor. (This feature will be coded in CSS using pseudo-classes)</a:t>
            </a:r>
          </a:p>
          <a:p>
            <a:r>
              <a:rPr lang="en-GB" sz="3600" dirty="0">
                <a:solidFill>
                  <a:sysClr val="windowText" lastClr="000000"/>
                </a:solidFill>
                <a:latin typeface="Tahoma" pitchFamily="34" charset="0"/>
                <a:ea typeface="Tahoma" pitchFamily="34" charset="0"/>
                <a:cs typeface="Tahoma" pitchFamily="34" charset="0"/>
              </a:rPr>
              <a:t>As part of the Financial Support website, this section will therefore cover information related to the financial support that will be available for the future students, such as by providing bursary opportunities such as Bus Passes and Bursary Money as well as providing information regarding eligibility such as the necessary criteria's so that those who are applying to Westlake College will not only apply for a bursary application due to meeting the criteria's but by being benefitted by the opportunities.</a:t>
            </a:r>
            <a:endParaRPr lang="en-GB" sz="3600" dirty="0">
              <a:latin typeface="Tahoma" pitchFamily="34" charset="0"/>
              <a:ea typeface="Tahoma" pitchFamily="34" charset="0"/>
              <a:cs typeface="Tahoma" pitchFamily="34" charset="0"/>
            </a:endParaRPr>
          </a:p>
          <a:p>
            <a:endParaRPr lang="en-GB" sz="3600" dirty="0">
              <a:ea typeface="Tahoma" pitchFamily="34" charset="0"/>
              <a:cs typeface="Tahoma" pitchFamily="34" charset="0"/>
            </a:endParaRPr>
          </a:p>
          <a:p>
            <a:endParaRPr lang="en-GB" dirty="0">
              <a:latin typeface="Tahoma" pitchFamily="34" charset="0"/>
              <a:ea typeface="Tahoma" pitchFamily="34" charset="0"/>
              <a:cs typeface="Tahoma" pitchFamily="34" charset="0"/>
            </a:endParaRP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Extra Curriculum Activities - Webpage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p>
        </p:txBody>
      </p:sp>
      <p:sp>
        <p:nvSpPr>
          <p:cNvPr id="8" name="Rectangle 7"/>
          <p:cNvSpPr/>
          <p:nvPr/>
        </p:nvSpPr>
        <p:spPr>
          <a:xfrm>
            <a:off x="3428992"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3" name="Rectangle 22"/>
          <p:cNvSpPr/>
          <p:nvPr/>
        </p:nvSpPr>
        <p:spPr>
          <a:xfrm>
            <a:off x="1071538" y="2928934"/>
            <a:ext cx="4643470" cy="271464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Contents – The Contents will therefore display information that is regarding the extra curriculum activities for the future students.</a:t>
            </a:r>
          </a:p>
        </p:txBody>
      </p:sp>
      <p:grpSp>
        <p:nvGrpSpPr>
          <p:cNvPr id="14" name="Group 23"/>
          <p:cNvGrpSpPr/>
          <p:nvPr/>
        </p:nvGrpSpPr>
        <p:grpSpPr>
          <a:xfrm>
            <a:off x="1000100" y="2357430"/>
            <a:ext cx="7072362" cy="500066"/>
            <a:chOff x="1000100" y="2357430"/>
            <a:chExt cx="7072362" cy="500066"/>
          </a:xfrm>
        </p:grpSpPr>
        <p:grpSp>
          <p:nvGrpSpPr>
            <p:cNvPr id="15" name="Group 19"/>
            <p:cNvGrpSpPr/>
            <p:nvPr/>
          </p:nvGrpSpPr>
          <p:grpSpPr>
            <a:xfrm>
              <a:off x="1000100" y="2357430"/>
              <a:ext cx="4643470" cy="500066"/>
              <a:chOff x="1000100" y="2357430"/>
              <a:chExt cx="4702248" cy="500066"/>
            </a:xfrm>
          </p:grpSpPr>
          <p:sp>
            <p:nvSpPr>
              <p:cNvPr id="27" name="Rectangle 26"/>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28" name="Rectangle 27"/>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26" name="Rectangle 25"/>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29" name="Rectangle 28"/>
          <p:cNvSpPr/>
          <p:nvPr/>
        </p:nvSpPr>
        <p:spPr>
          <a:xfrm>
            <a:off x="5857884" y="2928934"/>
            <a:ext cx="1643074" cy="264320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Sub navigation menu – This will Hyperlink to the Pages Regarding information related to Courses, Bursaries and Extra-Curriculum Activities.</a:t>
            </a:r>
          </a:p>
        </p:txBody>
      </p:sp>
      <p:sp>
        <p:nvSpPr>
          <p:cNvPr id="30" name="Rounded Rectangle 29"/>
          <p:cNvSpPr/>
          <p:nvPr/>
        </p:nvSpPr>
        <p:spPr>
          <a:xfrm>
            <a:off x="7358082" y="5000636"/>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21" name="TextBox 20"/>
          <p:cNvSpPr txBox="1"/>
          <p:nvPr/>
        </p:nvSpPr>
        <p:spPr>
          <a:xfrm>
            <a:off x="9144000" y="7858156"/>
            <a:ext cx="4071998" cy="2893100"/>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corresponding course’s Page features a button that automates the task of scrolling the current webpage’s positions to the top of the webpage without requiring the user to manually use the scrollbar to scroll to the top of the webpage. Furthermore, the button will therefore remain transparent or will have a opacity level adjusted in order to prevent the user’s view of the website’s contents become obstructed and by show a solid and non-transparent colour if they are selecting button physically when hovering over the button using the cursor. (This feature will be coded in CSS using pseudo-classes)</a:t>
            </a:r>
          </a:p>
        </p:txBody>
      </p:sp>
      <p:sp>
        <p:nvSpPr>
          <p:cNvPr id="25" name="TextBox 24"/>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31" name="Elbow Connector 48"/>
          <p:cNvCxnSpPr>
            <a:stCxn id="25"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website.</a:t>
            </a:r>
          </a:p>
        </p:txBody>
      </p:sp>
      <p:cxnSp>
        <p:nvCxnSpPr>
          <p:cNvPr id="34" name="Elbow Connector 33"/>
          <p:cNvCxnSpPr>
            <a:stCxn id="33"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36" name="Elbow Connector 35"/>
          <p:cNvCxnSpPr>
            <a:stCxn id="35"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38" name="Shape 37"/>
          <p:cNvCxnSpPr>
            <a:stCxn id="37" idx="2"/>
          </p:cNvCxnSpPr>
          <p:nvPr/>
        </p:nvCxnSpPr>
        <p:spPr>
          <a:xfrm rot="5400000">
            <a:off x="-876911" y="1266237"/>
            <a:ext cx="4146932" cy="964413"/>
          </a:xfrm>
          <a:prstGeom prst="bentConnector4">
            <a:avLst>
              <a:gd name="adj1" fmla="val 17391"/>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9"/>
          <p:cNvCxnSpPr>
            <a:stCxn id="21" idx="1"/>
          </p:cNvCxnSpPr>
          <p:nvPr/>
        </p:nvCxnSpPr>
        <p:spPr>
          <a:xfrm rot="10800000">
            <a:off x="7643834" y="5429282"/>
            <a:ext cx="1500166" cy="3875424"/>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072726" y="3929066"/>
            <a:ext cx="3357586"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Vertical Navigational menu that is located on the right hand side will aid or support the user by being able to select the site that they wish to access when explicitly visible thus providing convenience and ease of use as it does not require the user to manually explore the website for the particular webpage that they wish to visit.</a:t>
            </a:r>
          </a:p>
        </p:txBody>
      </p:sp>
      <p:cxnSp>
        <p:nvCxnSpPr>
          <p:cNvPr id="41" name="Elbow Connector 40"/>
          <p:cNvCxnSpPr>
            <a:stCxn id="40" idx="1"/>
          </p:cNvCxnSpPr>
          <p:nvPr/>
        </p:nvCxnSpPr>
        <p:spPr>
          <a:xfrm rot="10800000">
            <a:off x="7500958" y="4250537"/>
            <a:ext cx="2571768" cy="586470"/>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572064" y="3357562"/>
            <a:ext cx="4071966" cy="2893100"/>
          </a:xfrm>
          <a:prstGeom prst="rect">
            <a:avLst/>
          </a:prstGeom>
          <a:solidFill>
            <a:schemeClr val="bg1"/>
          </a:solidFill>
          <a:ln>
            <a:solidFill>
              <a:schemeClr val="tx1"/>
            </a:solidFill>
          </a:ln>
        </p:spPr>
        <p:txBody>
          <a:bodyPr wrap="square" rtlCol="0">
            <a:spAutoFit/>
          </a:bodyPr>
          <a:lstStyle/>
          <a:p>
            <a:r>
              <a:rPr lang="en-GB" sz="1400" dirty="0">
                <a:solidFill>
                  <a:sysClr val="windowText" lastClr="000000"/>
                </a:solidFill>
              </a:rPr>
              <a:t>As part of the Extra Curriculum Activities for the Website that is going to be created for Westlake College, this section will explain about information that related to After-college or during College periods such as by providing sports activities such as GYM club, football/table tennis club and by explaining information that is regarding to the enrichment clubs such as coding or gaming clubs for those who are applying to Westlake College so that they therefore expand upon the skill or become interested to the particular field or area that they are studying. (This will enable the students to have a Holistic Experience from the extra-curriculum activities)</a:t>
            </a:r>
          </a:p>
        </p:txBody>
      </p:sp>
      <p:cxnSp>
        <p:nvCxnSpPr>
          <p:cNvPr id="48" name="Elbow Connector 47"/>
          <p:cNvCxnSpPr>
            <a:stCxn id="42" idx="3"/>
            <a:endCxn id="23" idx="1"/>
          </p:cNvCxnSpPr>
          <p:nvPr/>
        </p:nvCxnSpPr>
        <p:spPr>
          <a:xfrm flipV="1">
            <a:off x="-500098" y="4286256"/>
            <a:ext cx="1571636" cy="517856"/>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GB" sz="3000" dirty="0">
                <a:latin typeface="Cambria" pitchFamily="18" charset="0"/>
              </a:rPr>
              <a:t>Type of Website and Content</a:t>
            </a:r>
          </a:p>
        </p:txBody>
      </p:sp>
      <p:sp>
        <p:nvSpPr>
          <p:cNvPr id="3" name="Content Placeholder 2"/>
          <p:cNvSpPr>
            <a:spLocks noGrp="1"/>
          </p:cNvSpPr>
          <p:nvPr>
            <p:ph idx="1"/>
          </p:nvPr>
        </p:nvSpPr>
        <p:spPr>
          <a:xfrm>
            <a:off x="457200" y="1285860"/>
            <a:ext cx="8229600" cy="5286412"/>
          </a:xfrm>
        </p:spPr>
        <p:txBody>
          <a:bodyPr>
            <a:normAutofit/>
          </a:bodyPr>
          <a:lstStyle/>
          <a:p>
            <a:r>
              <a:rPr lang="en-GB" sz="1600" dirty="0">
                <a:latin typeface="Microsoft JhengHei UI Light" pitchFamily="34" charset="-128"/>
                <a:ea typeface="Microsoft JhengHei UI Light" pitchFamily="34" charset="-128"/>
                <a:cs typeface="Microsoft JhengHei UI Light" pitchFamily="34" charset="-128"/>
              </a:rPr>
              <a:t>Type of Website</a:t>
            </a:r>
          </a:p>
          <a:p>
            <a:r>
              <a:rPr lang="en-GB" sz="1050" dirty="0">
                <a:latin typeface="Tahoma" pitchFamily="34" charset="0"/>
                <a:ea typeface="Tahoma" pitchFamily="34" charset="0"/>
                <a:cs typeface="Tahoma" pitchFamily="34" charset="0"/>
              </a:rPr>
              <a:t>The type of website that I will be constructing is a website and by including a banner which will be used for promoting Westlake College of which will use CSS </a:t>
            </a:r>
            <a:r>
              <a:rPr lang="en-GB" sz="1050" dirty="0" err="1">
                <a:latin typeface="Tahoma" pitchFamily="34" charset="0"/>
                <a:ea typeface="Tahoma" pitchFamily="34" charset="0"/>
                <a:cs typeface="Tahoma" pitchFamily="34" charset="0"/>
              </a:rPr>
              <a:t>stylesheets</a:t>
            </a:r>
            <a:r>
              <a:rPr lang="en-GB" sz="1050" dirty="0">
                <a:latin typeface="Tahoma" pitchFamily="34" charset="0"/>
                <a:ea typeface="Tahoma" pitchFamily="34" charset="0"/>
                <a:cs typeface="Tahoma" pitchFamily="34" charset="0"/>
              </a:rPr>
              <a:t> of which will act as the foundation for implementing the necessary styles for the website so that it will therefore feature a user friendly interface of which will provide ease of use for the potential audiences such as by featuring the navigation bar and drop-down menus for enabling future students or the parent/carers who will be accessing the website to view the courses or contact details and other information regarding the College as an overall such as safeguarding or by downloading electronic newsletters and by using the general aspects of box modelling in order to structure the foundations of the College’s website’s layout. The website that I will be developing for Westlake College will therefore feature a house-style as this is a good practice for the creation of HTML websites as well as being considered a standard for the website in order to highlight the organisation such as by including their logo, the colour schemes that will be included in order to identify or welcome the audience to the organisation and by implementing hyperlinks for redirecting the targeting audience to the desired website such as by redirecting them to the entry requirements web page or the particular course</a:t>
            </a:r>
            <a:r>
              <a:rPr lang="en-GB" sz="1050" dirty="0" smtClean="0">
                <a:latin typeface="Tahoma" pitchFamily="34" charset="0"/>
                <a:ea typeface="Tahoma" pitchFamily="34" charset="0"/>
                <a:cs typeface="Tahoma" pitchFamily="34" charset="0"/>
              </a:rPr>
              <a:t>. </a:t>
            </a:r>
            <a:endParaRPr lang="en-GB" sz="1050" dirty="0">
              <a:latin typeface="Tahoma" pitchFamily="34" charset="0"/>
              <a:ea typeface="Tahoma" pitchFamily="34" charset="0"/>
              <a:cs typeface="Tahoma" pitchFamily="34" charset="0"/>
            </a:endParaRPr>
          </a:p>
          <a:p>
            <a:r>
              <a:rPr lang="en-GB" sz="1600" dirty="0">
                <a:latin typeface="Microsoft JhengHei UI Light" pitchFamily="34" charset="-128"/>
                <a:ea typeface="Microsoft JhengHei UI Light" pitchFamily="34" charset="-128"/>
                <a:cs typeface="Microsoft JhengHei UI Light" pitchFamily="34" charset="-128"/>
              </a:rPr>
              <a:t>Type of Contents</a:t>
            </a:r>
          </a:p>
          <a:p>
            <a:r>
              <a:rPr lang="en-GB" sz="1050" dirty="0" smtClean="0">
                <a:latin typeface="Tahoma" pitchFamily="34" charset="0"/>
                <a:ea typeface="Tahoma" pitchFamily="34" charset="0"/>
                <a:cs typeface="Tahoma" pitchFamily="34" charset="0"/>
              </a:rPr>
              <a:t>In </a:t>
            </a:r>
            <a:r>
              <a:rPr lang="en-GB" sz="1050" dirty="0">
                <a:latin typeface="Tahoma" pitchFamily="34" charset="0"/>
                <a:ea typeface="Tahoma" pitchFamily="34" charset="0"/>
                <a:cs typeface="Tahoma" pitchFamily="34" charset="0"/>
              </a:rPr>
              <a:t>order to implement this feature I will be writing scripts using JavaScript in order to provide a user-friendly interface and a wide range of user interactivity such as rollover images  for the targeted audience. In order to include </a:t>
            </a:r>
            <a:r>
              <a:rPr lang="en-GB" sz="1050" dirty="0" smtClean="0">
                <a:latin typeface="Tahoma" pitchFamily="34" charset="0"/>
                <a:ea typeface="Tahoma" pitchFamily="34" charset="0"/>
                <a:cs typeface="Tahoma" pitchFamily="34" charset="0"/>
              </a:rPr>
              <a:t>an embedded Google Map for providing the directions or the alternative routes to the College </a:t>
            </a:r>
            <a:r>
              <a:rPr lang="en-GB" sz="1050" dirty="0">
                <a:latin typeface="Tahoma" pitchFamily="34" charset="0"/>
                <a:ea typeface="Tahoma" pitchFamily="34" charset="0"/>
                <a:cs typeface="Tahoma" pitchFamily="34" charset="0"/>
              </a:rPr>
              <a:t>I will be utilizing the &lt;</a:t>
            </a:r>
            <a:r>
              <a:rPr lang="en-GB" sz="1050" dirty="0" err="1">
                <a:latin typeface="Tahoma" pitchFamily="34" charset="0"/>
                <a:ea typeface="Tahoma" pitchFamily="34" charset="0"/>
                <a:cs typeface="Tahoma" pitchFamily="34" charset="0"/>
              </a:rPr>
              <a:t>iframe</a:t>
            </a:r>
            <a:r>
              <a:rPr lang="en-GB" sz="1050" dirty="0">
                <a:latin typeface="Tahoma" pitchFamily="34" charset="0"/>
                <a:ea typeface="Tahoma" pitchFamily="34" charset="0"/>
                <a:cs typeface="Tahoma" pitchFamily="34" charset="0"/>
              </a:rPr>
              <a:t>&gt; tagline of which will be declared inside the &lt;body&gt; </a:t>
            </a:r>
            <a:r>
              <a:rPr lang="en-GB" sz="1050" dirty="0" smtClean="0">
                <a:latin typeface="Tahoma" pitchFamily="34" charset="0"/>
                <a:ea typeface="Tahoma" pitchFamily="34" charset="0"/>
                <a:cs typeface="Tahoma" pitchFamily="34" charset="0"/>
              </a:rPr>
              <a:t>tag. </a:t>
            </a:r>
            <a:r>
              <a:rPr lang="en-GB" sz="1050" dirty="0">
                <a:latin typeface="Tahoma" pitchFamily="34" charset="0"/>
                <a:ea typeface="Tahoma" pitchFamily="34" charset="0"/>
                <a:cs typeface="Tahoma" pitchFamily="34" charset="0"/>
              </a:rPr>
              <a:t>I will therefore include a series of images and animated GIFs by using the &lt;</a:t>
            </a:r>
            <a:r>
              <a:rPr lang="en-GB" sz="1050" dirty="0" err="1">
                <a:latin typeface="Tahoma" pitchFamily="34" charset="0"/>
                <a:ea typeface="Tahoma" pitchFamily="34" charset="0"/>
                <a:cs typeface="Tahoma" pitchFamily="34" charset="0"/>
              </a:rPr>
              <a:t>img</a:t>
            </a:r>
            <a:r>
              <a:rPr lang="en-GB" sz="1050" dirty="0">
                <a:latin typeface="Tahoma" pitchFamily="34" charset="0"/>
                <a:ea typeface="Tahoma" pitchFamily="34" charset="0"/>
                <a:cs typeface="Tahoma" pitchFamily="34" charset="0"/>
              </a:rPr>
              <a:t>&gt; tagline in order to call the images and by implementing an imager gallery which will act as a slideshow for not only advertising the college but by representing the college in a positive spotlight and by supporting information for the corresponding web pages. (The Image Gallery will be used for the Homepage for displaying both BTEC and A Level Success Rates and the </a:t>
            </a:r>
            <a:r>
              <a:rPr lang="en-GB" sz="1050" dirty="0" err="1">
                <a:latin typeface="Tahoma" pitchFamily="34" charset="0"/>
                <a:ea typeface="Tahoma" pitchFamily="34" charset="0"/>
                <a:cs typeface="Tahoma" pitchFamily="34" charset="0"/>
              </a:rPr>
              <a:t>Ofsted</a:t>
            </a:r>
            <a:r>
              <a:rPr lang="en-GB" sz="1050" dirty="0">
                <a:latin typeface="Tahoma" pitchFamily="34" charset="0"/>
                <a:ea typeface="Tahoma" pitchFamily="34" charset="0"/>
                <a:cs typeface="Tahoma" pitchFamily="34" charset="0"/>
              </a:rPr>
              <a:t> Rating) Furthermore, I will therefore provide the mechanisms that will benefit impaired users to access the website without experiencing any problems such as by providing a button that enables the user to adjust the font size or by making the text of the webpage bold or by setting high contrast. Furthermore, I will use the sans serif </a:t>
            </a:r>
            <a:r>
              <a:rPr lang="en-GB" sz="1050" dirty="0" smtClean="0">
                <a:latin typeface="Tahoma" pitchFamily="34" charset="0"/>
                <a:ea typeface="Tahoma" pitchFamily="34" charset="0"/>
                <a:cs typeface="Tahoma" pitchFamily="34" charset="0"/>
              </a:rPr>
              <a:t>related fonts </a:t>
            </a:r>
            <a:r>
              <a:rPr lang="en-GB" sz="1050" dirty="0">
                <a:latin typeface="Tahoma" pitchFamily="34" charset="0"/>
                <a:ea typeface="Tahoma" pitchFamily="34" charset="0"/>
                <a:cs typeface="Tahoma" pitchFamily="34" charset="0"/>
              </a:rPr>
              <a:t>such as </a:t>
            </a:r>
            <a:r>
              <a:rPr lang="en-GB" sz="1050" dirty="0" smtClean="0">
                <a:latin typeface="Tahoma" pitchFamily="34" charset="0"/>
                <a:ea typeface="Tahoma" pitchFamily="34" charset="0"/>
                <a:cs typeface="Tahoma" pitchFamily="34" charset="0"/>
              </a:rPr>
              <a:t>Arial</a:t>
            </a:r>
            <a:r>
              <a:rPr lang="en-GB" sz="1050" dirty="0" smtClean="0">
                <a:latin typeface="Tahoma" pitchFamily="34" charset="0"/>
                <a:ea typeface="Tahoma" pitchFamily="34" charset="0"/>
                <a:cs typeface="Tahoma" pitchFamily="34" charset="0"/>
              </a:rPr>
              <a:t>, Tahoma</a:t>
            </a:r>
            <a:r>
              <a:rPr lang="en-GB" sz="1050" dirty="0">
                <a:latin typeface="Tahoma" pitchFamily="34" charset="0"/>
                <a:ea typeface="Tahoma" pitchFamily="34" charset="0"/>
                <a:cs typeface="Tahoma" pitchFamily="34" charset="0"/>
              </a:rPr>
              <a:t>, Verdana  in order to not only improve readability but by reducing eyestrains for the targeted audiences as well as including bold text for visual impaired users. The file format of the output file (the collage banner or any image that will be included for each webpage) will be JPEG since it produces a small file size  by removing unnecessary colour data from the image due to supporting the file compression </a:t>
            </a:r>
            <a:r>
              <a:rPr lang="en-GB" sz="1050" dirty="0" err="1">
                <a:latin typeface="Tahoma" pitchFamily="34" charset="0"/>
                <a:ea typeface="Tahoma" pitchFamily="34" charset="0"/>
                <a:cs typeface="Tahoma" pitchFamily="34" charset="0"/>
              </a:rPr>
              <a:t>lossy</a:t>
            </a:r>
            <a:r>
              <a:rPr lang="en-GB" sz="1050" dirty="0">
                <a:latin typeface="Tahoma" pitchFamily="34" charset="0"/>
                <a:ea typeface="Tahoma" pitchFamily="34" charset="0"/>
                <a:cs typeface="Tahoma" pitchFamily="34" charset="0"/>
              </a:rPr>
              <a:t> compression of which will improve the page loading time along side featuring ideal clarity to the website.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39784"/>
          </a:xfrm>
        </p:spPr>
        <p:txBody>
          <a:bodyPr>
            <a:normAutofit/>
          </a:bodyPr>
          <a:lstStyle/>
          <a:p>
            <a:r>
              <a:rPr lang="en-GB" sz="3000" dirty="0">
                <a:latin typeface="Cambria" pitchFamily="18" charset="0"/>
              </a:rPr>
              <a:t>Extra Curriculum Activities - Annotation</a:t>
            </a:r>
            <a:endParaRPr lang="en-GB" sz="3000" dirty="0"/>
          </a:p>
        </p:txBody>
      </p:sp>
      <p:sp>
        <p:nvSpPr>
          <p:cNvPr id="4" name="Content Placeholder 3"/>
          <p:cNvSpPr>
            <a:spLocks noGrp="1"/>
          </p:cNvSpPr>
          <p:nvPr>
            <p:ph idx="1"/>
          </p:nvPr>
        </p:nvSpPr>
        <p:spPr>
          <a:xfrm>
            <a:off x="457200" y="1357298"/>
            <a:ext cx="8229600" cy="5072098"/>
          </a:xfrm>
        </p:spPr>
        <p:txBody>
          <a:bodyPr>
            <a:normAutofit fontScale="25000" lnSpcReduction="20000"/>
          </a:bodyPr>
          <a:lstStyle/>
          <a:p>
            <a:r>
              <a:rPr lang="en-GB" sz="3800" dirty="0">
                <a:latin typeface="Tahoma" pitchFamily="34" charset="0"/>
                <a:ea typeface="Tahoma" pitchFamily="34" charset="0"/>
                <a:cs typeface="Tahoma" pitchFamily="34" charset="0"/>
              </a:rPr>
              <a:t>The Extra-Curriculums Activity's page is served as a web page that provides key information for both existing students such as by featuring enrichment clubs in order to build not only their communication skills but their future leadership and teamwork skills for both future students that wish to apply to Westlake College  or current students that wish to participate when featuring descriptive information that is related to the extra-curriculum activities in the form of text.</a:t>
            </a:r>
          </a:p>
          <a:p>
            <a:r>
              <a:rPr lang="en-GB" sz="4000" dirty="0" smtClean="0">
                <a:latin typeface="Tahoma" pitchFamily="34" charset="0"/>
                <a:ea typeface="Tahoma" pitchFamily="34" charset="0"/>
                <a:cs typeface="Tahoma" pitchFamily="34" charset="0"/>
              </a:rPr>
              <a:t>The </a:t>
            </a:r>
            <a:r>
              <a:rPr lang="en-GB" sz="4000" dirty="0" smtClean="0">
                <a:latin typeface="Tahoma" pitchFamily="34" charset="0"/>
                <a:ea typeface="Tahoma" pitchFamily="34" charset="0"/>
                <a:cs typeface="Tahoma" pitchFamily="34" charset="0"/>
              </a:rPr>
              <a:t>Extra-Curriculum Activities Webpage </a:t>
            </a:r>
            <a:r>
              <a:rPr lang="en-GB" sz="4000" dirty="0" smtClean="0">
                <a:latin typeface="Tahoma" pitchFamily="34" charset="0"/>
                <a:ea typeface="Tahoma" pitchFamily="34" charset="0"/>
                <a:cs typeface="Tahoma" pitchFamily="34" charset="0"/>
              </a:rPr>
              <a:t>will 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sz="3800" dirty="0" smtClean="0">
                <a:latin typeface="Tahoma" pitchFamily="34" charset="0"/>
                <a:ea typeface="Tahoma" pitchFamily="34" charset="0"/>
                <a:cs typeface="Tahoma" pitchFamily="34" charset="0"/>
              </a:rPr>
              <a:t>the </a:t>
            </a:r>
            <a:r>
              <a:rPr lang="en-GB" sz="3800" dirty="0">
                <a:latin typeface="Tahoma" pitchFamily="34" charset="0"/>
                <a:ea typeface="Tahoma" pitchFamily="34" charset="0"/>
                <a:cs typeface="Tahoma" pitchFamily="34" charset="0"/>
              </a:rPr>
              <a:t>Extra-Curriculums Activity's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3800" dirty="0" smtClean="0">
                <a:latin typeface="Tahoma" pitchFamily="34" charset="0"/>
                <a:ea typeface="Tahoma" pitchFamily="34" charset="0"/>
                <a:cs typeface="Tahoma" pitchFamily="34" charset="0"/>
              </a:rPr>
              <a:t>Furthermore</a:t>
            </a:r>
            <a:r>
              <a:rPr lang="en-GB" sz="3800" dirty="0">
                <a:latin typeface="Tahoma" pitchFamily="34" charset="0"/>
                <a:ea typeface="Tahoma" pitchFamily="34" charset="0"/>
                <a:cs typeface="Tahoma" pitchFamily="34" charset="0"/>
              </a:rPr>
              <a:t>, I will be using bold text for highlighting certain titles and by featuring the sans-serif font such as Tahoma, Gill Sans, Trebuchet MS, Verdana and Arial/</a:t>
            </a:r>
            <a:r>
              <a:rPr lang="en-GB" sz="3800" dirty="0" err="1">
                <a:latin typeface="Tahoma" pitchFamily="34" charset="0"/>
                <a:ea typeface="Tahoma" pitchFamily="34" charset="0"/>
                <a:cs typeface="Tahoma" pitchFamily="34" charset="0"/>
              </a:rPr>
              <a:t>Helvectica</a:t>
            </a:r>
            <a:r>
              <a:rPr lang="en-GB" sz="3800" dirty="0">
                <a:latin typeface="Tahoma" pitchFamily="34" charset="0"/>
                <a:ea typeface="Tahoma" pitchFamily="34" charset="0"/>
                <a:cs typeface="Tahoma" pitchFamily="34" charset="0"/>
              </a:rPr>
              <a:t> fonts for not only making the website feel appealing to the user but by reducing eyestrains and by making the text easy to be read to the end-user for instance, by increasing or by setting the default font size to around 16 pixels. When creating headings for the Extra-Curriculums Activity's page, I will configure the font style by setting the fonts to bold in order to improve readability for the visual impaired users and by using a font type that is appropriate for headings such as Arial. </a:t>
            </a:r>
          </a:p>
          <a:p>
            <a:r>
              <a:rPr lang="en-GB" sz="3800" dirty="0">
                <a:latin typeface="Tahoma" pitchFamily="34" charset="0"/>
                <a:ea typeface="Tahoma" pitchFamily="34" charset="0"/>
                <a:cs typeface="Tahoma" pitchFamily="34" charset="0"/>
              </a:rPr>
              <a:t>The Vertical Navigational menu that is located on the right hand side will aid or support the user by being able to select the site that they wish to access when explicitly visible thus providing convenience and ease of use as it does not require the user to manually explore the website for the particular webpage that they wish to visit.</a:t>
            </a:r>
          </a:p>
          <a:p>
            <a:r>
              <a:rPr lang="en-GB" sz="3800" dirty="0">
                <a:latin typeface="Tahoma" pitchFamily="34" charset="0"/>
                <a:ea typeface="Tahoma" pitchFamily="34" charset="0"/>
                <a:cs typeface="Tahoma" pitchFamily="34" charset="0"/>
              </a:rPr>
              <a:t>The Extra-Curriculums Activity's Page features a button that automates the task of scrolling the current webpage’s positions to the top of the webpage without requiring the user to manually use the scrollbar to scroll to the top of the webpage. Furthermore, the button will therefore remain transparent or will have a opacity level adjusted in order to prevent the user’s view of the website’s contents become obstructed and by show a solid and non-transparent colour if they are selecting button physically when hovering over the button using the cursor. (This feature will be coded in CSS using pseudo-classes)</a:t>
            </a:r>
          </a:p>
          <a:p>
            <a:r>
              <a:rPr lang="en-GB" sz="3800" dirty="0">
                <a:solidFill>
                  <a:sysClr val="windowText" lastClr="000000"/>
                </a:solidFill>
                <a:latin typeface="Tahoma" pitchFamily="34" charset="0"/>
                <a:ea typeface="Tahoma" pitchFamily="34" charset="0"/>
                <a:cs typeface="Tahoma" pitchFamily="34" charset="0"/>
              </a:rPr>
              <a:t>As part of the Extra Curriculum Activities for the Website that is going to be created for Westlake College, this section will explain about information that related to After-college or during College periods such as by providing sports activities such as GYM club, football/table tennis club and by explaining information that is regarding to the enrichment clubs such as coding or gaming clubs for those who are applying to Westlake College so that they therefore expand upon the skill or become interested to the particular field or area that they are studying. (This will enable the students to have a Holistic Experience from the extra-curriculum activities)</a:t>
            </a:r>
          </a:p>
          <a:p>
            <a:endParaRPr lang="en-GB" sz="3600" b="1" dirty="0">
              <a:ea typeface="Tahoma" pitchFamily="34" charset="0"/>
              <a:cs typeface="Tahoma" pitchFamily="34" charset="0"/>
            </a:endParaRPr>
          </a:p>
          <a:p>
            <a:endParaRPr lang="en-GB" sz="3600" dirty="0">
              <a:ea typeface="Tahoma" pitchFamily="34" charset="0"/>
              <a:cs typeface="Tahoma" pitchFamily="34" charset="0"/>
            </a:endParaRPr>
          </a:p>
          <a:p>
            <a:endParaRPr lang="en-GB" sz="3600" dirty="0">
              <a:latin typeface="Tahoma" pitchFamily="34" charset="0"/>
              <a:ea typeface="Tahoma" pitchFamily="34" charset="0"/>
              <a:cs typeface="Tahoma" pitchFamily="34" charset="0"/>
            </a:endParaRP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About Us Web Page Design</a:t>
            </a:r>
          </a:p>
        </p:txBody>
      </p:sp>
      <p:grpSp>
        <p:nvGrpSpPr>
          <p:cNvPr id="5" name="Group 4"/>
          <p:cNvGrpSpPr/>
          <p:nvPr/>
        </p:nvGrpSpPr>
        <p:grpSpPr>
          <a:xfrm>
            <a:off x="714348" y="1500174"/>
            <a:ext cx="7643866" cy="4643470"/>
            <a:chOff x="714348" y="1500174"/>
            <a:chExt cx="7643866" cy="4643470"/>
          </a:xfrm>
          <a:noFill/>
        </p:grpSpPr>
        <p:sp>
          <p:nvSpPr>
            <p:cNvPr id="3" name="Rectangle 2"/>
            <p:cNvSpPr/>
            <p:nvPr/>
          </p:nvSpPr>
          <p:spPr>
            <a:xfrm>
              <a:off x="714348" y="1500174"/>
              <a:ext cx="7643866" cy="4643470"/>
            </a:xfrm>
            <a:prstGeom prst="rect">
              <a:avLst/>
            </a:prstGeom>
            <a:grp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dirty="0">
                <a:latin typeface="Trebuchet MS" pitchFamily="34" charset="0"/>
              </a:endParaRPr>
            </a:p>
          </p:txBody>
        </p:sp>
        <p:sp>
          <p:nvSpPr>
            <p:cNvPr id="4" name="Rectangle 3"/>
            <p:cNvSpPr/>
            <p:nvPr/>
          </p:nvSpPr>
          <p:spPr>
            <a:xfrm>
              <a:off x="1000100" y="1500174"/>
              <a:ext cx="7072362" cy="4643470"/>
            </a:xfrm>
            <a:prstGeom prst="rect">
              <a:avLst/>
            </a:prstGeom>
            <a:grp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8" name="Rectangle 7"/>
          <p:cNvSpPr/>
          <p:nvPr/>
        </p:nvSpPr>
        <p:spPr>
          <a:xfrm>
            <a:off x="3428992"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 – Redirecting to Homepage</a:t>
            </a:r>
          </a:p>
        </p:txBody>
      </p:sp>
      <p:sp>
        <p:nvSpPr>
          <p:cNvPr id="22" name="Rectangle 21"/>
          <p:cNvSpPr/>
          <p:nvPr/>
        </p:nvSpPr>
        <p:spPr>
          <a:xfrm>
            <a:off x="1000100" y="5786454"/>
            <a:ext cx="7072362" cy="35719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grpSp>
        <p:nvGrpSpPr>
          <p:cNvPr id="26" name="Group 23"/>
          <p:cNvGrpSpPr/>
          <p:nvPr/>
        </p:nvGrpSpPr>
        <p:grpSpPr>
          <a:xfrm>
            <a:off x="1000100" y="2357430"/>
            <a:ext cx="7072362" cy="500066"/>
            <a:chOff x="1000100" y="2357430"/>
            <a:chExt cx="7072362" cy="500066"/>
          </a:xfrm>
        </p:grpSpPr>
        <p:grpSp>
          <p:nvGrpSpPr>
            <p:cNvPr id="27" name="Group 19"/>
            <p:cNvGrpSpPr/>
            <p:nvPr/>
          </p:nvGrpSpPr>
          <p:grpSpPr>
            <a:xfrm>
              <a:off x="1000100" y="2357430"/>
              <a:ext cx="4643470" cy="500066"/>
              <a:chOff x="1000100" y="2357430"/>
              <a:chExt cx="4702248" cy="500066"/>
            </a:xfrm>
          </p:grpSpPr>
          <p:sp>
            <p:nvSpPr>
              <p:cNvPr id="29" name="Rectangle 28"/>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30" name="Rectangle 29"/>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28" name="Rectangle 27"/>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31" name="Rectangle 30"/>
          <p:cNvSpPr/>
          <p:nvPr/>
        </p:nvSpPr>
        <p:spPr>
          <a:xfrm>
            <a:off x="1071538" y="3786190"/>
            <a:ext cx="4286280" cy="192882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This will provide information regarding about the Westlake College such as the services and what makes them a good College that stands out from their competitors.</a:t>
            </a:r>
          </a:p>
        </p:txBody>
      </p:sp>
      <p:sp>
        <p:nvSpPr>
          <p:cNvPr id="32" name="Rectangle 31"/>
          <p:cNvSpPr/>
          <p:nvPr/>
        </p:nvSpPr>
        <p:spPr>
          <a:xfrm>
            <a:off x="5500694" y="3786190"/>
            <a:ext cx="242889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This will provide the necessary contact details </a:t>
            </a:r>
          </a:p>
        </p:txBody>
      </p:sp>
      <p:sp>
        <p:nvSpPr>
          <p:cNvPr id="33" name="Rectangle 32"/>
          <p:cNvSpPr/>
          <p:nvPr/>
        </p:nvSpPr>
        <p:spPr>
          <a:xfrm>
            <a:off x="1000100" y="2857496"/>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Image – That will be used for representing the College and by featuring the </a:t>
            </a:r>
            <a:r>
              <a:rPr lang="en-GB" sz="1300" dirty="0" err="1">
                <a:solidFill>
                  <a:sysClr val="windowText" lastClr="000000"/>
                </a:solidFill>
                <a:latin typeface="Trebuchet MS" pitchFamily="34" charset="0"/>
              </a:rPr>
              <a:t>Ofsted</a:t>
            </a:r>
            <a:r>
              <a:rPr lang="en-GB" sz="1300" dirty="0">
                <a:solidFill>
                  <a:sysClr val="windowText" lastClr="000000"/>
                </a:solidFill>
                <a:latin typeface="Trebuchet MS" pitchFamily="34" charset="0"/>
              </a:rPr>
              <a:t> Rating</a:t>
            </a:r>
          </a:p>
        </p:txBody>
      </p:sp>
      <p:sp>
        <p:nvSpPr>
          <p:cNvPr id="23" name="TextBox 22"/>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24" name="Elbow Connector 48"/>
          <p:cNvCxnSpPr>
            <a:stCxn id="23"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35" name="Elbow Connector 34"/>
          <p:cNvCxnSpPr>
            <a:stCxn id="34"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37" name="Elbow Connector 36"/>
          <p:cNvCxnSpPr>
            <a:stCxn id="36"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39" name="Shape 38"/>
          <p:cNvCxnSpPr>
            <a:stCxn id="38" idx="2"/>
          </p:cNvCxnSpPr>
          <p:nvPr/>
        </p:nvCxnSpPr>
        <p:spPr>
          <a:xfrm rot="5400000">
            <a:off x="-876911" y="1266237"/>
            <a:ext cx="4146932" cy="964413"/>
          </a:xfrm>
          <a:prstGeom prst="bentConnector4">
            <a:avLst>
              <a:gd name="adj1" fmla="val 17391"/>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786974" y="5643578"/>
            <a:ext cx="3286148"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About Us page, this will cover information regarding Westlake College’s contact details such as the Telephone Number, their Fax number, their email address for those who wish to reply to the college for any enquiries and the necessary travel assistance and directions to Westlake College. </a:t>
            </a:r>
          </a:p>
        </p:txBody>
      </p:sp>
      <p:cxnSp>
        <p:nvCxnSpPr>
          <p:cNvPr id="42" name="Elbow Connector 41"/>
          <p:cNvCxnSpPr>
            <a:stCxn id="40" idx="1"/>
            <a:endCxn id="32" idx="3"/>
          </p:cNvCxnSpPr>
          <p:nvPr/>
        </p:nvCxnSpPr>
        <p:spPr>
          <a:xfrm rot="10800000">
            <a:off x="7929586" y="4214819"/>
            <a:ext cx="1857388" cy="233670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644098" y="3286124"/>
            <a:ext cx="3286148"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About Us page, this will section of which feature an image such as the Collage banner in order to promote the College’s teaching quality, by simply featuring the </a:t>
            </a:r>
            <a:r>
              <a:rPr lang="en-GB" sz="1400" dirty="0" err="1">
                <a:ea typeface="Tahoma" pitchFamily="34" charset="0"/>
                <a:cs typeface="Tahoma" pitchFamily="34" charset="0"/>
              </a:rPr>
              <a:t>Oftsed</a:t>
            </a:r>
            <a:r>
              <a:rPr lang="en-GB" sz="1400" dirty="0">
                <a:ea typeface="Tahoma" pitchFamily="34" charset="0"/>
                <a:cs typeface="Tahoma" pitchFamily="34" charset="0"/>
              </a:rPr>
              <a:t> logo with the </a:t>
            </a:r>
            <a:r>
              <a:rPr lang="en-GB" sz="1400" dirty="0" err="1">
                <a:ea typeface="Tahoma" pitchFamily="34" charset="0"/>
                <a:cs typeface="Tahoma" pitchFamily="34" charset="0"/>
              </a:rPr>
              <a:t>Ofsted</a:t>
            </a:r>
            <a:r>
              <a:rPr lang="en-GB" sz="1400" dirty="0">
                <a:ea typeface="Tahoma" pitchFamily="34" charset="0"/>
                <a:cs typeface="Tahoma" pitchFamily="34" charset="0"/>
              </a:rPr>
              <a:t> rating in order to attract the future students to Westlake College.</a:t>
            </a:r>
          </a:p>
        </p:txBody>
      </p:sp>
      <p:sp>
        <p:nvSpPr>
          <p:cNvPr id="46" name="TextBox 45"/>
          <p:cNvSpPr txBox="1"/>
          <p:nvPr/>
        </p:nvSpPr>
        <p:spPr>
          <a:xfrm>
            <a:off x="-5000692" y="3929066"/>
            <a:ext cx="4714908" cy="2677656"/>
          </a:xfrm>
          <a:prstGeom prst="rect">
            <a:avLst/>
          </a:prstGeom>
          <a:solidFill>
            <a:schemeClr val="bg1"/>
          </a:solidFill>
          <a:ln>
            <a:solidFill>
              <a:schemeClr val="tx1"/>
            </a:solidFill>
          </a:ln>
        </p:spPr>
        <p:txBody>
          <a:bodyPr wrap="square" rtlCol="0">
            <a:spAutoFit/>
          </a:bodyPr>
          <a:lstStyle/>
          <a:p>
            <a:r>
              <a:rPr lang="en-GB" sz="1400" dirty="0">
                <a:solidFill>
                  <a:sysClr val="windowText" lastClr="000000"/>
                </a:solidFill>
              </a:rPr>
              <a:t> As part of the About Us page, this section will therefore feature information for those who are accessing the website and by greeting them as well as providing information Westlake College such as the services that they provide and what are their main objectives or aims are.  It will also describe who they are as well as explaining why they stand out from other Colleges across the country that are competing.  It will also feature relevant scenarios such as those who have went to further educations and the grades that they have been left with as well as stating the benefits for the experiences that the student will gain if they apply to the College. (Westlake College) </a:t>
            </a:r>
            <a:endParaRPr lang="en-GB" sz="1400" dirty="0"/>
          </a:p>
        </p:txBody>
      </p:sp>
      <p:cxnSp>
        <p:nvCxnSpPr>
          <p:cNvPr id="48" name="Elbow Connector 47"/>
          <p:cNvCxnSpPr>
            <a:stCxn id="46" idx="3"/>
            <a:endCxn id="31" idx="1"/>
          </p:cNvCxnSpPr>
          <p:nvPr/>
        </p:nvCxnSpPr>
        <p:spPr>
          <a:xfrm flipV="1">
            <a:off x="-285784" y="4750603"/>
            <a:ext cx="1357322" cy="517291"/>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357882" y="1714488"/>
            <a:ext cx="4500594" cy="2031325"/>
          </a:xfrm>
          <a:prstGeom prst="rect">
            <a:avLst/>
          </a:prstGeom>
          <a:solidFill>
            <a:schemeClr val="bg1"/>
          </a:solidFill>
          <a:ln>
            <a:solidFill>
              <a:schemeClr val="tx1"/>
            </a:solidFill>
          </a:ln>
        </p:spPr>
        <p:txBody>
          <a:bodyPr wrap="square" rtlCol="0">
            <a:spAutoFit/>
          </a:bodyPr>
          <a:lstStyle/>
          <a:p>
            <a:r>
              <a:rPr lang="en-GB" sz="1400" dirty="0"/>
              <a:t>The About Us page will therefore feature an image of which will feature an open evening event as well as the </a:t>
            </a:r>
            <a:r>
              <a:rPr lang="en-GB" sz="1400" dirty="0" err="1"/>
              <a:t>Oftsed</a:t>
            </a:r>
            <a:r>
              <a:rPr lang="en-GB" sz="1400" dirty="0"/>
              <a:t> Rating for both parents/carers and students so that the College will therefore standout. The file format of the output file (the collage banner) will be JPEG since it produces a small file size  by removing unnecessary colour data from the image due to supporting the file compression </a:t>
            </a:r>
            <a:r>
              <a:rPr lang="en-GB" sz="1400" dirty="0" err="1"/>
              <a:t>lossy</a:t>
            </a:r>
            <a:r>
              <a:rPr lang="en-GB" sz="1400" dirty="0"/>
              <a:t> compression of which will improve the page loading time along side featuring ideal clarity to the website. </a:t>
            </a:r>
          </a:p>
        </p:txBody>
      </p:sp>
      <p:cxnSp>
        <p:nvCxnSpPr>
          <p:cNvPr id="47" name="Elbow Connector 46"/>
          <p:cNvCxnSpPr>
            <a:stCxn id="43" idx="3"/>
            <a:endCxn id="33" idx="1"/>
          </p:cNvCxnSpPr>
          <p:nvPr/>
        </p:nvCxnSpPr>
        <p:spPr>
          <a:xfrm>
            <a:off x="-857288" y="2730151"/>
            <a:ext cx="1857388" cy="555973"/>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500694" y="4714884"/>
            <a:ext cx="2428892" cy="100013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smtClean="0">
                <a:solidFill>
                  <a:sysClr val="windowText" lastClr="000000"/>
                </a:solidFill>
                <a:latin typeface="Trebuchet MS" pitchFamily="34" charset="0"/>
              </a:rPr>
              <a:t>Embedded Map – This Will Display Directions to the College</a:t>
            </a:r>
            <a:endParaRPr lang="en-GB" sz="1300" dirty="0">
              <a:solidFill>
                <a:sysClr val="windowText" lastClr="000000"/>
              </a:solidFill>
              <a:latin typeface="Trebuchet MS" pitchFamily="34" charset="0"/>
            </a:endParaRPr>
          </a:p>
        </p:txBody>
      </p:sp>
      <p:sp>
        <p:nvSpPr>
          <p:cNvPr id="51" name="TextBox 50"/>
          <p:cNvSpPr txBox="1"/>
          <p:nvPr/>
        </p:nvSpPr>
        <p:spPr>
          <a:xfrm>
            <a:off x="9144000" y="8429660"/>
            <a:ext cx="3286148"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About Us page, this </a:t>
            </a:r>
            <a:r>
              <a:rPr lang="en-GB" sz="1400" dirty="0" smtClean="0">
                <a:ea typeface="Tahoma" pitchFamily="34" charset="0"/>
                <a:cs typeface="Tahoma" pitchFamily="34" charset="0"/>
              </a:rPr>
              <a:t>will contain an embedded Google Map of which will display the directions of Westlake College as well as those who wish to access transport or directions when travelling by walk or car if they wish to expand the maps.</a:t>
            </a:r>
            <a:endParaRPr lang="en-GB" sz="1400" dirty="0">
              <a:ea typeface="Tahoma" pitchFamily="34" charset="0"/>
              <a:cs typeface="Tahoma" pitchFamily="34" charset="0"/>
            </a:endParaRPr>
          </a:p>
        </p:txBody>
      </p:sp>
      <p:cxnSp>
        <p:nvCxnSpPr>
          <p:cNvPr id="53" name="Elbow Connector 52"/>
          <p:cNvCxnSpPr>
            <a:stCxn id="51" idx="1"/>
            <a:endCxn id="49" idx="3"/>
          </p:cNvCxnSpPr>
          <p:nvPr/>
        </p:nvCxnSpPr>
        <p:spPr>
          <a:xfrm rot="10800000">
            <a:off x="7929586" y="5214951"/>
            <a:ext cx="1214414" cy="4014929"/>
          </a:xfrm>
          <a:prstGeom prst="bentConnector3">
            <a:avLst>
              <a:gd name="adj1" fmla="val 4215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GB" sz="3000" dirty="0">
                <a:latin typeface="Cambria" pitchFamily="18" charset="0"/>
              </a:rPr>
              <a:t>About Us - Annotation</a:t>
            </a:r>
          </a:p>
        </p:txBody>
      </p:sp>
      <p:sp>
        <p:nvSpPr>
          <p:cNvPr id="3" name="Content Placeholder 2"/>
          <p:cNvSpPr>
            <a:spLocks noGrp="1"/>
          </p:cNvSpPr>
          <p:nvPr>
            <p:ph idx="1"/>
          </p:nvPr>
        </p:nvSpPr>
        <p:spPr>
          <a:xfrm>
            <a:off x="457200" y="1357298"/>
            <a:ext cx="8229600" cy="5214974"/>
          </a:xfrm>
        </p:spPr>
        <p:txBody>
          <a:bodyPr>
            <a:normAutofit fontScale="92500"/>
          </a:bodyPr>
          <a:lstStyle/>
          <a:p>
            <a:r>
              <a:rPr lang="en-GB" sz="1000" dirty="0">
                <a:latin typeface="Tahoma" pitchFamily="34" charset="0"/>
                <a:ea typeface="Tahoma" pitchFamily="34" charset="0"/>
                <a:cs typeface="Tahoma" pitchFamily="34" charset="0"/>
              </a:rPr>
              <a:t>The main purpose of the About Us webpage is to provide an overview about the College such as their main objectives or their main intentions as well as featuring descriptive for the reason why their College stands out from the other Colleges that they are competing with across the country such as by explaining the advantages of their extra-curriculum activities or descriptive information that is related to their </a:t>
            </a:r>
            <a:r>
              <a:rPr lang="en-GB" sz="1000" dirty="0" err="1">
                <a:latin typeface="Tahoma" pitchFamily="34" charset="0"/>
                <a:ea typeface="Tahoma" pitchFamily="34" charset="0"/>
                <a:cs typeface="Tahoma" pitchFamily="34" charset="0"/>
              </a:rPr>
              <a:t>Ofsted</a:t>
            </a:r>
            <a:r>
              <a:rPr lang="en-GB" sz="1000" dirty="0">
                <a:latin typeface="Tahoma" pitchFamily="34" charset="0"/>
                <a:ea typeface="Tahoma" pitchFamily="34" charset="0"/>
                <a:cs typeface="Tahoma" pitchFamily="34" charset="0"/>
              </a:rPr>
              <a:t> Rating and by explaining the experts or professionals they have in the College for supporting the students in their learning as well as safeguarding information.</a:t>
            </a:r>
          </a:p>
          <a:p>
            <a:r>
              <a:rPr lang="en-GB" sz="1000" dirty="0">
                <a:latin typeface="Tahoma" pitchFamily="34" charset="0"/>
                <a:ea typeface="Tahoma" pitchFamily="34" charset="0"/>
                <a:cs typeface="Tahoma" pitchFamily="34" charset="0"/>
              </a:rPr>
              <a:t>The About Us Page features a button that automates the task of scrolling the current webpage’s positions to the top of the webpage without requiring the user to manually use the scrollbar to scroll to the top of the webpage. Furthermore, the button will therefore remain transparent or will have a opacity level adjusted in order to prevent the user’s view of the website’s contents become obstructed and by show a solid and non-transparent colour if they are selecting button physically when hovering over the button using the cursor. (This feature will be coded in CSS using pseudo-classes)</a:t>
            </a:r>
          </a:p>
          <a:p>
            <a:r>
              <a:rPr lang="en-GB" sz="1000" dirty="0">
                <a:latin typeface="Tahoma" pitchFamily="34" charset="0"/>
                <a:ea typeface="Tahoma" pitchFamily="34" charset="0"/>
                <a:cs typeface="Tahoma" pitchFamily="34" charset="0"/>
              </a:rPr>
              <a:t>The About Us Page is served as a web page that provides key information for both existing students such as by featuring enrichment clubs in order to build not only their communication skills but their future leadership and teamwork skills for both future students that wish to apply to Westlake College  or current students that wish to participate when featuring descriptive information that is related to the extra-curriculum activities in the form of text.</a:t>
            </a:r>
          </a:p>
          <a:p>
            <a:r>
              <a:rPr lang="en-GB" sz="1000" dirty="0" smtClean="0">
                <a:latin typeface="Tahoma" pitchFamily="34" charset="0"/>
                <a:ea typeface="Tahoma" pitchFamily="34" charset="0"/>
                <a:cs typeface="Tahoma" pitchFamily="34" charset="0"/>
              </a:rPr>
              <a:t>The </a:t>
            </a:r>
            <a:r>
              <a:rPr lang="en-GB" sz="1000" dirty="0" smtClean="0">
                <a:latin typeface="Tahoma" pitchFamily="34" charset="0"/>
                <a:ea typeface="Tahoma" pitchFamily="34" charset="0"/>
                <a:cs typeface="Tahoma" pitchFamily="34" charset="0"/>
              </a:rPr>
              <a:t>About </a:t>
            </a:r>
            <a:r>
              <a:rPr lang="en-GB" sz="1000" dirty="0" smtClean="0">
                <a:latin typeface="Tahoma" pitchFamily="34" charset="0"/>
                <a:ea typeface="Tahoma" pitchFamily="34" charset="0"/>
                <a:cs typeface="Tahoma" pitchFamily="34" charset="0"/>
              </a:rPr>
              <a:t>will 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sz="1000" dirty="0" smtClean="0">
                <a:latin typeface="Tahoma" pitchFamily="34" charset="0"/>
                <a:ea typeface="Tahoma" pitchFamily="34" charset="0"/>
                <a:cs typeface="Tahoma" pitchFamily="34" charset="0"/>
              </a:rPr>
              <a:t>the </a:t>
            </a:r>
            <a:r>
              <a:rPr lang="en-GB" sz="1000" dirty="0">
                <a:latin typeface="Tahoma" pitchFamily="34" charset="0"/>
                <a:ea typeface="Tahoma" pitchFamily="34" charset="0"/>
                <a:cs typeface="Tahoma" pitchFamily="34" charset="0"/>
              </a:rPr>
              <a:t>About Us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1000" dirty="0" smtClean="0">
                <a:latin typeface="Tahoma" pitchFamily="34" charset="0"/>
                <a:ea typeface="Tahoma" pitchFamily="34" charset="0"/>
                <a:cs typeface="Tahoma" pitchFamily="34" charset="0"/>
              </a:rPr>
              <a:t>Furthermore</a:t>
            </a:r>
            <a:r>
              <a:rPr lang="en-GB" sz="1000"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About Us Page, I will configure the font style by setting the fonts to bold in order to improve readability for the visual impaired users and by using a font type that is appropriate for headings such as Arial. </a:t>
            </a:r>
          </a:p>
          <a:p>
            <a:r>
              <a:rPr lang="en-GB" sz="1000" dirty="0">
                <a:latin typeface="Tahoma" pitchFamily="34" charset="0"/>
                <a:ea typeface="Tahoma" pitchFamily="34" charset="0"/>
                <a:cs typeface="Tahoma" pitchFamily="34" charset="0"/>
              </a:rPr>
              <a:t>As part of the About Us page, this will cover information regarding Westlake College’s contact details such as the Telephone Number, their Fax number, their email address for those who wish to reply to the college for any enquiries and the necessary travel assistance and directions to Westlake College. </a:t>
            </a:r>
          </a:p>
          <a:p>
            <a:r>
              <a:rPr lang="en-GB" sz="1000" dirty="0">
                <a:solidFill>
                  <a:sysClr val="windowText" lastClr="000000"/>
                </a:solidFill>
                <a:latin typeface="Tahoma" pitchFamily="34" charset="0"/>
                <a:ea typeface="Tahoma" pitchFamily="34" charset="0"/>
                <a:cs typeface="Tahoma" pitchFamily="34" charset="0"/>
              </a:rPr>
              <a:t>As part of the About Us page, this section will therefore feature descriptive information for those who are accessing the website and by greeting them as well as providing information Westlake College such as the services that they provide and what are their main objectives or aims are.  It will also describe who they are as well as explaining why they stand out from other Colleges across the country that are competing.  It will also feature relevant scenarios such as those who have went to further educations and the grades that they have been left with as well as stating the benefits for the experiences that the student will gain if they apply to the College. (Westlake College) </a:t>
            </a:r>
            <a:endParaRPr lang="en-GB" sz="1000" dirty="0" smtClean="0">
              <a:solidFill>
                <a:sysClr val="windowText" lastClr="000000"/>
              </a:solidFill>
              <a:latin typeface="Tahoma" pitchFamily="34" charset="0"/>
              <a:ea typeface="Tahoma" pitchFamily="34" charset="0"/>
              <a:cs typeface="Tahoma" pitchFamily="34" charset="0"/>
            </a:endParaRPr>
          </a:p>
          <a:p>
            <a:r>
              <a:rPr lang="en-GB" sz="1000" dirty="0" smtClean="0">
                <a:latin typeface="Tahoma" pitchFamily="34" charset="0"/>
                <a:ea typeface="Tahoma" pitchFamily="34" charset="0"/>
                <a:cs typeface="Tahoma" pitchFamily="34" charset="0"/>
              </a:rPr>
              <a:t>As part of the About Us page, this will contain an embedded Google Map of which will display the directions of Westlake College as well as those who wish to access transport or directions when travelling by walk or car if they wish to expand the maps.</a:t>
            </a:r>
          </a:p>
          <a:p>
            <a:endParaRPr lang="en-GB" sz="1000" dirty="0">
              <a:latin typeface="Tahoma" pitchFamily="34" charset="0"/>
              <a:ea typeface="Tahoma" pitchFamily="34" charset="0"/>
              <a:cs typeface="Tahoma" pitchFamily="34" charset="0"/>
            </a:endParaRPr>
          </a:p>
          <a:p>
            <a:endParaRPr lang="en-GB" sz="1000" dirty="0">
              <a:ea typeface="Tahoma" pitchFamily="34" charset="0"/>
              <a:cs typeface="Tahoma" pitchFamily="34" charset="0"/>
            </a:endParaRPr>
          </a:p>
          <a:p>
            <a:endParaRPr lang="en-GB" sz="1000" dirty="0">
              <a:latin typeface="Tahoma" pitchFamily="34" charset="0"/>
              <a:ea typeface="Tahoma" pitchFamily="34" charset="0"/>
              <a:cs typeface="Tahoma" pitchFamily="34" charset="0"/>
            </a:endParaRPr>
          </a:p>
          <a:p>
            <a:endParaRPr lang="en-GB" sz="1000" dirty="0">
              <a:latin typeface="Tahoma" pitchFamily="34" charset="0"/>
              <a:ea typeface="Tahoma" pitchFamily="34" charset="0"/>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GB" sz="3000" dirty="0">
                <a:latin typeface="Cambria" pitchFamily="18" charset="0"/>
              </a:rPr>
              <a:t>Purpose and User Requirements</a:t>
            </a:r>
          </a:p>
        </p:txBody>
      </p:sp>
      <p:sp>
        <p:nvSpPr>
          <p:cNvPr id="3" name="Content Placeholder 2"/>
          <p:cNvSpPr>
            <a:spLocks noGrp="1"/>
          </p:cNvSpPr>
          <p:nvPr>
            <p:ph idx="1"/>
          </p:nvPr>
        </p:nvSpPr>
        <p:spPr>
          <a:xfrm>
            <a:off x="457200" y="1285860"/>
            <a:ext cx="8229600" cy="4929222"/>
          </a:xfrm>
        </p:spPr>
        <p:txBody>
          <a:bodyPr>
            <a:normAutofit lnSpcReduction="10000"/>
          </a:bodyPr>
          <a:lstStyle/>
          <a:p>
            <a:r>
              <a:rPr lang="en-GB" sz="1600" dirty="0">
                <a:latin typeface="Microsoft JhengHei UI Light" pitchFamily="34" charset="-128"/>
                <a:ea typeface="Microsoft JhengHei UI Light" pitchFamily="34" charset="-128"/>
                <a:cs typeface="Microsoft JhengHei UI Light" pitchFamily="34" charset="-128"/>
              </a:rPr>
              <a:t>Purpose</a:t>
            </a:r>
          </a:p>
          <a:p>
            <a:r>
              <a:rPr lang="en-GB" sz="1050" dirty="0">
                <a:latin typeface="Tahoma" pitchFamily="34" charset="0"/>
                <a:ea typeface="Tahoma" pitchFamily="34" charset="0"/>
                <a:cs typeface="Tahoma" pitchFamily="34" charset="0"/>
              </a:rPr>
              <a:t>My aim is to design and implement a website for Westlake College  for promoting their College to potential students that will apply to their course as well as delivering useful information such as Safeguarding and Bursary opportunities to the parents and carers using Adobe Dreamweaver. The website will deliver information that is related to a wide range of courses that the college will provide to their targeted audiences which is the potential students as well as by including a web banner for providing information related to the AS level success rate and BTEC success rate in order to attract students to the College as providing the following information to the students will enable them to make a wise decision when applying to Westlake College. The website will be used to provide certain aspects of interactivity to the user such as by featuring an online form for those who are applying for the particular course and by featuring buttons for automating certain tasks within a website with the necessary scripts that will be written in JavaScript or by redirecting the audience to specific web pages that are either within the website (inherited) or to external sites such as providing relevant information for existing students that are applying for student finance and they are applying to university using hyperlinks. Another reason why I am both designing and implementing a website for Westlake College is to feature both an About Us and Contact Us page with the necessary directions so that both future students and parents and carers will be able to identify the directions of the college if they wish to travel to College and by providing the necessary contact details if they wish to reply to college for any enquiries and a contact/telephone number for either the absence line or for telephone support</a:t>
            </a:r>
            <a:r>
              <a:rPr lang="en-GB" sz="1050" i="1" dirty="0">
                <a:latin typeface="Tahoma" pitchFamily="34" charset="0"/>
                <a:ea typeface="Tahoma" pitchFamily="34" charset="0"/>
                <a:cs typeface="Tahoma" pitchFamily="34" charset="0"/>
              </a:rPr>
              <a:t>. </a:t>
            </a:r>
          </a:p>
          <a:p>
            <a:r>
              <a:rPr lang="en-GB" sz="1600" dirty="0">
                <a:latin typeface="Microsoft JhengHei UI Light" pitchFamily="34" charset="-128"/>
                <a:ea typeface="Microsoft JhengHei UI Light" pitchFamily="34" charset="-128"/>
                <a:cs typeface="Microsoft JhengHei UI Light" pitchFamily="34" charset="-128"/>
              </a:rPr>
              <a:t>User Requirements </a:t>
            </a:r>
          </a:p>
          <a:p>
            <a:r>
              <a:rPr lang="en-GB" sz="1050" dirty="0">
                <a:latin typeface="Tahoma" pitchFamily="34" charset="0"/>
                <a:ea typeface="Tahoma" pitchFamily="34" charset="0"/>
                <a:cs typeface="Tahoma" pitchFamily="34" charset="0"/>
              </a:rPr>
              <a:t>For the User Requirements, the client requires a website of which will feature user interaction using buttons for automating certain tasks and hyperlinks for redirecting to the correct webpage so that not only it improves the targeted audiences user experience when exploring or navigating through the College’s website but by being more appealing or attractive to the user since a non interactive website will cause the user which could be the student that is applying to website to not engage into the website. On the other hand, based on the user requirements the website that is going to be implemented for Westlake College must follow a certain type of house style and must strictly use Westlake College’s logo for each and every page that is going to be created, as the website itself needs to standout and meet Westlake College’s style and by representing the College as well as leading to a good practice for web development. The client requires that the website provides a user-friendly interface for the targeted audience so that the website is easy-to-use and will not cause any future technical difficulties for novice users. In other words, Westlake College’s website is required to be user-friendly so that novice users will be able to navigate through the website with ease as well as using a suitable layout for structuring the website so that it will be user-friendly and attractive or well presented to the end-user. In addition, the user needs a website that will feature of ease of access for the visual impaired users and that is by featuring buttons for increasing or decreasing the font-size as well as making the text bold and by featuring higher contrast for the visual impaired users. The user requires a minimum of seven pages and a maximum of ten pages when developing a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000" dirty="0">
                <a:latin typeface="Cambria" pitchFamily="18" charset="0"/>
              </a:rPr>
              <a:t>Website Sitemap</a:t>
            </a:r>
          </a:p>
        </p:txBody>
      </p:sp>
      <p:grpSp>
        <p:nvGrpSpPr>
          <p:cNvPr id="184" name="Group 183">
            <a:extLst>
              <a:ext uri="{FF2B5EF4-FFF2-40B4-BE49-F238E27FC236}">
                <a16:creationId xmlns:a16="http://schemas.microsoft.com/office/drawing/2014/main" xmlns="" id="{AE6F6C72-89D9-4CD6-9223-A51AEB1490C3}"/>
              </a:ext>
            </a:extLst>
          </p:cNvPr>
          <p:cNvGrpSpPr/>
          <p:nvPr/>
        </p:nvGrpSpPr>
        <p:grpSpPr>
          <a:xfrm>
            <a:off x="1193691" y="1417638"/>
            <a:ext cx="6756617" cy="4912812"/>
            <a:chOff x="1193691" y="1417638"/>
            <a:chExt cx="6756617" cy="4912812"/>
          </a:xfrm>
        </p:grpSpPr>
        <p:grpSp>
          <p:nvGrpSpPr>
            <p:cNvPr id="123" name="Group 122">
              <a:extLst>
                <a:ext uri="{FF2B5EF4-FFF2-40B4-BE49-F238E27FC236}">
                  <a16:creationId xmlns:a16="http://schemas.microsoft.com/office/drawing/2014/main" xmlns="" id="{4AC9ACE5-069F-443E-94BE-D680A85CE66D}"/>
                </a:ext>
              </a:extLst>
            </p:cNvPr>
            <p:cNvGrpSpPr/>
            <p:nvPr/>
          </p:nvGrpSpPr>
          <p:grpSpPr>
            <a:xfrm>
              <a:off x="1193691" y="1417638"/>
              <a:ext cx="6756617" cy="4912812"/>
              <a:chOff x="903389" y="1363370"/>
              <a:chExt cx="6756617" cy="4912812"/>
            </a:xfrm>
          </p:grpSpPr>
          <p:grpSp>
            <p:nvGrpSpPr>
              <p:cNvPr id="34" name="Group 33"/>
              <p:cNvGrpSpPr/>
              <p:nvPr/>
            </p:nvGrpSpPr>
            <p:grpSpPr>
              <a:xfrm>
                <a:off x="903390" y="1363370"/>
                <a:ext cx="6756616" cy="4912812"/>
                <a:chOff x="583564" y="1509918"/>
                <a:chExt cx="6879461" cy="5229767"/>
              </a:xfrm>
            </p:grpSpPr>
            <p:sp>
              <p:nvSpPr>
                <p:cNvPr id="5" name="Rounded Rectangle 4"/>
                <p:cNvSpPr/>
                <p:nvPr/>
              </p:nvSpPr>
              <p:spPr>
                <a:xfrm>
                  <a:off x="3378672" y="1509918"/>
                  <a:ext cx="1914062" cy="88474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Tahoma" pitchFamily="34" charset="0"/>
                      <a:ea typeface="Tahoma" pitchFamily="34" charset="0"/>
                      <a:cs typeface="Tahoma" pitchFamily="34" charset="0"/>
                    </a:rPr>
                    <a:t>westlake.ac.uk</a:t>
                  </a:r>
                  <a:endParaRPr lang="en-GB" b="1" dirty="0">
                    <a:solidFill>
                      <a:schemeClr val="tx1"/>
                    </a:solidFill>
                    <a:latin typeface="Tahoma" pitchFamily="34" charset="0"/>
                    <a:ea typeface="Tahoma" pitchFamily="34" charset="0"/>
                    <a:cs typeface="Tahoma" pitchFamily="34" charset="0"/>
                  </a:endParaRPr>
                </a:p>
              </p:txBody>
            </p:sp>
            <p:sp>
              <p:nvSpPr>
                <p:cNvPr id="12" name="Rounded Rectangle 11"/>
                <p:cNvSpPr/>
                <p:nvPr/>
              </p:nvSpPr>
              <p:spPr>
                <a:xfrm>
                  <a:off x="3708537" y="3031076"/>
                  <a:ext cx="1563661" cy="85198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ahoma" pitchFamily="34" charset="0"/>
                      <a:ea typeface="Tahoma" pitchFamily="34" charset="0"/>
                      <a:cs typeface="Tahoma" pitchFamily="34" charset="0"/>
                    </a:rPr>
                    <a:t>Students</a:t>
                  </a:r>
                </a:p>
              </p:txBody>
            </p:sp>
            <p:cxnSp>
              <p:nvCxnSpPr>
                <p:cNvPr id="15" name="Elbow Connector 14"/>
                <p:cNvCxnSpPr>
                  <a:cxnSpLocks/>
                  <a:stCxn id="5" idx="3"/>
                  <a:endCxn id="16" idx="0"/>
                </p:cNvCxnSpPr>
                <p:nvPr/>
              </p:nvCxnSpPr>
              <p:spPr>
                <a:xfrm>
                  <a:off x="5292734" y="1952293"/>
                  <a:ext cx="1388461" cy="1046712"/>
                </a:xfrm>
                <a:prstGeom prst="bentConnector2">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899364" y="2999004"/>
                  <a:ext cx="1563661" cy="85198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ahoma" pitchFamily="34" charset="0"/>
                      <a:ea typeface="Tahoma" pitchFamily="34" charset="0"/>
                      <a:cs typeface="Tahoma" pitchFamily="34" charset="0"/>
                    </a:rPr>
                    <a:t>About Us</a:t>
                  </a:r>
                </a:p>
              </p:txBody>
            </p:sp>
            <p:sp>
              <p:nvSpPr>
                <p:cNvPr id="17" name="Rounded Rectangle 16"/>
                <p:cNvSpPr/>
                <p:nvPr/>
              </p:nvSpPr>
              <p:spPr>
                <a:xfrm>
                  <a:off x="3782997" y="4319119"/>
                  <a:ext cx="1414741" cy="65536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ahoma" pitchFamily="34" charset="0"/>
                      <a:ea typeface="Tahoma" pitchFamily="34" charset="0"/>
                      <a:cs typeface="Tahoma" pitchFamily="34" charset="0"/>
                    </a:rPr>
                    <a:t>Financial Support</a:t>
                  </a:r>
                </a:p>
              </p:txBody>
            </p:sp>
            <p:sp>
              <p:nvSpPr>
                <p:cNvPr id="18" name="Rounded Rectangle 17"/>
                <p:cNvSpPr/>
                <p:nvPr/>
              </p:nvSpPr>
              <p:spPr>
                <a:xfrm>
                  <a:off x="1712657" y="2994895"/>
                  <a:ext cx="1489202" cy="65536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ahoma" pitchFamily="34" charset="0"/>
                      <a:ea typeface="Tahoma" pitchFamily="34" charset="0"/>
                      <a:cs typeface="Tahoma" pitchFamily="34" charset="0"/>
                    </a:rPr>
                    <a:t>Courses</a:t>
                  </a:r>
                </a:p>
              </p:txBody>
            </p:sp>
            <p:cxnSp>
              <p:nvCxnSpPr>
                <p:cNvPr id="68" name="Shape 67"/>
                <p:cNvCxnSpPr>
                  <a:cxnSpLocks/>
                  <a:stCxn id="5" idx="1"/>
                  <a:endCxn id="18" idx="0"/>
                </p:cNvCxnSpPr>
                <p:nvPr/>
              </p:nvCxnSpPr>
              <p:spPr>
                <a:xfrm rot="10800000" flipV="1">
                  <a:off x="2457258" y="1952291"/>
                  <a:ext cx="921413" cy="1042603"/>
                </a:xfrm>
                <a:prstGeom prst="bentConnector2">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hape 69"/>
                <p:cNvCxnSpPr>
                  <a:cxnSpLocks/>
                  <a:stCxn id="12" idx="1"/>
                  <a:endCxn id="17" idx="0"/>
                </p:cNvCxnSpPr>
                <p:nvPr/>
              </p:nvCxnSpPr>
              <p:spPr>
                <a:xfrm rot="10800000" flipH="1" flipV="1">
                  <a:off x="3708536" y="3457066"/>
                  <a:ext cx="781830" cy="862052"/>
                </a:xfrm>
                <a:prstGeom prst="bentConnector4">
                  <a:avLst>
                    <a:gd name="adj1" fmla="val -29771"/>
                    <a:gd name="adj2" fmla="val 74708"/>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583564" y="6031886"/>
                  <a:ext cx="1914062" cy="70779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ahoma" pitchFamily="34" charset="0"/>
                      <a:ea typeface="Tahoma" pitchFamily="34" charset="0"/>
                      <a:cs typeface="Tahoma" pitchFamily="34" charset="0"/>
                    </a:rPr>
                    <a:t>BTEC Level 3 Extended Diploma in IT</a:t>
                  </a:r>
                </a:p>
              </p:txBody>
            </p:sp>
            <p:sp>
              <p:nvSpPr>
                <p:cNvPr id="112" name="Rounded Rectangle 111"/>
                <p:cNvSpPr/>
                <p:nvPr/>
              </p:nvSpPr>
              <p:spPr>
                <a:xfrm>
                  <a:off x="585216" y="5046916"/>
                  <a:ext cx="1830842" cy="707799"/>
                </a:xfrm>
                <a:prstGeom prst="roundRect">
                  <a:avLst>
                    <a:gd name="adj" fmla="val 1666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ahoma" pitchFamily="34" charset="0"/>
                      <a:ea typeface="Tahoma" pitchFamily="34" charset="0"/>
                      <a:cs typeface="Tahoma" pitchFamily="34" charset="0"/>
                    </a:rPr>
                    <a:t>AS-level Computer Science</a:t>
                  </a:r>
                </a:p>
              </p:txBody>
            </p:sp>
            <p:cxnSp>
              <p:nvCxnSpPr>
                <p:cNvPr id="131" name="Shape 130"/>
                <p:cNvCxnSpPr>
                  <a:cxnSpLocks/>
                  <a:stCxn id="12" idx="1"/>
                  <a:endCxn id="134" idx="0"/>
                </p:cNvCxnSpPr>
                <p:nvPr/>
              </p:nvCxnSpPr>
              <p:spPr>
                <a:xfrm rot="10800000" flipH="1" flipV="1">
                  <a:off x="3708537" y="3457067"/>
                  <a:ext cx="781831" cy="1943749"/>
                </a:xfrm>
                <a:prstGeom prst="bentConnector4">
                  <a:avLst>
                    <a:gd name="adj1" fmla="val -29771"/>
                    <a:gd name="adj2" fmla="val 87543"/>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34" name="Rounded Rectangle 133"/>
                <p:cNvSpPr/>
                <p:nvPr/>
              </p:nvSpPr>
              <p:spPr>
                <a:xfrm>
                  <a:off x="3782997" y="5400815"/>
                  <a:ext cx="1414742" cy="65536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ahoma" pitchFamily="34" charset="0"/>
                      <a:ea typeface="Tahoma" pitchFamily="34" charset="0"/>
                      <a:cs typeface="Tahoma" pitchFamily="34" charset="0"/>
                    </a:rPr>
                    <a:t>Extra-Curriculum Activities</a:t>
                  </a:r>
                </a:p>
              </p:txBody>
            </p:sp>
            <p:sp>
              <p:nvSpPr>
                <p:cNvPr id="20" name="Rounded Rectangle 19"/>
                <p:cNvSpPr/>
                <p:nvPr/>
              </p:nvSpPr>
              <p:spPr>
                <a:xfrm>
                  <a:off x="583564" y="4092026"/>
                  <a:ext cx="1830842" cy="677719"/>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ahoma" pitchFamily="34" charset="0"/>
                      <a:ea typeface="Tahoma" pitchFamily="34" charset="0"/>
                      <a:cs typeface="Tahoma" pitchFamily="34" charset="0"/>
                    </a:rPr>
                    <a:t>BTEC Level 2 – Firsts Certificate</a:t>
                  </a:r>
                </a:p>
              </p:txBody>
            </p:sp>
          </p:grpSp>
          <p:cxnSp>
            <p:nvCxnSpPr>
              <p:cNvPr id="85" name="Connector: Elbow 84">
                <a:extLst>
                  <a:ext uri="{FF2B5EF4-FFF2-40B4-BE49-F238E27FC236}">
                    <a16:creationId xmlns:a16="http://schemas.microsoft.com/office/drawing/2014/main" xmlns="" id="{9D166F7F-864A-41DC-9D26-2C03BD302B29}"/>
                  </a:ext>
                </a:extLst>
              </p:cNvPr>
              <p:cNvCxnSpPr>
                <a:cxnSpLocks/>
                <a:stCxn id="18" idx="1"/>
                <a:endCxn id="20" idx="1"/>
              </p:cNvCxnSpPr>
              <p:nvPr/>
            </p:nvCxnSpPr>
            <p:spPr>
              <a:xfrm rot="10800000" flipV="1">
                <a:off x="903391" y="3066174"/>
                <a:ext cx="1108931" cy="1041136"/>
              </a:xfrm>
              <a:prstGeom prst="bentConnector3">
                <a:avLst>
                  <a:gd name="adj1" fmla="val 120614"/>
                </a:avLst>
              </a:prstGeom>
              <a:ln w="28575">
                <a:solidFill>
                  <a:schemeClr val="accent3">
                    <a:lumMod val="75000"/>
                  </a:schemeClr>
                </a:solidFill>
              </a:ln>
            </p:spPr>
            <p:style>
              <a:lnRef idx="1">
                <a:schemeClr val="accent3"/>
              </a:lnRef>
              <a:fillRef idx="0">
                <a:schemeClr val="accent3"/>
              </a:fillRef>
              <a:effectRef idx="0">
                <a:schemeClr val="accent3"/>
              </a:effectRef>
              <a:fontRef idx="minor">
                <a:schemeClr val="tx1"/>
              </a:fontRef>
            </p:style>
          </p:cxnSp>
          <p:cxnSp>
            <p:nvCxnSpPr>
              <p:cNvPr id="89" name="Connector: Elbow 88">
                <a:extLst>
                  <a:ext uri="{FF2B5EF4-FFF2-40B4-BE49-F238E27FC236}">
                    <a16:creationId xmlns:a16="http://schemas.microsoft.com/office/drawing/2014/main" xmlns="" id="{02C8AB55-1D79-4C27-9150-E1BC9B83AA9B}"/>
                  </a:ext>
                </a:extLst>
              </p:cNvPr>
              <p:cNvCxnSpPr>
                <a:cxnSpLocks/>
                <a:stCxn id="18" idx="1"/>
                <a:endCxn id="112" idx="1"/>
              </p:cNvCxnSpPr>
              <p:nvPr/>
            </p:nvCxnSpPr>
            <p:spPr>
              <a:xfrm rot="10800000" flipV="1">
                <a:off x="905013" y="3066174"/>
                <a:ext cx="1107309" cy="1952282"/>
              </a:xfrm>
              <a:prstGeom prst="bentConnector3">
                <a:avLst>
                  <a:gd name="adj1" fmla="val 121665"/>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xmlns="" id="{BB291312-7DB5-4417-855A-158DB86F7E7F}"/>
                  </a:ext>
                </a:extLst>
              </p:cNvPr>
              <p:cNvCxnSpPr>
                <a:cxnSpLocks/>
                <a:stCxn id="111" idx="1"/>
                <a:endCxn id="18" idx="1"/>
              </p:cNvCxnSpPr>
              <p:nvPr/>
            </p:nvCxnSpPr>
            <p:spPr>
              <a:xfrm rot="10800000" flipH="1">
                <a:off x="903389" y="3066175"/>
                <a:ext cx="1108931" cy="2877557"/>
              </a:xfrm>
              <a:prstGeom prst="bentConnector3">
                <a:avLst>
                  <a:gd name="adj1" fmla="val -21632"/>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35" name="Connector: Elbow 134">
              <a:extLst>
                <a:ext uri="{FF2B5EF4-FFF2-40B4-BE49-F238E27FC236}">
                  <a16:creationId xmlns:a16="http://schemas.microsoft.com/office/drawing/2014/main" xmlns="" id="{EAAA33A4-2228-49E3-B1F6-3E5957343209}"/>
                </a:ext>
              </a:extLst>
            </p:cNvPr>
            <p:cNvCxnSpPr>
              <a:stCxn id="5" idx="2"/>
              <a:endCxn id="12" idx="0"/>
            </p:cNvCxnSpPr>
            <p:nvPr/>
          </p:nvCxnSpPr>
          <p:spPr>
            <a:xfrm rot="16200000" flipH="1">
              <a:off x="4655862" y="2471733"/>
              <a:ext cx="597839" cy="151903"/>
            </a:xfrm>
            <a:prstGeom prst="bentConnector3">
              <a:avLst>
                <a:gd name="adj1" fmla="val 50000"/>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41199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Homepage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8" name="Rectangle 7"/>
          <p:cNvSpPr/>
          <p:nvPr/>
        </p:nvSpPr>
        <p:spPr>
          <a:xfrm>
            <a:off x="3500430"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 – Redirecting to Homepage</a:t>
            </a:r>
          </a:p>
        </p:txBody>
      </p:sp>
      <p:grpSp>
        <p:nvGrpSpPr>
          <p:cNvPr id="21" name="Group 20"/>
          <p:cNvGrpSpPr/>
          <p:nvPr/>
        </p:nvGrpSpPr>
        <p:grpSpPr>
          <a:xfrm>
            <a:off x="1000100" y="2357430"/>
            <a:ext cx="7072362" cy="500066"/>
            <a:chOff x="1000100" y="2357430"/>
            <a:chExt cx="7072362" cy="500066"/>
          </a:xfrm>
        </p:grpSpPr>
        <p:grpSp>
          <p:nvGrpSpPr>
            <p:cNvPr id="20" name="Group 19"/>
            <p:cNvGrpSpPr/>
            <p:nvPr/>
          </p:nvGrpSpPr>
          <p:grpSpPr>
            <a:xfrm>
              <a:off x="1000100" y="2357430"/>
              <a:ext cx="4643470" cy="500066"/>
              <a:chOff x="1000100" y="2357430"/>
              <a:chExt cx="4702248" cy="500066"/>
            </a:xfrm>
          </p:grpSpPr>
          <p:sp>
            <p:nvSpPr>
              <p:cNvPr id="14" name="Rectangle 13"/>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16" name="Rectangle 15"/>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19" name="Rectangle 18"/>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grpSp>
      <p:sp>
        <p:nvSpPr>
          <p:cNvPr id="22" name="Rectangle 21"/>
          <p:cNvSpPr/>
          <p:nvPr/>
        </p:nvSpPr>
        <p:spPr>
          <a:xfrm>
            <a:off x="1000100" y="5786454"/>
            <a:ext cx="7072362" cy="35719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3" name="Rectangle 22"/>
          <p:cNvSpPr/>
          <p:nvPr/>
        </p:nvSpPr>
        <p:spPr>
          <a:xfrm>
            <a:off x="1000100" y="2857496"/>
            <a:ext cx="7072362" cy="100013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Image Slideshow – </a:t>
            </a:r>
          </a:p>
          <a:p>
            <a:pPr algn="ctr"/>
            <a:r>
              <a:rPr lang="en-GB" sz="1300" dirty="0">
                <a:solidFill>
                  <a:sysClr val="windowText" lastClr="000000"/>
                </a:solidFill>
                <a:latin typeface="Trebuchet MS" pitchFamily="34" charset="0"/>
                <a:ea typeface="Tahoma" pitchFamily="34" charset="0"/>
                <a:cs typeface="Tahoma" pitchFamily="34" charset="0"/>
              </a:rPr>
              <a:t>This will be used to promote Westlake College with a positive spotlight</a:t>
            </a:r>
          </a:p>
        </p:txBody>
      </p:sp>
      <p:sp>
        <p:nvSpPr>
          <p:cNvPr id="25" name="Rounded Rectangle 24"/>
          <p:cNvSpPr/>
          <p:nvPr/>
        </p:nvSpPr>
        <p:spPr>
          <a:xfrm rot="16200000" flipV="1">
            <a:off x="892943" y="3178967"/>
            <a:ext cx="571504" cy="357190"/>
          </a:xfrm>
          <a:prstGeom prst="round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grpSp>
        <p:nvGrpSpPr>
          <p:cNvPr id="41" name="Group 40"/>
          <p:cNvGrpSpPr/>
          <p:nvPr/>
        </p:nvGrpSpPr>
        <p:grpSpPr>
          <a:xfrm>
            <a:off x="1071538" y="3214686"/>
            <a:ext cx="214314" cy="285752"/>
            <a:chOff x="1142976" y="3214686"/>
            <a:chExt cx="214314" cy="285752"/>
          </a:xfrm>
        </p:grpSpPr>
        <p:cxnSp>
          <p:nvCxnSpPr>
            <p:cNvPr id="28" name="Straight Connector 27"/>
            <p:cNvCxnSpPr/>
            <p:nvPr/>
          </p:nvCxnSpPr>
          <p:spPr>
            <a:xfrm>
              <a:off x="1142976" y="3214686"/>
              <a:ext cx="214314" cy="14287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142976" y="3357562"/>
              <a:ext cx="214314" cy="14287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flipH="1">
            <a:off x="7786710" y="3214686"/>
            <a:ext cx="214314" cy="285752"/>
            <a:chOff x="1142976" y="3214686"/>
            <a:chExt cx="214314" cy="285752"/>
          </a:xfrm>
        </p:grpSpPr>
        <p:cxnSp>
          <p:nvCxnSpPr>
            <p:cNvPr id="45" name="Straight Connector 44"/>
            <p:cNvCxnSpPr/>
            <p:nvPr/>
          </p:nvCxnSpPr>
          <p:spPr>
            <a:xfrm>
              <a:off x="1142976" y="3214686"/>
              <a:ext cx="214314" cy="14287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142976" y="3357562"/>
              <a:ext cx="214314" cy="14287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51" name="Rounded Rectangle 50"/>
          <p:cNvSpPr/>
          <p:nvPr/>
        </p:nvSpPr>
        <p:spPr>
          <a:xfrm rot="16200000" flipV="1">
            <a:off x="7608115" y="3178967"/>
            <a:ext cx="571504" cy="357190"/>
          </a:xfrm>
          <a:prstGeom prst="round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52" name="Rectangle 51"/>
          <p:cNvSpPr/>
          <p:nvPr/>
        </p:nvSpPr>
        <p:spPr>
          <a:xfrm>
            <a:off x="1285852" y="4000504"/>
            <a:ext cx="3857652" cy="171451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Content – Information that is related to the College</a:t>
            </a:r>
          </a:p>
        </p:txBody>
      </p:sp>
      <p:sp>
        <p:nvSpPr>
          <p:cNvPr id="53" name="Rectangle 52"/>
          <p:cNvSpPr/>
          <p:nvPr/>
        </p:nvSpPr>
        <p:spPr>
          <a:xfrm>
            <a:off x="5357818" y="4286256"/>
            <a:ext cx="1857388" cy="1000132"/>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ea typeface="Tahoma" pitchFamily="34" charset="0"/>
                <a:cs typeface="Tahoma" pitchFamily="34" charset="0"/>
              </a:rPr>
              <a:t>Image – Representing </a:t>
            </a:r>
            <a:r>
              <a:rPr lang="en-GB" sz="1300" dirty="0" err="1">
                <a:solidFill>
                  <a:sysClr val="windowText" lastClr="000000"/>
                </a:solidFill>
                <a:latin typeface="Trebuchet MS" pitchFamily="34" charset="0"/>
                <a:ea typeface="Tahoma" pitchFamily="34" charset="0"/>
                <a:cs typeface="Tahoma" pitchFamily="34" charset="0"/>
              </a:rPr>
              <a:t>Ofsted</a:t>
            </a:r>
            <a:r>
              <a:rPr lang="en-GB" sz="1300" dirty="0">
                <a:solidFill>
                  <a:sysClr val="windowText" lastClr="000000"/>
                </a:solidFill>
                <a:latin typeface="Trebuchet MS" pitchFamily="34" charset="0"/>
                <a:ea typeface="Tahoma" pitchFamily="34" charset="0"/>
                <a:cs typeface="Tahoma" pitchFamily="34" charset="0"/>
              </a:rPr>
              <a:t> Rating</a:t>
            </a:r>
          </a:p>
        </p:txBody>
      </p:sp>
      <p:sp>
        <p:nvSpPr>
          <p:cNvPr id="55" name="Rounded Rectangle 54"/>
          <p:cNvSpPr/>
          <p:nvPr/>
        </p:nvSpPr>
        <p:spPr>
          <a:xfrm>
            <a:off x="7358082" y="4929198"/>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34" name="TextBox 33"/>
          <p:cNvSpPr txBox="1"/>
          <p:nvPr/>
        </p:nvSpPr>
        <p:spPr>
          <a:xfrm>
            <a:off x="10287040" y="8858288"/>
            <a:ext cx="2786082"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Homepage enables the user to scroll back to the top of the webpage by featuring a button that automates the task of scrolling to the top of the webpage without requiring the user to manually use the scrollbar to scroll to the top of the webpage</a:t>
            </a:r>
          </a:p>
        </p:txBody>
      </p:sp>
      <p:sp>
        <p:nvSpPr>
          <p:cNvPr id="42" name="TextBox 41"/>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49" name="Elbow Connector 48"/>
          <p:cNvCxnSpPr>
            <a:stCxn id="42" idx="1"/>
            <a:endCxn id="6" idx="0"/>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34" idx="1"/>
            <a:endCxn id="55" idx="3"/>
          </p:cNvCxnSpPr>
          <p:nvPr/>
        </p:nvCxnSpPr>
        <p:spPr>
          <a:xfrm rot="10800000">
            <a:off x="7929586" y="5143513"/>
            <a:ext cx="2357454" cy="4622717"/>
          </a:xfrm>
          <a:prstGeom prst="bentConnector3">
            <a:avLst>
              <a:gd name="adj1" fmla="val 57356"/>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715536" y="3286124"/>
            <a:ext cx="2786082" cy="2031325"/>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homepage, the image slideshow action buttons will feature interactivity for the end-user by enabling the targeted audience such as the student or the parent or carer to be able to take control of the image slideshow, such as by being able to go to the previous or next image.</a:t>
            </a:r>
          </a:p>
        </p:txBody>
      </p:sp>
      <p:cxnSp>
        <p:nvCxnSpPr>
          <p:cNvPr id="68" name="Elbow Connector 67"/>
          <p:cNvCxnSpPr>
            <a:stCxn id="66" idx="1"/>
            <a:endCxn id="51" idx="0"/>
          </p:cNvCxnSpPr>
          <p:nvPr/>
        </p:nvCxnSpPr>
        <p:spPr>
          <a:xfrm rot="10800000">
            <a:off x="8072462" y="3357563"/>
            <a:ext cx="1643074" cy="944225"/>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572132" y="7429528"/>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72" name="Elbow Connector 71"/>
          <p:cNvCxnSpPr>
            <a:stCxn id="70" idx="0"/>
            <a:endCxn id="22" idx="2"/>
          </p:cNvCxnSpPr>
          <p:nvPr/>
        </p:nvCxnSpPr>
        <p:spPr>
          <a:xfrm rot="16200000" flipV="1">
            <a:off x="5232802" y="5447123"/>
            <a:ext cx="1285884" cy="2678925"/>
          </a:xfrm>
          <a:prstGeom prst="bentConnector3">
            <a:avLst>
              <a:gd name="adj1" fmla="val 65938"/>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214610" y="6858000"/>
            <a:ext cx="3286148" cy="2246769"/>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Content or the container will therefore provide information that is related to the College such as by featuring information that is related to the A-Level or BTEC pass rates and the </a:t>
            </a:r>
            <a:r>
              <a:rPr lang="en-GB" sz="1400" dirty="0" err="1">
                <a:ea typeface="Tahoma" pitchFamily="34" charset="0"/>
                <a:cs typeface="Tahoma" pitchFamily="34" charset="0"/>
              </a:rPr>
              <a:t>Ofsted</a:t>
            </a:r>
            <a:r>
              <a:rPr lang="en-GB" sz="1400" dirty="0">
                <a:ea typeface="Tahoma" pitchFamily="34" charset="0"/>
                <a:cs typeface="Tahoma" pitchFamily="34" charset="0"/>
              </a:rPr>
              <a:t> Rating in order to promote the College, as the targeted audience will be focusing on the Pass rate and </a:t>
            </a:r>
            <a:r>
              <a:rPr lang="en-GB" sz="1400" dirty="0" err="1">
                <a:ea typeface="Tahoma" pitchFamily="34" charset="0"/>
                <a:cs typeface="Tahoma" pitchFamily="34" charset="0"/>
              </a:rPr>
              <a:t>Ofsted</a:t>
            </a:r>
            <a:r>
              <a:rPr lang="en-GB" sz="1400" dirty="0">
                <a:ea typeface="Tahoma" pitchFamily="34" charset="0"/>
                <a:cs typeface="Tahoma" pitchFamily="34" charset="0"/>
              </a:rPr>
              <a:t> rating in order to identify quality of teaching and the college. </a:t>
            </a:r>
          </a:p>
        </p:txBody>
      </p:sp>
      <p:cxnSp>
        <p:nvCxnSpPr>
          <p:cNvPr id="77" name="Shape 76"/>
          <p:cNvCxnSpPr>
            <a:stCxn id="75" idx="0"/>
            <a:endCxn id="52" idx="1"/>
          </p:cNvCxnSpPr>
          <p:nvPr/>
        </p:nvCxnSpPr>
        <p:spPr>
          <a:xfrm rot="5400000" flipH="1" flipV="1">
            <a:off x="-642962" y="4929186"/>
            <a:ext cx="2000240" cy="1857388"/>
          </a:xfrm>
          <a:prstGeom prst="bentConnector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000560" y="1857364"/>
            <a:ext cx="3214710" cy="2893100"/>
          </a:xfrm>
          <a:prstGeom prst="rect">
            <a:avLst/>
          </a:prstGeom>
          <a:solidFill>
            <a:schemeClr val="bg1"/>
          </a:solidFill>
          <a:ln>
            <a:solidFill>
              <a:schemeClr val="tx1"/>
            </a:solidFill>
          </a:ln>
        </p:spPr>
        <p:txBody>
          <a:bodyPr wrap="square" rtlCol="0">
            <a:spAutoFit/>
          </a:bodyPr>
          <a:lstStyle/>
          <a:p>
            <a:r>
              <a:rPr lang="en-GB" sz="1400" dirty="0"/>
              <a:t>The image slideshow will therefore feature as part of the slideshow a College banner for advertising or promoting the College to the targeted audience and that is by providing a banner for both A-Level and BTEC pass rate from the summer exams, as well as featuring important events such as open evening or open day dates for those who wish to visit and have a tour around the college and a banner for advertisements such as for informing future students to apply to the courses  </a:t>
            </a:r>
          </a:p>
        </p:txBody>
      </p:sp>
      <p:cxnSp>
        <p:nvCxnSpPr>
          <p:cNvPr id="83" name="Shape 82"/>
          <p:cNvCxnSpPr>
            <a:stCxn id="79" idx="3"/>
            <a:endCxn id="23" idx="2"/>
          </p:cNvCxnSpPr>
          <p:nvPr/>
        </p:nvCxnSpPr>
        <p:spPr>
          <a:xfrm>
            <a:off x="-785850" y="3303914"/>
            <a:ext cx="5322131" cy="553714"/>
          </a:xfrm>
          <a:prstGeom prst="bentConnector4">
            <a:avLst>
              <a:gd name="adj1" fmla="val 16779"/>
              <a:gd name="adj2" fmla="val 16487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95" name="Elbow Connector 94"/>
          <p:cNvCxnSpPr>
            <a:stCxn id="93" idx="3"/>
            <a:endCxn id="14" idx="1"/>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357222" y="-2500354"/>
            <a:ext cx="5357850" cy="2031325"/>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103" name="Shape 102"/>
          <p:cNvCxnSpPr>
            <a:stCxn id="98" idx="2"/>
            <a:endCxn id="3" idx="1"/>
          </p:cNvCxnSpPr>
          <p:nvPr/>
        </p:nvCxnSpPr>
        <p:spPr>
          <a:xfrm rot="5400000">
            <a:off x="-627443" y="872763"/>
            <a:ext cx="4290938" cy="1607355"/>
          </a:xfrm>
          <a:prstGeom prst="bentConnector4">
            <a:avLst>
              <a:gd name="adj1" fmla="val 22946"/>
              <a:gd name="adj2" fmla="val 114222"/>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9929850" y="5500702"/>
            <a:ext cx="2786082"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homepage, I will therefore include an image on the right-hand side for featuring key information such as the </a:t>
            </a:r>
            <a:r>
              <a:rPr lang="en-GB" sz="1400" dirty="0" err="1">
                <a:ea typeface="Tahoma" pitchFamily="34" charset="0"/>
                <a:cs typeface="Tahoma" pitchFamily="34" charset="0"/>
              </a:rPr>
              <a:t>Ofsted</a:t>
            </a:r>
            <a:r>
              <a:rPr lang="en-GB" sz="1400" dirty="0">
                <a:ea typeface="Tahoma" pitchFamily="34" charset="0"/>
                <a:cs typeface="Tahoma" pitchFamily="34" charset="0"/>
              </a:rPr>
              <a:t> rating in order to not only represent the college but by promoting the college to potential students who are leaving school.</a:t>
            </a:r>
          </a:p>
        </p:txBody>
      </p:sp>
      <p:cxnSp>
        <p:nvCxnSpPr>
          <p:cNvPr id="111" name="Elbow Connector 110"/>
          <p:cNvCxnSpPr>
            <a:stCxn id="109" idx="1"/>
            <a:endCxn id="53" idx="3"/>
          </p:cNvCxnSpPr>
          <p:nvPr/>
        </p:nvCxnSpPr>
        <p:spPr>
          <a:xfrm rot="10800000">
            <a:off x="7215206" y="4786323"/>
            <a:ext cx="2714644" cy="1622321"/>
          </a:xfrm>
          <a:prstGeom prst="bentConnector3">
            <a:avLst>
              <a:gd name="adj1" fmla="val 49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25470"/>
          </a:xfrm>
        </p:spPr>
        <p:txBody>
          <a:bodyPr>
            <a:normAutofit/>
          </a:bodyPr>
          <a:lstStyle/>
          <a:p>
            <a:r>
              <a:rPr lang="en-GB" sz="3000" dirty="0">
                <a:latin typeface="Cambria" pitchFamily="18" charset="0"/>
              </a:rPr>
              <a:t>Homepage Annotation</a:t>
            </a:r>
          </a:p>
        </p:txBody>
      </p:sp>
      <p:sp>
        <p:nvSpPr>
          <p:cNvPr id="4" name="Content Placeholder 3"/>
          <p:cNvSpPr>
            <a:spLocks noGrp="1"/>
          </p:cNvSpPr>
          <p:nvPr>
            <p:ph idx="1"/>
          </p:nvPr>
        </p:nvSpPr>
        <p:spPr>
          <a:xfrm>
            <a:off x="428596" y="1071546"/>
            <a:ext cx="8229600" cy="5643602"/>
          </a:xfrm>
        </p:spPr>
        <p:txBody>
          <a:bodyPr>
            <a:normAutofit lnSpcReduction="10000"/>
          </a:bodyPr>
          <a:lstStyle/>
          <a:p>
            <a:r>
              <a:rPr lang="en-GB" sz="1100" dirty="0">
                <a:latin typeface="Tahoma" pitchFamily="34" charset="0"/>
                <a:ea typeface="Tahoma" pitchFamily="34" charset="0"/>
                <a:cs typeface="Tahoma" pitchFamily="34" charset="0"/>
              </a:rPr>
              <a:t>The homepage will therefore act as the parent page for the website of which is going to be implemented for Westlake College for greeting or welcoming the online user that is accessing the College site and will act as a hierarchical structure for accessing the child web pages or the pages that are inherited by the homepage. In other words, the homepage will behave as the central page for accessing specific web pages as well as featuring key or vital information for the targeted audiences such as the any Open Day/Evening events and by notifying the future students that the online enrolment application is now available for the future students and for the parents/carers.   </a:t>
            </a:r>
          </a:p>
          <a:p>
            <a:r>
              <a:rPr lang="en-GB" sz="1100" dirty="0">
                <a:latin typeface="Tahoma" pitchFamily="34" charset="0"/>
                <a:ea typeface="Tahoma" pitchFamily="34" charset="0"/>
                <a:cs typeface="Tahoma" pitchFamily="34" charset="0"/>
              </a:rPr>
              <a:t>The homepage will 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a:t>
            </a:r>
            <a:r>
              <a:rPr lang="en-GB" sz="1100" dirty="0" smtClean="0">
                <a:latin typeface="Tahoma" pitchFamily="34" charset="0"/>
                <a:ea typeface="Tahoma" pitchFamily="34" charset="0"/>
                <a:cs typeface="Tahoma" pitchFamily="34" charset="0"/>
              </a:rPr>
              <a:t>light</a:t>
            </a:r>
            <a:r>
              <a:rPr lang="en-GB" sz="1100" dirty="0" smtClean="0">
                <a:latin typeface="Tahoma" pitchFamily="34" charset="0"/>
                <a:ea typeface="Tahoma" pitchFamily="34" charset="0"/>
                <a:cs typeface="Tahoma" pitchFamily="34" charset="0"/>
              </a:rPr>
              <a:t> </a:t>
            </a:r>
            <a:r>
              <a:rPr lang="en-GB" sz="1100" dirty="0" smtClean="0">
                <a:latin typeface="Tahoma" pitchFamily="34" charset="0"/>
                <a:ea typeface="Tahoma" pitchFamily="34" charset="0"/>
                <a:cs typeface="Tahoma" pitchFamily="34" charset="0"/>
              </a:rPr>
              <a:t>green</a:t>
            </a:r>
            <a:r>
              <a:rPr lang="en-GB" sz="1100" dirty="0" smtClean="0">
                <a:latin typeface="Tahoma" pitchFamily="34" charset="0"/>
                <a:ea typeface="Tahoma" pitchFamily="34" charset="0"/>
                <a:cs typeface="Tahoma" pitchFamily="34" charset="0"/>
              </a:rPr>
              <a:t> </a:t>
            </a:r>
            <a:r>
              <a:rPr lang="en-GB" sz="1100" dirty="0">
                <a:latin typeface="Tahoma" pitchFamily="34" charset="0"/>
                <a:ea typeface="Tahoma" pitchFamily="34" charset="0"/>
                <a:cs typeface="Tahoma" pitchFamily="34" charset="0"/>
              </a:rPr>
              <a:t>for the navigation bar, the colours silver and white for the foreground and background of the website as well as using the colour light blue for other types of html elements such as when the user hovers over a button it will highlight the button with the </a:t>
            </a:r>
            <a:r>
              <a:rPr lang="en-GB" sz="1100" dirty="0" smtClean="0">
                <a:latin typeface="Tahoma" pitchFamily="34" charset="0"/>
                <a:ea typeface="Tahoma" pitchFamily="34" charset="0"/>
                <a:cs typeface="Tahoma" pitchFamily="34" charset="0"/>
              </a:rPr>
              <a:t>light green so </a:t>
            </a:r>
            <a:r>
              <a:rPr lang="en-GB" sz="1100" dirty="0">
                <a:latin typeface="Tahoma" pitchFamily="34" charset="0"/>
                <a:ea typeface="Tahoma" pitchFamily="34" charset="0"/>
                <a:cs typeface="Tahoma" pitchFamily="34" charset="0"/>
              </a:rPr>
              <a:t>that it meets good practices in web development. </a:t>
            </a:r>
          </a:p>
          <a:p>
            <a:r>
              <a:rPr lang="en-GB" sz="1100" dirty="0">
                <a:latin typeface="Tahoma" pitchFamily="34" charset="0"/>
                <a:ea typeface="Tahoma" pitchFamily="34" charset="0"/>
                <a:cs typeface="Tahoma" pitchFamily="34" charset="0"/>
              </a:rPr>
              <a:t>The homepage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sz="1100" dirty="0" smtClean="0">
                <a:latin typeface="Tahoma" pitchFamily="34" charset="0"/>
                <a:ea typeface="Tahoma" pitchFamily="34" charset="0"/>
                <a:cs typeface="Tahoma" pitchFamily="34" charset="0"/>
              </a:rPr>
              <a:t>Furthermore</a:t>
            </a:r>
            <a:r>
              <a:rPr lang="en-GB" sz="1100"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homepage, I will configure the font style by setting the fonts to bold in order to improve readability for the visual impaired users and by using a font type that is appropriate for headings such as Arial. </a:t>
            </a:r>
          </a:p>
          <a:p>
            <a:r>
              <a:rPr lang="en-GB" sz="1100" dirty="0">
                <a:latin typeface="Tahoma" pitchFamily="34" charset="0"/>
                <a:ea typeface="Tahoma" pitchFamily="34" charset="0"/>
                <a:cs typeface="Tahoma" pitchFamily="34" charset="0"/>
              </a:rPr>
              <a:t>As part of the homepage, I will therefore include an image on the right-hand side for featuring key information such as the </a:t>
            </a:r>
            <a:r>
              <a:rPr lang="en-GB" sz="1100" dirty="0" err="1">
                <a:latin typeface="Tahoma" pitchFamily="34" charset="0"/>
                <a:ea typeface="Tahoma" pitchFamily="34" charset="0"/>
                <a:cs typeface="Tahoma" pitchFamily="34" charset="0"/>
              </a:rPr>
              <a:t>Ofsted</a:t>
            </a:r>
            <a:r>
              <a:rPr lang="en-GB" sz="1100" dirty="0">
                <a:latin typeface="Tahoma" pitchFamily="34" charset="0"/>
                <a:ea typeface="Tahoma" pitchFamily="34" charset="0"/>
                <a:cs typeface="Tahoma" pitchFamily="34" charset="0"/>
              </a:rPr>
              <a:t> rating in order to not only represent the college but by promoting the college to potential students who are leaving school.</a:t>
            </a:r>
          </a:p>
          <a:p>
            <a:r>
              <a:rPr lang="en-GB" sz="1100" dirty="0">
                <a:latin typeface="Tahoma" pitchFamily="34" charset="0"/>
                <a:ea typeface="Tahoma" pitchFamily="34" charset="0"/>
                <a:cs typeface="Tahoma" pitchFamily="34" charset="0"/>
              </a:rPr>
              <a:t>The Content or the container will therefore provide information that is related to the College such as by featuring information that is related to the A-Level or BTEC pass rates and the </a:t>
            </a:r>
            <a:r>
              <a:rPr lang="en-GB" sz="1100" dirty="0" err="1">
                <a:latin typeface="Tahoma" pitchFamily="34" charset="0"/>
                <a:ea typeface="Tahoma" pitchFamily="34" charset="0"/>
                <a:cs typeface="Tahoma" pitchFamily="34" charset="0"/>
              </a:rPr>
              <a:t>Ofsted</a:t>
            </a:r>
            <a:r>
              <a:rPr lang="en-GB" sz="1100" dirty="0">
                <a:latin typeface="Tahoma" pitchFamily="34" charset="0"/>
                <a:ea typeface="Tahoma" pitchFamily="34" charset="0"/>
                <a:cs typeface="Tahoma" pitchFamily="34" charset="0"/>
              </a:rPr>
              <a:t> Rating in order to promote the College, as the targeted audience will be focusing on the Pass rate and </a:t>
            </a:r>
            <a:r>
              <a:rPr lang="en-GB" sz="1100" dirty="0" err="1">
                <a:latin typeface="Tahoma" pitchFamily="34" charset="0"/>
                <a:ea typeface="Tahoma" pitchFamily="34" charset="0"/>
                <a:cs typeface="Tahoma" pitchFamily="34" charset="0"/>
              </a:rPr>
              <a:t>Ofsted</a:t>
            </a:r>
            <a:r>
              <a:rPr lang="en-GB" sz="1100" dirty="0">
                <a:latin typeface="Tahoma" pitchFamily="34" charset="0"/>
                <a:ea typeface="Tahoma" pitchFamily="34" charset="0"/>
                <a:cs typeface="Tahoma" pitchFamily="34" charset="0"/>
              </a:rPr>
              <a:t> rating in order to identify quality of teaching and the college. </a:t>
            </a:r>
          </a:p>
          <a:p>
            <a:r>
              <a:rPr lang="en-GB" sz="1100" dirty="0">
                <a:latin typeface="Tahoma" pitchFamily="34" charset="0"/>
                <a:ea typeface="Tahoma" pitchFamily="34" charset="0"/>
                <a:cs typeface="Tahoma" pitchFamily="34" charset="0"/>
              </a:rPr>
              <a:t>The image slideshow will therefore feature as part of the slideshow a College banner for advertising or promoting the College to the targeted audience and that is by providing a banner for both A-Level and BTEC pass rate from the summer exams, as well as featuring important events such as open evening or open day dates for those who wish to visit and have a tour around the college and a banner for advertisements such as for informing future students that online applications for enrolling to a particular course is open. </a:t>
            </a:r>
          </a:p>
          <a:p>
            <a:endParaRPr lang="en-GB" sz="1050" dirty="0">
              <a:latin typeface="Tahoma" pitchFamily="34" charset="0"/>
              <a:ea typeface="Tahoma" pitchFamily="34" charset="0"/>
              <a:cs typeface="Tahoma" pitchFamily="34" charset="0"/>
            </a:endParaRPr>
          </a:p>
          <a:p>
            <a:endParaRPr lang="en-GB"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Students Page Design</a:t>
            </a:r>
          </a:p>
        </p:txBody>
      </p:sp>
      <p:grpSp>
        <p:nvGrpSpPr>
          <p:cNvPr id="43" name="Group 42"/>
          <p:cNvGrpSpPr/>
          <p:nvPr/>
        </p:nvGrpSpPr>
        <p:grpSpPr>
          <a:xfrm>
            <a:off x="714348" y="1500174"/>
            <a:ext cx="7643866" cy="4643470"/>
            <a:chOff x="714348" y="1500174"/>
            <a:chExt cx="7643866" cy="4643470"/>
          </a:xfrm>
        </p:grpSpPr>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Trebuchet MS" pitchFamily="34" charset="0"/>
              </a:endParaRPr>
            </a:p>
          </p:txBody>
        </p:sp>
        <p:sp>
          <p:nvSpPr>
            <p:cNvPr id="8" name="Rectangle 7"/>
            <p:cNvSpPr/>
            <p:nvPr/>
          </p:nvSpPr>
          <p:spPr>
            <a:xfrm>
              <a:off x="3571868"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 – Redirecting to Homepage</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4" name="Rectangle 23"/>
            <p:cNvSpPr/>
            <p:nvPr/>
          </p:nvSpPr>
          <p:spPr>
            <a:xfrm>
              <a:off x="1000100" y="2857496"/>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Image (The College Banner) – The College Banner will be used for advertising Open Evening  </a:t>
              </a:r>
            </a:p>
          </p:txBody>
        </p:sp>
        <p:sp>
          <p:nvSpPr>
            <p:cNvPr id="25" name="Rectangle 24"/>
            <p:cNvSpPr/>
            <p:nvPr/>
          </p:nvSpPr>
          <p:spPr>
            <a:xfrm>
              <a:off x="1571604" y="3786190"/>
              <a:ext cx="4214842" cy="185738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Content – The Contents Section will essential information for all students such as for both current and future students.</a:t>
              </a:r>
            </a:p>
          </p:txBody>
        </p:sp>
        <p:grpSp>
          <p:nvGrpSpPr>
            <p:cNvPr id="31" name="Group 30"/>
            <p:cNvGrpSpPr/>
            <p:nvPr/>
          </p:nvGrpSpPr>
          <p:grpSpPr>
            <a:xfrm>
              <a:off x="1000100" y="2357430"/>
              <a:ext cx="7072362" cy="500066"/>
              <a:chOff x="1000100" y="2357430"/>
              <a:chExt cx="7072362" cy="500066"/>
            </a:xfrm>
          </p:grpSpPr>
          <p:grpSp>
            <p:nvGrpSpPr>
              <p:cNvPr id="32" name="Group 31"/>
              <p:cNvGrpSpPr/>
              <p:nvPr/>
            </p:nvGrpSpPr>
            <p:grpSpPr>
              <a:xfrm>
                <a:off x="1000100" y="2357430"/>
                <a:ext cx="4643470" cy="500066"/>
                <a:chOff x="1000100" y="2357430"/>
                <a:chExt cx="4702248" cy="500066"/>
              </a:xfrm>
            </p:grpSpPr>
            <p:sp>
              <p:nvSpPr>
                <p:cNvPr id="34" name="Rectangle 33"/>
                <p:cNvSpPr/>
                <p:nvPr/>
              </p:nvSpPr>
              <p:spPr>
                <a:xfrm>
                  <a:off x="1000100" y="2357430"/>
                  <a:ext cx="2387295"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35" name="Rectangle 34"/>
                <p:cNvSpPr/>
                <p:nvPr/>
              </p:nvSpPr>
              <p:spPr>
                <a:xfrm>
                  <a:off x="3387395" y="2357430"/>
                  <a:ext cx="2314953"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grpSp>
          <p:sp>
            <p:nvSpPr>
              <p:cNvPr id="33" name="Rectangle 32"/>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300" dirty="0">
                    <a:solidFill>
                      <a:schemeClr val="tx1"/>
                    </a:solidFill>
                    <a:latin typeface="Trebuchet MS" pitchFamily="34" charset="0"/>
                    <a:ea typeface="Tahoma" pitchFamily="34" charset="0"/>
                    <a:cs typeface="Tahoma" pitchFamily="34" charset="0"/>
                  </a:rPr>
                  <a:t>Button 2 – About Us Page</a:t>
                </a:r>
              </a:p>
            </p:txBody>
          </p:sp>
        </p:grpSp>
        <p:sp>
          <p:nvSpPr>
            <p:cNvPr id="37" name="Rectangle 36"/>
            <p:cNvSpPr/>
            <p:nvPr/>
          </p:nvSpPr>
          <p:spPr>
            <a:xfrm>
              <a:off x="6072198" y="3786190"/>
              <a:ext cx="1071570" cy="185738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Vertical Navigational Menu</a:t>
              </a:r>
            </a:p>
          </p:txBody>
        </p:sp>
      </p:grpSp>
      <p:sp>
        <p:nvSpPr>
          <p:cNvPr id="38" name="Rounded Rectangle 37"/>
          <p:cNvSpPr/>
          <p:nvPr/>
        </p:nvSpPr>
        <p:spPr>
          <a:xfrm>
            <a:off x="7358082" y="4929198"/>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ea typeface="Tahoma" pitchFamily="34" charset="0"/>
                <a:cs typeface="Tahoma" pitchFamily="34" charset="0"/>
              </a:rPr>
              <a:t>TOP</a:t>
            </a:r>
          </a:p>
        </p:txBody>
      </p:sp>
      <p:sp>
        <p:nvSpPr>
          <p:cNvPr id="26" name="TextBox 25"/>
          <p:cNvSpPr txBox="1"/>
          <p:nvPr/>
        </p:nvSpPr>
        <p:spPr>
          <a:xfrm>
            <a:off x="9144000" y="7858156"/>
            <a:ext cx="2786082"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Student’s Page features a button that automates the task of scrolling the current webpage’s positions to the top of the webpage without requiring the user to manually use the scrollbar to scroll to the top of the webpage</a:t>
            </a:r>
          </a:p>
        </p:txBody>
      </p:sp>
      <p:sp>
        <p:nvSpPr>
          <p:cNvPr id="28" name="TextBox 27"/>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29" name="Elbow Connector 48"/>
          <p:cNvCxnSpPr>
            <a:stCxn id="28"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42" name="Elbow Connector 41"/>
          <p:cNvCxnSpPr>
            <a:stCxn id="39" idx="0"/>
            <a:endCxn id="22" idx="2"/>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45" name="Elbow Connector 44"/>
          <p:cNvCxnSpPr>
            <a:stCxn id="44"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47" name="Shape 46"/>
          <p:cNvCxnSpPr>
            <a:stCxn id="46" idx="2"/>
            <a:endCxn id="3" idx="1"/>
          </p:cNvCxnSpPr>
          <p:nvPr/>
        </p:nvCxnSpPr>
        <p:spPr>
          <a:xfrm rot="5400000">
            <a:off x="-876911" y="1266237"/>
            <a:ext cx="4146932" cy="964413"/>
          </a:xfrm>
          <a:prstGeom prst="bentConnector4">
            <a:avLst>
              <a:gd name="adj1" fmla="val 30564"/>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644098" y="3214686"/>
            <a:ext cx="2786082" cy="2246769"/>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Student’s page, the College banner will be included  for distributing information or any particular events in order to advertise Westlake College’s Open Evening event as well as providing relating to the date and time for Open Evening event for the future students that will be applying to College.</a:t>
            </a:r>
          </a:p>
        </p:txBody>
      </p:sp>
      <p:cxnSp>
        <p:nvCxnSpPr>
          <p:cNvPr id="51" name="Elbow Connector 50"/>
          <p:cNvCxnSpPr>
            <a:stCxn id="49" idx="1"/>
            <a:endCxn id="24" idx="3"/>
          </p:cNvCxnSpPr>
          <p:nvPr/>
        </p:nvCxnSpPr>
        <p:spPr>
          <a:xfrm rot="10800000">
            <a:off x="8072462" y="3286125"/>
            <a:ext cx="1571636" cy="1051947"/>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6" idx="1"/>
            <a:endCxn id="38" idx="3"/>
          </p:cNvCxnSpPr>
          <p:nvPr/>
        </p:nvCxnSpPr>
        <p:spPr>
          <a:xfrm rot="10800000">
            <a:off x="7929586" y="5143513"/>
            <a:ext cx="1214414" cy="3514863"/>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572660" y="5643578"/>
            <a:ext cx="3357586" cy="1815882"/>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Vertical Navigational menu that is located on the right hand side will aid or support the user by being able to select the site that they wish to access when explicitly visible thus providing convenience and ease of use as it does not require the user to manually explore the website for the particular webpage that they wish to visit.</a:t>
            </a:r>
          </a:p>
        </p:txBody>
      </p:sp>
      <p:cxnSp>
        <p:nvCxnSpPr>
          <p:cNvPr id="63" name="Elbow Connector 62"/>
          <p:cNvCxnSpPr>
            <a:stCxn id="60" idx="1"/>
            <a:endCxn id="37" idx="3"/>
          </p:cNvCxnSpPr>
          <p:nvPr/>
        </p:nvCxnSpPr>
        <p:spPr>
          <a:xfrm rot="10800000">
            <a:off x="7143768" y="4714885"/>
            <a:ext cx="2428892" cy="1836635"/>
          </a:xfrm>
          <a:prstGeom prst="bentConnector3">
            <a:avLst>
              <a:gd name="adj1" fmla="val 30896"/>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857684" y="4429132"/>
            <a:ext cx="3429024" cy="1492716"/>
          </a:xfrm>
          <a:prstGeom prst="rect">
            <a:avLst/>
          </a:prstGeom>
          <a:solidFill>
            <a:schemeClr val="bg1"/>
          </a:solidFill>
          <a:ln>
            <a:solidFill>
              <a:schemeClr val="tx1"/>
            </a:solidFill>
          </a:ln>
        </p:spPr>
        <p:txBody>
          <a:bodyPr wrap="square" rtlCol="0">
            <a:spAutoFit/>
          </a:bodyPr>
          <a:lstStyle/>
          <a:p>
            <a:r>
              <a:rPr lang="en-GB" sz="1300" dirty="0">
                <a:ea typeface="Tahoma" pitchFamily="34" charset="0"/>
                <a:cs typeface="Tahoma" pitchFamily="34" charset="0"/>
              </a:rPr>
              <a:t>This will contain information that is regarding Safeguarding, important policies or a set of rules that are set for the College for notifying both existing and future students as well as providing key information for existing student such as term dates or the dates that are required for the students to come to college.</a:t>
            </a:r>
            <a:endParaRPr lang="en-GB" sz="1300" dirty="0"/>
          </a:p>
        </p:txBody>
      </p:sp>
      <p:cxnSp>
        <p:nvCxnSpPr>
          <p:cNvPr id="70" name="Elbow Connector 69"/>
          <p:cNvCxnSpPr>
            <a:stCxn id="68" idx="3"/>
            <a:endCxn id="25" idx="1"/>
          </p:cNvCxnSpPr>
          <p:nvPr/>
        </p:nvCxnSpPr>
        <p:spPr>
          <a:xfrm flipV="1">
            <a:off x="-428660" y="4714884"/>
            <a:ext cx="2000264" cy="460606"/>
          </a:xfrm>
          <a:prstGeom prst="bentConnector3">
            <a:avLst>
              <a:gd name="adj1" fmla="val 3840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Students Page Annotation</a:t>
            </a:r>
          </a:p>
        </p:txBody>
      </p:sp>
      <p:sp>
        <p:nvSpPr>
          <p:cNvPr id="3" name="Content Placeholder 2"/>
          <p:cNvSpPr>
            <a:spLocks noGrp="1"/>
          </p:cNvSpPr>
          <p:nvPr>
            <p:ph idx="1"/>
          </p:nvPr>
        </p:nvSpPr>
        <p:spPr>
          <a:xfrm>
            <a:off x="457200" y="1357298"/>
            <a:ext cx="8229600" cy="5000660"/>
          </a:xfrm>
        </p:spPr>
        <p:txBody>
          <a:bodyPr>
            <a:normAutofit fontScale="32500" lnSpcReduction="20000"/>
          </a:bodyPr>
          <a:lstStyle/>
          <a:p>
            <a:r>
              <a:rPr lang="en-GB" dirty="0">
                <a:latin typeface="Tahoma" pitchFamily="34" charset="0"/>
                <a:ea typeface="Tahoma" pitchFamily="34" charset="0"/>
                <a:cs typeface="Tahoma" pitchFamily="34" charset="0"/>
              </a:rPr>
              <a:t>The Students page is served as a central page or a web page that provides key information for both existing students such as by featuring information that is related to the term dates, enrichment clubs in order to build not only their communication skills but their future leadership and teamwork skills and future students that wish to apply to Westlake College such as by featuring information that is related to the extra-curriculum activities so that the student will acknowledge how the College will benefit them based on the opportunities such as financial opportunities such as </a:t>
            </a:r>
            <a:r>
              <a:rPr lang="en-GB" dirty="0" smtClean="0">
                <a:latin typeface="Tahoma" pitchFamily="34" charset="0"/>
                <a:ea typeface="Tahoma" pitchFamily="34" charset="0"/>
                <a:cs typeface="Tahoma" pitchFamily="34" charset="0"/>
              </a:rPr>
              <a:t>bursaries. </a:t>
            </a:r>
            <a:r>
              <a:rPr lang="en-GB" dirty="0">
                <a:latin typeface="Tahoma" pitchFamily="34" charset="0"/>
                <a:ea typeface="Tahoma" pitchFamily="34" charset="0"/>
                <a:cs typeface="Tahoma" pitchFamily="34" charset="0"/>
              </a:rPr>
              <a:t>This will enable Westlake College to standout. </a:t>
            </a:r>
          </a:p>
          <a:p>
            <a:r>
              <a:rPr lang="en-GB" dirty="0" smtClean="0">
                <a:latin typeface="Tahoma" pitchFamily="34" charset="0"/>
                <a:ea typeface="Tahoma" pitchFamily="34" charset="0"/>
                <a:cs typeface="Tahoma" pitchFamily="34" charset="0"/>
              </a:rPr>
              <a:t>The </a:t>
            </a:r>
            <a:r>
              <a:rPr lang="en-GB" dirty="0" smtClean="0">
                <a:latin typeface="Tahoma" pitchFamily="34" charset="0"/>
                <a:ea typeface="Tahoma" pitchFamily="34" charset="0"/>
                <a:cs typeface="Tahoma" pitchFamily="34" charset="0"/>
              </a:rPr>
              <a:t>Students </a:t>
            </a:r>
            <a:r>
              <a:rPr lang="en-GB" dirty="0" smtClean="0">
                <a:latin typeface="Tahoma" pitchFamily="34" charset="0"/>
                <a:ea typeface="Tahoma" pitchFamily="34" charset="0"/>
                <a:cs typeface="Tahoma" pitchFamily="34" charset="0"/>
              </a:rPr>
              <a:t>will follow the same house style such as by following the same colour scheme for each web page and will feature a logo as the website will need to represent Westlake Collage’s organisation and their styles in order to welcome the online users to their website. The house style must apply to all of the web pages that are going to be implemented for Westlake College’s website since it is internal and will need to represent the College’s style such as by using the colours light green for the navigation bar, the colours silver and white for the foreground and background of the website as well as using the colour light blue for other types of html elements such as when the user hovers over a button it will highlight the button with the light green so that it meets good practices in web development. </a:t>
            </a:r>
          </a:p>
          <a:p>
            <a:r>
              <a:rPr lang="en-GB" dirty="0" smtClean="0">
                <a:latin typeface="Tahoma" pitchFamily="34" charset="0"/>
                <a:ea typeface="Tahoma" pitchFamily="34" charset="0"/>
                <a:cs typeface="Tahoma" pitchFamily="34" charset="0"/>
              </a:rPr>
              <a:t>T</a:t>
            </a:r>
            <a:r>
              <a:rPr lang="en-GB" dirty="0" smtClean="0">
                <a:latin typeface="Tahoma" pitchFamily="34" charset="0"/>
                <a:ea typeface="Tahoma" pitchFamily="34" charset="0"/>
                <a:cs typeface="Tahoma" pitchFamily="34" charset="0"/>
              </a:rPr>
              <a:t>he </a:t>
            </a:r>
            <a:r>
              <a:rPr lang="en-GB" dirty="0">
                <a:latin typeface="Tahoma" pitchFamily="34" charset="0"/>
                <a:ea typeface="Tahoma" pitchFamily="34" charset="0"/>
                <a:cs typeface="Tahoma" pitchFamily="34" charset="0"/>
              </a:rPr>
              <a:t>students page will feature certain aspects of user interaction in order to not only make the website attractive or appealing, but by improving the users experience as a user-friendly website that features buttons for redirecting to the corresponding internal webpage and a navigation bar of which features responsive web components that is executed from the users input will therefore improve the user’s experience and by meeting the criteria’s of web development for good practice. </a:t>
            </a:r>
          </a:p>
          <a:p>
            <a:r>
              <a:rPr lang="en-GB" dirty="0" smtClean="0">
                <a:latin typeface="Tahoma" pitchFamily="34" charset="0"/>
                <a:ea typeface="Tahoma" pitchFamily="34" charset="0"/>
                <a:cs typeface="Tahoma" pitchFamily="34" charset="0"/>
              </a:rPr>
              <a:t>Furthermore</a:t>
            </a:r>
            <a:r>
              <a:rPr lang="en-GB" dirty="0">
                <a:latin typeface="Tahoma" pitchFamily="34" charset="0"/>
                <a:ea typeface="Tahoma" pitchFamily="34" charset="0"/>
                <a:cs typeface="Tahoma" pitchFamily="34" charset="0"/>
              </a:rPr>
              <a:t>, I will be using bold text for highlighting certain titles and by featuring the sans-serif font such as Tahoma, Gill Sans, Verdana for not only making the website feel appealing to the user but by reducing eyestrains and by making the text easy to be read to the end-user for instance, by increasing or by setting the default font size to around 16 pixels. When creating headings for the students page, I will configure the font style by setting the fonts to bold in order to improve readability for the visual impaired users and by using a font type that is appropriate for headings such as Arial. </a:t>
            </a:r>
          </a:p>
          <a:p>
            <a:r>
              <a:rPr lang="en-GB" dirty="0">
                <a:latin typeface="Tahoma" pitchFamily="34" charset="0"/>
                <a:ea typeface="Tahoma" pitchFamily="34" charset="0"/>
                <a:cs typeface="Tahoma" pitchFamily="34" charset="0"/>
              </a:rPr>
              <a:t>The Vertical Navigational menu that is located on the right hand side will aid or support the user by being able to select the site that they wish to access when explicitly visible thus providing convenience and ease of use as it does not require the user to manually explore the website for the particular webpage that they wish to visit.</a:t>
            </a:r>
          </a:p>
          <a:p>
            <a:r>
              <a:rPr lang="en-GB" dirty="0">
                <a:latin typeface="Tahoma" pitchFamily="34" charset="0"/>
                <a:ea typeface="Tahoma" pitchFamily="34" charset="0"/>
                <a:cs typeface="Tahoma" pitchFamily="34" charset="0"/>
              </a:rPr>
              <a:t>This will contain information that is regarding Safeguarding, important policies or a set of rules that are set for the College for notifying both existing and future students as well as providing key information for existing student such as term dates or the dates that are required for the students to come to college.</a:t>
            </a:r>
          </a:p>
          <a:p>
            <a:r>
              <a:rPr lang="en-GB" dirty="0">
                <a:latin typeface="Tahoma" pitchFamily="34" charset="0"/>
                <a:ea typeface="Tahoma" pitchFamily="34" charset="0"/>
                <a:cs typeface="Tahoma" pitchFamily="34" charset="0"/>
              </a:rPr>
              <a:t>As part of the Student’s page, the College banner will be included  for distributing information or any particular events in order to advertise Westlake College’s Open Evening event as well as providing relating to the date and time for Open Evening event for the future students that will be applying to College.</a:t>
            </a:r>
          </a:p>
          <a:p>
            <a:r>
              <a:rPr lang="en-GB" dirty="0">
                <a:latin typeface="Tahoma" pitchFamily="34" charset="0"/>
                <a:ea typeface="Tahoma" pitchFamily="34" charset="0"/>
                <a:cs typeface="Tahoma" pitchFamily="34" charset="0"/>
              </a:rPr>
              <a:t>The Student’s Page features a button that automates the task of scrolling the current webpage’s positions to the top of the webpage without requiring the user to manually use the scrollbar to scroll to the top of the webpage. In order to achieve this feature, I will write a specific script regarding the attributes for the button that is going to be used for scrolling to the page above. </a:t>
            </a:r>
          </a:p>
          <a:p>
            <a:endParaRPr lang="en-GB" dirty="0">
              <a:latin typeface="Tahoma" pitchFamily="34" charset="0"/>
              <a:ea typeface="Tahoma" pitchFamily="34" charset="0"/>
              <a:cs typeface="Tahoma" pitchFamily="34" charset="0"/>
            </a:endParaRP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000" dirty="0">
                <a:latin typeface="Cambria" pitchFamily="18" charset="0"/>
              </a:rPr>
              <a:t>Courses Page Design</a:t>
            </a:r>
          </a:p>
        </p:txBody>
      </p:sp>
      <p:grpSp>
        <p:nvGrpSpPr>
          <p:cNvPr id="5" name="Group 4"/>
          <p:cNvGrpSpPr/>
          <p:nvPr/>
        </p:nvGrpSpPr>
        <p:grpSpPr>
          <a:xfrm>
            <a:off x="714348" y="1500174"/>
            <a:ext cx="7643866" cy="4643470"/>
            <a:chOff x="714348" y="1500174"/>
            <a:chExt cx="7643866" cy="4643470"/>
          </a:xfrm>
        </p:grpSpPr>
        <p:sp>
          <p:nvSpPr>
            <p:cNvPr id="3" name="Rectangle 2"/>
            <p:cNvSpPr/>
            <p:nvPr/>
          </p:nvSpPr>
          <p:spPr>
            <a:xfrm>
              <a:off x="714348" y="1500174"/>
              <a:ext cx="7643866"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sp>
          <p:nvSpPr>
            <p:cNvPr id="4" name="Rectangle 3"/>
            <p:cNvSpPr/>
            <p:nvPr/>
          </p:nvSpPr>
          <p:spPr>
            <a:xfrm>
              <a:off x="1000100" y="1500174"/>
              <a:ext cx="7072362" cy="464347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latin typeface="Trebuchet MS" pitchFamily="34" charset="0"/>
              </a:endParaRPr>
            </a:p>
          </p:txBody>
        </p:sp>
      </p:grpSp>
      <p:sp>
        <p:nvSpPr>
          <p:cNvPr id="6" name="Rectangle 5"/>
          <p:cNvSpPr/>
          <p:nvPr/>
        </p:nvSpPr>
        <p:spPr>
          <a:xfrm>
            <a:off x="1000100" y="1500174"/>
            <a:ext cx="7072362" cy="8572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7" name="Rectangle 6"/>
          <p:cNvSpPr/>
          <p:nvPr/>
        </p:nvSpPr>
        <p:spPr>
          <a:xfrm>
            <a:off x="1000100" y="2357430"/>
            <a:ext cx="707236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00"/>
          </a:p>
        </p:txBody>
      </p:sp>
      <p:sp>
        <p:nvSpPr>
          <p:cNvPr id="8" name="Rectangle 7"/>
          <p:cNvSpPr/>
          <p:nvPr/>
        </p:nvSpPr>
        <p:spPr>
          <a:xfrm>
            <a:off x="3643306" y="1571612"/>
            <a:ext cx="2214578" cy="71438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Westlake College Logo – Redirecting to Homepage</a:t>
            </a:r>
          </a:p>
        </p:txBody>
      </p:sp>
      <p:sp>
        <p:nvSpPr>
          <p:cNvPr id="22" name="Rectangle 21"/>
          <p:cNvSpPr/>
          <p:nvPr/>
        </p:nvSpPr>
        <p:spPr>
          <a:xfrm>
            <a:off x="1000100" y="5715016"/>
            <a:ext cx="7072362" cy="42862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tx1"/>
                </a:solidFill>
                <a:latin typeface="Trebuchet MS" pitchFamily="34" charset="0"/>
                <a:ea typeface="Tahoma" pitchFamily="34" charset="0"/>
                <a:cs typeface="Tahoma" pitchFamily="34" charset="0"/>
              </a:rPr>
              <a:t>Footer – The Footer will have hyperlinks for the web pages below and Social Media Icons</a:t>
            </a:r>
          </a:p>
        </p:txBody>
      </p:sp>
      <p:sp>
        <p:nvSpPr>
          <p:cNvPr id="23" name="Rectangle 22"/>
          <p:cNvSpPr/>
          <p:nvPr/>
        </p:nvSpPr>
        <p:spPr>
          <a:xfrm>
            <a:off x="1000100" y="2357430"/>
            <a:ext cx="2357454"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300" dirty="0">
                <a:solidFill>
                  <a:schemeClr val="tx1"/>
                </a:solidFill>
                <a:latin typeface="Trebuchet MS" pitchFamily="34" charset="0"/>
                <a:ea typeface="Tahoma" pitchFamily="34" charset="0"/>
                <a:cs typeface="Tahoma" pitchFamily="34" charset="0"/>
              </a:rPr>
              <a:t>Button 1 - Students Page</a:t>
            </a:r>
          </a:p>
        </p:txBody>
      </p:sp>
      <p:sp>
        <p:nvSpPr>
          <p:cNvPr id="24" name="Rectangle 23"/>
          <p:cNvSpPr/>
          <p:nvPr/>
        </p:nvSpPr>
        <p:spPr>
          <a:xfrm>
            <a:off x="3357554" y="2357430"/>
            <a:ext cx="2286016"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300" dirty="0">
                <a:solidFill>
                  <a:schemeClr val="tx1"/>
                </a:solidFill>
                <a:latin typeface="Trebuchet MS" pitchFamily="34" charset="0"/>
                <a:ea typeface="Tahoma" pitchFamily="34" charset="0"/>
                <a:cs typeface="Tahoma" pitchFamily="34" charset="0"/>
              </a:rPr>
              <a:t>Button 2 – Courses Page</a:t>
            </a:r>
          </a:p>
        </p:txBody>
      </p:sp>
      <p:sp>
        <p:nvSpPr>
          <p:cNvPr id="25" name="Rectangle 24"/>
          <p:cNvSpPr/>
          <p:nvPr/>
        </p:nvSpPr>
        <p:spPr>
          <a:xfrm>
            <a:off x="5643570" y="2357430"/>
            <a:ext cx="2428892" cy="5000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300" dirty="0">
                <a:solidFill>
                  <a:sysClr val="windowText" lastClr="000000"/>
                </a:solidFill>
                <a:latin typeface="Trebuchet MS" pitchFamily="34" charset="0"/>
                <a:ea typeface="Tahoma" pitchFamily="34" charset="0"/>
                <a:cs typeface="Tahoma" pitchFamily="34" charset="0"/>
              </a:rPr>
              <a:t>Button 3 – About Us Page</a:t>
            </a:r>
          </a:p>
        </p:txBody>
      </p:sp>
      <p:sp>
        <p:nvSpPr>
          <p:cNvPr id="26" name="Rectangle 25"/>
          <p:cNvSpPr/>
          <p:nvPr/>
        </p:nvSpPr>
        <p:spPr>
          <a:xfrm>
            <a:off x="1000100" y="2857496"/>
            <a:ext cx="7072362" cy="928694"/>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Image – Image that represents Westlake College</a:t>
            </a:r>
          </a:p>
        </p:txBody>
      </p:sp>
      <p:sp>
        <p:nvSpPr>
          <p:cNvPr id="27" name="Rounded Rectangle 26"/>
          <p:cNvSpPr/>
          <p:nvPr/>
        </p:nvSpPr>
        <p:spPr>
          <a:xfrm>
            <a:off x="7286644" y="4929198"/>
            <a:ext cx="571504" cy="42862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chemeClr val="bg1"/>
                </a:solidFill>
                <a:latin typeface="Trebuchet MS" pitchFamily="34" charset="0"/>
                <a:ea typeface="Tahoma" pitchFamily="34" charset="0"/>
                <a:cs typeface="Tahoma" pitchFamily="34" charset="0"/>
              </a:rPr>
              <a:t>TOP</a:t>
            </a:r>
          </a:p>
        </p:txBody>
      </p:sp>
      <p:sp>
        <p:nvSpPr>
          <p:cNvPr id="28" name="Rectangle 27"/>
          <p:cNvSpPr/>
          <p:nvPr/>
        </p:nvSpPr>
        <p:spPr>
          <a:xfrm>
            <a:off x="3643306" y="5072074"/>
            <a:ext cx="1428760" cy="571504"/>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BTEC Level 3 Extended Diploma in IT</a:t>
            </a:r>
          </a:p>
        </p:txBody>
      </p:sp>
      <p:sp>
        <p:nvSpPr>
          <p:cNvPr id="29" name="Rectangle 28"/>
          <p:cNvSpPr/>
          <p:nvPr/>
        </p:nvSpPr>
        <p:spPr>
          <a:xfrm>
            <a:off x="5214942" y="5072074"/>
            <a:ext cx="1428760" cy="571504"/>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AS Level in Computer Science</a:t>
            </a:r>
          </a:p>
        </p:txBody>
      </p:sp>
      <p:sp>
        <p:nvSpPr>
          <p:cNvPr id="30" name="Rectangle 29"/>
          <p:cNvSpPr/>
          <p:nvPr/>
        </p:nvSpPr>
        <p:spPr>
          <a:xfrm>
            <a:off x="2071670" y="5072074"/>
            <a:ext cx="1428760" cy="571504"/>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BTEC Level 2 First Certificate in IT</a:t>
            </a:r>
          </a:p>
        </p:txBody>
      </p:sp>
      <p:sp>
        <p:nvSpPr>
          <p:cNvPr id="34" name="Rectangle 33"/>
          <p:cNvSpPr/>
          <p:nvPr/>
        </p:nvSpPr>
        <p:spPr>
          <a:xfrm>
            <a:off x="1500166" y="3857628"/>
            <a:ext cx="5715040" cy="1143008"/>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solidFill>
                  <a:sysClr val="windowText" lastClr="000000"/>
                </a:solidFill>
                <a:latin typeface="Trebuchet MS" pitchFamily="34" charset="0"/>
              </a:rPr>
              <a:t>Content – Information relating to the courses for those who are applying for Westlake College</a:t>
            </a:r>
          </a:p>
        </p:txBody>
      </p:sp>
      <p:sp>
        <p:nvSpPr>
          <p:cNvPr id="35" name="Rectangle 34"/>
          <p:cNvSpPr/>
          <p:nvPr/>
        </p:nvSpPr>
        <p:spPr>
          <a:xfrm>
            <a:off x="1500166" y="5072074"/>
            <a:ext cx="5715040" cy="57150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9144000" y="7858156"/>
            <a:ext cx="2786082" cy="1600438"/>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Courses Page features a button that automates the task of scrolling the current webpage’s positions to the top of the webpage without requiring the user to manually use the scrollbar to scroll to the top of the webpage</a:t>
            </a:r>
          </a:p>
        </p:txBody>
      </p:sp>
      <p:sp>
        <p:nvSpPr>
          <p:cNvPr id="33" name="TextBox 32"/>
          <p:cNvSpPr txBox="1"/>
          <p:nvPr/>
        </p:nvSpPr>
        <p:spPr>
          <a:xfrm>
            <a:off x="9644098" y="1142984"/>
            <a:ext cx="2786082" cy="1815882"/>
          </a:xfrm>
          <a:prstGeom prst="rect">
            <a:avLst/>
          </a:prstGeom>
          <a:solidFill>
            <a:schemeClr val="bg1"/>
          </a:solidFill>
          <a:ln>
            <a:solidFill>
              <a:schemeClr val="tx1"/>
            </a:solidFill>
          </a:ln>
        </p:spPr>
        <p:txBody>
          <a:bodyPr wrap="square" rtlCol="0">
            <a:spAutoFit/>
          </a:bodyPr>
          <a:lstStyle/>
          <a:p>
            <a:r>
              <a:rPr lang="en-GB" sz="1400" dirty="0"/>
              <a:t>The Logo will be included for each and every website so that it will represent Westlake’s College and by making online users aware of the College’s website that they are visiting. The College logo will feature an on click for redirecting users to the homepage. </a:t>
            </a:r>
          </a:p>
        </p:txBody>
      </p:sp>
      <p:cxnSp>
        <p:nvCxnSpPr>
          <p:cNvPr id="36" name="Elbow Connector 48"/>
          <p:cNvCxnSpPr>
            <a:stCxn id="33" idx="1"/>
          </p:cNvCxnSpPr>
          <p:nvPr/>
        </p:nvCxnSpPr>
        <p:spPr>
          <a:xfrm rot="10800000">
            <a:off x="4536282" y="1500175"/>
            <a:ext cx="5107817" cy="550751"/>
          </a:xfrm>
          <a:prstGeom prst="bentConnector4">
            <a:avLst>
              <a:gd name="adj1" fmla="val 20195"/>
              <a:gd name="adj2" fmla="val 151419"/>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43372" y="7572404"/>
            <a:ext cx="3286148"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footer will provide a series hyperlinks so that it not only improves navigational options for the user but by enabling the user to access the web pages or content that is available within Westlake Collage’s website’s side map and meta-information related to the website such as by  making their website patented and by providing copyright information in order to prevent copyright infringements within the homepage.</a:t>
            </a:r>
          </a:p>
        </p:txBody>
      </p:sp>
      <p:cxnSp>
        <p:nvCxnSpPr>
          <p:cNvPr id="39" name="Elbow Connector 38"/>
          <p:cNvCxnSpPr>
            <a:stCxn id="38" idx="0"/>
          </p:cNvCxnSpPr>
          <p:nvPr/>
        </p:nvCxnSpPr>
        <p:spPr>
          <a:xfrm rot="16200000" flipV="1">
            <a:off x="4446984" y="6232941"/>
            <a:ext cx="1428760" cy="1250165"/>
          </a:xfrm>
          <a:prstGeom prst="bentConnector3">
            <a:avLst>
              <a:gd name="adj1" fmla="val 58597"/>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000560" y="0"/>
            <a:ext cx="3214710" cy="1600438"/>
          </a:xfrm>
          <a:prstGeom prst="rect">
            <a:avLst/>
          </a:prstGeom>
          <a:solidFill>
            <a:schemeClr val="bg1"/>
          </a:solidFill>
          <a:ln>
            <a:solidFill>
              <a:schemeClr val="tx1"/>
            </a:solidFill>
          </a:ln>
        </p:spPr>
        <p:txBody>
          <a:bodyPr wrap="square" rtlCol="0">
            <a:spAutoFit/>
          </a:bodyPr>
          <a:lstStyle/>
          <a:p>
            <a:r>
              <a:rPr lang="en-GB" sz="1400" dirty="0"/>
              <a:t>As part of the navigation bar for Westlake College’s website, I will therefore implement buttons in order to automate the task of redirecting the homepage to the corresponding webpage such as either the students webpage, the courses webpage or even the about us webpage.</a:t>
            </a:r>
          </a:p>
        </p:txBody>
      </p:sp>
      <p:cxnSp>
        <p:nvCxnSpPr>
          <p:cNvPr id="41" name="Elbow Connector 40"/>
          <p:cNvCxnSpPr>
            <a:stCxn id="40" idx="3"/>
          </p:cNvCxnSpPr>
          <p:nvPr/>
        </p:nvCxnSpPr>
        <p:spPr>
          <a:xfrm>
            <a:off x="-785850" y="800219"/>
            <a:ext cx="1785950" cy="1807244"/>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57288" y="-2571792"/>
            <a:ext cx="5072098" cy="2246769"/>
          </a:xfrm>
          <a:prstGeom prst="rect">
            <a:avLst/>
          </a:prstGeom>
          <a:solidFill>
            <a:schemeClr val="bg1"/>
          </a:solidFill>
          <a:ln>
            <a:solidFill>
              <a:schemeClr val="tx1"/>
            </a:solidFill>
          </a:ln>
        </p:spPr>
        <p:txBody>
          <a:bodyPr wrap="square" rtlCol="0">
            <a:spAutoFit/>
          </a:bodyPr>
          <a:lstStyle/>
          <a:p>
            <a:r>
              <a:rPr lang="en-GB" sz="1400" dirty="0"/>
              <a:t>For each and every web pages that will be used in the website will therefore follow the same house style such as by following the same colour scheme for each web page and will feature a logo as the website will need to represent Westlake Collage’s organisation and their styles in order to welcome the online users to their website. Furthermore, I will be using bold text for highlighting certain titles and by featuring the sans-serif font such as Tahoma, Gill Sans, Verdana for not only making the website feel appealing to the user but by reducing eyestrains and by making the text easy to be read to the end-user.  </a:t>
            </a:r>
          </a:p>
        </p:txBody>
      </p:sp>
      <p:cxnSp>
        <p:nvCxnSpPr>
          <p:cNvPr id="43" name="Shape 42"/>
          <p:cNvCxnSpPr>
            <a:stCxn id="42" idx="2"/>
          </p:cNvCxnSpPr>
          <p:nvPr/>
        </p:nvCxnSpPr>
        <p:spPr>
          <a:xfrm rot="5400000">
            <a:off x="-876911" y="1266237"/>
            <a:ext cx="4146932" cy="964413"/>
          </a:xfrm>
          <a:prstGeom prst="bentConnector4">
            <a:avLst>
              <a:gd name="adj1" fmla="val 30564"/>
              <a:gd name="adj2" fmla="val 13927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1" idx="1"/>
          </p:cNvCxnSpPr>
          <p:nvPr/>
        </p:nvCxnSpPr>
        <p:spPr>
          <a:xfrm rot="10800000">
            <a:off x="7929586" y="5143513"/>
            <a:ext cx="1214414" cy="3514863"/>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644098" y="3214686"/>
            <a:ext cx="2786082" cy="2031325"/>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As part of the Courses page, the College banner will be included  for distributing information or any particular events such as by informing the newer students that online applications are open for the future students that will be applying to College and certain courses are now open.</a:t>
            </a:r>
          </a:p>
        </p:txBody>
      </p:sp>
      <p:cxnSp>
        <p:nvCxnSpPr>
          <p:cNvPr id="47" name="Elbow Connector 46"/>
          <p:cNvCxnSpPr>
            <a:stCxn id="46" idx="1"/>
            <a:endCxn id="26" idx="3"/>
          </p:cNvCxnSpPr>
          <p:nvPr/>
        </p:nvCxnSpPr>
        <p:spPr>
          <a:xfrm rot="10800000">
            <a:off x="8072462" y="3321843"/>
            <a:ext cx="1571636" cy="908506"/>
          </a:xfrm>
          <a:prstGeom prst="bentConnector3">
            <a:avLst>
              <a:gd name="adj1" fmla="val 50000"/>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786246" y="4000504"/>
            <a:ext cx="3214710" cy="2246769"/>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The content’s section of the Course’s webpage will therefore inform key information that is related to the course and guidance or advice for those who want support for choosing the right course as well as recommendations such as by attending open evenings or days in order to gain a comprehensive knowledge of the potential courses that they can apply to. </a:t>
            </a:r>
          </a:p>
        </p:txBody>
      </p:sp>
      <p:cxnSp>
        <p:nvCxnSpPr>
          <p:cNvPr id="53" name="Elbow Connector 52"/>
          <p:cNvCxnSpPr>
            <a:stCxn id="51" idx="3"/>
            <a:endCxn id="34" idx="1"/>
          </p:cNvCxnSpPr>
          <p:nvPr/>
        </p:nvCxnSpPr>
        <p:spPr>
          <a:xfrm flipV="1">
            <a:off x="-571536" y="4429132"/>
            <a:ext cx="2071702" cy="694757"/>
          </a:xfrm>
          <a:prstGeom prst="bentConnector3">
            <a:avLst>
              <a:gd name="adj1" fmla="val 50000"/>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85982" y="7572404"/>
            <a:ext cx="4143404" cy="2462213"/>
          </a:xfrm>
          <a:prstGeom prst="rect">
            <a:avLst/>
          </a:prstGeom>
          <a:solidFill>
            <a:schemeClr val="bg1"/>
          </a:solidFill>
          <a:ln>
            <a:solidFill>
              <a:schemeClr val="tx1"/>
            </a:solidFill>
          </a:ln>
        </p:spPr>
        <p:txBody>
          <a:bodyPr wrap="square" rtlCol="0">
            <a:spAutoFit/>
          </a:bodyPr>
          <a:lstStyle/>
          <a:p>
            <a:r>
              <a:rPr lang="en-GB" sz="1400" dirty="0">
                <a:ea typeface="Tahoma" pitchFamily="34" charset="0"/>
                <a:cs typeface="Tahoma" pitchFamily="34" charset="0"/>
              </a:rPr>
              <a:t>This sections features an array or a collection of courses that the future or potential student can therefore access and explore the corresponding into depth such as by being able to look at the modules so that they will acknowledge the content of the course and by understanding how they will be assessed whether they will assessed in assignments of which need to be completed in coursework or in a computer-based or paper-based exams. When the user selects the corresponding course, it will automatically redirect within the course webpage.</a:t>
            </a:r>
          </a:p>
        </p:txBody>
      </p:sp>
      <p:cxnSp>
        <p:nvCxnSpPr>
          <p:cNvPr id="59" name="Shape 58"/>
          <p:cNvCxnSpPr>
            <a:stCxn id="57" idx="0"/>
            <a:endCxn id="35" idx="1"/>
          </p:cNvCxnSpPr>
          <p:nvPr/>
        </p:nvCxnSpPr>
        <p:spPr>
          <a:xfrm rot="5400000" flipH="1" flipV="1">
            <a:off x="-214346" y="5857892"/>
            <a:ext cx="2214578" cy="1214446"/>
          </a:xfrm>
          <a:prstGeom prst="bentConnector2">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3422</TotalTime>
  <Words>14236</Words>
  <Application>Microsoft Office PowerPoint</Application>
  <PresentationFormat>On-screen Show (4:3)</PresentationFormat>
  <Paragraphs>302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P4  - Website Planning and Designing</vt:lpstr>
      <vt:lpstr>Type of Website and Content</vt:lpstr>
      <vt:lpstr>Purpose and User Requirements</vt:lpstr>
      <vt:lpstr>Website Sitemap</vt:lpstr>
      <vt:lpstr>Homepage Design</vt:lpstr>
      <vt:lpstr>Homepage Annotation</vt:lpstr>
      <vt:lpstr>Students Page Design</vt:lpstr>
      <vt:lpstr>Students Page Annotation</vt:lpstr>
      <vt:lpstr>Courses Page Design</vt:lpstr>
      <vt:lpstr>Courses Page Annotation</vt:lpstr>
      <vt:lpstr>BTEC Level 2 Firsts Certificate in IT Webpage Design</vt:lpstr>
      <vt:lpstr>BTEC Level 2 Firsts Certificate in IT Webpage Annotation</vt:lpstr>
      <vt:lpstr>BTEC Level 3 Extended Diploma in IT Webpage Design</vt:lpstr>
      <vt:lpstr>BTEC Level 3 Extended Diploma in IT Webpage Annotation</vt:lpstr>
      <vt:lpstr>AS-Level Computer Science Web Page Design</vt:lpstr>
      <vt:lpstr>AS-Level Computer Science Webpage Annotation</vt:lpstr>
      <vt:lpstr>Financial Support Webpage Design</vt:lpstr>
      <vt:lpstr>Financial Support - Annotation</vt:lpstr>
      <vt:lpstr>Extra Curriculum Activities - Webpage Design</vt:lpstr>
      <vt:lpstr>Extra Curriculum Activities - Annotation</vt:lpstr>
      <vt:lpstr>About Us Web Page Design</vt:lpstr>
      <vt:lpstr>About Us - Annotation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 Website Planning and Designing</dc:title>
  <dc:creator>Ibrahim Ahmad</dc:creator>
  <cp:lastModifiedBy>Ibrahim Ahmad</cp:lastModifiedBy>
  <cp:revision>545</cp:revision>
  <dcterms:created xsi:type="dcterms:W3CDTF">2020-11-06T17:52:39Z</dcterms:created>
  <dcterms:modified xsi:type="dcterms:W3CDTF">2021-03-18T10:21:03Z</dcterms:modified>
</cp:coreProperties>
</file>