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embedTrueTypeFonts="1"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5143500" cx="9144000"/>
  <p:notesSz cx="9144000" cy="5143500"/>
  <p:embeddedFontLst>
    <p:embeddedFont>
      <p:font typeface="Calibri" pitchFamily="34" charset="0"/>
      <p:regular r:id="rId14"/>
      <p:bold r:id="rId15"/>
      <p:italic r:id="rId16"/>
      <p:boldItalic r:id="rId17"/>
    </p:embeddedFont>
    <p:embeddedFont>
      <p:font typeface="PCPSRI+ArialMT"/>
      <p:regular r:id="rId18"/>
    </p:embeddedFont>
    <p:embeddedFont>
      <p:font typeface="VHELHS+PublicSans-Bold"/>
      <p:regular r:id="rId19"/>
    </p:embeddedFont>
    <p:embeddedFont>
      <p:font typeface="UCTMJH+EBGaramond-Bold"/>
      <p:regular r:id="rId20"/>
    </p:embeddedFont>
    <p:embeddedFont>
      <p:font typeface="AAFLFD+EBGaramond-Medium"/>
      <p:regular r:id="rId21"/>
    </p:embeddedFont>
    <p:embeddedFont>
      <p:font typeface="NPBAHN+Arial-BoldMT"/>
      <p:regular r:id="rId22"/>
    </p:embeddedFont>
    <p:embeddedFont>
      <p:font typeface="BNGCML+PublicSans-BoldItalic"/>
      <p:regular r:id="rId23"/>
    </p:embeddedFont>
    <p:embeddedFont>
      <p:font typeface="BWJFWD+EBGaramond-SemiBold"/>
      <p:regular r:id="rId24"/>
    </p:embeddedFont>
  </p:embeddedFontLst>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p:restoredTop sz="90319" autoAdjust="0"/>
  </p:normalViewPr>
  <p:slideViewPr>
    <p:cSldViewPr>
      <p:cViewPr varScale="1">
        <p:scale>
          <a:sx n="105" d="100"/>
          <a:sy n="105" d="100"/>
        </p:scale>
        <p:origin x="-802" y="-67"/>
      </p:cViewPr>
      <p:guideLst>
        <p:guide orient="horz" pos="3168"/>
        <p:guide pos="2448"/>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font" Target="fonts/font1.fntdata"/><Relationship Id="rId15" Type="http://schemas.openxmlformats.org/officeDocument/2006/relationships/font" Target="fonts/font2.fntdata"/><Relationship Id="rId16" Type="http://schemas.openxmlformats.org/officeDocument/2006/relationships/font" Target="fonts/font3.fntdata"/><Relationship Id="rId17" Type="http://schemas.openxmlformats.org/officeDocument/2006/relationships/font" Target="fonts/font4.fntdata"/><Relationship Id="rId18" Type="http://schemas.openxmlformats.org/officeDocument/2006/relationships/font" Target="fonts/font5.fntdata"/><Relationship Id="rId19" Type="http://schemas.openxmlformats.org/officeDocument/2006/relationships/font" Target="fonts/font6.fntdata"/><Relationship Id="rId20" Type="http://schemas.openxmlformats.org/officeDocument/2006/relationships/font" Target="fonts/font7.fntdata"/><Relationship Id="rId21" Type="http://schemas.openxmlformats.org/officeDocument/2006/relationships/font" Target="fonts/font8.fntdata"/><Relationship Id="rId22" Type="http://schemas.openxmlformats.org/officeDocument/2006/relationships/font" Target="fonts/font9.fntdata"/><Relationship Id="rId23" Type="http://schemas.openxmlformats.org/officeDocument/2006/relationships/font" Target="fonts/font10.fntdata"/><Relationship Id="rId24" Type="http://schemas.openxmlformats.org/officeDocument/2006/relationships/font" Target="fonts/font11.fntdata"/><Relationship Id="rId25" Type="http://schemas.openxmlformats.org/officeDocument/2006/relationships/tableStyles" Target="tableStyles.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27" name=""/>
        <p:cNvGrpSpPr/>
        <p:nvPr/>
      </p:nvGrpSpPr>
      <p:grpSpPr>
        <a:xfrm>
          <a:off x="0" y="0"/>
          <a:ext cx="0" cy="0"/>
          <a:chOff x="0" y="0"/>
          <a:chExt cx="0" cy="0"/>
        </a:xfrm>
      </p:grpSpPr>
      <p:sp>
        <p:nvSpPr>
          <p:cNvPr id="1048623"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24"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25"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26"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27"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28"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4" name=""/>
        <p:cNvGrpSpPr/>
        <p:nvPr/>
      </p:nvGrpSpPr>
      <p:grpSpPr>
        <a:xfrm>
          <a:off x="0" y="0"/>
          <a:ext cx="0" cy="0"/>
          <a:chOff x="0" y="0"/>
          <a:chExt cx="0" cy="0"/>
        </a:xfrm>
      </p:grpSpPr>
      <p:sp>
        <p:nvSpPr>
          <p:cNvPr id="1048581" name="Header 1"/>
          <p:cNvSpPr>
            <a:spLocks noGrp="1"/>
          </p:cNvSpPr>
          <p:nvPr>
            <p:ph type="title"/>
          </p:nvPr>
        </p:nvSpPr>
        <p:spPr/>
        <p:txBody>
          <a:bodyPr/>
          <a:p>
            <a:r>
              <a:rPr lang="en-US" smtClean="0"/>
              <a:t>Title</a:t>
            </a:r>
            <a:endParaRPr lang="en-US"/>
          </a:p>
        </p:txBody>
      </p:sp>
      <p:sp>
        <p:nvSpPr>
          <p:cNvPr id="1048582" name="Text 2"/>
          <p:cNvSpPr>
            <a:spLocks noGrp="1"/>
          </p:cNvSpPr>
          <p:nvPr>
            <p:ph type="body" idx="1"/>
          </p:nvPr>
        </p:nvSpPr>
        <p:spPr/>
        <p:txBody>
          <a:bodyPr/>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83" name="Date 3"/>
          <p:cNvSpPr>
            <a:spLocks noGrp="1"/>
          </p:cNvSpPr>
          <p:nvPr>
            <p:ph type="dt" sz="half" idx="10"/>
          </p:nvPr>
        </p:nvSpPr>
        <p:spPr/>
        <p:txBody>
          <a:bodyPr/>
          <a:p>
            <a:fld id="{C16525B2-4347-4F72-BAF7-76B19438D329}" type="datetimeFigureOut">
              <a:rPr lang="en-US" smtClean="0"/>
              <a:t>3/25/2023</a:t>
            </a:fld>
            <a:endParaRPr lang="en-US"/>
          </a:p>
        </p:txBody>
      </p:sp>
      <p:sp>
        <p:nvSpPr>
          <p:cNvPr id="1048584" name="Footer 4"/>
          <p:cNvSpPr>
            <a:spLocks noGrp="1"/>
          </p:cNvSpPr>
          <p:nvPr>
            <p:ph type="ftr" sz="quarter" idx="11"/>
          </p:nvPr>
        </p:nvSpPr>
        <p:spPr/>
        <p:txBody>
          <a:bodyPr/>
          <a:p>
            <a:endParaRPr lang="en-US"/>
          </a:p>
        </p:txBody>
      </p:sp>
      <p:sp>
        <p:nvSpPr>
          <p:cNvPr id="1048585" name="Slide number 5"/>
          <p:cNvSpPr>
            <a:spLocks noGrp="1"/>
          </p:cNvSpPr>
          <p:nvPr>
            <p:ph type="sldNum" sz="quarter" idx="12"/>
          </p:nvPr>
        </p:nvSpPr>
        <p:spPr/>
        <p:txBody>
          <a:bodyPr/>
          <a:p>
            <a:fld id="{80F073CC-40D5-4B23-8DF0-9BD0A0C12F2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Holder 2"/>
          <p:cNvSpPr>
            <a:spLocks noGrp="1"/>
          </p:cNvSpPr>
          <p:nvPr>
            <p:ph type="title"/>
          </p:nvPr>
        </p:nvSpPr>
        <p:spPr>
          <a:xfrm>
            <a:off x="377666" y="427735"/>
            <a:ext cx="6797992" cy="1710943"/>
          </a:xfrm>
          <a:prstGeom prst="rect"/>
        </p:spPr>
        <p:txBody>
          <a:bodyPr bIns="0" lIns="0" rIns="0" tIns="0" wrap="square">
            <a:spAutoFit/>
          </a:bodyPr>
          <a:p/>
        </p:txBody>
      </p:sp>
      <p:sp>
        <p:nvSpPr>
          <p:cNvPr id="1048577" name="Holder 3"/>
          <p:cNvSpPr>
            <a:spLocks noGrp="1"/>
          </p:cNvSpPr>
          <p:nvPr>
            <p:ph type="body" idx="1"/>
          </p:nvPr>
        </p:nvSpPr>
        <p:spPr>
          <a:xfrm>
            <a:off x="377666" y="2459482"/>
            <a:ext cx="6797992" cy="7057644"/>
          </a:xfrm>
          <a:prstGeom prst="rect"/>
        </p:spPr>
        <p:txBody>
          <a:bodyPr bIns="0" lIns="0" rIns="0" tIns="0" wrap="square">
            <a:spAutoFit/>
          </a:bodyPr>
          <a:p/>
        </p:txBody>
      </p:sp>
      <p:sp>
        <p:nvSpPr>
          <p:cNvPr id="1048578" name="Holder 4"/>
          <p:cNvSpPr>
            <a:spLocks noGrp="1"/>
          </p:cNvSpPr>
          <p:nvPr>
            <p:ph type="ftr" sz="quarter" idx="5"/>
          </p:nvPr>
        </p:nvSpPr>
        <p:spPr>
          <a:xfrm>
            <a:off x="2568130" y="9944862"/>
            <a:ext cx="2417063" cy="534670"/>
          </a:xfrm>
          <a:prstGeom prst="rect"/>
        </p:spPr>
        <p:txBody>
          <a:bodyPr bIns="0" lIns="0" rIns="0" tIns="0" wrap="square">
            <a:spAutoFit/>
          </a:bodyPr>
          <a:lstStyle>
            <a:lvl1pPr algn="ctr">
              <a:defRPr>
                <a:solidFill>
                  <a:schemeClr val="tx1">
                    <a:tint val="75000"/>
                  </a:schemeClr>
                </a:solidFill>
              </a:defRPr>
            </a:lvl1pPr>
          </a:lstStyle>
          <a:p/>
        </p:txBody>
      </p:sp>
      <p:sp>
        <p:nvSpPr>
          <p:cNvPr id="1048579" name="Holder 5"/>
          <p:cNvSpPr>
            <a:spLocks noGrp="1"/>
          </p:cNvSpPr>
          <p:nvPr>
            <p:ph type="dt" sz="half" idx="6"/>
          </p:nvPr>
        </p:nvSpPr>
        <p:spPr>
          <a:xfrm>
            <a:off x="377666" y="9944862"/>
            <a:ext cx="1737264" cy="53467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3/25/2023</a:t>
            </a:fld>
            <a:endParaRPr lang="en-US"/>
          </a:p>
        </p:txBody>
      </p:sp>
      <p:sp>
        <p:nvSpPr>
          <p:cNvPr id="1048580" name="Holder 6"/>
          <p:cNvSpPr>
            <a:spLocks noGrp="1"/>
          </p:cNvSpPr>
          <p:nvPr>
            <p:ph type="sldNum" sz="quarter" idx="7"/>
          </p:nvPr>
        </p:nvSpPr>
        <p:spPr>
          <a:xfrm>
            <a:off x="5438394" y="9944862"/>
            <a:ext cx="1737264" cy="534670"/>
          </a:xfrm>
          <a:prstGeom prst="rect"/>
        </p:spPr>
        <p:txBody>
          <a:bodyPr bIns="0" lIns="0" rIns="0" tIns="0" wrap="square">
            <a:spAutoFit/>
          </a:bodyPr>
          <a:lstStyle>
            <a:lvl1pPr algn="r">
              <a:defRPr>
                <a:solidFill>
                  <a:schemeClr val="tx1">
                    <a:tint val="75000"/>
                  </a:schemeClr>
                </a:solidFill>
              </a:defRPr>
            </a:lvl1pPr>
          </a:lstStyle>
          <a:p>
            <a:fld id="{B6F15528-21DE-4FAA-801E-634DDDAF4B2B}" type="slidenum">
              <a:t>‹#›</a:t>
            </a:fld>
          </a:p>
        </p:txBody>
      </p:sp>
    </p:spTree>
  </p:cSld>
  <p:clrMap accent1="accent1" accent2="accent2" accent3="accent3" accent4="accent4" accent5="accent5" accent6="accent6" bg1="lt1" bg2="lt2" tx1="dk1" tx2="dk2" hlink="hlink" folHlink="folHlink"/>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5" name=""/>
        <p:cNvGrpSpPr/>
        <p:nvPr/>
      </p:nvGrpSpPr>
      <p:grpSpPr>
        <a:xfrm>
          <a:off x="0" y="0"/>
          <a:ext cx="0" cy="0"/>
          <a:chOff x="0" y="0"/>
          <a:chExt cx="0" cy="0"/>
        </a:xfrm>
      </p:grpSpPr>
      <p:sp>
        <p:nvSpPr>
          <p:cNvPr id="1048586" name="object 1"/>
          <p:cNvSpPr/>
          <p:nvPr/>
        </p:nvSpPr>
        <p:spPr>
          <a:xfrm>
            <a:off x="0" y="-18"/>
            <a:ext cx="9144000" cy="266700"/>
          </a:xfrm>
          <a:prstGeom prst="rect"/>
          <a:blipFill>
            <a:blip xmlns:r="http://schemas.openxmlformats.org/officeDocument/2006/relationships" r:embed="rId1" cstate="print"/>
            <a:stretch>
              <a:fillRect/>
            </a:stretch>
          </a:blipFill>
        </p:spPr>
        <p:txBody>
          <a:bodyPr bIns="0" lIns="0" rIns="0" rtlCol="0" tIns="0" wrap="square">
            <a:spAutoFit/>
          </a:bodyPr>
          <a:p/>
        </p:txBody>
      </p:sp>
      <p:sp>
        <p:nvSpPr>
          <p:cNvPr id="1048587" name="object 3"/>
          <p:cNvSpPr txBox="1"/>
          <p:nvPr/>
        </p:nvSpPr>
        <p:spPr>
          <a:xfrm>
            <a:off x="444588" y="2737789"/>
            <a:ext cx="2698672" cy="405512"/>
          </a:xfrm>
          <a:prstGeom prst="rect"/>
        </p:spPr>
        <p:txBody>
          <a:bodyPr bIns="0" lIns="0" rIns="0" rtlCol="0" tIns="0" vert="horz" wrap="square">
            <a:spAutoFit/>
          </a:bodyPr>
          <a:p>
            <a:pPr marL="0" marR="0">
              <a:lnSpc>
                <a:spcPts val="1564"/>
              </a:lnSpc>
              <a:spcBef>
                <a:spcPts val="0"/>
              </a:spcBef>
              <a:spcAft>
                <a:spcPts val="0"/>
              </a:spcAft>
            </a:pPr>
            <a:r>
              <a:rPr dirty="0" sz="1400">
                <a:solidFill>
                  <a:srgbClr val="000000"/>
                </a:solidFill>
                <a:latin typeface="PCPSRI+ArialMT"/>
                <a:cs typeface="PCPSRI+ArialMT"/>
              </a:rPr>
              <a:t>APPLICATION FOR GROCERY</a:t>
            </a:r>
          </a:p>
          <a:p>
            <a:pPr marL="0" marR="0">
              <a:lnSpc>
                <a:spcPts val="1564"/>
              </a:lnSpc>
              <a:spcBef>
                <a:spcPts val="65"/>
              </a:spcBef>
              <a:spcAft>
                <a:spcPts val="0"/>
              </a:spcAft>
            </a:pPr>
            <a:r>
              <a:rPr dirty="0" sz="1400">
                <a:solidFill>
                  <a:srgbClr val="000000"/>
                </a:solidFill>
                <a:latin typeface="PCPSRI+ArialMT"/>
                <a:cs typeface="PCPSRI+ArialMT"/>
              </a:rPr>
              <a:t>DELIVERY</a:t>
            </a:r>
          </a:p>
        </p:txBody>
      </p:sp>
      <p:sp>
        <p:nvSpPr>
          <p:cNvPr id="1048588" name="object 4"/>
          <p:cNvSpPr txBox="1"/>
          <p:nvPr/>
        </p:nvSpPr>
        <p:spPr>
          <a:xfrm>
            <a:off x="352692" y="3419637"/>
            <a:ext cx="1237183" cy="335153"/>
          </a:xfrm>
          <a:prstGeom prst="rect"/>
        </p:spPr>
        <p:txBody>
          <a:bodyPr bIns="0" lIns="0" rIns="0" rtlCol="0" tIns="0" vert="horz" wrap="square">
            <a:spAutoFit/>
          </a:bodyPr>
          <a:p>
            <a:pPr marL="0" marR="0">
              <a:lnSpc>
                <a:spcPts val="2639"/>
              </a:lnSpc>
              <a:spcBef>
                <a:spcPts val="0"/>
              </a:spcBef>
              <a:spcAft>
                <a:spcPts val="0"/>
              </a:spcAft>
            </a:pPr>
            <a:r>
              <a:rPr b="1" dirty="0" sz="2400">
                <a:solidFill>
                  <a:srgbClr val="223669"/>
                </a:solidFill>
                <a:latin typeface="VHELHS+PublicSans-Bold"/>
                <a:cs typeface="VHELHS+PublicSans-Bold"/>
              </a:rPr>
              <a:t>Task - 1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20" name="object 1"/>
          <p:cNvSpPr/>
          <p:nvPr/>
        </p:nvSpPr>
        <p:spPr>
          <a:xfrm>
            <a:off x="0" y="0"/>
            <a:ext cx="9144000" cy="266700"/>
          </a:xfrm>
          <a:prstGeom prst="rect"/>
          <a:blipFill>
            <a:blip xmlns:r="http://schemas.openxmlformats.org/officeDocument/2006/relationships" r:embed="rId1" cstate="print"/>
            <a:stretch>
              <a:fillRect/>
            </a:stretch>
          </a:blipFill>
        </p:spPr>
        <p:txBody>
          <a:bodyPr bIns="0" lIns="0" rIns="0" rtlCol="0" tIns="0" wrap="square">
            <a:spAutoFit/>
          </a:bodyPr>
          <a:p/>
        </p:txBody>
      </p:sp>
      <p:sp>
        <p:nvSpPr>
          <p:cNvPr id="1048621" name="object 3"/>
          <p:cNvSpPr txBox="1"/>
          <p:nvPr/>
        </p:nvSpPr>
        <p:spPr>
          <a:xfrm>
            <a:off x="3629445" y="899206"/>
            <a:ext cx="2183510" cy="251333"/>
          </a:xfrm>
          <a:prstGeom prst="rect"/>
        </p:spPr>
        <p:txBody>
          <a:bodyPr bIns="0" lIns="0" rIns="0" rtlCol="0" tIns="0" vert="horz" wrap="square">
            <a:spAutoFit/>
          </a:bodyPr>
          <a:p>
            <a:pPr marL="0" marR="0">
              <a:lnSpc>
                <a:spcPts val="1979"/>
              </a:lnSpc>
              <a:spcBef>
                <a:spcPts val="0"/>
              </a:spcBef>
              <a:spcAft>
                <a:spcPts val="0"/>
              </a:spcAft>
            </a:pPr>
            <a:r>
              <a:rPr b="1" dirty="0" sz="1800">
                <a:solidFill>
                  <a:srgbClr val="FFFFFF"/>
                </a:solidFill>
                <a:latin typeface="BNGCML+PublicSans-BoldItalic"/>
                <a:cs typeface="BNGCML+PublicSans-BoldItalic"/>
              </a:rPr>
              <a:t>Submission</a:t>
            </a:r>
            <a:r>
              <a:rPr b="1" dirty="0" sz="1800" spc="-45">
                <a:solidFill>
                  <a:srgbClr val="FFFFFF"/>
                </a:solidFill>
                <a:latin typeface="BNGCML+PublicSans-BoldItalic"/>
                <a:cs typeface="BNGCML+PublicSans-BoldItalic"/>
              </a:rPr>
              <a:t> </a:t>
            </a:r>
            <a:r>
              <a:rPr b="1" dirty="0" sz="1800">
                <a:solidFill>
                  <a:srgbClr val="FFFFFF"/>
                </a:solidFill>
                <a:latin typeface="BNGCML+PublicSans-BoldItalic"/>
                <a:cs typeface="BNGCML+PublicSans-BoldItalic"/>
              </a:rPr>
              <a:t>Github</a:t>
            </a:r>
          </a:p>
        </p:txBody>
      </p:sp>
      <p:sp>
        <p:nvSpPr>
          <p:cNvPr id="1048629" name=""/>
          <p:cNvSpPr txBox="1"/>
          <p:nvPr/>
        </p:nvSpPr>
        <p:spPr>
          <a:xfrm>
            <a:off x="3916561" y="3122124"/>
            <a:ext cx="4572000" cy="1348740"/>
          </a:xfrm>
          <a:prstGeom prst="rect"/>
        </p:spPr>
        <p:txBody>
          <a:bodyPr rtlCol="0" wrap="square">
            <a:spAutoFit/>
          </a:bodyPr>
          <a:p>
            <a:r>
              <a:rPr sz="2800" lang="en-IN">
                <a:solidFill>
                  <a:srgbClr val="000000"/>
                </a:solidFill>
              </a:rPr>
              <a:t>https://github.com/Bhavadharani2002/task1.git</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22" name="object 1"/>
          <p:cNvSpPr/>
          <p:nvPr/>
        </p:nvSpPr>
        <p:spPr>
          <a:xfrm>
            <a:off x="0" y="0"/>
            <a:ext cx="9144000" cy="266700"/>
          </a:xfrm>
          <a:prstGeom prst="rect"/>
          <a:blipFill>
            <a:blip xmlns:r="http://schemas.openxmlformats.org/officeDocument/2006/relationships" r:embed="rId1" cstate="print"/>
            <a:stretch>
              <a:fillRect/>
            </a:stretch>
          </a:blipFill>
        </p:spPr>
        <p:txBody>
          <a:bodyPr bIns="0" lIns="0" rIns="0" rtlCol="0" tIns="0" wrap="square">
            <a:spAutoFit/>
          </a:body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7" name=""/>
        <p:cNvGrpSpPr/>
        <p:nvPr/>
      </p:nvGrpSpPr>
      <p:grpSpPr>
        <a:xfrm>
          <a:off x="0" y="0"/>
          <a:ext cx="0" cy="0"/>
          <a:chOff x="0" y="0"/>
          <a:chExt cx="0" cy="0"/>
        </a:xfrm>
      </p:grpSpPr>
      <p:sp>
        <p:nvSpPr>
          <p:cNvPr id="1048589" name="object 1"/>
          <p:cNvSpPr/>
          <p:nvPr/>
        </p:nvSpPr>
        <p:spPr>
          <a:xfrm>
            <a:off x="0" y="0"/>
            <a:ext cx="9144000" cy="266700"/>
          </a:xfrm>
          <a:prstGeom prst="rect"/>
          <a:blipFill>
            <a:blip xmlns:r="http://schemas.openxmlformats.org/officeDocument/2006/relationships" r:embed="rId1" cstate="print"/>
            <a:stretch>
              <a:fillRect/>
            </a:stretch>
          </a:blipFill>
        </p:spPr>
        <p:txBody>
          <a:bodyPr bIns="0" lIns="0" rIns="0" rtlCol="0" tIns="0" wrap="square">
            <a:spAutoFit/>
          </a:bodyPr>
          <a:p/>
        </p:txBody>
      </p:sp>
      <p:sp>
        <p:nvSpPr>
          <p:cNvPr id="1048590" name="object 3"/>
          <p:cNvSpPr txBox="1"/>
          <p:nvPr/>
        </p:nvSpPr>
        <p:spPr>
          <a:xfrm>
            <a:off x="234710" y="721531"/>
            <a:ext cx="2596714" cy="543434"/>
          </a:xfrm>
          <a:prstGeom prst="rect"/>
        </p:spPr>
        <p:txBody>
          <a:bodyPr bIns="0" lIns="0" rIns="0" rtlCol="0" tIns="0" vert="horz" wrap="square">
            <a:spAutoFit/>
          </a:bodyPr>
          <a:p>
            <a:pPr marL="0" marR="0">
              <a:lnSpc>
                <a:spcPts val="2085"/>
              </a:lnSpc>
              <a:spcBef>
                <a:spcPts val="0"/>
              </a:spcBef>
              <a:spcAft>
                <a:spcPts val="0"/>
              </a:spcAft>
            </a:pPr>
            <a:r>
              <a:rPr b="1" dirty="0" sz="1850">
                <a:solidFill>
                  <a:srgbClr val="C88C32"/>
                </a:solidFill>
                <a:latin typeface="UCTMJH+EBGaramond-Bold"/>
                <a:cs typeface="UCTMJH+EBGaramond-Bold"/>
              </a:rPr>
              <a:t>ApplicationꢀForꢀGroceryꢀ</a:t>
            </a:r>
          </a:p>
          <a:p>
            <a:pPr marL="0" marR="0">
              <a:lnSpc>
                <a:spcPts val="2085"/>
              </a:lnSpc>
              <a:spcBef>
                <a:spcPts val="109"/>
              </a:spcBef>
              <a:spcAft>
                <a:spcPts val="0"/>
              </a:spcAft>
            </a:pPr>
            <a:r>
              <a:rPr b="1" dirty="0" sz="1850">
                <a:solidFill>
                  <a:srgbClr val="C88C32"/>
                </a:solidFill>
                <a:latin typeface="UCTMJH+EBGaramond-Bold"/>
                <a:cs typeface="UCTMJH+EBGaramond-Bold"/>
              </a:rPr>
              <a:t>Deliveryꢀ</a:t>
            </a:r>
          </a:p>
        </p:txBody>
      </p:sp>
      <p:sp>
        <p:nvSpPr>
          <p:cNvPr id="1048591" name="object 4"/>
          <p:cNvSpPr txBox="1"/>
          <p:nvPr/>
        </p:nvSpPr>
        <p:spPr>
          <a:xfrm>
            <a:off x="236135" y="1354003"/>
            <a:ext cx="4154271" cy="1398523"/>
          </a:xfrm>
          <a:prstGeom prst="rect"/>
        </p:spPr>
        <p:txBody>
          <a:bodyPr bIns="0" lIns="0" rIns="0" rtlCol="0" tIns="0" vert="horz" wrap="square">
            <a:spAutoFit/>
          </a:bodyPr>
          <a:p>
            <a:pPr marL="0" marR="0">
              <a:lnSpc>
                <a:spcPts val="1359"/>
              </a:lnSpc>
              <a:spcBef>
                <a:spcPts val="0"/>
              </a:spcBef>
              <a:spcAft>
                <a:spcPts val="0"/>
              </a:spcAft>
            </a:pPr>
            <a:r>
              <a:rPr dirty="0" sz="1200">
                <a:solidFill>
                  <a:srgbClr val="FFFFFF"/>
                </a:solidFill>
                <a:latin typeface="AAFLFD+EBGaramond-Medium"/>
                <a:cs typeface="AAFLFD+EBGaramond-Medium"/>
              </a:rPr>
              <a:t>TheꢀGroceryꢀDeliveryꢀApplicationꢀisꢀaꢀweb-basedꢀapplicationꢀthatꢀ</a:t>
            </a:r>
          </a:p>
          <a:p>
            <a:pPr marL="0" marR="0">
              <a:lnSpc>
                <a:spcPts val="1359"/>
              </a:lnSpc>
              <a:spcBef>
                <a:spcPts val="30"/>
              </a:spcBef>
              <a:spcAft>
                <a:spcPts val="0"/>
              </a:spcAft>
            </a:pPr>
            <a:r>
              <a:rPr dirty="0" sz="1200">
                <a:solidFill>
                  <a:srgbClr val="FFFFFF"/>
                </a:solidFill>
                <a:latin typeface="AAFLFD+EBGaramond-Medium"/>
                <a:cs typeface="AAFLFD+EBGaramond-Medium"/>
              </a:rPr>
              <a:t>enablesꢀusersꢀtoꢀorderꢀgroceriesꢀonlineꢀandꢀhaveꢀthemꢀdeliveredꢀ</a:t>
            </a:r>
          </a:p>
          <a:p>
            <a:pPr marL="0" marR="0">
              <a:lnSpc>
                <a:spcPts val="1359"/>
              </a:lnSpc>
              <a:spcBef>
                <a:spcPts val="30"/>
              </a:spcBef>
              <a:spcAft>
                <a:spcPts val="0"/>
              </a:spcAft>
            </a:pPr>
            <a:r>
              <a:rPr dirty="0" sz="1200">
                <a:solidFill>
                  <a:srgbClr val="FFFFFF"/>
                </a:solidFill>
                <a:latin typeface="AAFLFD+EBGaramond-Medium"/>
                <a:cs typeface="AAFLFD+EBGaramond-Medium"/>
              </a:rPr>
              <a:t>toꢀtheirꢀdoorstep.ꢀThisꢀSRSꢀdocumentꢀprovidesꢀanꢀoverviewꢀofꢀtheꢀ</a:t>
            </a:r>
          </a:p>
          <a:p>
            <a:pPr marL="0" marR="0">
              <a:lnSpc>
                <a:spcPts val="1359"/>
              </a:lnSpc>
              <a:spcBef>
                <a:spcPts val="80"/>
              </a:spcBef>
              <a:spcAft>
                <a:spcPts val="0"/>
              </a:spcAft>
            </a:pPr>
            <a:r>
              <a:rPr dirty="0" sz="1200">
                <a:solidFill>
                  <a:srgbClr val="FFFFFF"/>
                </a:solidFill>
                <a:latin typeface="AAFLFD+EBGaramond-Medium"/>
                <a:cs typeface="AAFLFD+EBGaramond-Medium"/>
              </a:rPr>
              <a:t>functionality,ꢀfeatures,ꢀandꢀrequirementsꢀforꢀtheꢀapplication</a:t>
            </a:r>
          </a:p>
        </p:txBody>
      </p:sp>
      <p:sp>
        <p:nvSpPr>
          <p:cNvPr id="1048592" name="object 5"/>
          <p:cNvSpPr txBox="1"/>
          <p:nvPr/>
        </p:nvSpPr>
        <p:spPr>
          <a:xfrm>
            <a:off x="410888" y="2444184"/>
            <a:ext cx="1436143" cy="198629"/>
          </a:xfrm>
          <a:prstGeom prst="rect"/>
        </p:spPr>
        <p:txBody>
          <a:bodyPr bIns="0" lIns="0" rIns="0" rtlCol="0" tIns="0" vert="horz" wrap="square">
            <a:spAutoFit/>
          </a:bodyPr>
          <a:p>
            <a:pPr marL="0" marR="0">
              <a:lnSpc>
                <a:spcPts val="1564"/>
              </a:lnSpc>
              <a:spcBef>
                <a:spcPts val="0"/>
              </a:spcBef>
              <a:spcAft>
                <a:spcPts val="0"/>
              </a:spcAft>
            </a:pPr>
            <a:r>
              <a:rPr b="1" dirty="0" sz="1400">
                <a:solidFill>
                  <a:srgbClr val="C88C32"/>
                </a:solidFill>
                <a:latin typeface="NPBAHN+Arial-BoldMT"/>
                <a:cs typeface="NPBAHN+Arial-BoldMT"/>
              </a:rPr>
              <a:t>LMS Username</a:t>
            </a:r>
          </a:p>
        </p:txBody>
      </p:sp>
      <p:sp>
        <p:nvSpPr>
          <p:cNvPr id="1048593" name="object 6"/>
          <p:cNvSpPr txBox="1"/>
          <p:nvPr/>
        </p:nvSpPr>
        <p:spPr>
          <a:xfrm>
            <a:off x="2542744" y="2444184"/>
            <a:ext cx="636661" cy="198629"/>
          </a:xfrm>
          <a:prstGeom prst="rect"/>
        </p:spPr>
        <p:txBody>
          <a:bodyPr bIns="0" lIns="0" rIns="0" rtlCol="0" tIns="0" vert="horz" wrap="square">
            <a:spAutoFit/>
          </a:bodyPr>
          <a:p>
            <a:pPr marL="0" marR="0">
              <a:lnSpc>
                <a:spcPts val="1564"/>
              </a:lnSpc>
              <a:spcBef>
                <a:spcPts val="0"/>
              </a:spcBef>
              <a:spcAft>
                <a:spcPts val="0"/>
              </a:spcAft>
            </a:pPr>
            <a:r>
              <a:rPr b="1" dirty="0" sz="1400">
                <a:solidFill>
                  <a:srgbClr val="C88C32"/>
                </a:solidFill>
                <a:latin typeface="NPBAHN+Arial-BoldMT"/>
                <a:cs typeface="NPBAHN+Arial-BoldMT"/>
              </a:rPr>
              <a:t>Name</a:t>
            </a:r>
          </a:p>
        </p:txBody>
      </p:sp>
      <p:sp>
        <p:nvSpPr>
          <p:cNvPr id="1048594" name="object 7"/>
          <p:cNvSpPr txBox="1"/>
          <p:nvPr/>
        </p:nvSpPr>
        <p:spPr>
          <a:xfrm>
            <a:off x="3808838" y="2444184"/>
            <a:ext cx="646385" cy="198629"/>
          </a:xfrm>
          <a:prstGeom prst="rect"/>
        </p:spPr>
        <p:txBody>
          <a:bodyPr bIns="0" lIns="0" rIns="0" rtlCol="0" tIns="0" vert="horz" wrap="square">
            <a:spAutoFit/>
          </a:bodyPr>
          <a:p>
            <a:pPr marL="0" marR="0">
              <a:lnSpc>
                <a:spcPts val="1564"/>
              </a:lnSpc>
              <a:spcBef>
                <a:spcPts val="0"/>
              </a:spcBef>
              <a:spcAft>
                <a:spcPts val="0"/>
              </a:spcAft>
            </a:pPr>
            <a:r>
              <a:rPr b="1" dirty="0" sz="1400">
                <a:solidFill>
                  <a:srgbClr val="C88C32"/>
                </a:solidFill>
                <a:latin typeface="NPBAHN+Arial-BoldMT"/>
                <a:cs typeface="NPBAHN+Arial-BoldMT"/>
              </a:rPr>
              <a:t>Batch</a:t>
            </a:r>
          </a:p>
        </p:txBody>
      </p:sp>
      <p:sp>
        <p:nvSpPr>
          <p:cNvPr id="1048595" name="object 8"/>
          <p:cNvSpPr txBox="1"/>
          <p:nvPr/>
        </p:nvSpPr>
        <p:spPr>
          <a:xfrm>
            <a:off x="273963" y="2907109"/>
            <a:ext cx="809273" cy="985647"/>
          </a:xfrm>
          <a:prstGeom prst="rect"/>
        </p:spPr>
        <p:txBody>
          <a:bodyPr bIns="0" lIns="0" rIns="0" rtlCol="0" tIns="0" vert="horz" wrap="square">
            <a:spAutoFit/>
          </a:bodyPr>
          <a:p>
            <a:pPr marL="0" marR="0">
              <a:lnSpc>
                <a:spcPts val="1564"/>
              </a:lnSpc>
              <a:spcBef>
                <a:spcPts val="0"/>
              </a:spcBef>
              <a:spcAft>
                <a:spcPts val="0"/>
              </a:spcAft>
            </a:pPr>
            <a:r>
              <a:rPr dirty="0" sz="1400">
                <a:solidFill>
                  <a:srgbClr val="000000"/>
                </a:solidFill>
                <a:latin typeface="PCPSRI+ArialMT"/>
                <a:cs typeface="PCPSRI+ArialMT"/>
              </a:rPr>
              <a:t>2101a23</a:t>
            </a:r>
            <a:r>
              <a:rPr dirty="0" sz="1400" lang="en-US">
                <a:solidFill>
                  <a:srgbClr val="000000"/>
                </a:solidFill>
                <a:latin typeface="PCPSRI+ArialMT"/>
                <a:cs typeface="PCPSRI+ArialMT"/>
              </a:rPr>
              <a:t>2</a:t>
            </a:r>
            <a:r>
              <a:rPr dirty="0" sz="1400" lang="en-US">
                <a:solidFill>
                  <a:srgbClr val="000000"/>
                </a:solidFill>
                <a:latin typeface="PCPSRI+ArialMT"/>
                <a:cs typeface="PCPSRI+ArialMT"/>
              </a:rPr>
              <a:t>8</a:t>
            </a:r>
            <a:endParaRPr altLang="en-US" lang="zh-CN"/>
          </a:p>
          <a:p>
            <a:pPr marL="0" marR="0">
              <a:lnSpc>
                <a:spcPts val="1564"/>
              </a:lnSpc>
              <a:spcBef>
                <a:spcPts val="1505"/>
              </a:spcBef>
              <a:spcAft>
                <a:spcPts val="0"/>
              </a:spcAft>
            </a:pPr>
            <a:r>
              <a:rPr dirty="0" sz="1400">
                <a:solidFill>
                  <a:srgbClr val="000000"/>
                </a:solidFill>
                <a:latin typeface="PCPSRI+ArialMT"/>
                <a:cs typeface="PCPSRI+ArialMT"/>
              </a:rPr>
              <a:t>2101a23</a:t>
            </a:r>
            <a:r>
              <a:rPr dirty="0" sz="1400" lang="en-US">
                <a:solidFill>
                  <a:srgbClr val="000000"/>
                </a:solidFill>
                <a:latin typeface="PCPSRI+ArialMT"/>
                <a:cs typeface="PCPSRI+ArialMT"/>
              </a:rPr>
              <a:t>2</a:t>
            </a:r>
            <a:r>
              <a:rPr dirty="0" sz="1400" lang="en-US">
                <a:solidFill>
                  <a:srgbClr val="000000"/>
                </a:solidFill>
                <a:latin typeface="PCPSRI+ArialMT"/>
                <a:cs typeface="PCPSRI+ArialMT"/>
              </a:rPr>
              <a:t>5</a:t>
            </a:r>
            <a:endParaRPr altLang="en-US" lang="zh-CN"/>
          </a:p>
        </p:txBody>
      </p:sp>
      <p:sp>
        <p:nvSpPr>
          <p:cNvPr id="1048596" name="object 9"/>
          <p:cNvSpPr txBox="1"/>
          <p:nvPr/>
        </p:nvSpPr>
        <p:spPr>
          <a:xfrm>
            <a:off x="2013362" y="2907109"/>
            <a:ext cx="1160571" cy="397256"/>
          </a:xfrm>
          <a:prstGeom prst="rect"/>
        </p:spPr>
        <p:txBody>
          <a:bodyPr bIns="0" lIns="0" rIns="0" rtlCol="0" tIns="0" vert="horz" wrap="square">
            <a:spAutoFit/>
          </a:bodyPr>
          <a:p>
            <a:pPr marL="0" marR="0">
              <a:lnSpc>
                <a:spcPts val="1564"/>
              </a:lnSpc>
              <a:spcBef>
                <a:spcPts val="0"/>
              </a:spcBef>
              <a:spcAft>
                <a:spcPts val="0"/>
              </a:spcAft>
            </a:pPr>
            <a:r>
              <a:rPr dirty="0" sz="1400" lang="en-US">
                <a:solidFill>
                  <a:srgbClr val="000000"/>
                </a:solidFill>
                <a:latin typeface="PCPSRI+ArialMT"/>
                <a:cs typeface="PCPSRI+ArialMT"/>
              </a:rPr>
              <a:t>M</a:t>
            </a:r>
            <a:r>
              <a:rPr dirty="0" sz="1400" lang="en-US">
                <a:solidFill>
                  <a:srgbClr val="000000"/>
                </a:solidFill>
                <a:latin typeface="PCPSRI+ArialMT"/>
                <a:cs typeface="PCPSRI+ArialMT"/>
              </a:rPr>
              <a:t>e</a:t>
            </a:r>
            <a:r>
              <a:rPr dirty="0" sz="1400" lang="en-US">
                <a:solidFill>
                  <a:srgbClr val="000000"/>
                </a:solidFill>
                <a:latin typeface="PCPSRI+ArialMT"/>
                <a:cs typeface="PCPSRI+ArialMT"/>
              </a:rPr>
              <a:t>r</a:t>
            </a:r>
            <a:r>
              <a:rPr dirty="0" sz="1400" lang="en-US">
                <a:solidFill>
                  <a:srgbClr val="000000"/>
                </a:solidFill>
                <a:latin typeface="PCPSRI+ArialMT"/>
                <a:cs typeface="PCPSRI+ArialMT"/>
              </a:rPr>
              <a:t>lin</a:t>
            </a:r>
            <a:r>
              <a:rPr dirty="0" sz="1400" lang="en-US">
                <a:solidFill>
                  <a:srgbClr val="000000"/>
                </a:solidFill>
                <a:latin typeface="PCPSRI+ArialMT"/>
                <a:cs typeface="PCPSRI+ArialMT"/>
              </a:rPr>
              <a:t> </a:t>
            </a:r>
            <a:r>
              <a:rPr dirty="0" sz="1400" lang="en-US">
                <a:solidFill>
                  <a:srgbClr val="000000"/>
                </a:solidFill>
                <a:latin typeface="PCPSRI+ArialMT"/>
                <a:cs typeface="PCPSRI+ArialMT"/>
              </a:rPr>
              <a:t>Mary</a:t>
            </a:r>
            <a:r>
              <a:rPr dirty="0" sz="1400" lang="en-US">
                <a:solidFill>
                  <a:srgbClr val="000000"/>
                </a:solidFill>
                <a:latin typeface="PCPSRI+ArialMT"/>
                <a:cs typeface="PCPSRI+ArialMT"/>
              </a:rPr>
              <a:t> </a:t>
            </a:r>
            <a:r>
              <a:rPr dirty="0" sz="1400" lang="en-US">
                <a:solidFill>
                  <a:srgbClr val="000000"/>
                </a:solidFill>
                <a:latin typeface="PCPSRI+ArialMT"/>
                <a:cs typeface="PCPSRI+ArialMT"/>
              </a:rPr>
              <a:t>Babu</a:t>
            </a:r>
            <a:r>
              <a:rPr dirty="0" sz="1400" lang="en-US">
                <a:solidFill>
                  <a:srgbClr val="000000"/>
                </a:solidFill>
                <a:latin typeface="PCPSRI+ArialMT"/>
                <a:cs typeface="PCPSRI+ArialMT"/>
              </a:rPr>
              <a:t> </a:t>
            </a:r>
            <a:endParaRPr altLang="en-US" lang="zh-CN"/>
          </a:p>
        </p:txBody>
      </p:sp>
      <p:sp>
        <p:nvSpPr>
          <p:cNvPr id="1048597" name="object 10"/>
          <p:cNvSpPr txBox="1"/>
          <p:nvPr/>
        </p:nvSpPr>
        <p:spPr>
          <a:xfrm>
            <a:off x="3739163" y="2907109"/>
            <a:ext cx="468758" cy="588392"/>
          </a:xfrm>
          <a:prstGeom prst="rect"/>
        </p:spPr>
        <p:txBody>
          <a:bodyPr bIns="0" lIns="0" rIns="0" rtlCol="0" tIns="0" vert="horz" wrap="square">
            <a:spAutoFit/>
          </a:bodyPr>
          <a:p>
            <a:pPr marL="0" marR="0">
              <a:lnSpc>
                <a:spcPts val="1564"/>
              </a:lnSpc>
              <a:spcBef>
                <a:spcPts val="0"/>
              </a:spcBef>
              <a:spcAft>
                <a:spcPts val="0"/>
              </a:spcAft>
            </a:pPr>
            <a:r>
              <a:rPr dirty="0" sz="1400">
                <a:solidFill>
                  <a:srgbClr val="000000"/>
                </a:solidFill>
                <a:latin typeface="PCPSRI+ArialMT"/>
                <a:cs typeface="PCPSRI+ArialMT"/>
              </a:rPr>
              <a:t>A23</a:t>
            </a:r>
          </a:p>
          <a:p>
            <a:pPr marL="0" marR="0">
              <a:lnSpc>
                <a:spcPts val="1564"/>
              </a:lnSpc>
              <a:spcBef>
                <a:spcPts val="1505"/>
              </a:spcBef>
              <a:spcAft>
                <a:spcPts val="0"/>
              </a:spcAft>
            </a:pPr>
            <a:r>
              <a:rPr dirty="0" sz="1400">
                <a:solidFill>
                  <a:srgbClr val="000000"/>
                </a:solidFill>
                <a:latin typeface="PCPSRI+ArialMT"/>
                <a:cs typeface="PCPSRI+ArialMT"/>
              </a:rPr>
              <a:t>A23</a:t>
            </a:r>
          </a:p>
        </p:txBody>
      </p:sp>
      <p:sp>
        <p:nvSpPr>
          <p:cNvPr id="1048598" name="object 11"/>
          <p:cNvSpPr txBox="1"/>
          <p:nvPr/>
        </p:nvSpPr>
        <p:spPr>
          <a:xfrm>
            <a:off x="2013363" y="3303320"/>
            <a:ext cx="1583332" cy="198629"/>
          </a:xfrm>
          <a:prstGeom prst="rect"/>
        </p:spPr>
        <p:txBody>
          <a:bodyPr bIns="0" lIns="0" rIns="0" rtlCol="0" tIns="0" vert="horz" wrap="square">
            <a:spAutoFit/>
          </a:bodyPr>
          <a:p>
            <a:pPr marL="0" marR="0">
              <a:lnSpc>
                <a:spcPts val="1564"/>
              </a:lnSpc>
              <a:spcBef>
                <a:spcPts val="0"/>
              </a:spcBef>
              <a:spcAft>
                <a:spcPts val="0"/>
              </a:spcAft>
            </a:pPr>
            <a:r>
              <a:rPr dirty="0" sz="1400" lang="en-US">
                <a:solidFill>
                  <a:srgbClr val="000000"/>
                </a:solidFill>
                <a:latin typeface="PCPSRI+ArialMT"/>
                <a:cs typeface="PCPSRI+ArialMT"/>
              </a:rPr>
              <a:t>B</a:t>
            </a:r>
            <a:r>
              <a:rPr dirty="0" sz="1400" lang="en-US">
                <a:solidFill>
                  <a:srgbClr val="000000"/>
                </a:solidFill>
                <a:latin typeface="PCPSRI+ArialMT"/>
                <a:cs typeface="PCPSRI+ArialMT"/>
              </a:rPr>
              <a:t>h</a:t>
            </a:r>
            <a:r>
              <a:rPr dirty="0" sz="1400" lang="en-US">
                <a:solidFill>
                  <a:srgbClr val="000000"/>
                </a:solidFill>
                <a:latin typeface="PCPSRI+ArialMT"/>
                <a:cs typeface="PCPSRI+ArialMT"/>
              </a:rPr>
              <a:t>a</a:t>
            </a:r>
            <a:r>
              <a:rPr dirty="0" sz="1400" lang="en-US">
                <a:solidFill>
                  <a:srgbClr val="000000"/>
                </a:solidFill>
                <a:latin typeface="PCPSRI+ArialMT"/>
                <a:cs typeface="PCPSRI+ArialMT"/>
              </a:rPr>
              <a:t>v</a:t>
            </a:r>
            <a:r>
              <a:rPr dirty="0" sz="1400" lang="en-US">
                <a:solidFill>
                  <a:srgbClr val="000000"/>
                </a:solidFill>
                <a:latin typeface="PCPSRI+ArialMT"/>
                <a:cs typeface="PCPSRI+ArialMT"/>
              </a:rPr>
              <a:t>a</a:t>
            </a:r>
            <a:r>
              <a:rPr dirty="0" sz="1400" lang="en-US">
                <a:solidFill>
                  <a:srgbClr val="000000"/>
                </a:solidFill>
                <a:latin typeface="PCPSRI+ArialMT"/>
                <a:cs typeface="PCPSRI+ArialMT"/>
              </a:rPr>
              <a:t>d</a:t>
            </a:r>
            <a:r>
              <a:rPr dirty="0" sz="1400" lang="en-US">
                <a:solidFill>
                  <a:srgbClr val="000000"/>
                </a:solidFill>
                <a:latin typeface="PCPSRI+ArialMT"/>
                <a:cs typeface="PCPSRI+ArialMT"/>
              </a:rPr>
              <a:t>h</a:t>
            </a:r>
            <a:r>
              <a:rPr dirty="0" sz="1400" lang="en-US">
                <a:solidFill>
                  <a:srgbClr val="000000"/>
                </a:solidFill>
                <a:latin typeface="PCPSRI+ArialMT"/>
                <a:cs typeface="PCPSRI+ArialMT"/>
              </a:rPr>
              <a:t>a</a:t>
            </a:r>
            <a:r>
              <a:rPr dirty="0" sz="1400" lang="en-US">
                <a:solidFill>
                  <a:srgbClr val="000000"/>
                </a:solidFill>
                <a:latin typeface="PCPSRI+ArialMT"/>
                <a:cs typeface="PCPSRI+ArialMT"/>
              </a:rPr>
              <a:t>r</a:t>
            </a:r>
            <a:r>
              <a:rPr dirty="0" sz="1400" lang="en-US">
                <a:solidFill>
                  <a:srgbClr val="000000"/>
                </a:solidFill>
                <a:latin typeface="PCPSRI+ArialMT"/>
                <a:cs typeface="PCPSRI+ArialMT"/>
              </a:rPr>
              <a:t>a</a:t>
            </a:r>
            <a:r>
              <a:rPr dirty="0" sz="1400" lang="en-US">
                <a:solidFill>
                  <a:srgbClr val="000000"/>
                </a:solidFill>
                <a:latin typeface="PCPSRI+ArialMT"/>
                <a:cs typeface="PCPSRI+ArialMT"/>
              </a:rPr>
              <a:t>n</a:t>
            </a:r>
            <a:r>
              <a:rPr dirty="0" sz="1400" lang="en-US">
                <a:solidFill>
                  <a:srgbClr val="000000"/>
                </a:solidFill>
                <a:latin typeface="PCPSRI+ArialMT"/>
                <a:cs typeface="PCPSRI+ArialMT"/>
              </a:rPr>
              <a:t>i</a:t>
            </a:r>
            <a:r>
              <a:rPr dirty="0" sz="1400" lang="en-US">
                <a:solidFill>
                  <a:srgbClr val="000000"/>
                </a:solidFill>
                <a:latin typeface="PCPSRI+ArialMT"/>
                <a:cs typeface="PCPSRI+ArialMT"/>
              </a:rPr>
              <a:t>.</a:t>
            </a:r>
            <a:r>
              <a:rPr dirty="0" sz="1400" lang="en-US">
                <a:solidFill>
                  <a:srgbClr val="000000"/>
                </a:solidFill>
                <a:latin typeface="PCPSRI+ArialMT"/>
                <a:cs typeface="PCPSRI+ArialMT"/>
              </a:rPr>
              <a:t>M</a:t>
            </a:r>
            <a:endParaRPr altLang="en-US" lang="zh-CN"/>
          </a:p>
        </p:txBody>
      </p:sp>
      <p:sp>
        <p:nvSpPr>
          <p:cNvPr id="1048599" name="object 12"/>
          <p:cNvSpPr txBox="1"/>
          <p:nvPr/>
        </p:nvSpPr>
        <p:spPr>
          <a:xfrm>
            <a:off x="273963" y="3912889"/>
            <a:ext cx="1042354" cy="198629"/>
          </a:xfrm>
          <a:prstGeom prst="rect"/>
        </p:spPr>
        <p:txBody>
          <a:bodyPr bIns="0" lIns="0" rIns="0" rtlCol="0" tIns="0" vert="horz" wrap="square">
            <a:spAutoFit/>
          </a:bodyPr>
          <a:p>
            <a:pPr marL="0" marR="0">
              <a:lnSpc>
                <a:spcPts val="1564"/>
              </a:lnSpc>
              <a:spcBef>
                <a:spcPts val="0"/>
              </a:spcBef>
              <a:spcAft>
                <a:spcPts val="0"/>
              </a:spcAft>
            </a:pPr>
            <a:r>
              <a:rPr dirty="0" sz="1400">
                <a:solidFill>
                  <a:srgbClr val="000000"/>
                </a:solidFill>
                <a:latin typeface="PCPSRI+ArialMT"/>
                <a:cs typeface="PCPSRI+ArialMT"/>
              </a:rPr>
              <a:t>2101a23</a:t>
            </a:r>
            <a:r>
              <a:rPr dirty="0" sz="1400" lang="en-US">
                <a:solidFill>
                  <a:srgbClr val="000000"/>
                </a:solidFill>
                <a:latin typeface="PCPSRI+ArialMT"/>
                <a:cs typeface="PCPSRI+ArialMT"/>
              </a:rPr>
              <a:t>1</a:t>
            </a:r>
            <a:r>
              <a:rPr dirty="0" sz="1400" lang="en-US">
                <a:solidFill>
                  <a:srgbClr val="000000"/>
                </a:solidFill>
                <a:latin typeface="PCPSRI+ArialMT"/>
                <a:cs typeface="PCPSRI+ArialMT"/>
              </a:rPr>
              <a:t>0</a:t>
            </a:r>
            <a:endParaRPr altLang="en-US" lang="zh-CN"/>
          </a:p>
        </p:txBody>
      </p:sp>
      <p:sp>
        <p:nvSpPr>
          <p:cNvPr id="1048600" name="object 13"/>
          <p:cNvSpPr txBox="1"/>
          <p:nvPr/>
        </p:nvSpPr>
        <p:spPr>
          <a:xfrm>
            <a:off x="2013363" y="3912889"/>
            <a:ext cx="1120750" cy="397256"/>
          </a:xfrm>
          <a:prstGeom prst="rect"/>
        </p:spPr>
        <p:txBody>
          <a:bodyPr bIns="0" lIns="0" rIns="0" rtlCol="0" tIns="0" vert="horz" wrap="square">
            <a:spAutoFit/>
          </a:bodyPr>
          <a:p>
            <a:pPr marL="0" marR="0">
              <a:lnSpc>
                <a:spcPts val="1564"/>
              </a:lnSpc>
              <a:spcBef>
                <a:spcPts val="0"/>
              </a:spcBef>
              <a:spcAft>
                <a:spcPts val="0"/>
              </a:spcAft>
            </a:pPr>
            <a:r>
              <a:rPr dirty="0" sz="1400" lang="en-US">
                <a:solidFill>
                  <a:srgbClr val="000000"/>
                </a:solidFill>
                <a:latin typeface="PCPSRI+ArialMT"/>
                <a:cs typeface="PCPSRI+ArialMT"/>
              </a:rPr>
              <a:t>K</a:t>
            </a:r>
            <a:r>
              <a:rPr dirty="0" sz="1400" lang="en-US">
                <a:solidFill>
                  <a:srgbClr val="000000"/>
                </a:solidFill>
                <a:latin typeface="PCPSRI+ArialMT"/>
                <a:cs typeface="PCPSRI+ArialMT"/>
              </a:rPr>
              <a:t>a</a:t>
            </a:r>
            <a:r>
              <a:rPr dirty="0" sz="1400" lang="en-US">
                <a:solidFill>
                  <a:srgbClr val="000000"/>
                </a:solidFill>
                <a:latin typeface="PCPSRI+ArialMT"/>
                <a:cs typeface="PCPSRI+ArialMT"/>
              </a:rPr>
              <a:t>m</a:t>
            </a:r>
            <a:r>
              <a:rPr dirty="0" sz="1400" lang="en-US">
                <a:solidFill>
                  <a:srgbClr val="000000"/>
                </a:solidFill>
                <a:latin typeface="PCPSRI+ArialMT"/>
                <a:cs typeface="PCPSRI+ArialMT"/>
              </a:rPr>
              <a:t>e</a:t>
            </a:r>
            <a:r>
              <a:rPr dirty="0" sz="1400" lang="en-US">
                <a:solidFill>
                  <a:srgbClr val="000000"/>
                </a:solidFill>
                <a:latin typeface="PCPSRI+ArialMT"/>
                <a:cs typeface="PCPSRI+ArialMT"/>
              </a:rPr>
              <a:t>s</a:t>
            </a:r>
            <a:r>
              <a:rPr dirty="0" sz="1400" lang="en-US">
                <a:solidFill>
                  <a:srgbClr val="000000"/>
                </a:solidFill>
                <a:latin typeface="PCPSRI+ArialMT"/>
                <a:cs typeface="PCPSRI+ArialMT"/>
              </a:rPr>
              <a:t>h</a:t>
            </a:r>
            <a:r>
              <a:rPr dirty="0" sz="1400" lang="en-US">
                <a:solidFill>
                  <a:srgbClr val="000000"/>
                </a:solidFill>
                <a:latin typeface="PCPSRI+ArialMT"/>
                <a:cs typeface="PCPSRI+ArialMT"/>
              </a:rPr>
              <a:t>waran</a:t>
            </a:r>
            <a:r>
              <a:rPr dirty="0" sz="1400" lang="en-US">
                <a:solidFill>
                  <a:srgbClr val="000000"/>
                </a:solidFill>
                <a:latin typeface="PCPSRI+ArialMT"/>
                <a:cs typeface="PCPSRI+ArialMT"/>
              </a:rPr>
              <a:t>.</a:t>
            </a:r>
            <a:r>
              <a:rPr dirty="0" sz="1400" lang="en-US">
                <a:solidFill>
                  <a:srgbClr val="000000"/>
                </a:solidFill>
                <a:latin typeface="PCPSRI+ArialMT"/>
                <a:cs typeface="PCPSRI+ArialMT"/>
              </a:rPr>
              <a:t> </a:t>
            </a:r>
            <a:r>
              <a:rPr dirty="0" sz="1400" lang="en-US">
                <a:solidFill>
                  <a:srgbClr val="000000"/>
                </a:solidFill>
                <a:latin typeface="PCPSRI+ArialMT"/>
                <a:cs typeface="PCPSRI+ArialMT"/>
              </a:rPr>
              <a:t>B</a:t>
            </a:r>
            <a:endParaRPr altLang="en-US" lang="zh-CN"/>
          </a:p>
        </p:txBody>
      </p:sp>
      <p:sp>
        <p:nvSpPr>
          <p:cNvPr id="1048601" name="object 14"/>
          <p:cNvSpPr txBox="1"/>
          <p:nvPr/>
        </p:nvSpPr>
        <p:spPr>
          <a:xfrm>
            <a:off x="3739163" y="3912889"/>
            <a:ext cx="468758" cy="198629"/>
          </a:xfrm>
          <a:prstGeom prst="rect"/>
        </p:spPr>
        <p:txBody>
          <a:bodyPr bIns="0" lIns="0" rIns="0" rtlCol="0" tIns="0" vert="horz" wrap="square">
            <a:spAutoFit/>
          </a:bodyPr>
          <a:p>
            <a:pPr marL="0" marR="0">
              <a:lnSpc>
                <a:spcPts val="1564"/>
              </a:lnSpc>
              <a:spcBef>
                <a:spcPts val="0"/>
              </a:spcBef>
              <a:spcAft>
                <a:spcPts val="0"/>
              </a:spcAft>
            </a:pPr>
            <a:r>
              <a:rPr dirty="0" sz="1400">
                <a:solidFill>
                  <a:srgbClr val="000000"/>
                </a:solidFill>
                <a:latin typeface="PCPSRI+ArialMT"/>
                <a:cs typeface="PCPSRI+ArialMT"/>
              </a:rPr>
              <a:t>A23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8" name=""/>
        <p:cNvGrpSpPr/>
        <p:nvPr/>
      </p:nvGrpSpPr>
      <p:grpSpPr>
        <a:xfrm>
          <a:off x="0" y="0"/>
          <a:ext cx="0" cy="0"/>
          <a:chOff x="0" y="0"/>
          <a:chExt cx="0" cy="0"/>
        </a:xfrm>
      </p:grpSpPr>
      <p:sp>
        <p:nvSpPr>
          <p:cNvPr id="1048602" name="object 4"/>
          <p:cNvSpPr txBox="1"/>
          <p:nvPr/>
        </p:nvSpPr>
        <p:spPr>
          <a:xfrm>
            <a:off x="236135" y="1354003"/>
            <a:ext cx="4154271" cy="1398523"/>
          </a:xfrm>
          <a:prstGeom prst="rect"/>
        </p:spPr>
        <p:txBody>
          <a:bodyPr bIns="0" lIns="0" rIns="0" rtlCol="0" tIns="0" vert="horz" wrap="square">
            <a:spAutoFit/>
          </a:bodyPr>
          <a:p>
            <a:pPr marL="0" marR="0">
              <a:lnSpc>
                <a:spcPts val="1359"/>
              </a:lnSpc>
              <a:spcBef>
                <a:spcPts val="0"/>
              </a:spcBef>
              <a:spcAft>
                <a:spcPts val="0"/>
              </a:spcAft>
            </a:pPr>
            <a:r>
              <a:rPr dirty="0" sz="1200">
                <a:solidFill>
                  <a:srgbClr val="FFFFFF"/>
                </a:solidFill>
                <a:latin typeface="AAFLFD+EBGaramond-Medium"/>
                <a:cs typeface="AAFLFD+EBGaramond-Medium"/>
              </a:rPr>
              <a:t>TheꢀGroceryꢀDeliveryꢀApplicationꢀisꢀaꢀweb-basedꢀapplicationꢀthatꢀ</a:t>
            </a:r>
          </a:p>
          <a:p>
            <a:pPr marL="0" marR="0">
              <a:lnSpc>
                <a:spcPts val="1359"/>
              </a:lnSpc>
              <a:spcBef>
                <a:spcPts val="30"/>
              </a:spcBef>
              <a:spcAft>
                <a:spcPts val="0"/>
              </a:spcAft>
            </a:pPr>
            <a:r>
              <a:rPr dirty="0" sz="1200">
                <a:solidFill>
                  <a:srgbClr val="FFFFFF"/>
                </a:solidFill>
                <a:latin typeface="AAFLFD+EBGaramond-Medium"/>
                <a:cs typeface="AAFLFD+EBGaramond-Medium"/>
              </a:rPr>
              <a:t>enablesꢀusersꢀtoꢀorderꢀgroceriesꢀonlineꢀandꢀhaveꢀthemꢀdeliveredꢀ</a:t>
            </a:r>
          </a:p>
          <a:p>
            <a:pPr marL="0" marR="0">
              <a:lnSpc>
                <a:spcPts val="1359"/>
              </a:lnSpc>
              <a:spcBef>
                <a:spcPts val="30"/>
              </a:spcBef>
              <a:spcAft>
                <a:spcPts val="0"/>
              </a:spcAft>
            </a:pPr>
            <a:r>
              <a:rPr dirty="0" sz="1200">
                <a:solidFill>
                  <a:srgbClr val="FFFFFF"/>
                </a:solidFill>
                <a:latin typeface="AAFLFD+EBGaramond-Medium"/>
                <a:cs typeface="AAFLFD+EBGaramond-Medium"/>
              </a:rPr>
              <a:t>toꢀtheirꢀdoorstep.ꢀThisꢀSRSꢀdocumentꢀprovidesꢀanꢀoverviewꢀofꢀtheꢀ</a:t>
            </a:r>
          </a:p>
          <a:p>
            <a:pPr marL="0" marR="0">
              <a:lnSpc>
                <a:spcPts val="1359"/>
              </a:lnSpc>
              <a:spcBef>
                <a:spcPts val="80"/>
              </a:spcBef>
              <a:spcAft>
                <a:spcPts val="0"/>
              </a:spcAft>
            </a:pPr>
            <a:r>
              <a:rPr dirty="0" sz="1200">
                <a:solidFill>
                  <a:srgbClr val="FFFFFF"/>
                </a:solidFill>
                <a:latin typeface="AAFLFD+EBGaramond-Medium"/>
                <a:cs typeface="AAFLFD+EBGaramond-Medium"/>
              </a:rPr>
              <a:t>functionality,ꢀfeatures,ꢀandꢀrequirementsꢀforꢀtheꢀapplication</a:t>
            </a:r>
          </a:p>
        </p:txBody>
      </p:sp>
      <p:sp>
        <p:nvSpPr>
          <p:cNvPr id="1048603" name="Rectangle 14"/>
          <p:cNvSpPr/>
          <p:nvPr/>
        </p:nvSpPr>
        <p:spPr>
          <a:xfrm>
            <a:off x="2357454" y="500048"/>
            <a:ext cx="4572000" cy="3825240"/>
          </a:xfrm>
          <a:prstGeom prst="rect"/>
        </p:spPr>
        <p:txBody>
          <a:bodyPr>
            <a:spAutoFit/>
          </a:bodyPr>
          <a:p>
            <a:pPr algn="ctr">
              <a:lnSpc>
                <a:spcPct val="200000"/>
              </a:lnSpc>
            </a:pPr>
            <a:r>
              <a:rPr b="1" dirty="0" lang="en-US" smtClean="0"/>
              <a:t>SOFTWARE REQUIREMENTS SPECIFICATION FOR</a:t>
            </a:r>
          </a:p>
          <a:p>
            <a:pPr algn="ctr">
              <a:lnSpc>
                <a:spcPct val="200000"/>
              </a:lnSpc>
            </a:pPr>
            <a:r>
              <a:rPr b="1" dirty="0" lang="en-US" smtClean="0"/>
              <a:t> APPLICATION FOR GROCERY DELIVERY PREPARED BY:- </a:t>
            </a:r>
          </a:p>
          <a:p>
            <a:pPr algn="ctr">
              <a:lnSpc>
                <a:spcPct val="200000"/>
              </a:lnSpc>
            </a:pPr>
            <a:r>
              <a:rPr altLang="en-GB" b="1" dirty="0" lang="en-US" smtClean="0"/>
              <a:t>M</a:t>
            </a:r>
            <a:r>
              <a:rPr altLang="en-GB" b="1" dirty="0" lang="en-US" smtClean="0"/>
              <a:t>e</a:t>
            </a:r>
            <a:r>
              <a:rPr altLang="en-GB" b="1" dirty="0" lang="en-US" smtClean="0"/>
              <a:t>r</a:t>
            </a:r>
            <a:r>
              <a:rPr altLang="en-GB" b="1" dirty="0" lang="en-US" smtClean="0"/>
              <a:t>lin</a:t>
            </a:r>
            <a:r>
              <a:rPr altLang="en-GB" b="1" dirty="0" lang="en-US" smtClean="0"/>
              <a:t> </a:t>
            </a:r>
            <a:r>
              <a:rPr altLang="en-GB" b="1" dirty="0" lang="en-US" smtClean="0"/>
              <a:t>Mary</a:t>
            </a:r>
            <a:r>
              <a:rPr altLang="en-GB" b="1" dirty="0" lang="en-US" smtClean="0"/>
              <a:t> </a:t>
            </a:r>
            <a:r>
              <a:rPr altLang="en-GB" b="1" dirty="0" lang="en-US" smtClean="0"/>
              <a:t>Babu</a:t>
            </a:r>
            <a:r>
              <a:rPr altLang="en-GB" b="1" dirty="0" lang="en-US" smtClean="0"/>
              <a:t> </a:t>
            </a:r>
            <a:endParaRPr altLang="en-US" lang="zh-CN"/>
          </a:p>
          <a:p>
            <a:pPr algn="ctr">
              <a:lnSpc>
                <a:spcPct val="200000"/>
              </a:lnSpc>
            </a:pPr>
            <a:r>
              <a:rPr altLang="en-GB" b="1" dirty="0" lang="en-US" smtClean="0"/>
              <a:t>B</a:t>
            </a:r>
            <a:r>
              <a:rPr altLang="en-GB" b="1" dirty="0" lang="en-US" smtClean="0"/>
              <a:t>h</a:t>
            </a:r>
            <a:r>
              <a:rPr altLang="en-GB" b="1" dirty="0" lang="en-US" smtClean="0"/>
              <a:t>a</a:t>
            </a:r>
            <a:r>
              <a:rPr altLang="en-GB" b="1" dirty="0" lang="en-US" smtClean="0"/>
              <a:t>v</a:t>
            </a:r>
            <a:r>
              <a:rPr altLang="en-GB" b="1" dirty="0" lang="en-US" smtClean="0"/>
              <a:t>a</a:t>
            </a:r>
            <a:r>
              <a:rPr altLang="en-GB" b="1" dirty="0" lang="en-US" smtClean="0"/>
              <a:t>d</a:t>
            </a:r>
            <a:r>
              <a:rPr altLang="en-GB" b="1" dirty="0" lang="en-US" smtClean="0"/>
              <a:t>h</a:t>
            </a:r>
            <a:r>
              <a:rPr altLang="en-GB" b="1" dirty="0" lang="en-US" smtClean="0"/>
              <a:t>arani</a:t>
            </a:r>
            <a:r>
              <a:rPr altLang="en-GB" b="1" dirty="0" lang="en-US" smtClean="0"/>
              <a:t>.</a:t>
            </a:r>
            <a:r>
              <a:rPr altLang="en-GB" b="1" dirty="0" lang="en-US" smtClean="0"/>
              <a:t> </a:t>
            </a:r>
            <a:r>
              <a:rPr altLang="en-GB" b="1" dirty="0" lang="en-US" smtClean="0"/>
              <a:t>M</a:t>
            </a:r>
            <a:endParaRPr altLang="en-US" lang="zh-CN"/>
          </a:p>
          <a:p>
            <a:pPr algn="ctr">
              <a:lnSpc>
                <a:spcPct val="200000"/>
              </a:lnSpc>
            </a:pPr>
            <a:r>
              <a:rPr altLang="en-GB" b="1" dirty="0" lang="en-US" smtClean="0"/>
              <a:t>K</a:t>
            </a:r>
            <a:r>
              <a:rPr altLang="en-GB" b="1" dirty="0" lang="en-US" smtClean="0"/>
              <a:t>Kameshwaran</a:t>
            </a:r>
            <a:r>
              <a:rPr altLang="en-GB" b="1" dirty="0" lang="en-US" smtClean="0"/>
              <a:t>.</a:t>
            </a:r>
            <a:r>
              <a:rPr altLang="en-GB" b="1" dirty="0" lang="en-US" smtClean="0"/>
              <a:t> </a:t>
            </a:r>
            <a:r>
              <a:rPr altLang="en-GB" b="1" dirty="0" lang="en-US" smtClean="0"/>
              <a:t>B</a:t>
            </a:r>
            <a:endParaRPr altLang="en-US" 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9" name=""/>
        <p:cNvGrpSpPr/>
        <p:nvPr/>
      </p:nvGrpSpPr>
      <p:grpSpPr>
        <a:xfrm>
          <a:off x="0" y="0"/>
          <a:ext cx="0" cy="0"/>
          <a:chOff x="0" y="0"/>
          <a:chExt cx="0" cy="0"/>
        </a:xfrm>
      </p:grpSpPr>
      <p:sp>
        <p:nvSpPr>
          <p:cNvPr id="1048604" name="object 4"/>
          <p:cNvSpPr txBox="1"/>
          <p:nvPr/>
        </p:nvSpPr>
        <p:spPr>
          <a:xfrm>
            <a:off x="236135" y="1354003"/>
            <a:ext cx="4154271" cy="1581276"/>
          </a:xfrm>
          <a:prstGeom prst="rect"/>
        </p:spPr>
        <p:txBody>
          <a:bodyPr bIns="0" lIns="0" rIns="0" rtlCol="0" tIns="0" vert="horz" wrap="square">
            <a:spAutoFit/>
          </a:bodyPr>
          <a:p>
            <a:pPr marL="0" marR="0">
              <a:lnSpc>
                <a:spcPts val="1359"/>
              </a:lnSpc>
              <a:spcBef>
                <a:spcPts val="0"/>
              </a:spcBef>
              <a:spcAft>
                <a:spcPts val="0"/>
              </a:spcAft>
            </a:pPr>
            <a:r>
              <a:rPr dirty="0" sz="1200">
                <a:solidFill>
                  <a:srgbClr val="FFFFFF"/>
                </a:solidFill>
                <a:latin typeface="AAFLFD+EBGaramond-Medium"/>
                <a:cs typeface="AAFLFD+EBGaramond-Medium"/>
              </a:rPr>
              <a:t>TheꢀGroceryꢀDeliveryꢀApplicationꢀisꢀaꢀweb-basedꢀapplicationꢀthatꢀ</a:t>
            </a:r>
          </a:p>
          <a:p>
            <a:pPr marL="0" marR="0">
              <a:lnSpc>
                <a:spcPts val="1359"/>
              </a:lnSpc>
              <a:spcBef>
                <a:spcPts val="30"/>
              </a:spcBef>
              <a:spcAft>
                <a:spcPts val="0"/>
              </a:spcAft>
            </a:pPr>
            <a:r>
              <a:rPr dirty="0" sz="1200">
                <a:solidFill>
                  <a:srgbClr val="FFFFFF"/>
                </a:solidFill>
                <a:latin typeface="AAFLFD+EBGaramond-Medium"/>
                <a:cs typeface="AAFLFD+EBGaramond-Medium"/>
              </a:rPr>
              <a:t>enablesꢀusersꢀtoꢀorderꢀgroceriesꢀonlineꢀandꢀhaveꢀthemꢀdeliveredꢀ</a:t>
            </a:r>
          </a:p>
          <a:p>
            <a:pPr marL="0" marR="0">
              <a:lnSpc>
                <a:spcPts val="1359"/>
              </a:lnSpc>
              <a:spcBef>
                <a:spcPts val="30"/>
              </a:spcBef>
              <a:spcAft>
                <a:spcPts val="0"/>
              </a:spcAft>
            </a:pPr>
            <a:r>
              <a:rPr dirty="0" sz="1200">
                <a:solidFill>
                  <a:srgbClr val="FFFFFF"/>
                </a:solidFill>
                <a:latin typeface="AAFLFD+EBGaramond-Medium"/>
                <a:cs typeface="AAFLFD+EBGaramond-Medium"/>
              </a:rPr>
              <a:t>toꢀtheirꢀdoorstep.ꢀThisꢀSRSꢀdocumentꢀprovidesꢀanꢀoverviewꢀofꢀtheꢀ</a:t>
            </a:r>
          </a:p>
          <a:p>
            <a:pPr marL="0" marR="0">
              <a:lnSpc>
                <a:spcPts val="1359"/>
              </a:lnSpc>
              <a:spcBef>
                <a:spcPts val="80"/>
              </a:spcBef>
              <a:spcAft>
                <a:spcPts val="0"/>
              </a:spcAft>
            </a:pPr>
            <a:endParaRPr dirty="0" sz="1200" lang="en-IN" smtClean="0">
              <a:solidFill>
                <a:srgbClr val="FFFFFF"/>
              </a:solidFill>
              <a:latin typeface="AAFLFD+EBGaramond-Medium"/>
              <a:cs typeface="AAFLFD+EBGaramond-Medium"/>
            </a:endParaRPr>
          </a:p>
          <a:p>
            <a:pPr marL="0" marR="0">
              <a:lnSpc>
                <a:spcPts val="1359"/>
              </a:lnSpc>
              <a:spcBef>
                <a:spcPts val="80"/>
              </a:spcBef>
              <a:spcAft>
                <a:spcPts val="0"/>
              </a:spcAft>
            </a:pPr>
            <a:r>
              <a:rPr sz="1200" smtClean="0">
                <a:solidFill>
                  <a:srgbClr val="FFFFFF"/>
                </a:solidFill>
                <a:latin typeface="AAFLFD+EBGaramond-Medium"/>
                <a:cs typeface="AAFLFD+EBGaramond-Medium"/>
              </a:rPr>
              <a:t>functionality</a:t>
            </a:r>
            <a:r>
              <a:rPr dirty="0" sz="1200">
                <a:solidFill>
                  <a:srgbClr val="FFFFFF"/>
                </a:solidFill>
                <a:latin typeface="AAFLFD+EBGaramond-Medium"/>
                <a:cs typeface="AAFLFD+EBGaramond-Medium"/>
              </a:rPr>
              <a:t>,ꢀfeatures,ꢀandꢀrequirementsꢀforꢀtheꢀapplication</a:t>
            </a:r>
          </a:p>
        </p:txBody>
      </p:sp>
      <p:sp>
        <p:nvSpPr>
          <p:cNvPr id="1048605" name="Rectangle 2"/>
          <p:cNvSpPr/>
          <p:nvPr/>
        </p:nvSpPr>
        <p:spPr>
          <a:xfrm>
            <a:off x="1000100" y="171093"/>
            <a:ext cx="7143800" cy="6225540"/>
          </a:xfrm>
          <a:prstGeom prst="rect"/>
        </p:spPr>
        <p:txBody>
          <a:bodyPr wrap="square">
            <a:spAutoFit/>
          </a:bodyPr>
          <a:p>
            <a:pPr algn="ctr"/>
            <a:r>
              <a:rPr b="1" dirty="0" lang="en-US" smtClean="0"/>
              <a:t>1.Introduction</a:t>
            </a:r>
            <a:r>
              <a:rPr dirty="0" lang="en-US" smtClean="0"/>
              <a:t> </a:t>
            </a:r>
          </a:p>
          <a:p>
            <a:pPr algn="just"/>
            <a:endParaRPr dirty="0" lang="en-US"/>
          </a:p>
          <a:p>
            <a:pPr algn="ctr"/>
            <a:r>
              <a:rPr dirty="0" lang="en-US" smtClean="0"/>
              <a:t>The Grocery Delivery Application is a web-based application that enables users to order groceries online and have them delivered to their doorstep. This SRS document provides an overview of the functionality, features, and requirements for the application. </a:t>
            </a:r>
          </a:p>
          <a:p>
            <a:pPr algn="ctr"/>
            <a:endParaRPr b="1" dirty="0" lang="en-US" smtClean="0"/>
          </a:p>
          <a:p>
            <a:pPr algn="ctr"/>
            <a:r>
              <a:rPr b="1" dirty="0" lang="en-US" smtClean="0"/>
              <a:t>2.System Requirements</a:t>
            </a:r>
          </a:p>
          <a:p>
            <a:pPr algn="ctr"/>
            <a:endParaRPr b="1" dirty="0" lang="en-US"/>
          </a:p>
          <a:p>
            <a:pPr algn="ctr"/>
            <a:r>
              <a:rPr dirty="0" lang="en-US" smtClean="0"/>
              <a:t> The Grocery Delivery Application will require the following                              hardware and software:</a:t>
            </a:r>
          </a:p>
          <a:p>
            <a:pPr algn="ctr">
              <a:lnSpc>
                <a:spcPct val="150000"/>
              </a:lnSpc>
            </a:pPr>
            <a:r>
              <a:rPr dirty="0" lang="en-US" smtClean="0"/>
              <a:t> A web server to host the application </a:t>
            </a:r>
          </a:p>
          <a:p>
            <a:pPr algn="ctr">
              <a:lnSpc>
                <a:spcPct val="150000"/>
              </a:lnSpc>
            </a:pPr>
            <a:r>
              <a:rPr dirty="0" lang="en-US" smtClean="0"/>
              <a:t>A database management system to store user and product information </a:t>
            </a:r>
          </a:p>
          <a:p>
            <a:pPr algn="ctr">
              <a:lnSpc>
                <a:spcPct val="150000"/>
              </a:lnSpc>
            </a:pPr>
            <a:r>
              <a:rPr dirty="0" lang="en-US" smtClean="0"/>
              <a:t>An internet connection for users to access the application </a:t>
            </a:r>
          </a:p>
          <a:p>
            <a:pPr algn="ctr">
              <a:lnSpc>
                <a:spcPct val="150000"/>
              </a:lnSpc>
            </a:pPr>
            <a:r>
              <a:rPr dirty="0" lang="en-US" smtClean="0"/>
              <a:t>A computer or mobile device with a web browser to access the application </a:t>
            </a:r>
          </a:p>
          <a:p>
            <a:pPr algn="ctr"/>
            <a:endParaRPr b="1" dirty="0" lang="en-US" smtClean="0"/>
          </a:p>
          <a:p>
            <a:pPr algn="ctr"/>
            <a:endParaRPr b="1" dirty="0" lang="en-US" smtClean="0"/>
          </a:p>
          <a:p>
            <a:pPr algn="ctr"/>
            <a:endParaRPr b="1"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20" name=""/>
        <p:cNvGrpSpPr/>
        <p:nvPr/>
      </p:nvGrpSpPr>
      <p:grpSpPr>
        <a:xfrm>
          <a:off x="0" y="0"/>
          <a:ext cx="0" cy="0"/>
          <a:chOff x="0" y="0"/>
          <a:chExt cx="0" cy="0"/>
        </a:xfrm>
      </p:grpSpPr>
      <p:sp>
        <p:nvSpPr>
          <p:cNvPr id="1048606" name="object 4"/>
          <p:cNvSpPr txBox="1"/>
          <p:nvPr/>
        </p:nvSpPr>
        <p:spPr>
          <a:xfrm>
            <a:off x="857225" y="0"/>
            <a:ext cx="7143800" cy="1649603"/>
          </a:xfrm>
          <a:prstGeom prst="rect"/>
        </p:spPr>
        <p:txBody>
          <a:bodyPr bIns="0" lIns="0" rIns="0" rtlCol="0" tIns="0" vert="horz" wrap="square">
            <a:spAutoFit/>
          </a:bodyPr>
          <a:p>
            <a:pPr algn="ctr" marL="0" marR="0">
              <a:lnSpc>
                <a:spcPct val="150000"/>
              </a:lnSpc>
              <a:spcBef>
                <a:spcPts val="0"/>
              </a:spcBef>
              <a:spcAft>
                <a:spcPts val="0"/>
              </a:spcAft>
            </a:pPr>
            <a:r>
              <a:rPr b="1" dirty="0" lang="en-US" smtClean="0"/>
              <a:t>3.Functional Requirements </a:t>
            </a:r>
          </a:p>
          <a:p>
            <a:pPr algn="ctr">
              <a:lnSpc>
                <a:spcPct val="150000"/>
              </a:lnSpc>
            </a:pPr>
            <a:r>
              <a:rPr b="1" dirty="0" lang="en-US" smtClean="0"/>
              <a:t>3.1 Registration and Login</a:t>
            </a:r>
          </a:p>
          <a:p>
            <a:pPr algn="ctr">
              <a:lnSpc>
                <a:spcPct val="150000"/>
              </a:lnSpc>
            </a:pPr>
            <a:r>
              <a:rPr dirty="0" lang="en-US" smtClean="0"/>
              <a:t> Users can create an account with the application by providing </a:t>
            </a:r>
            <a:r>
              <a:rPr sz="1200" smtClean="0">
                <a:solidFill>
                  <a:srgbClr val="FFFFFF"/>
                </a:solidFill>
                <a:latin typeface="AAFLFD+EBGaramond-Medium"/>
                <a:cs typeface="AAFLFD+EBGaramond-Medium"/>
              </a:rPr>
              <a:t>orstep</a:t>
            </a:r>
            <a:r>
              <a:rPr dirty="0" sz="1200">
                <a:solidFill>
                  <a:srgbClr val="FFFFFF"/>
                </a:solidFill>
                <a:latin typeface="AAFLFD+EBGaramond-Medium"/>
                <a:cs typeface="AAFLFD+EBGaramond-Medium"/>
              </a:rPr>
              <a:t>.ꢀThisꢀSRSꢀdocumentꢀprovidesꢀanꢀoverviewꢀofꢀtheꢀ</a:t>
            </a:r>
          </a:p>
          <a:p>
            <a:pPr marL="0" marR="0">
              <a:lnSpc>
                <a:spcPts val="1359"/>
              </a:lnSpc>
              <a:spcBef>
                <a:spcPts val="80"/>
              </a:spcBef>
              <a:spcAft>
                <a:spcPts val="0"/>
              </a:spcAft>
            </a:pPr>
            <a:r>
              <a:rPr dirty="0" sz="1200">
                <a:solidFill>
                  <a:srgbClr val="FFFFFF"/>
                </a:solidFill>
                <a:latin typeface="AAFLFD+EBGaramond-Medium"/>
                <a:cs typeface="AAFLFD+EBGaramond-Medium"/>
              </a:rPr>
              <a:t>functionality,ꢀfeatures,ꢀandꢀrequirementsꢀforꢀtheꢀapplication</a:t>
            </a:r>
          </a:p>
        </p:txBody>
      </p:sp>
      <p:sp>
        <p:nvSpPr>
          <p:cNvPr id="1048607" name="Rectangle 2"/>
          <p:cNvSpPr/>
          <p:nvPr/>
        </p:nvSpPr>
        <p:spPr>
          <a:xfrm>
            <a:off x="642910" y="1357304"/>
            <a:ext cx="8072494" cy="3291840"/>
          </a:xfrm>
          <a:prstGeom prst="rect"/>
        </p:spPr>
        <p:txBody>
          <a:bodyPr wrap="square">
            <a:spAutoFit/>
          </a:bodyPr>
          <a:p>
            <a:pPr lvl="1"/>
            <a:r>
              <a:rPr dirty="0" lang="en-US" smtClean="0"/>
              <a:t>their personal information, including name, address, email, and phone number. </a:t>
            </a:r>
            <a:endParaRPr dirty="0" lang="en-IN" smtClean="0"/>
          </a:p>
          <a:p>
            <a:pPr lvl="1"/>
            <a:endParaRPr dirty="0" lang="en-US" smtClean="0"/>
          </a:p>
          <a:p>
            <a:pPr lvl="1"/>
            <a:r>
              <a:rPr dirty="0" lang="en-US" smtClean="0"/>
              <a:t>           Users can log in to the application using their email and password. </a:t>
            </a:r>
          </a:p>
          <a:p>
            <a:pPr algn="ctr"/>
            <a:endParaRPr b="1" dirty="0" lang="en-US" smtClean="0"/>
          </a:p>
          <a:p>
            <a:pPr algn="ctr"/>
            <a:r>
              <a:rPr b="1" dirty="0" lang="en-US" smtClean="0"/>
              <a:t>3.2 Product Catalogue </a:t>
            </a:r>
          </a:p>
          <a:p>
            <a:pPr algn="ctr">
              <a:lnSpc>
                <a:spcPct val="150000"/>
              </a:lnSpc>
            </a:pPr>
            <a:r>
              <a:rPr dirty="0" lang="en-US" smtClean="0"/>
              <a:t>The application should provide users with a list of available products, including                        their prices, descriptions, and images. </a:t>
            </a:r>
          </a:p>
          <a:p>
            <a:pPr algn="ctr">
              <a:lnSpc>
                <a:spcPct val="150000"/>
              </a:lnSpc>
            </a:pPr>
            <a:r>
              <a:rPr dirty="0" lang="en-US" smtClean="0"/>
              <a:t>The application should enable users to search for specific products and filter products by category, brand, or price range.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21" name=""/>
        <p:cNvGrpSpPr/>
        <p:nvPr/>
      </p:nvGrpSpPr>
      <p:grpSpPr>
        <a:xfrm>
          <a:off x="0" y="0"/>
          <a:ext cx="0" cy="0"/>
          <a:chOff x="0" y="0"/>
          <a:chExt cx="0" cy="0"/>
        </a:xfrm>
      </p:grpSpPr>
      <p:sp>
        <p:nvSpPr>
          <p:cNvPr id="1048608" name="object 4"/>
          <p:cNvSpPr txBox="1"/>
          <p:nvPr/>
        </p:nvSpPr>
        <p:spPr>
          <a:xfrm>
            <a:off x="2214546" y="0"/>
            <a:ext cx="4154271" cy="1414145"/>
          </a:xfrm>
          <a:prstGeom prst="rect"/>
        </p:spPr>
        <p:txBody>
          <a:bodyPr bIns="0" lIns="0" rIns="0" rtlCol="0" tIns="0" vert="horz" wrap="square">
            <a:spAutoFit/>
          </a:bodyPr>
          <a:p>
            <a:pPr marL="0" marR="0">
              <a:lnSpc>
                <a:spcPct val="150000"/>
              </a:lnSpc>
              <a:spcBef>
                <a:spcPts val="0"/>
              </a:spcBef>
              <a:spcAft>
                <a:spcPts val="0"/>
              </a:spcAft>
            </a:pPr>
            <a:r>
              <a:rPr dirty="0" sz="1200">
                <a:solidFill>
                  <a:srgbClr val="FFFFFF"/>
                </a:solidFill>
                <a:latin typeface="AAFLFD+EBGaramond-Medium"/>
                <a:cs typeface="AAFLFD+EBGaramond-Medium"/>
              </a:rPr>
              <a:t>TheꢀGroceryꢀDeliveryꢀApplicationꢀisꢀaꢀweb-based</a:t>
            </a:r>
            <a:r>
              <a:rPr sz="1200">
                <a:solidFill>
                  <a:srgbClr val="FFFFFF"/>
                </a:solidFill>
                <a:latin typeface="AAFLFD+EBGaramond-Medium"/>
                <a:cs typeface="AAFLFD+EBGaramond-Medium"/>
              </a:rPr>
              <a:t>ꢀ</a:t>
            </a:r>
            <a:r>
              <a:rPr sz="1200" smtClean="0">
                <a:solidFill>
                  <a:srgbClr val="FFFFFF"/>
                </a:solidFill>
                <a:latin typeface="AAFLFD+EBGaramond-Medium"/>
                <a:cs typeface="AAFLFD+EBGaramond-Medium"/>
              </a:rPr>
              <a:t>applicationndꢀ</a:t>
            </a:r>
            <a:endParaRPr dirty="0" sz="1200" lang="en-US" smtClean="0"/>
          </a:p>
          <a:p>
            <a:pPr marL="0" marR="0">
              <a:lnSpc>
                <a:spcPts val="1359"/>
              </a:lnSpc>
              <a:spcBef>
                <a:spcPts val="30"/>
              </a:spcBef>
              <a:spcAft>
                <a:spcPts val="0"/>
              </a:spcAft>
            </a:pPr>
            <a:r>
              <a:rPr sz="1200" smtClean="0">
                <a:solidFill>
                  <a:srgbClr val="FFFFFF"/>
                </a:solidFill>
                <a:latin typeface="AAFLFD+EBGaramond-Medium"/>
                <a:cs typeface="AAFLFD+EBGaramond-Medium"/>
              </a:rPr>
              <a:t>have</a:t>
            </a:r>
            <a:r>
              <a:rPr dirty="0" sz="1200">
                <a:solidFill>
                  <a:srgbClr val="FFFFFF"/>
                </a:solidFill>
                <a:latin typeface="AAFLFD+EBGaramond-Medium"/>
                <a:cs typeface="AAFLFD+EBGaramond-Medium"/>
              </a:rPr>
              <a:t>ꢀthemꢀdeliveredꢀ</a:t>
            </a:r>
          </a:p>
          <a:p>
            <a:pPr marL="0" marR="0">
              <a:lnSpc>
                <a:spcPts val="1359"/>
              </a:lnSpc>
              <a:spcBef>
                <a:spcPts val="30"/>
              </a:spcBef>
              <a:spcAft>
                <a:spcPts val="0"/>
              </a:spcAft>
            </a:pPr>
            <a:r>
              <a:rPr dirty="0" sz="1200">
                <a:solidFill>
                  <a:srgbClr val="FFFFFF"/>
                </a:solidFill>
                <a:latin typeface="AAFLFD+EBGaramond-Medium"/>
                <a:cs typeface="AAFLFD+EBGaramond-Medium"/>
              </a:rPr>
              <a:t>toꢀtheirꢀdoorstep.ꢀThisꢀSRSꢀdocumentꢀprovidesꢀanꢀoverviewꢀofꢀtheꢀ</a:t>
            </a:r>
          </a:p>
          <a:p>
            <a:pPr marL="0" marR="0">
              <a:lnSpc>
                <a:spcPts val="1359"/>
              </a:lnSpc>
              <a:spcBef>
                <a:spcPts val="80"/>
              </a:spcBef>
              <a:spcAft>
                <a:spcPts val="0"/>
              </a:spcAft>
            </a:pPr>
            <a:r>
              <a:rPr dirty="0" sz="1200">
                <a:solidFill>
                  <a:srgbClr val="FFFFFF"/>
                </a:solidFill>
                <a:latin typeface="AAFLFD+EBGaramond-Medium"/>
                <a:cs typeface="AAFLFD+EBGaramond-Medium"/>
              </a:rPr>
              <a:t>functionality,ꢀfeatures,ꢀandꢀrequirementsꢀforꢀtheꢀapplication</a:t>
            </a:r>
          </a:p>
        </p:txBody>
      </p:sp>
      <p:sp>
        <p:nvSpPr>
          <p:cNvPr id="1048609" name="Rectangle 2"/>
          <p:cNvSpPr/>
          <p:nvPr/>
        </p:nvSpPr>
        <p:spPr>
          <a:xfrm>
            <a:off x="642910" y="142858"/>
            <a:ext cx="7715304" cy="4358639"/>
          </a:xfrm>
          <a:prstGeom prst="rect"/>
        </p:spPr>
        <p:txBody>
          <a:bodyPr wrap="square">
            <a:spAutoFit/>
          </a:bodyPr>
          <a:p>
            <a:pPr algn="ctr"/>
            <a:r>
              <a:rPr b="1" dirty="0" lang="en-US" smtClean="0"/>
              <a:t>3.3 Shopping Cart</a:t>
            </a:r>
          </a:p>
          <a:p>
            <a:r>
              <a:rPr dirty="0" lang="en-US" smtClean="0"/>
              <a:t> </a:t>
            </a:r>
          </a:p>
          <a:p>
            <a:pPr algn="ctr">
              <a:lnSpc>
                <a:spcPct val="150000"/>
              </a:lnSpc>
            </a:pPr>
            <a:r>
              <a:rPr dirty="0" lang="en-US" smtClean="0"/>
              <a:t>Users can add products to their shopping cart. </a:t>
            </a:r>
          </a:p>
          <a:p>
            <a:pPr algn="ctr">
              <a:lnSpc>
                <a:spcPct val="150000"/>
              </a:lnSpc>
            </a:pPr>
            <a:r>
              <a:rPr dirty="0" lang="en-US" smtClean="0"/>
              <a:t>Users can modify the contents of their shopping cart, including updating quantities and removing items.</a:t>
            </a:r>
          </a:p>
          <a:p>
            <a:pPr algn="ctr">
              <a:lnSpc>
                <a:spcPct val="150000"/>
              </a:lnSpc>
            </a:pPr>
            <a:r>
              <a:rPr dirty="0" lang="en-US" smtClean="0"/>
              <a:t> Users can view the total cost of their shopping cart, including any taxes or fees. </a:t>
            </a:r>
          </a:p>
          <a:p>
            <a:endParaRPr dirty="0" lang="en-US" smtClean="0"/>
          </a:p>
          <a:p>
            <a:pPr algn="ctr"/>
            <a:r>
              <a:rPr b="1" dirty="0" lang="en-US" smtClean="0"/>
              <a:t>3.4 Checkout and Payment </a:t>
            </a:r>
          </a:p>
          <a:p>
            <a:pPr algn="ctr">
              <a:lnSpc>
                <a:spcPct val="150000"/>
              </a:lnSpc>
            </a:pPr>
            <a:r>
              <a:rPr dirty="0" lang="en-US" smtClean="0"/>
              <a:t>Users can checkout and provide their delivery address and payment information.                                                                              The application should support multiple payment options, </a:t>
            </a:r>
            <a:endParaRPr dirty="0" lang="en-US"/>
          </a:p>
        </p:txBody>
      </p:sp>
      <p:sp>
        <p:nvSpPr>
          <p:cNvPr id="1048610" name="Rectangle 4"/>
          <p:cNvSpPr/>
          <p:nvPr/>
        </p:nvSpPr>
        <p:spPr>
          <a:xfrm>
            <a:off x="714348" y="3714758"/>
            <a:ext cx="7715304" cy="1291591"/>
          </a:xfrm>
          <a:prstGeom prst="rect"/>
        </p:spPr>
        <p:txBody>
          <a:bodyPr wrap="square">
            <a:spAutoFit/>
          </a:bodyPr>
          <a:p>
            <a:pPr algn="ctr">
              <a:lnSpc>
                <a:spcPct val="150000"/>
              </a:lnSpc>
            </a:pPr>
            <a:r>
              <a:rPr dirty="0" lang="en-US" smtClean="0"/>
              <a:t>including credit card, debit card, and online wallets. </a:t>
            </a:r>
          </a:p>
          <a:p>
            <a:pPr algn="ctr">
              <a:lnSpc>
                <a:spcPct val="150000"/>
              </a:lnSpc>
            </a:pPr>
            <a:r>
              <a:rPr dirty="0" lang="en-US" smtClean="0"/>
              <a:t>The application should calculate and display the final cost of the order, including any taxes or fees.</a:t>
            </a:r>
            <a:endParaRPr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22" name=""/>
        <p:cNvGrpSpPr/>
        <p:nvPr/>
      </p:nvGrpSpPr>
      <p:grpSpPr>
        <a:xfrm>
          <a:off x="0" y="0"/>
          <a:ext cx="0" cy="0"/>
          <a:chOff x="0" y="0"/>
          <a:chExt cx="0" cy="0"/>
        </a:xfrm>
      </p:grpSpPr>
      <p:sp>
        <p:nvSpPr>
          <p:cNvPr id="1048611" name="object 4"/>
          <p:cNvSpPr txBox="1"/>
          <p:nvPr/>
        </p:nvSpPr>
        <p:spPr>
          <a:xfrm>
            <a:off x="2214546" y="0"/>
            <a:ext cx="4154271" cy="1414145"/>
          </a:xfrm>
          <a:prstGeom prst="rect"/>
        </p:spPr>
        <p:txBody>
          <a:bodyPr bIns="0" lIns="0" rIns="0" rtlCol="0" tIns="0" vert="horz" wrap="square">
            <a:spAutoFit/>
          </a:bodyPr>
          <a:p>
            <a:pPr marL="0" marR="0">
              <a:lnSpc>
                <a:spcPct val="150000"/>
              </a:lnSpc>
              <a:spcBef>
                <a:spcPts val="0"/>
              </a:spcBef>
              <a:spcAft>
                <a:spcPts val="0"/>
              </a:spcAft>
            </a:pPr>
            <a:r>
              <a:rPr dirty="0" sz="1200">
                <a:solidFill>
                  <a:srgbClr val="FFFFFF"/>
                </a:solidFill>
                <a:latin typeface="AAFLFD+EBGaramond-Medium"/>
                <a:cs typeface="AAFLFD+EBGaramond-Medium"/>
              </a:rPr>
              <a:t>TheꢀGroceryꢀDeliveryꢀApplicationꢀisꢀaꢀweb-based</a:t>
            </a:r>
            <a:r>
              <a:rPr sz="1200">
                <a:solidFill>
                  <a:srgbClr val="FFFFFF"/>
                </a:solidFill>
                <a:latin typeface="AAFLFD+EBGaramond-Medium"/>
                <a:cs typeface="AAFLFD+EBGaramond-Medium"/>
              </a:rPr>
              <a:t>ꢀ</a:t>
            </a:r>
            <a:r>
              <a:rPr sz="1200" smtClean="0">
                <a:solidFill>
                  <a:srgbClr val="FFFFFF"/>
                </a:solidFill>
                <a:latin typeface="AAFLFD+EBGaramond-Medium"/>
                <a:cs typeface="AAFLFD+EBGaramond-Medium"/>
              </a:rPr>
              <a:t>applicationndꢀ</a:t>
            </a:r>
            <a:endParaRPr dirty="0" sz="1200" lang="en-US" smtClean="0"/>
          </a:p>
          <a:p>
            <a:pPr marL="0" marR="0">
              <a:lnSpc>
                <a:spcPts val="1359"/>
              </a:lnSpc>
              <a:spcBef>
                <a:spcPts val="30"/>
              </a:spcBef>
              <a:spcAft>
                <a:spcPts val="0"/>
              </a:spcAft>
            </a:pPr>
            <a:r>
              <a:rPr sz="1200" smtClean="0">
                <a:solidFill>
                  <a:srgbClr val="FFFFFF"/>
                </a:solidFill>
                <a:latin typeface="AAFLFD+EBGaramond-Medium"/>
                <a:cs typeface="AAFLFD+EBGaramond-Medium"/>
              </a:rPr>
              <a:t>have</a:t>
            </a:r>
            <a:r>
              <a:rPr dirty="0" sz="1200">
                <a:solidFill>
                  <a:srgbClr val="FFFFFF"/>
                </a:solidFill>
                <a:latin typeface="AAFLFD+EBGaramond-Medium"/>
                <a:cs typeface="AAFLFD+EBGaramond-Medium"/>
              </a:rPr>
              <a:t>ꢀthemꢀdeliveredꢀ</a:t>
            </a:r>
          </a:p>
          <a:p>
            <a:pPr marL="0" marR="0">
              <a:lnSpc>
                <a:spcPts val="1359"/>
              </a:lnSpc>
              <a:spcBef>
                <a:spcPts val="30"/>
              </a:spcBef>
              <a:spcAft>
                <a:spcPts val="0"/>
              </a:spcAft>
            </a:pPr>
            <a:r>
              <a:rPr dirty="0" sz="1200">
                <a:solidFill>
                  <a:srgbClr val="FFFFFF"/>
                </a:solidFill>
                <a:latin typeface="AAFLFD+EBGaramond-Medium"/>
                <a:cs typeface="AAFLFD+EBGaramond-Medium"/>
              </a:rPr>
              <a:t>toꢀtheirꢀdoorstep.ꢀThisꢀSRSꢀdocumentꢀprovidesꢀanꢀoverviewꢀofꢀtheꢀ</a:t>
            </a:r>
          </a:p>
          <a:p>
            <a:pPr marL="0" marR="0">
              <a:lnSpc>
                <a:spcPts val="1359"/>
              </a:lnSpc>
              <a:spcBef>
                <a:spcPts val="80"/>
              </a:spcBef>
              <a:spcAft>
                <a:spcPts val="0"/>
              </a:spcAft>
            </a:pPr>
            <a:r>
              <a:rPr dirty="0" sz="1200">
                <a:solidFill>
                  <a:srgbClr val="FFFFFF"/>
                </a:solidFill>
                <a:latin typeface="AAFLFD+EBGaramond-Medium"/>
                <a:cs typeface="AAFLFD+EBGaramond-Medium"/>
              </a:rPr>
              <a:t>functionality,ꢀfeatures,ꢀandꢀrequirementsꢀforꢀtheꢀapplication</a:t>
            </a:r>
          </a:p>
        </p:txBody>
      </p:sp>
      <p:sp>
        <p:nvSpPr>
          <p:cNvPr id="1048612" name="Rectangle 2"/>
          <p:cNvSpPr/>
          <p:nvPr/>
        </p:nvSpPr>
        <p:spPr>
          <a:xfrm>
            <a:off x="1357290" y="71420"/>
            <a:ext cx="6786610" cy="2758441"/>
          </a:xfrm>
          <a:prstGeom prst="rect"/>
        </p:spPr>
        <p:txBody>
          <a:bodyPr wrap="square">
            <a:spAutoFit/>
          </a:bodyPr>
          <a:p>
            <a:pPr algn="ctr"/>
            <a:r>
              <a:rPr b="1" dirty="0" lang="en-US" smtClean="0"/>
              <a:t>3.5 Order Tracking </a:t>
            </a:r>
          </a:p>
          <a:p>
            <a:pPr algn="ctr"/>
            <a:endParaRPr dirty="0" lang="en-US" smtClean="0"/>
          </a:p>
          <a:p>
            <a:pPr algn="ctr">
              <a:lnSpc>
                <a:spcPct val="150000"/>
              </a:lnSpc>
            </a:pPr>
            <a:r>
              <a:rPr dirty="0" lang="en-US" smtClean="0"/>
              <a:t>Users can track the status of their orders, including order confirmation, packing, and delivery. </a:t>
            </a:r>
          </a:p>
          <a:p>
            <a:pPr algn="ctr">
              <a:lnSpc>
                <a:spcPct val="150000"/>
              </a:lnSpc>
            </a:pPr>
            <a:r>
              <a:rPr dirty="0" lang="en-US" smtClean="0"/>
              <a:t>Users can receive notifications about the status of their orders via email or SMS. </a:t>
            </a:r>
          </a:p>
          <a:p>
            <a:pPr algn="ctr"/>
            <a:endParaRPr b="1" dirty="0" lang="en-US" smtClean="0"/>
          </a:p>
          <a:p>
            <a:pPr algn="ctr"/>
            <a:r>
              <a:rPr b="1" dirty="0" lang="en-US" smtClean="0"/>
              <a:t>4.Non-functional Requirements</a:t>
            </a:r>
            <a:endParaRPr b="1" dirty="0" lang="en-US"/>
          </a:p>
        </p:txBody>
      </p:sp>
      <p:sp>
        <p:nvSpPr>
          <p:cNvPr id="1048613" name="Rectangle 4"/>
          <p:cNvSpPr/>
          <p:nvPr/>
        </p:nvSpPr>
        <p:spPr>
          <a:xfrm>
            <a:off x="1071538" y="2428874"/>
            <a:ext cx="7286676" cy="2091690"/>
          </a:xfrm>
          <a:prstGeom prst="rect"/>
        </p:spPr>
        <p:txBody>
          <a:bodyPr wrap="square">
            <a:spAutoFit/>
          </a:bodyPr>
          <a:p>
            <a:pPr algn="ctr">
              <a:lnSpc>
                <a:spcPct val="150000"/>
              </a:lnSpc>
            </a:pPr>
            <a:endParaRPr b="1" dirty="0" lang="en-US" smtClean="0"/>
          </a:p>
          <a:p>
            <a:pPr algn="ctr">
              <a:lnSpc>
                <a:spcPct val="150000"/>
              </a:lnSpc>
            </a:pPr>
            <a:r>
              <a:rPr b="1" dirty="0" lang="en-US" smtClean="0"/>
              <a:t>4.1 Performance </a:t>
            </a:r>
          </a:p>
          <a:p>
            <a:pPr algn="ctr">
              <a:lnSpc>
                <a:spcPct val="150000"/>
              </a:lnSpc>
            </a:pPr>
            <a:r>
              <a:rPr dirty="0" lang="en-US" smtClean="0"/>
              <a:t>The application should be responsive and load quickly. </a:t>
            </a:r>
          </a:p>
          <a:p>
            <a:pPr algn="ctr">
              <a:lnSpc>
                <a:spcPct val="150000"/>
              </a:lnSpc>
            </a:pPr>
            <a:r>
              <a:rPr dirty="0" lang="en-US" smtClean="0"/>
              <a:t>The application should be able to handle a high volume of traffic and transactions.</a:t>
            </a:r>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23" name=""/>
        <p:cNvGrpSpPr/>
        <p:nvPr/>
      </p:nvGrpSpPr>
      <p:grpSpPr>
        <a:xfrm>
          <a:off x="0" y="0"/>
          <a:ext cx="0" cy="0"/>
          <a:chOff x="0" y="0"/>
          <a:chExt cx="0" cy="0"/>
        </a:xfrm>
      </p:grpSpPr>
      <p:sp>
        <p:nvSpPr>
          <p:cNvPr id="1048614" name="object 4"/>
          <p:cNvSpPr txBox="1"/>
          <p:nvPr/>
        </p:nvSpPr>
        <p:spPr>
          <a:xfrm>
            <a:off x="2214546" y="0"/>
            <a:ext cx="4154271" cy="1414145"/>
          </a:xfrm>
          <a:prstGeom prst="rect"/>
        </p:spPr>
        <p:txBody>
          <a:bodyPr bIns="0" lIns="0" rIns="0" rtlCol="0" tIns="0" vert="horz" wrap="square">
            <a:spAutoFit/>
          </a:bodyPr>
          <a:p>
            <a:pPr marL="0" marR="0">
              <a:lnSpc>
                <a:spcPct val="150000"/>
              </a:lnSpc>
              <a:spcBef>
                <a:spcPts val="0"/>
              </a:spcBef>
              <a:spcAft>
                <a:spcPts val="0"/>
              </a:spcAft>
            </a:pPr>
            <a:r>
              <a:rPr dirty="0" sz="1200">
                <a:solidFill>
                  <a:srgbClr val="FFFFFF"/>
                </a:solidFill>
                <a:latin typeface="AAFLFD+EBGaramond-Medium"/>
                <a:cs typeface="AAFLFD+EBGaramond-Medium"/>
              </a:rPr>
              <a:t>TheꢀGroceryꢀDeliveryꢀApplicationꢀisꢀaꢀweb-based</a:t>
            </a:r>
            <a:r>
              <a:rPr sz="1200">
                <a:solidFill>
                  <a:srgbClr val="FFFFFF"/>
                </a:solidFill>
                <a:latin typeface="AAFLFD+EBGaramond-Medium"/>
                <a:cs typeface="AAFLFD+EBGaramond-Medium"/>
              </a:rPr>
              <a:t>ꢀ</a:t>
            </a:r>
            <a:r>
              <a:rPr sz="1200" smtClean="0">
                <a:solidFill>
                  <a:srgbClr val="FFFFFF"/>
                </a:solidFill>
                <a:latin typeface="AAFLFD+EBGaramond-Medium"/>
                <a:cs typeface="AAFLFD+EBGaramond-Medium"/>
              </a:rPr>
              <a:t>applicationndꢀ</a:t>
            </a:r>
            <a:endParaRPr dirty="0" sz="1200" lang="en-US" smtClean="0"/>
          </a:p>
          <a:p>
            <a:pPr marL="0" marR="0">
              <a:lnSpc>
                <a:spcPts val="1359"/>
              </a:lnSpc>
              <a:spcBef>
                <a:spcPts val="30"/>
              </a:spcBef>
              <a:spcAft>
                <a:spcPts val="0"/>
              </a:spcAft>
            </a:pPr>
            <a:r>
              <a:rPr sz="1200" smtClean="0">
                <a:solidFill>
                  <a:srgbClr val="FFFFFF"/>
                </a:solidFill>
                <a:latin typeface="AAFLFD+EBGaramond-Medium"/>
                <a:cs typeface="AAFLFD+EBGaramond-Medium"/>
              </a:rPr>
              <a:t>have</a:t>
            </a:r>
            <a:r>
              <a:rPr dirty="0" sz="1200">
                <a:solidFill>
                  <a:srgbClr val="FFFFFF"/>
                </a:solidFill>
                <a:latin typeface="AAFLFD+EBGaramond-Medium"/>
                <a:cs typeface="AAFLFD+EBGaramond-Medium"/>
              </a:rPr>
              <a:t>ꢀthemꢀdeliveredꢀ</a:t>
            </a:r>
          </a:p>
          <a:p>
            <a:pPr marL="0" marR="0">
              <a:lnSpc>
                <a:spcPts val="1359"/>
              </a:lnSpc>
              <a:spcBef>
                <a:spcPts val="30"/>
              </a:spcBef>
              <a:spcAft>
                <a:spcPts val="0"/>
              </a:spcAft>
            </a:pPr>
            <a:r>
              <a:rPr dirty="0" sz="1200">
                <a:solidFill>
                  <a:srgbClr val="FFFFFF"/>
                </a:solidFill>
                <a:latin typeface="AAFLFD+EBGaramond-Medium"/>
                <a:cs typeface="AAFLFD+EBGaramond-Medium"/>
              </a:rPr>
              <a:t>toꢀtheirꢀdoorstep.ꢀThisꢀSRSꢀdocumentꢀprovidesꢀanꢀoverviewꢀofꢀtheꢀ</a:t>
            </a:r>
          </a:p>
          <a:p>
            <a:pPr marL="0" marR="0">
              <a:lnSpc>
                <a:spcPts val="1359"/>
              </a:lnSpc>
              <a:spcBef>
                <a:spcPts val="80"/>
              </a:spcBef>
              <a:spcAft>
                <a:spcPts val="0"/>
              </a:spcAft>
            </a:pPr>
            <a:r>
              <a:rPr dirty="0" sz="1200">
                <a:solidFill>
                  <a:srgbClr val="FFFFFF"/>
                </a:solidFill>
                <a:latin typeface="AAFLFD+EBGaramond-Medium"/>
                <a:cs typeface="AAFLFD+EBGaramond-Medium"/>
              </a:rPr>
              <a:t>functionality,ꢀfeatures,ꢀandꢀrequirementsꢀforꢀtheꢀapplication</a:t>
            </a:r>
          </a:p>
        </p:txBody>
      </p:sp>
      <p:sp>
        <p:nvSpPr>
          <p:cNvPr id="1048615" name="Rectangle 2"/>
          <p:cNvSpPr/>
          <p:nvPr/>
        </p:nvSpPr>
        <p:spPr>
          <a:xfrm>
            <a:off x="857224" y="285734"/>
            <a:ext cx="7358114" cy="1691641"/>
          </a:xfrm>
          <a:prstGeom prst="rect"/>
        </p:spPr>
        <p:txBody>
          <a:bodyPr wrap="square">
            <a:spAutoFit/>
          </a:bodyPr>
          <a:p>
            <a:pPr algn="ctr">
              <a:lnSpc>
                <a:spcPct val="150000"/>
              </a:lnSpc>
            </a:pPr>
            <a:r>
              <a:rPr b="1" dirty="0" lang="en-US" smtClean="0"/>
              <a:t>4.2 Security </a:t>
            </a:r>
          </a:p>
          <a:p>
            <a:pPr algn="ctr">
              <a:lnSpc>
                <a:spcPct val="150000"/>
              </a:lnSpc>
            </a:pPr>
            <a:r>
              <a:rPr dirty="0" lang="en-US" smtClean="0"/>
              <a:t>User data should be securely stored in the database.</a:t>
            </a:r>
          </a:p>
          <a:p>
            <a:pPr algn="ctr">
              <a:lnSpc>
                <a:spcPct val="150000"/>
              </a:lnSpc>
            </a:pPr>
            <a:r>
              <a:rPr dirty="0" lang="en-US" smtClean="0"/>
              <a:t> The application should use encryption to protect sensitive user data, such as passwords and payment information.</a:t>
            </a:r>
            <a:endParaRPr dirty="0" lang="en-US"/>
          </a:p>
        </p:txBody>
      </p:sp>
      <p:sp>
        <p:nvSpPr>
          <p:cNvPr id="1048616" name="Rectangle 4"/>
          <p:cNvSpPr/>
          <p:nvPr/>
        </p:nvSpPr>
        <p:spPr>
          <a:xfrm>
            <a:off x="3929058" y="2285998"/>
            <a:ext cx="1583600" cy="369332"/>
          </a:xfrm>
          <a:prstGeom prst="rect"/>
        </p:spPr>
        <p:txBody>
          <a:bodyPr wrap="square">
            <a:spAutoFit/>
          </a:bodyPr>
          <a:p>
            <a:r>
              <a:rPr b="1" dirty="0" lang="en-US" smtClean="0"/>
              <a:t>4.3 Usability</a:t>
            </a:r>
            <a:endParaRPr b="1" dirty="0" lang="en-US"/>
          </a:p>
        </p:txBody>
      </p:sp>
      <p:sp>
        <p:nvSpPr>
          <p:cNvPr id="1048617" name="Rectangle 5"/>
          <p:cNvSpPr/>
          <p:nvPr/>
        </p:nvSpPr>
        <p:spPr>
          <a:xfrm>
            <a:off x="785786" y="2857502"/>
            <a:ext cx="7429552" cy="1291589"/>
          </a:xfrm>
          <a:prstGeom prst="rect"/>
        </p:spPr>
        <p:txBody>
          <a:bodyPr wrap="square">
            <a:spAutoFit/>
          </a:bodyPr>
          <a:p>
            <a:pPr algn="ctr">
              <a:lnSpc>
                <a:spcPct val="150000"/>
              </a:lnSpc>
            </a:pPr>
            <a:r>
              <a:rPr dirty="0" lang="en-US" smtClean="0"/>
              <a:t>The application should be easy to use and navigate. </a:t>
            </a:r>
          </a:p>
          <a:p>
            <a:pPr algn="ctr">
              <a:lnSpc>
                <a:spcPct val="150000"/>
              </a:lnSpc>
            </a:pPr>
            <a:r>
              <a:rPr dirty="0" lang="en-US" smtClean="0"/>
              <a:t>The application should be accessible on different devices and web browsers.</a:t>
            </a:r>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24" name=""/>
        <p:cNvGrpSpPr/>
        <p:nvPr/>
      </p:nvGrpSpPr>
      <p:grpSpPr>
        <a:xfrm>
          <a:off x="0" y="0"/>
          <a:ext cx="0" cy="0"/>
          <a:chOff x="0" y="0"/>
          <a:chExt cx="0" cy="0"/>
        </a:xfrm>
      </p:grpSpPr>
      <p:sp>
        <p:nvSpPr>
          <p:cNvPr id="1048618" name="object 4"/>
          <p:cNvSpPr txBox="1"/>
          <p:nvPr/>
        </p:nvSpPr>
        <p:spPr>
          <a:xfrm>
            <a:off x="2214546" y="0"/>
            <a:ext cx="4154271" cy="1414145"/>
          </a:xfrm>
          <a:prstGeom prst="rect"/>
        </p:spPr>
        <p:txBody>
          <a:bodyPr bIns="0" lIns="0" rIns="0" rtlCol="0" tIns="0" vert="horz" wrap="square">
            <a:spAutoFit/>
          </a:bodyPr>
          <a:p>
            <a:pPr marL="0" marR="0">
              <a:lnSpc>
                <a:spcPct val="150000"/>
              </a:lnSpc>
              <a:spcBef>
                <a:spcPts val="0"/>
              </a:spcBef>
              <a:spcAft>
                <a:spcPts val="0"/>
              </a:spcAft>
            </a:pPr>
            <a:r>
              <a:rPr dirty="0" sz="1200">
                <a:solidFill>
                  <a:srgbClr val="FFFFFF"/>
                </a:solidFill>
                <a:latin typeface="AAFLFD+EBGaramond-Medium"/>
                <a:cs typeface="AAFLFD+EBGaramond-Medium"/>
              </a:rPr>
              <a:t>TheꢀGroceryꢀDeliveryꢀApplicationꢀisꢀaꢀweb-based</a:t>
            </a:r>
            <a:r>
              <a:rPr sz="1200">
                <a:solidFill>
                  <a:srgbClr val="FFFFFF"/>
                </a:solidFill>
                <a:latin typeface="AAFLFD+EBGaramond-Medium"/>
                <a:cs typeface="AAFLFD+EBGaramond-Medium"/>
              </a:rPr>
              <a:t>ꢀ</a:t>
            </a:r>
            <a:r>
              <a:rPr sz="1200" smtClean="0">
                <a:solidFill>
                  <a:srgbClr val="FFFFFF"/>
                </a:solidFill>
                <a:latin typeface="AAFLFD+EBGaramond-Medium"/>
                <a:cs typeface="AAFLFD+EBGaramond-Medium"/>
              </a:rPr>
              <a:t>applicationndꢀ</a:t>
            </a:r>
            <a:endParaRPr dirty="0" sz="1200" lang="en-US" smtClean="0"/>
          </a:p>
          <a:p>
            <a:pPr marL="0" marR="0">
              <a:lnSpc>
                <a:spcPts val="1359"/>
              </a:lnSpc>
              <a:spcBef>
                <a:spcPts val="30"/>
              </a:spcBef>
              <a:spcAft>
                <a:spcPts val="0"/>
              </a:spcAft>
            </a:pPr>
            <a:r>
              <a:rPr sz="1200" smtClean="0">
                <a:solidFill>
                  <a:srgbClr val="FFFFFF"/>
                </a:solidFill>
                <a:latin typeface="AAFLFD+EBGaramond-Medium"/>
                <a:cs typeface="AAFLFD+EBGaramond-Medium"/>
              </a:rPr>
              <a:t>have</a:t>
            </a:r>
            <a:r>
              <a:rPr dirty="0" sz="1200">
                <a:solidFill>
                  <a:srgbClr val="FFFFFF"/>
                </a:solidFill>
                <a:latin typeface="AAFLFD+EBGaramond-Medium"/>
                <a:cs typeface="AAFLFD+EBGaramond-Medium"/>
              </a:rPr>
              <a:t>ꢀthemꢀdeliveredꢀ</a:t>
            </a:r>
          </a:p>
          <a:p>
            <a:pPr marL="0" marR="0">
              <a:lnSpc>
                <a:spcPts val="1359"/>
              </a:lnSpc>
              <a:spcBef>
                <a:spcPts val="30"/>
              </a:spcBef>
              <a:spcAft>
                <a:spcPts val="0"/>
              </a:spcAft>
            </a:pPr>
            <a:r>
              <a:rPr dirty="0" sz="1200">
                <a:solidFill>
                  <a:srgbClr val="FFFFFF"/>
                </a:solidFill>
                <a:latin typeface="AAFLFD+EBGaramond-Medium"/>
                <a:cs typeface="AAFLFD+EBGaramond-Medium"/>
              </a:rPr>
              <a:t>toꢀtheirꢀdoorstep.ꢀThisꢀSRSꢀdocumentꢀprovidesꢀanꢀoverviewꢀofꢀtheꢀ</a:t>
            </a:r>
          </a:p>
          <a:p>
            <a:pPr marL="0" marR="0">
              <a:lnSpc>
                <a:spcPts val="1359"/>
              </a:lnSpc>
              <a:spcBef>
                <a:spcPts val="80"/>
              </a:spcBef>
              <a:spcAft>
                <a:spcPts val="0"/>
              </a:spcAft>
            </a:pPr>
            <a:r>
              <a:rPr dirty="0" sz="1200">
                <a:solidFill>
                  <a:srgbClr val="FFFFFF"/>
                </a:solidFill>
                <a:latin typeface="AAFLFD+EBGaramond-Medium"/>
                <a:cs typeface="AAFLFD+EBGaramond-Medium"/>
              </a:rPr>
              <a:t>functionality,ꢀfeatures,ꢀandꢀrequirementsꢀforꢀtheꢀapplication</a:t>
            </a:r>
          </a:p>
        </p:txBody>
      </p:sp>
      <p:sp>
        <p:nvSpPr>
          <p:cNvPr id="1048619" name="Rectangle 2"/>
          <p:cNvSpPr/>
          <p:nvPr/>
        </p:nvSpPr>
        <p:spPr>
          <a:xfrm>
            <a:off x="642910" y="571486"/>
            <a:ext cx="7858180" cy="3691890"/>
          </a:xfrm>
          <a:prstGeom prst="rect"/>
        </p:spPr>
        <p:txBody>
          <a:bodyPr wrap="square">
            <a:spAutoFit/>
          </a:bodyPr>
          <a:p>
            <a:pPr algn="ctr">
              <a:lnSpc>
                <a:spcPct val="150000"/>
              </a:lnSpc>
            </a:pPr>
            <a:r>
              <a:rPr b="1" dirty="0" lang="en-US" smtClean="0"/>
              <a:t>Conclusion </a:t>
            </a:r>
          </a:p>
          <a:p>
            <a:pPr algn="ctr">
              <a:lnSpc>
                <a:spcPct val="150000"/>
              </a:lnSpc>
            </a:pPr>
            <a:r>
              <a:rPr dirty="0" lang="en-US" smtClean="0"/>
              <a:t>The Grocery Delivery Application will provide a convenient and user-friendly way for customers to order groceries online and have them delivered to their doorstep. The application will require a web server, a database management system, and an internet connection to function. The application will have several functional requirements, including registration and login, product catalogue, shopping cart, checkout and payment, and order tracking. The application will also have non-functional requirements, including performance, security, and usability.</a:t>
            </a:r>
            <a:endParaRPr dirty="0" lang="en-US"/>
          </a:p>
        </p:txBody>
      </p:sp>
    </p:spTree>
  </p:cSld>
  <p:clrMapOvr>
    <a:masterClrMapping/>
  </p:clrMapOvr>
</p:sld>
</file>

<file path=ppt/theme/theme1.xml><?xml version="1.0" encoding="utf-8"?>
<a:theme xmlns:a="http://schemas.openxmlformats.org/drawingml/2006/main" name="Theme Office">
  <a:themeElements>
    <a:clrScheme name="Standard">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Presentation PowerPoint</dc:title>
  <dc:creator>ACER</dc:creator>
  <cp:lastModifiedBy>ACER</cp:lastModifiedBy>
  <dcterms:created xsi:type="dcterms:W3CDTF">2023-03-25T11:20:02Z</dcterms:created>
  <dcterms:modified xsi:type="dcterms:W3CDTF">2023-03-29T08:28:50Z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9d1fac15e35b4425adf2b3f6171ceb5a</vt:lpwstr>
  </property>
</Properties>
</file>