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Q7w4EfxQ2ySEx2JGQozyll7+7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6A9C6B-EA9A-4D6E-BCDC-5A3B45AE1DE7}">
  <a:tblStyle styleId="{8A6A9C6B-EA9A-4D6E-BCDC-5A3B45AE1DE7}"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1F3"/>
          </a:solidFill>
        </a:fill>
      </a:tcStyle>
    </a:wholeTbl>
    <a:band1H>
      <a:tcTxStyle/>
      <a:tcStyle>
        <a:fill>
          <a:solidFill>
            <a:srgbClr val="DEE1E5"/>
          </a:solidFill>
        </a:fill>
      </a:tcStyle>
    </a:band1H>
    <a:band2H>
      <a:tcTxStyle/>
    </a:band2H>
    <a:band1V>
      <a:tcTxStyle/>
      <a:tcStyle>
        <a:fill>
          <a:solidFill>
            <a:srgbClr val="DEE1E5"/>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3"/>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1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15"/>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16"/>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17"/>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7"/>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17"/>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20"/>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20"/>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21"/>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1"/>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72" name="Google Shape;72;p21"/>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2"/>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zure.microsoft.com/en-us/overview/what-is-saas/"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pres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azure.microsoft.com/en-us/overview/what-is-cloud-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zure.microsoft.com/en-us/overview/what-is-cloud-computing/#benefi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simplicable.com/new/cloud-scal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Service-level_agreement" TargetMode="External"/><Relationship Id="rId4" Type="http://schemas.openxmlformats.org/officeDocument/2006/relationships/hyperlink" Target="https://cloud.google.com/docs/geography-and-regions" TargetMode="External"/><Relationship Id="rId5" Type="http://schemas.openxmlformats.org/officeDocument/2006/relationships/hyperlink" Target="https://azure.microsoft.com/en-us/support/legal/sla/dns/v1_1/" TargetMode="External"/><Relationship Id="rId6" Type="http://schemas.openxmlformats.org/officeDocument/2006/relationships/hyperlink" Target="https://cloud.google.com/docs/geography-and-reg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zure.microsoft.com/en-us/overview/what-is-cloud-computing/#cloud-deployment-types" TargetMode="External"/><Relationship Id="rId4" Type="http://schemas.openxmlformats.org/officeDocument/2006/relationships/hyperlink" Target="https://azure.microsoft.com/en-us/" TargetMode="External"/><Relationship Id="rId5" Type="http://schemas.openxmlformats.org/officeDocument/2006/relationships/hyperlink" Target="https://aws.amazon.com/" TargetMode="External"/><Relationship Id="rId6" Type="http://schemas.openxmlformats.org/officeDocument/2006/relationships/hyperlink" Target="https://cloud.google.com/gcp/?utm_source=google&amp;utm_medium=cpc&amp;utm_campaign=na-US-all-en-dr-bkws-all-all-trial-e-dr-1008076&amp;utm_content=text-ad-lpsitelinkCCexp2-any-DEV_c-CRE_118775680927-ADGP_Hybrid+%7C+AW+SEM+%7C+BKWS+%7C+US+%7C+en+%7C+Multi+~+GCP-KWID_43700017656474397-kwd-87853815&amp;utm_term=KW_gcp-ST_gcp&amp;gclid=EAIaIQobChMIvN_P2-bH6AIVg4CfCh3hVgGaEAAYASAAEgI5zfD_Bw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zure.microsoft.com/en-us/overview/what-is-cloud-computing/#cloud-computing-models"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zure.microsoft.com/en-us/overview/what-is-iaa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azure.microsoft.com/en-us/overview/what-is-paa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289754" y="639097"/>
            <a:ext cx="6700685"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Bookman Old Style"/>
              <a:buNone/>
            </a:pPr>
            <a:r>
              <a:rPr lang="en-US" sz="8000"/>
              <a:t>Cloud Computing</a:t>
            </a:r>
            <a:endParaRPr sz="8000"/>
          </a:p>
        </p:txBody>
      </p:sp>
      <p:sp>
        <p:nvSpPr>
          <p:cNvPr id="96" name="Google Shape;96;p1"/>
          <p:cNvSpPr txBox="1"/>
          <p:nvPr>
            <p:ph idx="1" type="subTitle"/>
          </p:nvPr>
        </p:nvSpPr>
        <p:spPr>
          <a:xfrm>
            <a:off x="5289753" y="4672739"/>
            <a:ext cx="6269347" cy="102149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3200"/>
              <a:buNone/>
            </a:pPr>
            <a:r>
              <a:rPr lang="en-US" sz="3200">
                <a:solidFill>
                  <a:srgbClr val="262626"/>
                </a:solidFill>
                <a:latin typeface="Bookman Old Style"/>
                <a:ea typeface="Bookman Old Style"/>
                <a:cs typeface="Bookman Old Style"/>
                <a:sym typeface="Bookman Old Style"/>
              </a:rPr>
              <a:t>.NET CORE</a:t>
            </a:r>
            <a:endParaRPr/>
          </a:p>
        </p:txBody>
      </p:sp>
      <p:pic>
        <p:nvPicPr>
          <p:cNvPr descr="A picture containing building, sitting, bench, side&#10;&#10;Description automatically generated" id="97" name="Google Shape;97;p1"/>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98" name="Google Shape;98;p1"/>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SaaS (Software as a Service)</a:t>
            </a:r>
            <a:br>
              <a:rPr lang="en-US"/>
            </a:br>
            <a:r>
              <a:rPr lang="en-US" sz="1400" u="sng">
                <a:solidFill>
                  <a:schemeClr val="hlink"/>
                </a:solidFill>
                <a:hlinkClick r:id="rId3"/>
              </a:rPr>
              <a:t>https://azure.microsoft.com/en-us/overview/what-is-saas/</a:t>
            </a:r>
            <a:endParaRPr sz="1400"/>
          </a:p>
        </p:txBody>
      </p:sp>
      <p:sp>
        <p:nvSpPr>
          <p:cNvPr id="158" name="Google Shape;158;p10"/>
          <p:cNvSpPr txBox="1"/>
          <p:nvPr>
            <p:ph idx="1" type="body"/>
          </p:nvPr>
        </p:nvSpPr>
        <p:spPr>
          <a:xfrm>
            <a:off x="520050" y="1924150"/>
            <a:ext cx="11151900" cy="1905900"/>
          </a:xfrm>
          <a:prstGeom prst="rect">
            <a:avLst/>
          </a:prstGeom>
          <a:noFill/>
          <a:ln>
            <a:noFill/>
          </a:ln>
        </p:spPr>
        <p:txBody>
          <a:bodyPr anchorCtr="0" anchor="ctr" bIns="45700" lIns="0" spcFirstLastPara="1" rIns="0" wrap="square" tIns="45700">
            <a:normAutofit/>
          </a:bodyPr>
          <a:lstStyle/>
          <a:p>
            <a:pPr indent="-139700" lvl="0" marL="91440" rtl="0" algn="l">
              <a:lnSpc>
                <a:spcPct val="100000"/>
              </a:lnSpc>
              <a:spcBef>
                <a:spcPts val="0"/>
              </a:spcBef>
              <a:spcAft>
                <a:spcPts val="0"/>
              </a:spcAft>
              <a:buSzPts val="2200"/>
              <a:buChar char=" "/>
            </a:pPr>
            <a:r>
              <a:rPr b="1" i="1" lang="en-US" sz="2200"/>
              <a:t>SaaS</a:t>
            </a:r>
            <a:r>
              <a:rPr lang="en-US" sz="2200"/>
              <a:t> is a method for delivering complete software applications on demand over the Internet (typically as a subscription). Cloud providers host and manage the software application and underlying infrastructure and handle any maintenance (software upgrades and security patching). Users simply connect to the application over the Internet.</a:t>
            </a:r>
            <a:endParaRPr sz="1700"/>
          </a:p>
        </p:txBody>
      </p:sp>
      <p:pic>
        <p:nvPicPr>
          <p:cNvPr descr="Softwa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id="159" name="Google Shape;159;p10"/>
          <p:cNvPicPr preferRelativeResize="0"/>
          <p:nvPr/>
        </p:nvPicPr>
        <p:blipFill rotWithShape="1">
          <a:blip r:embed="rId4">
            <a:alphaModFix/>
          </a:blip>
          <a:srcRect b="0" l="0" r="0" t="0"/>
          <a:stretch/>
        </p:blipFill>
        <p:spPr>
          <a:xfrm>
            <a:off x="1050218" y="3830004"/>
            <a:ext cx="10074982" cy="2479675"/>
          </a:xfrm>
          <a:prstGeom prst="rect">
            <a:avLst/>
          </a:prstGeom>
          <a:noFill/>
          <a:ln cap="flat" cmpd="sng" w="25400">
            <a:solidFill>
              <a:schemeClr val="accent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Activity (Groups)</a:t>
            </a:r>
            <a:br>
              <a:rPr lang="en-US"/>
            </a:br>
            <a:r>
              <a:rPr lang="en-US" sz="2000" u="sng">
                <a:solidFill>
                  <a:schemeClr val="hlink"/>
                </a:solidFill>
                <a:hlinkClick r:id="rId3"/>
              </a:rPr>
              <a:t>https://docs.google.com/presentation</a:t>
            </a:r>
            <a:endParaRPr/>
          </a:p>
        </p:txBody>
      </p:sp>
      <p:sp>
        <p:nvSpPr>
          <p:cNvPr id="165" name="Google Shape;165;p11"/>
          <p:cNvSpPr txBox="1"/>
          <p:nvPr>
            <p:ph idx="1" type="body"/>
          </p:nvPr>
        </p:nvSpPr>
        <p:spPr>
          <a:xfrm>
            <a:off x="494270" y="1981200"/>
            <a:ext cx="11337325" cy="4351867"/>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2720"/>
              <a:buNone/>
            </a:pPr>
            <a:r>
              <a:rPr lang="en-US" sz="2720"/>
              <a:t>Create a </a:t>
            </a:r>
            <a:r>
              <a:rPr b="1" i="1" lang="en-US" sz="2720"/>
              <a:t>Google Slides</a:t>
            </a:r>
            <a:r>
              <a:rPr lang="en-US" sz="2720"/>
              <a:t> or </a:t>
            </a:r>
            <a:r>
              <a:rPr b="1" i="1" lang="en-US" sz="2720"/>
              <a:t>PPT</a:t>
            </a:r>
            <a:r>
              <a:rPr lang="en-US" sz="2720"/>
              <a:t> presentation. </a:t>
            </a:r>
            <a:endParaRPr/>
          </a:p>
          <a:p>
            <a:pPr indent="-457200" lvl="1" marL="749808" rtl="0" algn="l">
              <a:lnSpc>
                <a:spcPct val="90000"/>
              </a:lnSpc>
              <a:spcBef>
                <a:spcPts val="400"/>
              </a:spcBef>
              <a:spcAft>
                <a:spcPts val="0"/>
              </a:spcAft>
              <a:buClr>
                <a:srgbClr val="3F3F3F"/>
              </a:buClr>
              <a:buSzPts val="2550"/>
              <a:buFont typeface="Bookman Old Style"/>
              <a:buAutoNum type="arabicPeriod"/>
            </a:pPr>
            <a:r>
              <a:rPr lang="en-US" sz="2550"/>
              <a:t>In your own words, explain the three different types of Services. </a:t>
            </a:r>
            <a:endParaRPr/>
          </a:p>
          <a:p>
            <a:pPr indent="-457200" lvl="1" marL="749808" rtl="0" algn="l">
              <a:lnSpc>
                <a:spcPct val="90000"/>
              </a:lnSpc>
              <a:spcBef>
                <a:spcPts val="600"/>
              </a:spcBef>
              <a:spcAft>
                <a:spcPts val="0"/>
              </a:spcAft>
              <a:buClr>
                <a:srgbClr val="3F3F3F"/>
              </a:buClr>
              <a:buSzPts val="2550"/>
              <a:buFont typeface="Bookman Old Style"/>
              <a:buAutoNum type="arabicPeriod"/>
            </a:pPr>
            <a:r>
              <a:rPr lang="en-US" sz="2550"/>
              <a:t>Give at least 1 example of a real-life situation using each type of service.</a:t>
            </a:r>
            <a:endParaRPr/>
          </a:p>
          <a:p>
            <a:pPr indent="-457200" lvl="1" marL="749808" rtl="0" algn="l">
              <a:lnSpc>
                <a:spcPct val="90000"/>
              </a:lnSpc>
              <a:spcBef>
                <a:spcPts val="600"/>
              </a:spcBef>
              <a:spcAft>
                <a:spcPts val="0"/>
              </a:spcAft>
              <a:buClr>
                <a:srgbClr val="3F3F3F"/>
              </a:buClr>
              <a:buSzPts val="2550"/>
              <a:buFont typeface="Bookman Old Style"/>
              <a:buAutoNum type="arabicPeriod"/>
            </a:pPr>
            <a:r>
              <a:rPr lang="en-US" sz="2550"/>
              <a:t>Explain WHY that service is best for each situation.</a:t>
            </a:r>
            <a:endParaRPr/>
          </a:p>
          <a:p>
            <a:pPr indent="-457200" lvl="1" marL="749808" rtl="0" algn="l">
              <a:lnSpc>
                <a:spcPct val="90000"/>
              </a:lnSpc>
              <a:spcBef>
                <a:spcPts val="600"/>
              </a:spcBef>
              <a:spcAft>
                <a:spcPts val="0"/>
              </a:spcAft>
              <a:buClr>
                <a:srgbClr val="3F3F3F"/>
              </a:buClr>
              <a:buSzPts val="2550"/>
              <a:buFont typeface="Bookman Old Style"/>
              <a:buAutoNum type="arabicPeriod"/>
            </a:pPr>
            <a:r>
              <a:rPr lang="en-US" sz="2550"/>
              <a:t>Explain which type of cloud (private, public, hybrid) is best for each situation.</a:t>
            </a:r>
            <a:endParaRPr/>
          </a:p>
          <a:p>
            <a:pPr indent="-457200" lvl="1" marL="749808" rtl="0" algn="l">
              <a:lnSpc>
                <a:spcPct val="90000"/>
              </a:lnSpc>
              <a:spcBef>
                <a:spcPts val="600"/>
              </a:spcBef>
              <a:spcAft>
                <a:spcPts val="0"/>
              </a:spcAft>
              <a:buClr>
                <a:srgbClr val="3F3F3F"/>
              </a:buClr>
              <a:buSzPts val="2550"/>
              <a:buFont typeface="Bookman Old Style"/>
              <a:buAutoNum type="arabicPeriod"/>
            </a:pPr>
            <a:r>
              <a:rPr lang="en-US" sz="2550"/>
              <a:t>Identify a service offered by MS Azure, AWS, GCP, etc, that would fall under the service and cloud type of each of your three use cases.</a:t>
            </a:r>
            <a:endParaRPr/>
          </a:p>
          <a:p>
            <a:pPr indent="0" lvl="1" marL="292608" rtl="0" algn="l">
              <a:lnSpc>
                <a:spcPct val="90000"/>
              </a:lnSpc>
              <a:spcBef>
                <a:spcPts val="600"/>
              </a:spcBef>
              <a:spcAft>
                <a:spcPts val="0"/>
              </a:spcAft>
              <a:buClr>
                <a:srgbClr val="3F3F3F"/>
              </a:buClr>
              <a:buSzPts val="2040"/>
              <a:buNone/>
            </a:pPr>
            <a:r>
              <a:rPr lang="en-US" sz="2040"/>
              <a:t>*Group members must present equal numbers of slides.</a:t>
            </a:r>
            <a:endParaRPr/>
          </a:p>
          <a:p>
            <a:pPr indent="0" lvl="1" marL="292608" rtl="0" algn="l">
              <a:lnSpc>
                <a:spcPct val="90000"/>
              </a:lnSpc>
              <a:spcBef>
                <a:spcPts val="600"/>
              </a:spcBef>
              <a:spcAft>
                <a:spcPts val="0"/>
              </a:spcAft>
              <a:buClr>
                <a:srgbClr val="3F3F3F"/>
              </a:buClr>
              <a:buSzPts val="2040"/>
              <a:buNone/>
            </a:pPr>
            <a:r>
              <a:rPr lang="en-US" sz="2040"/>
              <a:t>*Presentations are limited to 5 minutes, so organize your presentation to fit in that timeframe.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4" name="Google Shape;104;p2"/>
          <p:cNvSpPr txBox="1"/>
          <p:nvPr>
            <p:ph type="ctrTitle"/>
          </p:nvPr>
        </p:nvSpPr>
        <p:spPr>
          <a:xfrm>
            <a:off x="2029968" y="0"/>
            <a:ext cx="8193024" cy="495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Bookman Old Style"/>
              <a:buNone/>
            </a:pPr>
            <a:r>
              <a:rPr i="1" lang="en-US" sz="4400">
                <a:solidFill>
                  <a:srgbClr val="FFFFFF"/>
                </a:solidFill>
              </a:rPr>
              <a:t>Cloud computing is the delivery of computing services over the Internet (“the cloud”) to offer faster innovation, flexible resources, and scalability.</a:t>
            </a:r>
            <a:endParaRPr/>
          </a:p>
        </p:txBody>
      </p:sp>
      <p:sp>
        <p:nvSpPr>
          <p:cNvPr id="105" name="Google Shape;105;p2"/>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ph idx="1" type="subTitle"/>
          </p:nvPr>
        </p:nvSpPr>
        <p:spPr>
          <a:xfrm>
            <a:off x="1100051" y="5225240"/>
            <a:ext cx="10058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2400"/>
              <a:buNone/>
            </a:pPr>
            <a:r>
              <a:rPr lang="en-US" u="sng">
                <a:solidFill>
                  <a:schemeClr val="hlink"/>
                </a:solidFill>
                <a:hlinkClick r:id="rId3"/>
              </a:rPr>
              <a:t>HTTPS://AZURE.MICROSOFT.COM/EN-US/OVERVIEW/WHAT-IS-CLOUD-COMPUTING/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Cloud Computing – Benefits</a:t>
            </a:r>
            <a:br>
              <a:rPr lang="en-US"/>
            </a:br>
            <a:r>
              <a:rPr lang="en-US" sz="1400" u="sng">
                <a:solidFill>
                  <a:schemeClr val="hlink"/>
                </a:solidFill>
                <a:hlinkClick r:id="rId3"/>
              </a:rPr>
              <a:t>https://azure.microsoft.com/en-us/overview/what-is-cloud-computing/#benefits</a:t>
            </a:r>
            <a:endParaRPr/>
          </a:p>
        </p:txBody>
      </p:sp>
      <p:sp>
        <p:nvSpPr>
          <p:cNvPr id="112" name="Google Shape;112;p3"/>
          <p:cNvSpPr txBox="1"/>
          <p:nvPr>
            <p:ph idx="1" type="body"/>
          </p:nvPr>
        </p:nvSpPr>
        <p:spPr>
          <a:xfrm>
            <a:off x="513381" y="1890793"/>
            <a:ext cx="11203338" cy="4522707"/>
          </a:xfrm>
          <a:prstGeom prst="rect">
            <a:avLst/>
          </a:prstGeom>
          <a:noFill/>
          <a:ln>
            <a:noFill/>
          </a:ln>
        </p:spPr>
        <p:txBody>
          <a:bodyPr anchorCtr="0" anchor="t" bIns="45700" lIns="0" spcFirstLastPara="1" rIns="0" wrap="square" tIns="45700">
            <a:normAutofit/>
          </a:bodyPr>
          <a:lstStyle/>
          <a:p>
            <a:pPr indent="0" lvl="0" marL="0" rtl="0" algn="ctr">
              <a:lnSpc>
                <a:spcPct val="110000"/>
              </a:lnSpc>
              <a:spcBef>
                <a:spcPts val="0"/>
              </a:spcBef>
              <a:spcAft>
                <a:spcPts val="0"/>
              </a:spcAft>
              <a:buSzPts val="2960"/>
              <a:buNone/>
            </a:pPr>
            <a:r>
              <a:rPr lang="en-US" sz="2760" u="sng"/>
              <a:t>Three reasons why Cloud Computing is beneficial for businesses.</a:t>
            </a:r>
            <a:endParaRPr sz="1700"/>
          </a:p>
          <a:p>
            <a:pPr indent="-128270" lvl="0" marL="91440" rtl="0" algn="l">
              <a:lnSpc>
                <a:spcPct val="110000"/>
              </a:lnSpc>
              <a:spcBef>
                <a:spcPts val="1400"/>
              </a:spcBef>
              <a:spcAft>
                <a:spcPts val="0"/>
              </a:spcAft>
              <a:buClr>
                <a:srgbClr val="000000"/>
              </a:buClr>
              <a:buSzPts val="2020"/>
              <a:buFont typeface="Arial"/>
              <a:buChar char="•"/>
            </a:pPr>
            <a:r>
              <a:rPr lang="en-US" sz="2020" u="sng">
                <a:solidFill>
                  <a:srgbClr val="000000"/>
                </a:solidFill>
              </a:rPr>
              <a:t>Cost</a:t>
            </a:r>
            <a:r>
              <a:rPr lang="en-US" sz="2020">
                <a:solidFill>
                  <a:srgbClr val="000000"/>
                </a:solidFill>
              </a:rPr>
              <a:t> - Eliminate the expense of hardware and software, the inefficiencies of setting up data centers, electricity payments for power and cooling, and the hiring of additional IT experts for managing infrastructure. IT teams can be more productive while achieving more important business goals.</a:t>
            </a:r>
            <a:endParaRPr sz="1700">
              <a:solidFill>
                <a:srgbClr val="000000"/>
              </a:solidFill>
            </a:endParaRPr>
          </a:p>
          <a:p>
            <a:pPr indent="-128270" lvl="0" marL="91440" rtl="0" algn="l">
              <a:lnSpc>
                <a:spcPct val="110000"/>
              </a:lnSpc>
              <a:spcBef>
                <a:spcPts val="1400"/>
              </a:spcBef>
              <a:spcAft>
                <a:spcPts val="0"/>
              </a:spcAft>
              <a:buClr>
                <a:srgbClr val="000000"/>
              </a:buClr>
              <a:buSzPts val="2020"/>
              <a:buFont typeface="Arial"/>
              <a:buChar char="•"/>
            </a:pPr>
            <a:r>
              <a:rPr lang="en-US" sz="2020" u="sng">
                <a:solidFill>
                  <a:srgbClr val="000000"/>
                </a:solidFill>
              </a:rPr>
              <a:t>Global </a:t>
            </a:r>
            <a:r>
              <a:rPr b="1" i="1" lang="en-US" sz="2020" u="sng">
                <a:solidFill>
                  <a:srgbClr val="000000"/>
                </a:solidFill>
              </a:rPr>
              <a:t>Scaling</a:t>
            </a:r>
            <a:r>
              <a:rPr lang="en-US" sz="2020" u="sng">
                <a:solidFill>
                  <a:srgbClr val="000000"/>
                </a:solidFill>
              </a:rPr>
              <a:t> and Speed</a:t>
            </a:r>
            <a:r>
              <a:rPr lang="en-US" sz="2020">
                <a:solidFill>
                  <a:srgbClr val="000000"/>
                </a:solidFill>
              </a:rPr>
              <a:t> – Reduce latency by running on a network of secure, updated datacenters that can be scaled elastically. This means applying more (or less) computing power, storage, or bandwidth right when it’s needed, with just a few mouse clicks.</a:t>
            </a:r>
            <a:endParaRPr sz="1700">
              <a:solidFill>
                <a:srgbClr val="000000"/>
              </a:solidFill>
            </a:endParaRPr>
          </a:p>
          <a:p>
            <a:pPr indent="-128270" lvl="0" marL="91440" rtl="0" algn="l">
              <a:lnSpc>
                <a:spcPct val="110000"/>
              </a:lnSpc>
              <a:spcBef>
                <a:spcPts val="1400"/>
              </a:spcBef>
              <a:spcAft>
                <a:spcPts val="0"/>
              </a:spcAft>
              <a:buClr>
                <a:srgbClr val="000000"/>
              </a:buClr>
              <a:buSzPts val="2020"/>
              <a:buFont typeface="Arial"/>
              <a:buChar char="•"/>
            </a:pPr>
            <a:r>
              <a:rPr lang="en-US" sz="2020" u="sng">
                <a:solidFill>
                  <a:srgbClr val="000000"/>
                </a:solidFill>
              </a:rPr>
              <a:t>Security</a:t>
            </a:r>
            <a:r>
              <a:rPr lang="en-US" sz="2020">
                <a:solidFill>
                  <a:srgbClr val="000000"/>
                </a:solidFill>
              </a:rPr>
              <a:t> – Gain access to the most robust security possible, helping protect your data, apps, and infrastructure from threats.</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Scaling – Types</a:t>
            </a:r>
            <a:br>
              <a:rPr lang="en-US"/>
            </a:br>
            <a:r>
              <a:rPr lang="en-US" sz="1400" u="sng">
                <a:solidFill>
                  <a:schemeClr val="hlink"/>
                </a:solidFill>
                <a:hlinkClick r:id="rId3"/>
              </a:rPr>
              <a:t>https://simplicable.com/new/cloud-scaling</a:t>
            </a:r>
            <a:endParaRPr/>
          </a:p>
        </p:txBody>
      </p:sp>
      <p:graphicFrame>
        <p:nvGraphicFramePr>
          <p:cNvPr id="118" name="Google Shape;118;p4"/>
          <p:cNvGraphicFramePr/>
          <p:nvPr/>
        </p:nvGraphicFramePr>
        <p:xfrm>
          <a:off x="621102" y="2163665"/>
          <a:ext cx="3000000" cy="3000000"/>
        </p:xfrm>
        <a:graphic>
          <a:graphicData uri="http://schemas.openxmlformats.org/drawingml/2006/table">
            <a:tbl>
              <a:tblPr bandRow="1" firstRow="1">
                <a:noFill/>
                <a:tableStyleId>{8A6A9C6B-EA9A-4D6E-BCDC-5A3B45AE1DE7}</a:tableStyleId>
              </a:tblPr>
              <a:tblGrid>
                <a:gridCol w="3502325"/>
                <a:gridCol w="7450500"/>
              </a:tblGrid>
              <a:tr h="689675">
                <a:tc>
                  <a:txBody>
                    <a:bodyPr/>
                    <a:lstStyle/>
                    <a:p>
                      <a:pPr indent="0" lvl="0" marL="0" marR="0" rtl="0" algn="ctr">
                        <a:spcBef>
                          <a:spcPts val="0"/>
                        </a:spcBef>
                        <a:spcAft>
                          <a:spcPts val="0"/>
                        </a:spcAft>
                        <a:buNone/>
                      </a:pPr>
                      <a:r>
                        <a:rPr lang="en-US" sz="3600" u="none" cap="none" strike="noStrike"/>
                        <a:t>Category</a:t>
                      </a:r>
                      <a:endParaRPr/>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ctr">
                        <a:spcBef>
                          <a:spcPts val="0"/>
                        </a:spcBef>
                        <a:spcAft>
                          <a:spcPts val="0"/>
                        </a:spcAft>
                        <a:buNone/>
                      </a:pPr>
                      <a:r>
                        <a:rPr lang="en-US" sz="3600" u="none" cap="none" strike="noStrike"/>
                        <a:t>Explanation</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1016125">
                <a:tc>
                  <a:txBody>
                    <a:bodyPr/>
                    <a:lstStyle/>
                    <a:p>
                      <a:pPr indent="0" lvl="0" marL="0" marR="0" rtl="0" algn="ctr">
                        <a:spcBef>
                          <a:spcPts val="0"/>
                        </a:spcBef>
                        <a:spcAft>
                          <a:spcPts val="0"/>
                        </a:spcAft>
                        <a:buNone/>
                      </a:pPr>
                      <a:r>
                        <a:rPr lang="en-US" sz="2800" u="none" cap="none" strike="noStrike"/>
                        <a:t>Cloud Scaling</a:t>
                      </a:r>
                      <a:endParaRPr/>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US" sz="2800" u="none" cap="none" strike="noStrike"/>
                        <a:t>Allocating cloud computing resources (and paying for them) as you need them.</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1016125">
                <a:tc>
                  <a:txBody>
                    <a:bodyPr/>
                    <a:lstStyle/>
                    <a:p>
                      <a:pPr indent="0" lvl="0" marL="0" marR="0" rtl="0" algn="ctr">
                        <a:spcBef>
                          <a:spcPts val="0"/>
                        </a:spcBef>
                        <a:spcAft>
                          <a:spcPts val="0"/>
                        </a:spcAft>
                        <a:buNone/>
                      </a:pPr>
                      <a:r>
                        <a:rPr lang="en-US" sz="2800"/>
                        <a:t>Vertical Scaling </a:t>
                      </a:r>
                      <a:endParaRPr/>
                    </a:p>
                    <a:p>
                      <a:pPr indent="0" lvl="0" marL="0" marR="0" rtl="0" algn="ctr">
                        <a:spcBef>
                          <a:spcPts val="0"/>
                        </a:spcBef>
                        <a:spcAft>
                          <a:spcPts val="0"/>
                        </a:spcAft>
                        <a:buNone/>
                      </a:pPr>
                      <a:r>
                        <a:rPr lang="en-US" sz="2800"/>
                        <a:t>(Up or Down)</a:t>
                      </a:r>
                      <a:endParaRPr/>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Moving to a larger or smaller instance or upgrading/downgrading your resources.</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1016125">
                <a:tc>
                  <a:txBody>
                    <a:bodyPr/>
                    <a:lstStyle/>
                    <a:p>
                      <a:pPr indent="0" lvl="0" marL="0" marR="0" rtl="0" algn="ctr">
                        <a:spcBef>
                          <a:spcPts val="0"/>
                        </a:spcBef>
                        <a:spcAft>
                          <a:spcPts val="0"/>
                        </a:spcAft>
                        <a:buNone/>
                      </a:pPr>
                      <a:r>
                        <a:rPr lang="en-US" sz="2800"/>
                        <a:t>Horizontal Scaling </a:t>
                      </a:r>
                      <a:endParaRPr/>
                    </a:p>
                    <a:p>
                      <a:pPr indent="0" lvl="0" marL="0" marR="0" rtl="0" algn="ctr">
                        <a:spcBef>
                          <a:spcPts val="0"/>
                        </a:spcBef>
                        <a:spcAft>
                          <a:spcPts val="0"/>
                        </a:spcAft>
                        <a:buNone/>
                      </a:pPr>
                      <a:r>
                        <a:rPr lang="en-US" sz="2800"/>
                        <a:t>(In or Out)</a:t>
                      </a:r>
                      <a:endParaRPr/>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Adding or removing instances to a service, system, or application</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Important Terms</a:t>
            </a:r>
            <a:br>
              <a:rPr lang="en-US"/>
            </a:br>
            <a:r>
              <a:rPr lang="en-US" sz="1400" u="sng">
                <a:solidFill>
                  <a:schemeClr val="hlink"/>
                </a:solidFill>
                <a:hlinkClick r:id="rId3"/>
              </a:rPr>
              <a:t>https://en.wikipedia.org/wiki/Service-level_agreement</a:t>
            </a:r>
            <a:br>
              <a:rPr lang="en-US" sz="1400"/>
            </a:br>
            <a:r>
              <a:rPr lang="en-US" sz="1400" u="sng">
                <a:solidFill>
                  <a:schemeClr val="hlink"/>
                </a:solidFill>
                <a:hlinkClick r:id="rId4"/>
              </a:rPr>
              <a:t>https://cloud.google.com/docs/geography-and-regions</a:t>
            </a:r>
            <a:endParaRPr/>
          </a:p>
        </p:txBody>
      </p:sp>
      <p:graphicFrame>
        <p:nvGraphicFramePr>
          <p:cNvPr id="124" name="Google Shape;124;p5"/>
          <p:cNvGraphicFramePr/>
          <p:nvPr/>
        </p:nvGraphicFramePr>
        <p:xfrm>
          <a:off x="601133" y="2060357"/>
          <a:ext cx="3000000" cy="3000000"/>
        </p:xfrm>
        <a:graphic>
          <a:graphicData uri="http://schemas.openxmlformats.org/drawingml/2006/table">
            <a:tbl>
              <a:tblPr bandRow="1" firstRow="1">
                <a:noFill/>
                <a:tableStyleId>{8A6A9C6B-EA9A-4D6E-BCDC-5A3B45AE1DE7}</a:tableStyleId>
              </a:tblPr>
              <a:tblGrid>
                <a:gridCol w="2006600"/>
                <a:gridCol w="8983125"/>
              </a:tblGrid>
              <a:tr h="370850">
                <a:tc>
                  <a:txBody>
                    <a:bodyPr/>
                    <a:lstStyle/>
                    <a:p>
                      <a:pPr indent="0" lvl="0" marL="0" marR="0" rtl="0" algn="ctr">
                        <a:spcBef>
                          <a:spcPts val="0"/>
                        </a:spcBef>
                        <a:spcAft>
                          <a:spcPts val="0"/>
                        </a:spcAft>
                        <a:buNone/>
                      </a:pPr>
                      <a:r>
                        <a:rPr lang="en-US" sz="3200"/>
                        <a:t>Term</a:t>
                      </a:r>
                      <a:endParaRPr/>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ctr">
                        <a:spcBef>
                          <a:spcPts val="0"/>
                        </a:spcBef>
                        <a:spcAft>
                          <a:spcPts val="0"/>
                        </a:spcAft>
                        <a:buNone/>
                      </a:pPr>
                      <a:r>
                        <a:rPr lang="en-US" sz="3200"/>
                        <a:t>Definition</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u="sng">
                          <a:solidFill>
                            <a:schemeClr val="hlink"/>
                          </a:solidFill>
                          <a:hlinkClick r:id="rId5"/>
                        </a:rPr>
                        <a:t>SLA (Service Level Agreement)</a:t>
                      </a:r>
                      <a:endParaRPr sz="2400"/>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A commitment between a service provider and a client about the quality and availability of service and the responsibilities of each party.</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u="sng">
                          <a:solidFill>
                            <a:schemeClr val="hlink"/>
                          </a:solidFill>
                          <a:hlinkClick r:id="rId6"/>
                        </a:rPr>
                        <a:t>Regions</a:t>
                      </a:r>
                      <a:endParaRPr sz="2400"/>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Independent geographic areas that consist of zones. Locations within regions usually have minimum round-trip network latencies.</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a:t>Accessibility Zone</a:t>
                      </a:r>
                      <a:endParaRPr/>
                    </a:p>
                  </a:txBody>
                  <a:tcPr marT="45725" marB="45725" marR="91450" marL="91450"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A deployment area for cloud resources within a region. Zones should be considered a single failure domain within a region. Applications should be deployed across multiple zones in a region to have higher availability.</a:t>
                      </a:r>
                      <a:endParaRPr/>
                    </a:p>
                  </a:txBody>
                  <a:tcPr marT="45725" marB="45725" marR="91450" marL="91450">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Cloud Computing – Types</a:t>
            </a:r>
            <a:br>
              <a:rPr lang="en-US"/>
            </a:br>
            <a:r>
              <a:rPr lang="en-US" sz="1400" u="sng">
                <a:solidFill>
                  <a:schemeClr val="hlink"/>
                </a:solidFill>
                <a:hlinkClick r:id="rId3"/>
              </a:rPr>
              <a:t>https://azure.microsoft.com/en-us/overview/what-is-cloud-computing/#cloud-deployment-types</a:t>
            </a:r>
            <a:endParaRPr/>
          </a:p>
        </p:txBody>
      </p:sp>
      <p:graphicFrame>
        <p:nvGraphicFramePr>
          <p:cNvPr id="130" name="Google Shape;130;p6"/>
          <p:cNvGraphicFramePr/>
          <p:nvPr/>
        </p:nvGraphicFramePr>
        <p:xfrm>
          <a:off x="471488" y="2178941"/>
          <a:ext cx="3000000" cy="3000000"/>
        </p:xfrm>
        <a:graphic>
          <a:graphicData uri="http://schemas.openxmlformats.org/drawingml/2006/table">
            <a:tbl>
              <a:tblPr bandRow="1" firstRow="1">
                <a:noFill/>
                <a:tableStyleId>{8A6A9C6B-EA9A-4D6E-BCDC-5A3B45AE1DE7}</a:tableStyleId>
              </a:tblPr>
              <a:tblGrid>
                <a:gridCol w="3733800"/>
                <a:gridCol w="3733800"/>
                <a:gridCol w="3733800"/>
              </a:tblGrid>
              <a:tr h="370850">
                <a:tc>
                  <a:txBody>
                    <a:bodyPr/>
                    <a:lstStyle/>
                    <a:p>
                      <a:pPr indent="0" lvl="0" marL="0" marR="0" rtl="0" algn="ctr">
                        <a:spcBef>
                          <a:spcPts val="0"/>
                        </a:spcBef>
                        <a:spcAft>
                          <a:spcPts val="0"/>
                        </a:spcAft>
                        <a:buNone/>
                      </a:pPr>
                      <a:r>
                        <a:rPr lang="en-US" sz="2700"/>
                        <a:t>Public Cloud</a:t>
                      </a:r>
                      <a:endParaRPr sz="1300"/>
                    </a:p>
                  </a:txBody>
                  <a:tcPr marT="45725" marB="45725" marR="91450" marL="91450">
                    <a:lnL cap="flat" cmpd="sng" w="19050">
                      <a:solidFill>
                        <a:schemeClr val="accent2"/>
                      </a:solidFill>
                      <a:prstDash val="solid"/>
                      <a:round/>
                      <a:headEnd len="sm" w="sm" type="none"/>
                      <a:tailEnd len="sm" w="sm" type="none"/>
                    </a:lnL>
                    <a:lnT cap="flat" cmpd="sng" w="19050">
                      <a:solidFill>
                        <a:schemeClr val="accent2"/>
                      </a:solidFill>
                      <a:prstDash val="solid"/>
                      <a:round/>
                      <a:headEnd len="sm" w="sm" type="none"/>
                      <a:tailEnd len="sm" w="sm" type="none"/>
                    </a:lnT>
                  </a:tcPr>
                </a:tc>
                <a:tc>
                  <a:txBody>
                    <a:bodyPr/>
                    <a:lstStyle/>
                    <a:p>
                      <a:pPr indent="0" lvl="0" marL="0" marR="0" rtl="0" algn="ctr">
                        <a:spcBef>
                          <a:spcPts val="0"/>
                        </a:spcBef>
                        <a:spcAft>
                          <a:spcPts val="0"/>
                        </a:spcAft>
                        <a:buNone/>
                      </a:pPr>
                      <a:r>
                        <a:rPr lang="en-US" sz="2700"/>
                        <a:t>Private Cloud</a:t>
                      </a:r>
                      <a:endParaRPr sz="1300"/>
                    </a:p>
                  </a:txBody>
                  <a:tcPr marT="45725" marB="45725" marR="91450" marL="91450">
                    <a:lnT cap="flat" cmpd="sng" w="19050">
                      <a:solidFill>
                        <a:schemeClr val="accent2"/>
                      </a:solidFill>
                      <a:prstDash val="solid"/>
                      <a:round/>
                      <a:headEnd len="sm" w="sm" type="none"/>
                      <a:tailEnd len="sm" w="sm" type="none"/>
                    </a:lnT>
                  </a:tcPr>
                </a:tc>
                <a:tc>
                  <a:txBody>
                    <a:bodyPr/>
                    <a:lstStyle/>
                    <a:p>
                      <a:pPr indent="0" lvl="0" marL="0" marR="0" rtl="0" algn="ctr">
                        <a:spcBef>
                          <a:spcPts val="0"/>
                        </a:spcBef>
                        <a:spcAft>
                          <a:spcPts val="0"/>
                        </a:spcAft>
                        <a:buNone/>
                      </a:pPr>
                      <a:r>
                        <a:rPr lang="en-US" sz="2700"/>
                        <a:t>Hybrid Cloud</a:t>
                      </a:r>
                      <a:endParaRPr sz="1300"/>
                    </a:p>
                  </a:txBody>
                  <a:tcPr marT="45725" marB="45725" marR="91450" marL="91450">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tcPr>
                </a:tc>
              </a:tr>
              <a:tr h="370850">
                <a:tc>
                  <a:txBody>
                    <a:bodyPr/>
                    <a:lstStyle/>
                    <a:p>
                      <a:pPr indent="-279400" lvl="0" marL="285750" marR="0" rtl="0" algn="l">
                        <a:spcBef>
                          <a:spcPts val="0"/>
                        </a:spcBef>
                        <a:spcAft>
                          <a:spcPts val="0"/>
                        </a:spcAft>
                        <a:buClr>
                          <a:schemeClr val="dk1"/>
                        </a:buClr>
                        <a:buSzPts val="1900"/>
                        <a:buFont typeface="Arial"/>
                        <a:buChar char="•"/>
                      </a:pPr>
                      <a:r>
                        <a:rPr lang="en-US" sz="1900"/>
                        <a:t>Owned and operated by third-party cloud service providers. </a:t>
                      </a:r>
                      <a:endParaRPr sz="1300"/>
                    </a:p>
                    <a:p>
                      <a:pPr indent="-279400" lvl="0" marL="285750" marR="0" rtl="0" algn="l">
                        <a:spcBef>
                          <a:spcPts val="0"/>
                        </a:spcBef>
                        <a:spcAft>
                          <a:spcPts val="0"/>
                        </a:spcAft>
                        <a:buClr>
                          <a:schemeClr val="dk1"/>
                        </a:buClr>
                        <a:buSzPts val="1900"/>
                        <a:buFont typeface="Arial"/>
                        <a:buChar char="•"/>
                      </a:pPr>
                      <a:r>
                        <a:rPr lang="en-US" sz="1900" u="sng">
                          <a:solidFill>
                            <a:schemeClr val="hlink"/>
                          </a:solidFill>
                          <a:hlinkClick r:id="rId4"/>
                        </a:rPr>
                        <a:t>Microsoft Azure</a:t>
                      </a:r>
                      <a:r>
                        <a:rPr lang="en-US" sz="1900"/>
                        <a:t>, </a:t>
                      </a:r>
                      <a:r>
                        <a:rPr lang="en-US" sz="1900" u="sng">
                          <a:solidFill>
                            <a:schemeClr val="hlink"/>
                          </a:solidFill>
                          <a:hlinkClick r:id="rId5"/>
                        </a:rPr>
                        <a:t>AWS</a:t>
                      </a:r>
                      <a:r>
                        <a:rPr lang="en-US" sz="1900"/>
                        <a:t>*, and </a:t>
                      </a:r>
                      <a:r>
                        <a:rPr lang="en-US" sz="1900" u="sng">
                          <a:solidFill>
                            <a:schemeClr val="hlink"/>
                          </a:solidFill>
                          <a:hlinkClick r:id="rId6"/>
                        </a:rPr>
                        <a:t>GCP</a:t>
                      </a:r>
                      <a:r>
                        <a:rPr lang="en-US" sz="1900"/>
                        <a:t>** are public cloud services. </a:t>
                      </a:r>
                      <a:endParaRPr sz="1300"/>
                    </a:p>
                    <a:p>
                      <a:pPr indent="-279400" lvl="0" marL="285750" marR="0" rtl="0" algn="l">
                        <a:spcBef>
                          <a:spcPts val="0"/>
                        </a:spcBef>
                        <a:spcAft>
                          <a:spcPts val="0"/>
                        </a:spcAft>
                        <a:buClr>
                          <a:schemeClr val="dk1"/>
                        </a:buClr>
                        <a:buSzPts val="1900"/>
                        <a:buFont typeface="Arial"/>
                        <a:buChar char="•"/>
                      </a:pPr>
                      <a:r>
                        <a:rPr lang="en-US" sz="1900"/>
                        <a:t>All hardware, software, etc, is owned and managed by the cloud provider. </a:t>
                      </a:r>
                      <a:endParaRPr sz="1300"/>
                    </a:p>
                    <a:p>
                      <a:pPr indent="-279400" lvl="0" marL="285750" marR="0" rtl="0" algn="l">
                        <a:spcBef>
                          <a:spcPts val="0"/>
                        </a:spcBef>
                        <a:spcAft>
                          <a:spcPts val="0"/>
                        </a:spcAft>
                        <a:buClr>
                          <a:schemeClr val="dk1"/>
                        </a:buClr>
                        <a:buSzPts val="1900"/>
                        <a:buFont typeface="Arial"/>
                        <a:buChar char="•"/>
                      </a:pPr>
                      <a:r>
                        <a:rPr lang="en-US" sz="1900"/>
                        <a:t>Clients access these services and manage their accounts using a web browser.</a:t>
                      </a:r>
                      <a:endParaRPr sz="1300"/>
                    </a:p>
                  </a:txBody>
                  <a:tcPr marT="45725" marB="45725" marR="91450" marL="91450">
                    <a:lnL cap="flat" cmpd="sng" w="19050">
                      <a:solidFill>
                        <a:schemeClr val="accent2"/>
                      </a:solidFill>
                      <a:prstDash val="solid"/>
                      <a:round/>
                      <a:headEnd len="sm" w="sm" type="none"/>
                      <a:tailEnd len="sm" w="sm" type="none"/>
                    </a:lnL>
                    <a:lnB cap="flat" cmpd="sng" w="19050">
                      <a:solidFill>
                        <a:schemeClr val="accent2"/>
                      </a:solidFill>
                      <a:prstDash val="solid"/>
                      <a:round/>
                      <a:headEnd len="sm" w="sm" type="none"/>
                      <a:tailEnd len="sm" w="sm" type="none"/>
                    </a:lnB>
                  </a:tcPr>
                </a:tc>
                <a:tc>
                  <a:txBody>
                    <a:bodyPr/>
                    <a:lstStyle/>
                    <a:p>
                      <a:pPr indent="-279400" lvl="0" marL="285750" marR="0" rtl="0" algn="l">
                        <a:spcBef>
                          <a:spcPts val="0"/>
                        </a:spcBef>
                        <a:spcAft>
                          <a:spcPts val="0"/>
                        </a:spcAft>
                        <a:buClr>
                          <a:schemeClr val="dk1"/>
                        </a:buClr>
                        <a:buSzPts val="1900"/>
                        <a:buFont typeface="Arial"/>
                        <a:buChar char="•"/>
                      </a:pPr>
                      <a:r>
                        <a:rPr lang="en-US" sz="1900"/>
                        <a:t>Used exclusively by a single organization.</a:t>
                      </a:r>
                      <a:endParaRPr sz="1300"/>
                    </a:p>
                    <a:p>
                      <a:pPr indent="-279400" lvl="0" marL="285750" marR="0" rtl="0" algn="l">
                        <a:spcBef>
                          <a:spcPts val="0"/>
                        </a:spcBef>
                        <a:spcAft>
                          <a:spcPts val="0"/>
                        </a:spcAft>
                        <a:buClr>
                          <a:schemeClr val="dk1"/>
                        </a:buClr>
                        <a:buSzPts val="1900"/>
                        <a:buFont typeface="Arial"/>
                        <a:buChar char="•"/>
                      </a:pPr>
                      <a:r>
                        <a:rPr lang="en-US" sz="1900"/>
                        <a:t>Can be physically located at the company’s on-site datacenter.</a:t>
                      </a:r>
                      <a:endParaRPr sz="1300"/>
                    </a:p>
                    <a:p>
                      <a:pPr indent="-279400" lvl="0" marL="285750" marR="0" rtl="0" algn="l">
                        <a:spcBef>
                          <a:spcPts val="0"/>
                        </a:spcBef>
                        <a:spcAft>
                          <a:spcPts val="0"/>
                        </a:spcAft>
                        <a:buClr>
                          <a:schemeClr val="dk1"/>
                        </a:buClr>
                        <a:buSzPts val="1900"/>
                        <a:buFont typeface="Arial"/>
                        <a:buChar char="•"/>
                      </a:pPr>
                      <a:r>
                        <a:rPr lang="en-US" sz="1900"/>
                        <a:t>Some companies also contract to third-party service providers to host their private cloud off-site. </a:t>
                      </a:r>
                      <a:endParaRPr sz="1300"/>
                    </a:p>
                    <a:p>
                      <a:pPr indent="-279400" lvl="0" marL="285750" marR="0" rtl="0" algn="l">
                        <a:spcBef>
                          <a:spcPts val="0"/>
                        </a:spcBef>
                        <a:spcAft>
                          <a:spcPts val="0"/>
                        </a:spcAft>
                        <a:buClr>
                          <a:schemeClr val="dk1"/>
                        </a:buClr>
                        <a:buSzPts val="1900"/>
                        <a:buFont typeface="Arial"/>
                        <a:buChar char="•"/>
                      </a:pPr>
                      <a:r>
                        <a:rPr lang="en-US" sz="1900"/>
                        <a:t>Services and infrastructure are maintained on a private network.</a:t>
                      </a:r>
                      <a:endParaRPr sz="1300"/>
                    </a:p>
                  </a:txBody>
                  <a:tcPr marT="45725" marB="45725" marR="91450" marL="91450">
                    <a:lnB cap="flat" cmpd="sng" w="19050">
                      <a:solidFill>
                        <a:schemeClr val="accent2"/>
                      </a:solidFill>
                      <a:prstDash val="solid"/>
                      <a:round/>
                      <a:headEnd len="sm" w="sm" type="none"/>
                      <a:tailEnd len="sm" w="sm" type="none"/>
                    </a:lnB>
                  </a:tcPr>
                </a:tc>
                <a:tc>
                  <a:txBody>
                    <a:bodyPr/>
                    <a:lstStyle/>
                    <a:p>
                      <a:pPr indent="-336550" lvl="0" marL="342900" marR="0" rtl="0" algn="l">
                        <a:spcBef>
                          <a:spcPts val="0"/>
                        </a:spcBef>
                        <a:spcAft>
                          <a:spcPts val="0"/>
                        </a:spcAft>
                        <a:buClr>
                          <a:schemeClr val="dk1"/>
                        </a:buClr>
                        <a:buSzPts val="1900"/>
                        <a:buFont typeface="Arial"/>
                        <a:buChar char="•"/>
                      </a:pPr>
                      <a:r>
                        <a:rPr lang="en-US" sz="1900"/>
                        <a:t>Public, private and/or on-site clouds combined. </a:t>
                      </a:r>
                      <a:endParaRPr sz="1300"/>
                    </a:p>
                    <a:p>
                      <a:pPr indent="-336550" lvl="0" marL="342900" marR="0" rtl="0" algn="l">
                        <a:spcBef>
                          <a:spcPts val="0"/>
                        </a:spcBef>
                        <a:spcAft>
                          <a:spcPts val="0"/>
                        </a:spcAft>
                        <a:buClr>
                          <a:schemeClr val="dk1"/>
                        </a:buClr>
                        <a:buSzPts val="1900"/>
                        <a:buFont typeface="Arial"/>
                        <a:buChar char="•"/>
                      </a:pPr>
                      <a:r>
                        <a:rPr lang="en-US" sz="1900"/>
                        <a:t>Bound together by technology that allows data and applications to be shared between them. </a:t>
                      </a:r>
                      <a:endParaRPr sz="1300"/>
                    </a:p>
                    <a:p>
                      <a:pPr indent="-336550" lvl="0" marL="342900" marR="0" rtl="0" algn="l">
                        <a:spcBef>
                          <a:spcPts val="0"/>
                        </a:spcBef>
                        <a:spcAft>
                          <a:spcPts val="0"/>
                        </a:spcAft>
                        <a:buClr>
                          <a:schemeClr val="dk1"/>
                        </a:buClr>
                        <a:buSzPts val="1900"/>
                        <a:buFont typeface="Arial"/>
                        <a:buChar char="•"/>
                      </a:pPr>
                      <a:r>
                        <a:rPr lang="en-US" sz="1900"/>
                        <a:t>Gives businesses greater flexibility, more deployment options, and helps optimize existing infrastructure, security, and compliance.</a:t>
                      </a:r>
                      <a:endParaRPr sz="1300"/>
                    </a:p>
                  </a:txBody>
                  <a:tcPr marT="45725" marB="45725" marR="91450" marL="91450">
                    <a:lnR cap="flat" cmpd="sng" w="19050">
                      <a:solidFill>
                        <a:schemeClr val="accent2"/>
                      </a:solidFill>
                      <a:prstDash val="solid"/>
                      <a:round/>
                      <a:headEnd len="sm" w="sm" type="none"/>
                      <a:tailEnd len="sm" w="sm" type="none"/>
                    </a:lnR>
                    <a:lnB cap="flat" cmpd="sng" w="19050">
                      <a:solidFill>
                        <a:schemeClr val="accent2"/>
                      </a:solidFill>
                      <a:prstDash val="solid"/>
                      <a:round/>
                      <a:headEnd len="sm" w="sm" type="none"/>
                      <a:tailEnd len="sm" w="sm" type="none"/>
                    </a:lnB>
                  </a:tcPr>
                </a:tc>
              </a:tr>
            </a:tbl>
          </a:graphicData>
        </a:graphic>
      </p:graphicFrame>
      <p:sp>
        <p:nvSpPr>
          <p:cNvPr id="131" name="Google Shape;131;p6"/>
          <p:cNvSpPr txBox="1"/>
          <p:nvPr/>
        </p:nvSpPr>
        <p:spPr>
          <a:xfrm>
            <a:off x="471504" y="6337975"/>
            <a:ext cx="2024100" cy="461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highlight>
                  <a:srgbClr val="FFFF00"/>
                </a:highlight>
                <a:latin typeface="Libre Franklin"/>
                <a:ea typeface="Libre Franklin"/>
                <a:cs typeface="Libre Franklin"/>
                <a:sym typeface="Libre Franklin"/>
              </a:rPr>
              <a:t>*Amazon Web Services</a:t>
            </a:r>
            <a:endParaRPr/>
          </a:p>
          <a:p>
            <a:pPr indent="0" lvl="0" marL="0" marR="0" rtl="0" algn="r">
              <a:spcBef>
                <a:spcPts val="0"/>
              </a:spcBef>
              <a:spcAft>
                <a:spcPts val="0"/>
              </a:spcAft>
              <a:buNone/>
            </a:pPr>
            <a:r>
              <a:rPr b="0" i="0" lang="en-US" sz="1200" u="none" cap="none" strike="noStrike">
                <a:solidFill>
                  <a:schemeClr val="dk1"/>
                </a:solidFill>
                <a:highlight>
                  <a:srgbClr val="FFFF00"/>
                </a:highlight>
                <a:latin typeface="Libre Franklin"/>
                <a:ea typeface="Libre Franklin"/>
                <a:cs typeface="Libre Franklin"/>
                <a:sym typeface="Libre Franklin"/>
              </a:rPr>
              <a:t>**Google Cloud Platform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idx="1" type="body"/>
          </p:nvPr>
        </p:nvSpPr>
        <p:spPr>
          <a:xfrm>
            <a:off x="992500" y="1885950"/>
            <a:ext cx="5580000" cy="4529100"/>
          </a:xfrm>
          <a:prstGeom prst="rect">
            <a:avLst/>
          </a:prstGeom>
          <a:noFill/>
          <a:ln>
            <a:noFill/>
          </a:ln>
        </p:spPr>
        <p:txBody>
          <a:bodyPr anchorCtr="0" anchor="ctr" bIns="45700" lIns="0" spcFirstLastPara="1" rIns="0" wrap="square" tIns="45700">
            <a:normAutofit/>
          </a:bodyPr>
          <a:lstStyle/>
          <a:p>
            <a:pPr indent="-165100" lvl="0" marL="91440" rtl="0" algn="l">
              <a:lnSpc>
                <a:spcPct val="110000"/>
              </a:lnSpc>
              <a:spcBef>
                <a:spcPts val="0"/>
              </a:spcBef>
              <a:spcAft>
                <a:spcPts val="0"/>
              </a:spcAft>
              <a:buSzPts val="2600"/>
              <a:buChar char=" "/>
            </a:pPr>
            <a:r>
              <a:rPr lang="en-US" sz="2600"/>
              <a:t>Most cloud computing services fall into three broad categories:</a:t>
            </a:r>
            <a:endParaRPr sz="1700"/>
          </a:p>
          <a:p>
            <a:pPr indent="-170180" lvl="1" marL="384048" rtl="0" algn="l">
              <a:lnSpc>
                <a:spcPct val="100000"/>
              </a:lnSpc>
              <a:spcBef>
                <a:spcPts val="400"/>
              </a:spcBef>
              <a:spcAft>
                <a:spcPts val="0"/>
              </a:spcAft>
              <a:buClr>
                <a:srgbClr val="3F3F3F"/>
              </a:buClr>
              <a:buSzPts val="2400"/>
              <a:buFont typeface="Arial"/>
              <a:buChar char="•"/>
            </a:pPr>
            <a:r>
              <a:rPr lang="en-US" sz="2400"/>
              <a:t>Infrastructure as a Service (IaaS) </a:t>
            </a:r>
            <a:endParaRPr sz="1500"/>
          </a:p>
          <a:p>
            <a:pPr indent="-170180" lvl="1" marL="384048" rtl="0" algn="l">
              <a:lnSpc>
                <a:spcPct val="100000"/>
              </a:lnSpc>
              <a:spcBef>
                <a:spcPts val="600"/>
              </a:spcBef>
              <a:spcAft>
                <a:spcPts val="0"/>
              </a:spcAft>
              <a:buClr>
                <a:srgbClr val="3F3F3F"/>
              </a:buClr>
              <a:buSzPts val="2400"/>
              <a:buFont typeface="Arial"/>
              <a:buChar char="•"/>
            </a:pPr>
            <a:r>
              <a:rPr lang="en-US" sz="2400"/>
              <a:t>Platform as a Service (PaaS)</a:t>
            </a:r>
            <a:endParaRPr sz="1500"/>
          </a:p>
          <a:p>
            <a:pPr indent="-170180" lvl="1" marL="384048" rtl="0" algn="l">
              <a:lnSpc>
                <a:spcPct val="100000"/>
              </a:lnSpc>
              <a:spcBef>
                <a:spcPts val="600"/>
              </a:spcBef>
              <a:spcAft>
                <a:spcPts val="0"/>
              </a:spcAft>
              <a:buClr>
                <a:srgbClr val="3F3F3F"/>
              </a:buClr>
              <a:buSzPts val="2400"/>
              <a:buFont typeface="Arial"/>
              <a:buChar char="•"/>
            </a:pPr>
            <a:r>
              <a:rPr lang="en-US" sz="2400"/>
              <a:t>Software as a Service (SaaS)</a:t>
            </a:r>
            <a:endParaRPr sz="1500"/>
          </a:p>
          <a:p>
            <a:pPr indent="-165100" lvl="0" marL="91440" rtl="0" algn="l">
              <a:lnSpc>
                <a:spcPct val="110000"/>
              </a:lnSpc>
              <a:spcBef>
                <a:spcPts val="1600"/>
              </a:spcBef>
              <a:spcAft>
                <a:spcPts val="0"/>
              </a:spcAft>
              <a:buSzPts val="2600"/>
              <a:buChar char=" "/>
            </a:pPr>
            <a:r>
              <a:rPr lang="en-US" sz="2600"/>
              <a:t>These are sometimes called the cloud computing "stack" because they build on top of one another.</a:t>
            </a:r>
            <a:endParaRPr sz="1700"/>
          </a:p>
        </p:txBody>
      </p:sp>
      <p:sp>
        <p:nvSpPr>
          <p:cNvPr id="137" name="Google Shape;137;p7"/>
          <p:cNvSpPr txBox="1"/>
          <p:nvPr>
            <p:ph type="title"/>
          </p:nvPr>
        </p:nvSpPr>
        <p:spPr>
          <a:xfrm>
            <a:off x="1096963" y="287338"/>
            <a:ext cx="10058400" cy="144938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230"/>
              <a:buFont typeface="Bookman Old Style"/>
              <a:buNone/>
            </a:pPr>
            <a:r>
              <a:rPr lang="en-US" sz="4230"/>
              <a:t>Cloud Computing Services – Models</a:t>
            </a:r>
            <a:br>
              <a:rPr lang="en-US" sz="4230"/>
            </a:br>
            <a:r>
              <a:rPr lang="en-US" sz="1260" u="sng">
                <a:solidFill>
                  <a:schemeClr val="hlink"/>
                </a:solidFill>
                <a:hlinkClick r:id="rId3"/>
              </a:rPr>
              <a:t>https://azure.microsoft.com/en-us/overview/what-is-cloud-computing/#cloud-computing-models</a:t>
            </a:r>
            <a:endParaRPr sz="4230"/>
          </a:p>
        </p:txBody>
      </p:sp>
      <p:pic>
        <p:nvPicPr>
          <p:cNvPr id="138" name="Google Shape;138;p7"/>
          <p:cNvPicPr preferRelativeResize="0"/>
          <p:nvPr/>
        </p:nvPicPr>
        <p:blipFill rotWithShape="1">
          <a:blip r:embed="rId4">
            <a:alphaModFix/>
          </a:blip>
          <a:srcRect b="0" l="0" r="0" t="0"/>
          <a:stretch/>
        </p:blipFill>
        <p:spPr>
          <a:xfrm>
            <a:off x="6724969" y="2063149"/>
            <a:ext cx="4998720" cy="4651977"/>
          </a:xfrm>
          <a:prstGeom prst="rect">
            <a:avLst/>
          </a:prstGeom>
          <a:solidFill>
            <a:schemeClr val="lt1"/>
          </a:solidFill>
          <a:ln cap="flat" cmpd="sng" w="25400">
            <a:solidFill>
              <a:schemeClr val="accen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IaaS (Infrastructure as a Service)</a:t>
            </a:r>
            <a:br>
              <a:rPr lang="en-US"/>
            </a:br>
            <a:r>
              <a:rPr lang="en-US" sz="1400" u="sng">
                <a:solidFill>
                  <a:schemeClr val="hlink"/>
                </a:solidFill>
                <a:hlinkClick r:id="rId3"/>
              </a:rPr>
              <a:t>https://azure.microsoft.com/en-us/overview/what-is-iaas/</a:t>
            </a:r>
            <a:endParaRPr/>
          </a:p>
        </p:txBody>
      </p:sp>
      <p:sp>
        <p:nvSpPr>
          <p:cNvPr id="144" name="Google Shape;144;p8"/>
          <p:cNvSpPr txBox="1"/>
          <p:nvPr>
            <p:ph idx="1" type="body"/>
          </p:nvPr>
        </p:nvSpPr>
        <p:spPr>
          <a:xfrm>
            <a:off x="641380" y="1922463"/>
            <a:ext cx="10970200" cy="2060278"/>
          </a:xfrm>
          <a:prstGeom prst="rect">
            <a:avLst/>
          </a:prstGeom>
          <a:noFill/>
          <a:ln>
            <a:noFill/>
          </a:ln>
        </p:spPr>
        <p:txBody>
          <a:bodyPr anchorCtr="0" anchor="ctr" bIns="45700" lIns="0" spcFirstLastPara="1" rIns="0" wrap="square" tIns="45700">
            <a:normAutofit/>
          </a:bodyPr>
          <a:lstStyle/>
          <a:p>
            <a:pPr indent="-128270" lvl="0" marL="91440" rtl="0" algn="l">
              <a:lnSpc>
                <a:spcPct val="110000"/>
              </a:lnSpc>
              <a:spcBef>
                <a:spcPts val="0"/>
              </a:spcBef>
              <a:spcAft>
                <a:spcPts val="0"/>
              </a:spcAft>
              <a:buSzPts val="2020"/>
              <a:buChar char=" "/>
            </a:pPr>
            <a:r>
              <a:rPr lang="en-US" sz="2020"/>
              <a:t>With </a:t>
            </a:r>
            <a:r>
              <a:rPr b="1" i="1" lang="en-US" sz="2020"/>
              <a:t>IaaS</a:t>
            </a:r>
            <a:r>
              <a:rPr lang="en-US" sz="2020"/>
              <a:t>, IT infrastructure (servers and virtual machines, storage, networks, operating systems) is rented from a cloud provider on a pay-as-you-go basis. </a:t>
            </a:r>
            <a:r>
              <a:rPr b="1" i="1" lang="en-US" sz="2020"/>
              <a:t>IaaS</a:t>
            </a:r>
            <a:r>
              <a:rPr lang="en-US" sz="2020"/>
              <a:t> quickly scales up and down with demand to avoid the expense and complexity of buying and managing your own physical servers and other datacenter infrastructure. Each resource is offered as a separate service component. You only rent one for as long as you need it.</a:t>
            </a:r>
            <a:endParaRPr sz="1700"/>
          </a:p>
        </p:txBody>
      </p:sp>
      <p:pic>
        <p:nvPicPr>
          <p:cNvPr descr="Infrastructu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id="145" name="Google Shape;145;p8"/>
          <p:cNvPicPr preferRelativeResize="0"/>
          <p:nvPr/>
        </p:nvPicPr>
        <p:blipFill rotWithShape="1">
          <a:blip r:embed="rId4">
            <a:alphaModFix/>
          </a:blip>
          <a:srcRect b="0" l="0" r="0" t="0"/>
          <a:stretch/>
        </p:blipFill>
        <p:spPr>
          <a:xfrm>
            <a:off x="1247774" y="3982741"/>
            <a:ext cx="9696452" cy="2312000"/>
          </a:xfrm>
          <a:prstGeom prst="rect">
            <a:avLst/>
          </a:prstGeom>
          <a:noFill/>
          <a:ln cap="flat" cmpd="sng" w="25400">
            <a:solidFill>
              <a:schemeClr val="accen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PaaS (Platform as a Service)</a:t>
            </a:r>
            <a:br>
              <a:rPr lang="en-US"/>
            </a:br>
            <a:r>
              <a:rPr lang="en-US" sz="1400" u="sng">
                <a:solidFill>
                  <a:schemeClr val="hlink"/>
                </a:solidFill>
                <a:hlinkClick r:id="rId3"/>
              </a:rPr>
              <a:t>https://azure.microsoft.com/en-us/overview/what-is-paas/</a:t>
            </a:r>
            <a:endParaRPr/>
          </a:p>
        </p:txBody>
      </p:sp>
      <p:sp>
        <p:nvSpPr>
          <p:cNvPr id="151" name="Google Shape;151;p9"/>
          <p:cNvSpPr txBox="1"/>
          <p:nvPr>
            <p:ph idx="1" type="body"/>
          </p:nvPr>
        </p:nvSpPr>
        <p:spPr>
          <a:xfrm>
            <a:off x="554707" y="1890793"/>
            <a:ext cx="11143546" cy="2049474"/>
          </a:xfrm>
          <a:prstGeom prst="rect">
            <a:avLst/>
          </a:prstGeom>
          <a:noFill/>
          <a:ln>
            <a:noFill/>
          </a:ln>
        </p:spPr>
        <p:txBody>
          <a:bodyPr anchorCtr="0" anchor="ctr" bIns="45700" lIns="0" spcFirstLastPara="1" rIns="0" wrap="square" tIns="45700">
            <a:normAutofit/>
          </a:bodyPr>
          <a:lstStyle/>
          <a:p>
            <a:pPr indent="-128270" lvl="0" marL="91440" rtl="0" algn="l">
              <a:lnSpc>
                <a:spcPct val="90000"/>
              </a:lnSpc>
              <a:spcBef>
                <a:spcPts val="0"/>
              </a:spcBef>
              <a:spcAft>
                <a:spcPts val="0"/>
              </a:spcAft>
              <a:buSzPts val="2020"/>
              <a:buChar char=" "/>
            </a:pPr>
            <a:r>
              <a:rPr b="1" i="1" lang="en-US" sz="2020"/>
              <a:t>PaaS</a:t>
            </a:r>
            <a:r>
              <a:rPr lang="en-US" sz="2020"/>
              <a:t> refers to cloud computing services that supply an on-demand environment for developing, testing, delivering, and managing software applications. </a:t>
            </a:r>
            <a:r>
              <a:rPr b="1" i="1" lang="en-US" sz="2020"/>
              <a:t>PaaS</a:t>
            </a:r>
            <a:r>
              <a:rPr lang="en-US" sz="2020"/>
              <a:t> is a complete development and deployment environment in the cloud. It’s designed to make it easier for developers to quickly create web or mobile apps without worrying about setting up or managing the underlying infrastructure of servers, storage, network, and databases needed for development.</a:t>
            </a:r>
            <a:endParaRPr sz="1700"/>
          </a:p>
        </p:txBody>
      </p:sp>
      <p:pic>
        <p:nvPicPr>
          <p:cNvPr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id="152" name="Google Shape;152;p9"/>
          <p:cNvPicPr preferRelativeResize="0"/>
          <p:nvPr/>
        </p:nvPicPr>
        <p:blipFill rotWithShape="1">
          <a:blip r:embed="rId4">
            <a:alphaModFix/>
          </a:blip>
          <a:srcRect b="0" l="0" r="0" t="0"/>
          <a:stretch/>
        </p:blipFill>
        <p:spPr>
          <a:xfrm>
            <a:off x="1303972" y="3909271"/>
            <a:ext cx="9584055" cy="2393571"/>
          </a:xfrm>
          <a:prstGeom prst="rect">
            <a:avLst/>
          </a:prstGeom>
          <a:noFill/>
          <a:ln cap="flat" cmpd="sng" w="25400">
            <a:solidFill>
              <a:schemeClr val="accen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2020-03-31T02:06:56Z</dcterms:created>
</cp:coreProperties>
</file>