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f325a1d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f325a1d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Hand off to David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08d07a15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08d07a15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08d07a15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08d07a15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077b75d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077b75d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Angeleen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77b75d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77b75d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Angeleen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077b75d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077b75d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Angeleen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077b75d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077b75d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Angeleen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08d07a15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08d07a15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08d07a15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08d07a15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08d07a15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08d07a15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08d07a15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08d07a15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08d07a15f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08d07a15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1021316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1021316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08d07a15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08d07a15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08d07a15f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08d07a15f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Triggers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knew predefined triggers weren’t a thing</a:t>
            </a:r>
            <a:endParaRPr/>
          </a:p>
          <a:p>
            <a:pPr indent="0" lvl="0" marL="0" rtl="0" algn="l">
              <a:spcBef>
                <a:spcPts val="0"/>
              </a:spcBef>
              <a:spcAft>
                <a:spcPts val="0"/>
              </a:spcAft>
              <a:buNone/>
            </a:pPr>
            <a:r>
              <a:rPr lang="en"/>
              <a:t>	(try not to get triggered)</a:t>
            </a:r>
            <a:endParaRPr/>
          </a:p>
        </p:txBody>
      </p:sp>
      <p:sp>
        <p:nvSpPr>
          <p:cNvPr id="136" name="Google Shape;136;p13"/>
          <p:cNvSpPr txBox="1"/>
          <p:nvPr>
            <p:ph idx="1" type="subTitle"/>
          </p:nvPr>
        </p:nvSpPr>
        <p:spPr>
          <a:xfrm>
            <a:off x="3537150" y="24972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David, Michael, Jacob, Jack, Angeleen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DML Trigger Format</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1483200" y="1865850"/>
            <a:ext cx="6667500" cy="231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Logon Events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Logon Events are used to control SQL login security</a:t>
            </a:r>
            <a:endParaRPr sz="1500"/>
          </a:p>
          <a:p>
            <a:pPr indent="-323850" lvl="0" marL="457200" rtl="0" algn="l">
              <a:lnSpc>
                <a:spcPct val="150000"/>
              </a:lnSpc>
              <a:spcBef>
                <a:spcPts val="0"/>
              </a:spcBef>
              <a:spcAft>
                <a:spcPts val="0"/>
              </a:spcAft>
              <a:buSzPts val="1500"/>
              <a:buChar char="●"/>
            </a:pPr>
            <a:r>
              <a:rPr lang="en" sz="1500"/>
              <a:t>The event is triggered when a user’s name and password is authenticated before a new session is established</a:t>
            </a:r>
            <a:endParaRPr sz="1500"/>
          </a:p>
          <a:p>
            <a:pPr indent="-323850" lvl="0" marL="457200" rtl="0" algn="l">
              <a:lnSpc>
                <a:spcPct val="150000"/>
              </a:lnSpc>
              <a:spcBef>
                <a:spcPts val="0"/>
              </a:spcBef>
              <a:spcAft>
                <a:spcPts val="0"/>
              </a:spcAft>
              <a:buSzPts val="1500"/>
              <a:buChar char="●"/>
            </a:pPr>
            <a:r>
              <a:rPr lang="en" sz="1500"/>
              <a:t>Frequently used to:  </a:t>
            </a:r>
            <a:endParaRPr sz="1500"/>
          </a:p>
          <a:p>
            <a:pPr indent="-311150" lvl="1" marL="1371600" rtl="0" algn="l">
              <a:lnSpc>
                <a:spcPct val="150000"/>
              </a:lnSpc>
              <a:spcBef>
                <a:spcPts val="0"/>
              </a:spcBef>
              <a:spcAft>
                <a:spcPts val="0"/>
              </a:spcAft>
              <a:buSzPts val="1300"/>
              <a:buChar char="○"/>
            </a:pPr>
            <a:r>
              <a:rPr lang="en" sz="1300"/>
              <a:t>Log the name and time of user login activity</a:t>
            </a:r>
            <a:endParaRPr sz="1300"/>
          </a:p>
          <a:p>
            <a:pPr indent="-311150" lvl="1" marL="1371600" rtl="0" algn="l">
              <a:lnSpc>
                <a:spcPct val="150000"/>
              </a:lnSpc>
              <a:spcBef>
                <a:spcPts val="0"/>
              </a:spcBef>
              <a:spcAft>
                <a:spcPts val="0"/>
              </a:spcAft>
              <a:buSzPts val="1300"/>
              <a:buChar char="○"/>
            </a:pPr>
            <a:r>
              <a:rPr lang="en" sz="1300"/>
              <a:t>Limit the number of simultaneous user sessions</a:t>
            </a:r>
            <a:endParaRPr sz="1300"/>
          </a:p>
          <a:p>
            <a:pPr indent="-311150" lvl="1" marL="1371600" rtl="0" algn="l">
              <a:lnSpc>
                <a:spcPct val="150000"/>
              </a:lnSpc>
              <a:spcBef>
                <a:spcPts val="0"/>
              </a:spcBef>
              <a:spcAft>
                <a:spcPts val="0"/>
              </a:spcAft>
              <a:buSzPts val="1300"/>
              <a:buChar char="○"/>
            </a:pPr>
            <a:r>
              <a:rPr lang="en" sz="1300"/>
              <a:t>Limit the number of connections allowed for a user</a:t>
            </a:r>
            <a:endParaRPr sz="1300"/>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and Disadvantages of using SQL Triggers</a:t>
            </a:r>
            <a:endParaRPr/>
          </a:p>
        </p:txBody>
      </p:sp>
      <p:sp>
        <p:nvSpPr>
          <p:cNvPr id="205" name="Google Shape;205;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Advantages</a:t>
            </a:r>
            <a:endParaRPr/>
          </a:p>
          <a:p>
            <a:pPr indent="-296148" lvl="0" marL="457200" rtl="0" algn="just">
              <a:spcBef>
                <a:spcPts val="1200"/>
              </a:spcBef>
              <a:spcAft>
                <a:spcPts val="0"/>
              </a:spcAft>
              <a:buClr>
                <a:schemeClr val="lt1"/>
              </a:buClr>
              <a:buSzPct val="95833"/>
              <a:buFont typeface="Arial"/>
              <a:buAutoNum type="arabicPeriod"/>
            </a:pPr>
            <a:r>
              <a:rPr lang="en" sz="1200">
                <a:latin typeface="Arial"/>
                <a:ea typeface="Arial"/>
                <a:cs typeface="Arial"/>
                <a:sym typeface="Arial"/>
              </a:rPr>
              <a:t>It is used for checking the integrity of the data.</a:t>
            </a:r>
            <a:endParaRPr sz="1200">
              <a:latin typeface="Arial"/>
              <a:ea typeface="Arial"/>
              <a:cs typeface="Arial"/>
              <a:sym typeface="Arial"/>
            </a:endParaRPr>
          </a:p>
          <a:p>
            <a:pPr indent="-296148" lvl="0" marL="457200" rtl="0" algn="just">
              <a:spcBef>
                <a:spcPts val="0"/>
              </a:spcBef>
              <a:spcAft>
                <a:spcPts val="0"/>
              </a:spcAft>
              <a:buClr>
                <a:schemeClr val="lt1"/>
              </a:buClr>
              <a:buSzPct val="95833"/>
              <a:buFont typeface="Arial"/>
              <a:buAutoNum type="arabicPeriod"/>
            </a:pPr>
            <a:r>
              <a:rPr lang="en" sz="1200">
                <a:latin typeface="Arial"/>
                <a:ea typeface="Arial"/>
                <a:cs typeface="Arial"/>
                <a:sym typeface="Arial"/>
              </a:rPr>
              <a:t>Triggers can be used for catching errors in any field.</a:t>
            </a:r>
            <a:endParaRPr sz="1200">
              <a:latin typeface="Arial"/>
              <a:ea typeface="Arial"/>
              <a:cs typeface="Arial"/>
              <a:sym typeface="Arial"/>
            </a:endParaRPr>
          </a:p>
          <a:p>
            <a:pPr indent="-296148" lvl="0" marL="457200" rtl="0" algn="just">
              <a:spcBef>
                <a:spcPts val="0"/>
              </a:spcBef>
              <a:spcAft>
                <a:spcPts val="0"/>
              </a:spcAft>
              <a:buClr>
                <a:schemeClr val="lt1"/>
              </a:buClr>
              <a:buSzPct val="95833"/>
              <a:buFont typeface="Arial"/>
              <a:buAutoNum type="arabicPeriod"/>
            </a:pPr>
            <a:r>
              <a:rPr lang="en" sz="1200">
                <a:latin typeface="Arial"/>
                <a:ea typeface="Arial"/>
                <a:cs typeface="Arial"/>
                <a:sym typeface="Arial"/>
              </a:rPr>
              <a:t>SQL triggers are a better alternative for running scheduled tasks, i.e. by using SQL triggers we don’t have to wait for running the tasks planned because the triggers get automatically invoked whenever there is any change in the table.</a:t>
            </a:r>
            <a:endParaRPr sz="1200">
              <a:latin typeface="Arial"/>
              <a:ea typeface="Arial"/>
              <a:cs typeface="Arial"/>
              <a:sym typeface="Arial"/>
            </a:endParaRPr>
          </a:p>
          <a:p>
            <a:pPr indent="-296148" lvl="0" marL="457200" rtl="0" algn="just">
              <a:spcBef>
                <a:spcPts val="0"/>
              </a:spcBef>
              <a:spcAft>
                <a:spcPts val="0"/>
              </a:spcAft>
              <a:buClr>
                <a:schemeClr val="lt1"/>
              </a:buClr>
              <a:buSzPct val="95833"/>
              <a:buFont typeface="Arial"/>
              <a:buAutoNum type="arabicPeriod"/>
            </a:pPr>
            <a:r>
              <a:rPr lang="en" sz="1200">
                <a:latin typeface="Arial"/>
                <a:ea typeface="Arial"/>
                <a:cs typeface="Arial"/>
                <a:sym typeface="Arial"/>
              </a:rPr>
              <a:t>SQL triggers are also used for official inspection of data in the tables.</a:t>
            </a:r>
            <a:endParaRPr sz="1200">
              <a:latin typeface="Arial"/>
              <a:ea typeface="Arial"/>
              <a:cs typeface="Arial"/>
              <a:sym typeface="Arial"/>
            </a:endParaRPr>
          </a:p>
          <a:p>
            <a:pPr indent="0" lvl="0" marL="0" rtl="0" algn="l">
              <a:spcBef>
                <a:spcPts val="1300"/>
              </a:spcBef>
              <a:spcAft>
                <a:spcPts val="1200"/>
              </a:spcAft>
              <a:buNone/>
            </a:pPr>
            <a:r>
              <a:t/>
            </a:r>
            <a:endParaRPr/>
          </a:p>
        </p:txBody>
      </p:sp>
      <p:sp>
        <p:nvSpPr>
          <p:cNvPr id="206" name="Google Shape;206;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Disadvantages</a:t>
            </a:r>
            <a:endParaRPr/>
          </a:p>
          <a:p>
            <a:pPr indent="-301625" lvl="0" marL="457200" rtl="0" algn="just">
              <a:spcBef>
                <a:spcPts val="1200"/>
              </a:spcBef>
              <a:spcAft>
                <a:spcPts val="0"/>
              </a:spcAft>
              <a:buClr>
                <a:schemeClr val="lt1"/>
              </a:buClr>
              <a:buSzPts val="1150"/>
              <a:buFont typeface="Arial"/>
              <a:buAutoNum type="arabicPeriod"/>
            </a:pPr>
            <a:r>
              <a:rPr lang="en" sz="1200">
                <a:latin typeface="Arial"/>
                <a:ea typeface="Arial"/>
                <a:cs typeface="Arial"/>
                <a:sym typeface="Arial"/>
              </a:rPr>
              <a:t>SQL triggers are used for providing an extended validation, and they cannot be used for replacing all the validation which can be done only by the application layer.</a:t>
            </a:r>
            <a:endParaRPr sz="1200">
              <a:latin typeface="Arial"/>
              <a:ea typeface="Arial"/>
              <a:cs typeface="Arial"/>
              <a:sym typeface="Arial"/>
            </a:endParaRPr>
          </a:p>
          <a:p>
            <a:pPr indent="-301625" lvl="0" marL="457200" rtl="0" algn="just">
              <a:spcBef>
                <a:spcPts val="0"/>
              </a:spcBef>
              <a:spcAft>
                <a:spcPts val="0"/>
              </a:spcAft>
              <a:buClr>
                <a:schemeClr val="lt1"/>
              </a:buClr>
              <a:buSzPts val="1150"/>
              <a:buFont typeface="Arial"/>
              <a:buAutoNum type="arabicPeriod"/>
            </a:pPr>
            <a:r>
              <a:rPr lang="en" sz="1200">
                <a:latin typeface="Arial"/>
                <a:ea typeface="Arial"/>
                <a:cs typeface="Arial"/>
                <a:sym typeface="Arial"/>
              </a:rPr>
              <a:t>SQL triggers are executed from the client applications, which will be challenging to figure out what is happening in the database layer.</a:t>
            </a:r>
            <a:endParaRPr sz="1200">
              <a:latin typeface="Arial"/>
              <a:ea typeface="Arial"/>
              <a:cs typeface="Arial"/>
              <a:sym typeface="Arial"/>
            </a:endParaRPr>
          </a:p>
          <a:p>
            <a:pPr indent="-301625" lvl="0" marL="457200" rtl="0" algn="just">
              <a:spcBef>
                <a:spcPts val="0"/>
              </a:spcBef>
              <a:spcAft>
                <a:spcPts val="0"/>
              </a:spcAft>
              <a:buClr>
                <a:schemeClr val="lt1"/>
              </a:buClr>
              <a:buSzPts val="1150"/>
              <a:buFont typeface="Arial"/>
              <a:buAutoNum type="arabicPeriod"/>
            </a:pPr>
            <a:r>
              <a:rPr lang="en" sz="1200">
                <a:latin typeface="Arial"/>
                <a:ea typeface="Arial"/>
                <a:cs typeface="Arial"/>
                <a:sym typeface="Arial"/>
              </a:rPr>
              <a:t>It increases the overhead of the database server.</a:t>
            </a:r>
            <a:endParaRPr sz="1200">
              <a:latin typeface="Arial"/>
              <a:ea typeface="Arial"/>
              <a:cs typeface="Arial"/>
              <a:sym typeface="Arial"/>
            </a:endParaRPr>
          </a:p>
          <a:p>
            <a:pPr indent="0" lvl="0" marL="0" rtl="0" algn="l">
              <a:spcBef>
                <a:spcPts val="13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212" name="Google Shape;212;p25"/>
          <p:cNvPicPr preferRelativeResize="0"/>
          <p:nvPr/>
        </p:nvPicPr>
        <p:blipFill>
          <a:blip r:embed="rId3">
            <a:alphaModFix/>
          </a:blip>
          <a:stretch>
            <a:fillRect/>
          </a:stretch>
        </p:blipFill>
        <p:spPr>
          <a:xfrm>
            <a:off x="2301738" y="1594675"/>
            <a:ext cx="3686175" cy="134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218" name="Google Shape;218;p26"/>
          <p:cNvPicPr preferRelativeResize="0"/>
          <p:nvPr/>
        </p:nvPicPr>
        <p:blipFill>
          <a:blip r:embed="rId3">
            <a:alphaModFix/>
          </a:blip>
          <a:stretch>
            <a:fillRect/>
          </a:stretch>
        </p:blipFill>
        <p:spPr>
          <a:xfrm>
            <a:off x="2543750" y="1417800"/>
            <a:ext cx="3505200" cy="2000250"/>
          </a:xfrm>
          <a:prstGeom prst="rect">
            <a:avLst/>
          </a:prstGeom>
          <a:noFill/>
          <a:ln>
            <a:noFill/>
          </a:ln>
        </p:spPr>
      </p:pic>
      <p:sp>
        <p:nvSpPr>
          <p:cNvPr id="219" name="Google Shape;219;p26"/>
          <p:cNvSpPr/>
          <p:nvPr/>
        </p:nvSpPr>
        <p:spPr>
          <a:xfrm>
            <a:off x="2985625" y="1740450"/>
            <a:ext cx="530700" cy="141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2985625" y="2500950"/>
            <a:ext cx="728700" cy="141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2985625" y="2642550"/>
            <a:ext cx="863100" cy="141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2929600" y="2819900"/>
            <a:ext cx="728700" cy="141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228" name="Google Shape;228;p27"/>
          <p:cNvPicPr preferRelativeResize="0"/>
          <p:nvPr/>
        </p:nvPicPr>
        <p:blipFill>
          <a:blip r:embed="rId3">
            <a:alphaModFix/>
          </a:blip>
          <a:stretch>
            <a:fillRect/>
          </a:stretch>
        </p:blipFill>
        <p:spPr>
          <a:xfrm>
            <a:off x="2437625" y="1419225"/>
            <a:ext cx="4048125" cy="230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234" name="Google Shape;234;p28"/>
          <p:cNvPicPr preferRelativeResize="0"/>
          <p:nvPr/>
        </p:nvPicPr>
        <p:blipFill>
          <a:blip r:embed="rId3">
            <a:alphaModFix/>
          </a:blip>
          <a:stretch>
            <a:fillRect/>
          </a:stretch>
        </p:blipFill>
        <p:spPr>
          <a:xfrm>
            <a:off x="3279525" y="0"/>
            <a:ext cx="1937399" cy="3305944"/>
          </a:xfrm>
          <a:prstGeom prst="rect">
            <a:avLst/>
          </a:prstGeom>
          <a:noFill/>
          <a:ln>
            <a:noFill/>
          </a:ln>
        </p:spPr>
      </p:pic>
      <p:pic>
        <p:nvPicPr>
          <p:cNvPr id="235" name="Google Shape;235;p28"/>
          <p:cNvPicPr preferRelativeResize="0"/>
          <p:nvPr/>
        </p:nvPicPr>
        <p:blipFill rotWithShape="1">
          <a:blip r:embed="rId4">
            <a:alphaModFix/>
          </a:blip>
          <a:srcRect b="3400" l="0" r="0" t="0"/>
          <a:stretch/>
        </p:blipFill>
        <p:spPr>
          <a:xfrm>
            <a:off x="3279525" y="3305950"/>
            <a:ext cx="1937400" cy="181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Trigger</a:t>
            </a:r>
            <a:r>
              <a:rPr lang="en"/>
              <a:t> </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Trigger is a set of actions that the database performs once the requirements are met</a:t>
            </a:r>
            <a:endParaRPr/>
          </a:p>
          <a:p>
            <a:pPr indent="-311150" lvl="0" marL="457200" rtl="0" algn="l">
              <a:spcBef>
                <a:spcPts val="0"/>
              </a:spcBef>
              <a:spcAft>
                <a:spcPts val="0"/>
              </a:spcAft>
              <a:buSzPts val="1300"/>
              <a:buChar char="●"/>
            </a:pPr>
            <a:r>
              <a:rPr lang="en"/>
              <a:t>An example being a when a customers data has been added to the company's database rather then sending them a welcome email manually, the company can set up a trigger to have the database automatically send them a welcome email.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a:t>
            </a:r>
            <a:r>
              <a:rPr lang="en"/>
              <a:t> of SQL Triggers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DDL (Data Definition Language) - This class of triggers fires upon events that change the structure (like creating or dropping a table)</a:t>
            </a:r>
            <a:endParaRPr/>
          </a:p>
          <a:p>
            <a:pPr indent="-311150" lvl="0" marL="457200" rtl="0" algn="l">
              <a:spcBef>
                <a:spcPts val="0"/>
              </a:spcBef>
              <a:spcAft>
                <a:spcPts val="0"/>
              </a:spcAft>
              <a:buSzPts val="1300"/>
              <a:buChar char="●"/>
            </a:pPr>
            <a:r>
              <a:rPr lang="en"/>
              <a:t>DML (Data Modification Language) - </a:t>
            </a:r>
            <a:r>
              <a:rPr lang="en"/>
              <a:t>This is the most used class of triggers. In this case the firing event is a data modification statement; it could be an insert, update or delete statement either on a table or a view.</a:t>
            </a:r>
            <a:endParaRPr/>
          </a:p>
          <a:p>
            <a:pPr indent="-311150" lvl="0" marL="457200" rtl="0" algn="l">
              <a:spcBef>
                <a:spcPts val="0"/>
              </a:spcBef>
              <a:spcAft>
                <a:spcPts val="0"/>
              </a:spcAft>
              <a:buSzPts val="1300"/>
              <a:buChar char="●"/>
            </a:pPr>
            <a:r>
              <a:rPr lang="en"/>
              <a:t>Logon - is fired when a LOGON event occurs i.e. when a user session is being established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DDL Events</a:t>
            </a:r>
            <a:endParaRPr/>
          </a:p>
        </p:txBody>
      </p:sp>
      <p:sp>
        <p:nvSpPr>
          <p:cNvPr id="154" name="Google Shape;154;p16"/>
          <p:cNvSpPr txBox="1"/>
          <p:nvPr>
            <p:ph idx="1" type="body"/>
          </p:nvPr>
        </p:nvSpPr>
        <p:spPr>
          <a:xfrm>
            <a:off x="1221625"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Triggered by create, alter, and drop statements</a:t>
            </a:r>
            <a:endParaRPr/>
          </a:p>
          <a:p>
            <a:pPr indent="0" lvl="0" marL="0" rtl="0" algn="l">
              <a:spcBef>
                <a:spcPts val="1200"/>
              </a:spcBef>
              <a:spcAft>
                <a:spcPts val="0"/>
              </a:spcAft>
              <a:buNone/>
            </a:pPr>
            <a:r>
              <a:rPr lang="en"/>
              <a:t>Used to:</a:t>
            </a:r>
            <a:endParaRPr/>
          </a:p>
          <a:p>
            <a:pPr indent="-311150" lvl="0" marL="457200" rtl="0" algn="l">
              <a:spcBef>
                <a:spcPts val="1200"/>
              </a:spcBef>
              <a:spcAft>
                <a:spcPts val="0"/>
              </a:spcAft>
              <a:buSzPts val="1300"/>
              <a:buChar char="●"/>
            </a:pPr>
            <a:r>
              <a:rPr lang="en"/>
              <a:t>Prevent changes to database </a:t>
            </a:r>
            <a:r>
              <a:rPr lang="en"/>
              <a:t>schema</a:t>
            </a:r>
            <a:endParaRPr/>
          </a:p>
          <a:p>
            <a:pPr indent="-311150" lvl="0" marL="457200" rtl="0" algn="l">
              <a:spcBef>
                <a:spcPts val="0"/>
              </a:spcBef>
              <a:spcAft>
                <a:spcPts val="0"/>
              </a:spcAft>
              <a:buSzPts val="1300"/>
              <a:buChar char="●"/>
            </a:pPr>
            <a:r>
              <a:rPr lang="en"/>
              <a:t>Record changes in database schema</a:t>
            </a:r>
            <a:endParaRPr/>
          </a:p>
          <a:p>
            <a:pPr indent="-311150" lvl="0" marL="457200" rtl="0" algn="l">
              <a:spcBef>
                <a:spcPts val="0"/>
              </a:spcBef>
              <a:spcAft>
                <a:spcPts val="0"/>
              </a:spcAft>
              <a:buSzPts val="1300"/>
              <a:buChar char="●"/>
            </a:pPr>
            <a:r>
              <a:rPr lang="en"/>
              <a:t>Respond to changes in database schema</a:t>
            </a:r>
            <a:endParaRPr/>
          </a:p>
          <a:p>
            <a:pPr indent="0" lvl="0" marL="0" rtl="0" algn="l">
              <a:spcBef>
                <a:spcPts val="1200"/>
              </a:spcBef>
              <a:spcAft>
                <a:spcPts val="0"/>
              </a:spcAft>
              <a:buNone/>
            </a:pPr>
            <a:r>
              <a:rPr lang="en"/>
              <a:t>Types of DDL Triggers:</a:t>
            </a:r>
            <a:endParaRPr/>
          </a:p>
          <a:p>
            <a:pPr indent="-311150" lvl="0" marL="457200" rtl="0" algn="l">
              <a:spcBef>
                <a:spcPts val="1200"/>
              </a:spcBef>
              <a:spcAft>
                <a:spcPts val="0"/>
              </a:spcAft>
              <a:buSzPts val="1300"/>
              <a:buChar char="●"/>
            </a:pPr>
            <a:r>
              <a:rPr lang="en"/>
              <a:t>Transact-SQL DDL Trigger</a:t>
            </a:r>
            <a:endParaRPr/>
          </a:p>
          <a:p>
            <a:pPr indent="-311150" lvl="0" marL="457200" rtl="0" algn="l">
              <a:spcBef>
                <a:spcPts val="0"/>
              </a:spcBef>
              <a:spcAft>
                <a:spcPts val="0"/>
              </a:spcAft>
              <a:buSzPts val="1300"/>
              <a:buChar char="●"/>
            </a:pPr>
            <a:r>
              <a:rPr lang="en"/>
              <a:t>CLR DDL Trigger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Transact-SQL DDL Trigger</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special type of Transact-SQL stored procedure that executes one or more Transact-SQL statements in response to a server-scoped or database-scoped event</a:t>
            </a:r>
            <a:endParaRPr/>
          </a:p>
          <a:p>
            <a:pPr indent="-311150" lvl="0" marL="457200" rtl="0" algn="l">
              <a:spcBef>
                <a:spcPts val="0"/>
              </a:spcBef>
              <a:spcAft>
                <a:spcPts val="0"/>
              </a:spcAft>
              <a:buSzPts val="1300"/>
              <a:buChar char="●"/>
            </a:pPr>
            <a:r>
              <a:rPr lang="en"/>
              <a:t>For example, a DDL Trigger may fire if a statement such as Drop Table is performed </a:t>
            </a:r>
            <a:endParaRPr/>
          </a:p>
        </p:txBody>
      </p:sp>
      <p:pic>
        <p:nvPicPr>
          <p:cNvPr id="161" name="Google Shape;161;p17"/>
          <p:cNvPicPr preferRelativeResize="0"/>
          <p:nvPr/>
        </p:nvPicPr>
        <p:blipFill>
          <a:blip r:embed="rId3">
            <a:alphaModFix/>
          </a:blip>
          <a:stretch>
            <a:fillRect/>
          </a:stretch>
        </p:blipFill>
        <p:spPr>
          <a:xfrm>
            <a:off x="1533600" y="2745351"/>
            <a:ext cx="5644651" cy="152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CLR DDL Trigger</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CLR trigger executes one or more methods written in managed code that are members  of an assembly created in the .NET Framework and uploaded to SQL Server </a:t>
            </a:r>
            <a:endParaRPr/>
          </a:p>
          <a:p>
            <a:pPr indent="-311150" lvl="0" marL="457200" rtl="0" algn="l">
              <a:spcBef>
                <a:spcPts val="0"/>
              </a:spcBef>
              <a:spcAft>
                <a:spcPts val="0"/>
              </a:spcAft>
              <a:buSzPts val="1300"/>
              <a:buChar char="●"/>
            </a:pPr>
            <a:r>
              <a:rPr lang="en"/>
              <a:t>Allows for triggers to be coded in one of the .NET compliant languages like C#, VB.Basic, and F#</a:t>
            </a:r>
            <a:endParaRPr/>
          </a:p>
          <a:p>
            <a:pPr indent="-311150" lvl="0" marL="457200" rtl="0" algn="l">
              <a:spcBef>
                <a:spcPts val="0"/>
              </a:spcBef>
              <a:spcAft>
                <a:spcPts val="0"/>
              </a:spcAft>
              <a:buSzPts val="1300"/>
              <a:buChar char="●"/>
            </a:pPr>
            <a:r>
              <a:rPr lang="en"/>
              <a:t>Creating a CLR trigger in SQL Server involves the following steps:</a:t>
            </a:r>
            <a:endParaRPr/>
          </a:p>
          <a:p>
            <a:pPr indent="-298450" lvl="1" marL="914400" rtl="0" algn="l">
              <a:spcBef>
                <a:spcPts val="0"/>
              </a:spcBef>
              <a:spcAft>
                <a:spcPts val="0"/>
              </a:spcAft>
              <a:buSzPts val="1100"/>
              <a:buChar char="○"/>
            </a:pPr>
            <a:r>
              <a:rPr lang="en"/>
              <a:t>Define the trigger as a class in a .NET Framework-supported language</a:t>
            </a:r>
            <a:endParaRPr/>
          </a:p>
          <a:p>
            <a:pPr indent="-298450" lvl="1" marL="914400" rtl="0" algn="l">
              <a:spcBef>
                <a:spcPts val="0"/>
              </a:spcBef>
              <a:spcAft>
                <a:spcPts val="0"/>
              </a:spcAft>
              <a:buSzPts val="1100"/>
              <a:buChar char="○"/>
            </a:pPr>
            <a:r>
              <a:rPr lang="en"/>
              <a:t>Compile the class to build an assembly in the .NET Framework using the appropriate language compiler</a:t>
            </a:r>
            <a:endParaRPr/>
          </a:p>
          <a:p>
            <a:pPr indent="-298450" lvl="1" marL="914400" rtl="0" algn="l">
              <a:spcBef>
                <a:spcPts val="0"/>
              </a:spcBef>
              <a:spcAft>
                <a:spcPts val="0"/>
              </a:spcAft>
              <a:buSzPts val="1100"/>
              <a:buChar char="○"/>
            </a:pPr>
            <a:r>
              <a:rPr lang="en"/>
              <a:t>Register the assembly in SQL Server using the CREATE </a:t>
            </a:r>
            <a:r>
              <a:rPr lang="en"/>
              <a:t>ASSEMBLY</a:t>
            </a:r>
            <a:r>
              <a:rPr lang="en"/>
              <a:t> statement</a:t>
            </a:r>
            <a:endParaRPr/>
          </a:p>
          <a:p>
            <a:pPr indent="-298450" lvl="1" marL="914400" rtl="0" algn="l">
              <a:spcBef>
                <a:spcPts val="0"/>
              </a:spcBef>
              <a:spcAft>
                <a:spcPts val="0"/>
              </a:spcAft>
              <a:buSzPts val="1100"/>
              <a:buChar char="○"/>
            </a:pPr>
            <a:r>
              <a:rPr lang="en"/>
              <a:t>Create the trigger that references the registered assembly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EVENTDATA Function</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Information about an event that fires a DDL trigger is captured by using the EVENTDATA function</a:t>
            </a:r>
            <a:endParaRPr/>
          </a:p>
          <a:p>
            <a:pPr indent="-311150" lvl="0" marL="457200" rtl="0" algn="l">
              <a:spcBef>
                <a:spcPts val="0"/>
              </a:spcBef>
              <a:spcAft>
                <a:spcPts val="0"/>
              </a:spcAft>
              <a:buSzPts val="1300"/>
              <a:buChar char="●"/>
            </a:pPr>
            <a:r>
              <a:rPr lang="en"/>
              <a:t>Returns an xml value</a:t>
            </a:r>
            <a:endParaRPr/>
          </a:p>
          <a:p>
            <a:pPr indent="-311150" lvl="0" marL="457200" rtl="0" algn="l">
              <a:spcBef>
                <a:spcPts val="0"/>
              </a:spcBef>
              <a:spcAft>
                <a:spcPts val="0"/>
              </a:spcAft>
              <a:buSzPts val="1300"/>
              <a:buChar char="●"/>
            </a:pPr>
            <a:r>
              <a:rPr lang="en"/>
              <a:t>Includes information about:</a:t>
            </a:r>
            <a:endParaRPr/>
          </a:p>
          <a:p>
            <a:pPr indent="-298450" lvl="1" marL="914400" rtl="0" algn="l">
              <a:spcBef>
                <a:spcPts val="0"/>
              </a:spcBef>
              <a:spcAft>
                <a:spcPts val="0"/>
              </a:spcAft>
              <a:buSzPts val="1100"/>
              <a:buChar char="○"/>
            </a:pPr>
            <a:r>
              <a:rPr lang="en"/>
              <a:t>The time of the event</a:t>
            </a:r>
            <a:endParaRPr/>
          </a:p>
          <a:p>
            <a:pPr indent="-298450" lvl="1" marL="914400" rtl="0" algn="l">
              <a:spcBef>
                <a:spcPts val="0"/>
              </a:spcBef>
              <a:spcAft>
                <a:spcPts val="0"/>
              </a:spcAft>
              <a:buSzPts val="1100"/>
              <a:buChar char="○"/>
            </a:pPr>
            <a:r>
              <a:rPr lang="en"/>
              <a:t>The system process ID (SPID) of the connection when the trigger executed</a:t>
            </a:r>
            <a:endParaRPr/>
          </a:p>
          <a:p>
            <a:pPr indent="-298450" lvl="1" marL="914400" rtl="0" algn="l">
              <a:spcBef>
                <a:spcPts val="0"/>
              </a:spcBef>
              <a:spcAft>
                <a:spcPts val="0"/>
              </a:spcAft>
              <a:buSzPts val="1100"/>
              <a:buChar char="○"/>
            </a:pPr>
            <a:r>
              <a:rPr lang="en"/>
              <a:t>The type of event that fired the trigger</a:t>
            </a:r>
            <a:endParaRPr/>
          </a:p>
          <a:p>
            <a:pPr indent="-311150" lvl="0" marL="457200" rtl="0" algn="l">
              <a:spcBef>
                <a:spcPts val="0"/>
              </a:spcBef>
              <a:spcAft>
                <a:spcPts val="0"/>
              </a:spcAft>
              <a:buSzPts val="1300"/>
              <a:buChar char="●"/>
            </a:pPr>
            <a:r>
              <a:rPr lang="en"/>
              <a:t>May include other information depending on the event type </a:t>
            </a:r>
            <a:endParaRPr/>
          </a:p>
        </p:txBody>
      </p:sp>
      <p:pic>
        <p:nvPicPr>
          <p:cNvPr id="174" name="Google Shape;174;p19"/>
          <p:cNvPicPr preferRelativeResize="0"/>
          <p:nvPr/>
        </p:nvPicPr>
        <p:blipFill>
          <a:blip r:embed="rId3">
            <a:alphaModFix/>
          </a:blip>
          <a:stretch>
            <a:fillRect/>
          </a:stretch>
        </p:blipFill>
        <p:spPr>
          <a:xfrm>
            <a:off x="3912520" y="3510450"/>
            <a:ext cx="4523924" cy="136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DML Events Triggers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CREATE TRIGGER statement allows you to create a new trigger that is fired automatically whenever an event such as INSERT, DELETE, or UPDATE occurs against a table.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The Trigger can be configured to execute either before the event specified or after using the commands BEFORE or AFTER as well as a INSTEAD OF (yes i know very complex syntax)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After, Instead Of</a:t>
            </a:r>
            <a:endParaRPr/>
          </a:p>
        </p:txBody>
      </p:sp>
      <p:sp>
        <p:nvSpPr>
          <p:cNvPr id="186" name="Google Shape;186;p21"/>
          <p:cNvSpPr txBox="1"/>
          <p:nvPr>
            <p:ph idx="1" type="body"/>
          </p:nvPr>
        </p:nvSpPr>
        <p:spPr>
          <a:xfrm>
            <a:off x="1050900" y="1435750"/>
            <a:ext cx="7467300" cy="3544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Before:</a:t>
            </a:r>
            <a:endParaRPr/>
          </a:p>
          <a:p>
            <a:pPr indent="-292576" lvl="0" marL="457200" rtl="0" algn="l">
              <a:spcBef>
                <a:spcPts val="1200"/>
              </a:spcBef>
              <a:spcAft>
                <a:spcPts val="0"/>
              </a:spcAft>
              <a:buSzPct val="100000"/>
              <a:buChar char="●"/>
            </a:pPr>
            <a:r>
              <a:rPr lang="en"/>
              <a:t>triggers run the trigger action before the triggering statement is ran. This type of trigger is commonly used in the following situations</a:t>
            </a:r>
            <a:endParaRPr/>
          </a:p>
          <a:p>
            <a:pPr indent="-282733" lvl="1" marL="914400" rtl="0" algn="l">
              <a:spcBef>
                <a:spcPts val="0"/>
              </a:spcBef>
              <a:spcAft>
                <a:spcPts val="0"/>
              </a:spcAft>
              <a:buSzPct val="100000"/>
              <a:buChar char="○"/>
            </a:pPr>
            <a:r>
              <a:rPr lang="en"/>
              <a:t>When the trigger action determines whether the triggering statement should be allowed to complete. Using a BEFORE trigger for this purpose, you can eliminate unnecessary processing of the triggering statement and its eventual rollback in cases where an exception is raised in the trigger action.</a:t>
            </a:r>
            <a:endParaRPr/>
          </a:p>
          <a:p>
            <a:pPr indent="-282733" lvl="1" marL="914400" rtl="0" algn="l">
              <a:spcBef>
                <a:spcPts val="0"/>
              </a:spcBef>
              <a:spcAft>
                <a:spcPts val="0"/>
              </a:spcAft>
              <a:buSzPct val="100000"/>
              <a:buChar char="○"/>
            </a:pPr>
            <a:r>
              <a:rPr lang="en"/>
              <a:t>To derive specific column values before completing a triggering INSERT or UPDATE statement.</a:t>
            </a:r>
            <a:endParaRPr/>
          </a:p>
          <a:p>
            <a:pPr indent="0" lvl="0" marL="0" rtl="0" algn="l">
              <a:spcBef>
                <a:spcPts val="1200"/>
              </a:spcBef>
              <a:spcAft>
                <a:spcPts val="0"/>
              </a:spcAft>
              <a:buNone/>
            </a:pPr>
            <a:r>
              <a:rPr lang="en"/>
              <a:t>After(For):</a:t>
            </a:r>
            <a:endParaRPr/>
          </a:p>
          <a:p>
            <a:pPr indent="-292576" lvl="0" marL="457200" rtl="0" algn="l">
              <a:spcBef>
                <a:spcPts val="1200"/>
              </a:spcBef>
              <a:spcAft>
                <a:spcPts val="0"/>
              </a:spcAft>
              <a:buSzPct val="100000"/>
              <a:buChar char="●"/>
            </a:pPr>
            <a:r>
              <a:rPr lang="en"/>
              <a:t>triggers run the trigger action after the triggering statement is ran.</a:t>
            </a:r>
            <a:endParaRPr/>
          </a:p>
          <a:p>
            <a:pPr indent="-292576" lvl="0" marL="457200" rtl="0" algn="l">
              <a:spcBef>
                <a:spcPts val="0"/>
              </a:spcBef>
              <a:spcAft>
                <a:spcPts val="0"/>
              </a:spcAft>
              <a:buSzPct val="100000"/>
              <a:buChar char="●"/>
            </a:pPr>
            <a:r>
              <a:rPr lang="en"/>
              <a:t>triggers are never executed if a constraint violation occurs</a:t>
            </a:r>
            <a:endParaRPr/>
          </a:p>
          <a:p>
            <a:pPr indent="0" lvl="0" marL="0" rtl="0" algn="l">
              <a:spcBef>
                <a:spcPts val="1200"/>
              </a:spcBef>
              <a:spcAft>
                <a:spcPts val="0"/>
              </a:spcAft>
              <a:buNone/>
            </a:pPr>
            <a:r>
              <a:rPr lang="en"/>
              <a:t>Instead Of: </a:t>
            </a:r>
            <a:endParaRPr/>
          </a:p>
          <a:p>
            <a:pPr indent="-292576" lvl="0" marL="457200" rtl="0" algn="l">
              <a:spcBef>
                <a:spcPts val="1200"/>
              </a:spcBef>
              <a:spcAft>
                <a:spcPts val="0"/>
              </a:spcAft>
              <a:buSzPct val="100000"/>
              <a:buChar char="●"/>
            </a:pPr>
            <a:r>
              <a:rPr lang="en"/>
              <a:t>is a trigger that allows you to skip an INSERT, DELETE, or UPDATE statement to a table or a view and execute other statements defined in the trigger instead. The actual insert, delete, or update operation does not occur at all.</a:t>
            </a:r>
            <a:endParaRPr/>
          </a:p>
          <a:p>
            <a:pPr indent="-292576" lvl="0" marL="457200" rtl="0" algn="l">
              <a:spcBef>
                <a:spcPts val="0"/>
              </a:spcBef>
              <a:spcAft>
                <a:spcPts val="0"/>
              </a:spcAft>
              <a:buSzPct val="100000"/>
              <a:buChar char="●"/>
            </a:pPr>
            <a:r>
              <a:rPr lang="en"/>
              <a:t>You can't specify INSTEAD OF for DDL or logon  triggers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