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2"/>
  </p:notesMasterIdLst>
  <p:sldIdLst>
    <p:sldId id="256" r:id="rId3"/>
    <p:sldId id="258" r:id="rId4"/>
    <p:sldId id="270" r:id="rId5"/>
    <p:sldId id="269" r:id="rId6"/>
    <p:sldId id="267" r:id="rId7"/>
    <p:sldId id="274" r:id="rId8"/>
    <p:sldId id="262" r:id="rId9"/>
    <p:sldId id="257" r:id="rId10"/>
    <p:sldId id="273" r:id="rId11"/>
  </p:sldIdLst>
  <p:sldSz cx="9144000" cy="5143500" type="screen16x9"/>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60" autoAdjust="0"/>
  </p:normalViewPr>
  <p:slideViewPr>
    <p:cSldViewPr>
      <p:cViewPr varScale="1">
        <p:scale>
          <a:sx n="143" d="100"/>
          <a:sy n="143" d="100"/>
        </p:scale>
        <p:origin x="684"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EE5B4-DEFE-4E1A-90EB-34315D129890}" type="datetimeFigureOut">
              <a:rPr lang="pl-PL" smtClean="0"/>
              <a:t>13.12.2023</a:t>
            </a:fld>
            <a:endParaRPr lang="pl-P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ED7D95-5DED-40EF-B90D-C1D8560E7860}" type="slidenum">
              <a:rPr lang="pl-PL" smtClean="0"/>
              <a:t>‹#›</a:t>
            </a:fld>
            <a:endParaRPr lang="pl-PL"/>
          </a:p>
        </p:txBody>
      </p:sp>
    </p:spTree>
    <p:extLst>
      <p:ext uri="{BB962C8B-B14F-4D97-AF65-F5344CB8AC3E}">
        <p14:creationId xmlns:p14="http://schemas.microsoft.com/office/powerpoint/2010/main" val="2062680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t>1</a:t>
            </a:fld>
            <a:endParaRPr lang="pl-PL"/>
          </a:p>
        </p:txBody>
      </p:sp>
    </p:spTree>
    <p:extLst>
      <p:ext uri="{BB962C8B-B14F-4D97-AF65-F5344CB8AC3E}">
        <p14:creationId xmlns:p14="http://schemas.microsoft.com/office/powerpoint/2010/main" val="67262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Dzięki funkcji skrótu możemy</a:t>
            </a:r>
            <a:r>
              <a:rPr lang="pl-PL" baseline="0" dirty="0"/>
              <a:t> już kontrolować integralność zabezpieczanego strumienia, pod warunkiem że wynik funkcji skrót będziemy umieli przesłać do miejsca przeznaczenia w taki sposób, aby osoby postronne nie mogły go zmodyfikować. Inaczej każdy będzie mógł zmodyfikować strumień źródłowy, bo jak to widzieliśmy na poprzedniej lekcji, policzenie wartości funkcji skrótu jest całkiem trywialną operacją. </a:t>
            </a:r>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t>2</a:t>
            </a:fld>
            <a:endParaRPr lang="pl-PL"/>
          </a:p>
        </p:txBody>
      </p:sp>
    </p:spTree>
    <p:extLst>
      <p:ext uri="{BB962C8B-B14F-4D97-AF65-F5344CB8AC3E}">
        <p14:creationId xmlns:p14="http://schemas.microsoft.com/office/powerpoint/2010/main" val="84392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l-PL" dirty="0"/>
              <a:t>- Odwracalna funkcja transformacji strumienia bitów w inny strumień bitów </a:t>
            </a:r>
          </a:p>
          <a:p>
            <a:pPr marL="0" indent="0">
              <a:buFontTx/>
              <a:buNone/>
            </a:pPr>
            <a:r>
              <a:rPr lang="pl-PL" dirty="0"/>
              <a:t>- Przestają obowiązywać kodowanie (alfabet języka naturalnego), zasady składniowe i semantyczne – nie można powiązań z dokumentem żadnej informacji. </a:t>
            </a:r>
          </a:p>
          <a:p>
            <a:pPr marL="0" indent="0">
              <a:buFontTx/>
              <a:buNone/>
            </a:pPr>
            <a:r>
              <a:rPr lang="pl-PL" dirty="0"/>
              <a:t>- Wynik zależy od klucza K1 i jest zawsze taki sam</a:t>
            </a:r>
          </a:p>
          <a:p>
            <a:pPr marL="0" indent="0">
              <a:buFontTx/>
              <a:buNone/>
            </a:pPr>
            <a:r>
              <a:rPr lang="pl-PL" baseline="0" dirty="0"/>
              <a:t>- Jeśli do strumienia źródłowego dodać  kilka bajtów generowanych losowo (</a:t>
            </a:r>
            <a:r>
              <a:rPr lang="en-US" baseline="0" noProof="0" dirty="0"/>
              <a:t>nonce</a:t>
            </a:r>
            <a:r>
              <a:rPr lang="pl-PL" baseline="0" dirty="0"/>
              <a:t>) to rezultat będzie za każdym razem inny</a:t>
            </a:r>
            <a:endParaRPr lang="pl-PL" dirty="0"/>
          </a:p>
          <a:p>
            <a:pPr marL="171450" indent="-171450">
              <a:buFontTx/>
              <a:buChar char="-"/>
            </a:pPr>
            <a:r>
              <a:rPr lang="pl-PL" dirty="0"/>
              <a:t>Selektywny dostęp – tylko ten kto ma odpowiedni klucz</a:t>
            </a:r>
          </a:p>
          <a:p>
            <a:pPr marL="171450" indent="-171450">
              <a:buFontTx/>
              <a:buChar char="-"/>
            </a:pPr>
            <a:r>
              <a:rPr lang="pl-PL" dirty="0"/>
              <a:t>Algorytmy symetryczne i niesymetryczne.</a:t>
            </a:r>
          </a:p>
          <a:p>
            <a:pPr marL="171450" indent="-171450">
              <a:buFontTx/>
              <a:buChar char="-"/>
            </a:pPr>
            <a:r>
              <a:rPr lang="pl-PL" dirty="0"/>
              <a:t>Algorytm</a:t>
            </a:r>
            <a:r>
              <a:rPr lang="pl-PL" baseline="0" dirty="0"/>
              <a:t> niesymetryczny klucz publiczny </a:t>
            </a:r>
            <a:r>
              <a:rPr lang="pl-PL" baseline="0"/>
              <a:t>i prywatny.</a:t>
            </a:r>
            <a:endParaRPr lang="pl-PL" dirty="0"/>
          </a:p>
          <a:p>
            <a:pPr marL="171450" indent="-171450">
              <a:buFontTx/>
              <a:buChar char="-"/>
            </a:pPr>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t>5</a:t>
            </a:fld>
            <a:endParaRPr lang="pl-PL"/>
          </a:p>
        </p:txBody>
      </p:sp>
    </p:spTree>
    <p:extLst>
      <p:ext uri="{BB962C8B-B14F-4D97-AF65-F5344CB8AC3E}">
        <p14:creationId xmlns:p14="http://schemas.microsoft.com/office/powerpoint/2010/main" val="77664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t>8</a:t>
            </a:fld>
            <a:endParaRPr lang="pl-PL"/>
          </a:p>
        </p:txBody>
      </p:sp>
    </p:spTree>
    <p:extLst>
      <p:ext uri="{BB962C8B-B14F-4D97-AF65-F5344CB8AC3E}">
        <p14:creationId xmlns:p14="http://schemas.microsoft.com/office/powerpoint/2010/main" val="94210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l-PL" dirty="0"/>
              <a:t>I to już wszystko w tym epizodzie.</a:t>
            </a:r>
            <a:r>
              <a:rPr lang="pl-PL" baseline="0" dirty="0"/>
              <a:t> Po tej lekcji powinniśmy umieć:</a:t>
            </a:r>
          </a:p>
          <a:p>
            <a:pPr marL="171450" indent="-171450">
              <a:buFontTx/>
              <a:buChar char="-"/>
            </a:pPr>
            <a:r>
              <a:rPr lang="pl-PL" baseline="0" dirty="0"/>
              <a:t>Zapisywać dane w postaci strumieniowej,</a:t>
            </a:r>
          </a:p>
          <a:p>
            <a:pPr marL="171450" indent="-171450">
              <a:buFontTx/>
              <a:buChar char="-"/>
            </a:pPr>
            <a:r>
              <a:rPr lang="pl-PL" baseline="0" dirty="0"/>
              <a:t>Czytać dane ze strumieni</a:t>
            </a:r>
          </a:p>
          <a:p>
            <a:pPr marL="171450" indent="-171450">
              <a:buFontTx/>
              <a:buChar char="-"/>
            </a:pPr>
            <a:r>
              <a:rPr lang="pl-PL" baseline="0" dirty="0"/>
              <a:t>Zabezpieczać strumienie zawierające dane wrażliwe.</a:t>
            </a:r>
          </a:p>
          <a:p>
            <a:pPr marL="0" indent="0">
              <a:buFontTx/>
              <a:buNone/>
            </a:pPr>
            <a:r>
              <a:rPr lang="pl-PL" baseline="0" dirty="0"/>
              <a:t>I to chyba wszystko, co potrzeba wiedzieć w temacie strumieni, aby umieć je efektywnie wykorzystywać. </a:t>
            </a:r>
          </a:p>
          <a:p>
            <a:pPr marL="171450" indent="-171450">
              <a:buFontTx/>
              <a:buChar char="-"/>
            </a:pPr>
            <a:endParaRPr lang="pl-PL" baseline="0" dirty="0"/>
          </a:p>
          <a:p>
            <a:r>
              <a:rPr lang="pl-PL" baseline="0" dirty="0"/>
              <a:t>Dziękuję za poświęcony czas. Zaprasza do obejrzenia pozostałych lekcji. </a:t>
            </a:r>
            <a:endParaRPr lang="pl-PL" dirty="0"/>
          </a:p>
        </p:txBody>
      </p:sp>
      <p:sp>
        <p:nvSpPr>
          <p:cNvPr id="4" name="Slide Number Placeholder 3"/>
          <p:cNvSpPr>
            <a:spLocks noGrp="1"/>
          </p:cNvSpPr>
          <p:nvPr>
            <p:ph type="sldNum" sz="quarter" idx="10"/>
          </p:nvPr>
        </p:nvSpPr>
        <p:spPr/>
        <p:txBody>
          <a:bodyPr/>
          <a:lstStyle/>
          <a:p>
            <a:fld id="{2FED7D95-5DED-40EF-B90D-C1D8560E7860}" type="slidenum">
              <a:rPr lang="pl-PL" smtClean="0"/>
              <a:t>9</a:t>
            </a:fld>
            <a:endParaRPr lang="pl-PL"/>
          </a:p>
        </p:txBody>
      </p:sp>
    </p:spTree>
    <p:extLst>
      <p:ext uri="{BB962C8B-B14F-4D97-AF65-F5344CB8AC3E}">
        <p14:creationId xmlns:p14="http://schemas.microsoft.com/office/powerpoint/2010/main" val="942100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Title 28"/>
          <p:cNvSpPr>
            <a:spLocks noGrp="1"/>
          </p:cNvSpPr>
          <p:nvPr>
            <p:ph type="ctrTitle"/>
          </p:nvPr>
        </p:nvSpPr>
        <p:spPr>
          <a:xfrm>
            <a:off x="395536" y="3435847"/>
            <a:ext cx="8352928" cy="916781"/>
          </a:xfrm>
        </p:spPr>
        <p:txBody>
          <a:bodyPr anchor="t"/>
          <a:lstStyle/>
          <a:p>
            <a:r>
              <a:rPr kumimoji="0" lang="en-US"/>
              <a:t>Click to edit Master title style</a:t>
            </a:r>
          </a:p>
        </p:txBody>
      </p:sp>
      <p:sp>
        <p:nvSpPr>
          <p:cNvPr id="9" name="Subtitle 8"/>
          <p:cNvSpPr>
            <a:spLocks noGrp="1"/>
          </p:cNvSpPr>
          <p:nvPr>
            <p:ph type="subTitle" idx="1"/>
          </p:nvPr>
        </p:nvSpPr>
        <p:spPr>
          <a:xfrm>
            <a:off x="395536" y="2715766"/>
            <a:ext cx="8352928"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 name="Footer Placeholder 1"/>
          <p:cNvSpPr>
            <a:spLocks noGrp="1"/>
          </p:cNvSpPr>
          <p:nvPr>
            <p:ph type="ftr" sz="quarter" idx="11"/>
          </p:nvPr>
        </p:nvSpPr>
        <p:spPr/>
        <p:txBody>
          <a:bodyPr/>
          <a:lstStyle/>
          <a:p>
            <a:endParaRPr lang="pl-PL" dirty="0"/>
          </a:p>
        </p:txBody>
      </p:sp>
    </p:spTree>
    <p:extLst>
      <p:ext uri="{BB962C8B-B14F-4D97-AF65-F5344CB8AC3E}">
        <p14:creationId xmlns:p14="http://schemas.microsoft.com/office/powerpoint/2010/main" val="160382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240" y="411958"/>
            <a:ext cx="1954560" cy="395999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395536" y="411958"/>
            <a:ext cx="6310064" cy="395999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lang="pl-PL"/>
          </a:p>
        </p:txBody>
      </p:sp>
    </p:spTree>
    <p:extLst>
      <p:ext uri="{BB962C8B-B14F-4D97-AF65-F5344CB8AC3E}">
        <p14:creationId xmlns:p14="http://schemas.microsoft.com/office/powerpoint/2010/main" val="160268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16BA-DE57-1218-B9D9-F55835E8573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pl-PL"/>
          </a:p>
        </p:txBody>
      </p:sp>
      <p:sp>
        <p:nvSpPr>
          <p:cNvPr id="3" name="Subtitle 2">
            <a:extLst>
              <a:ext uri="{FF2B5EF4-FFF2-40B4-BE49-F238E27FC236}">
                <a16:creationId xmlns:a16="http://schemas.microsoft.com/office/drawing/2014/main" id="{92623401-048F-4137-1B04-E4F63A5FD72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E2CDEC38-D794-ED88-5574-2B92779B2234}"/>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B6378B78-BE3A-1604-09F7-54563DF2AADF}"/>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D9DEC7A9-0475-8C9D-7C19-E9D66507084C}"/>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771636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0E60-C7A8-6674-2D4C-3F979471522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8716B2CC-9F25-9B40-5BDA-378992217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63ED985-AA28-19C7-952E-E5D11D01E709}"/>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E3E6E2CC-9754-E21E-4277-3F2D3DA36E4E}"/>
              </a:ext>
            </a:extLst>
          </p:cNvPr>
          <p:cNvSpPr>
            <a:spLocks noGrp="1"/>
          </p:cNvSpPr>
          <p:nvPr>
            <p:ph type="ftr" sz="quarter" idx="11"/>
          </p:nvPr>
        </p:nvSpPr>
        <p:spPr/>
        <p:txBody>
          <a:bodyPr/>
          <a:lstStyle/>
          <a:p>
            <a:endParaRPr lang="pl-PL" dirty="0"/>
          </a:p>
        </p:txBody>
      </p:sp>
      <p:sp>
        <p:nvSpPr>
          <p:cNvPr id="6" name="Slide Number Placeholder 5">
            <a:extLst>
              <a:ext uri="{FF2B5EF4-FFF2-40B4-BE49-F238E27FC236}">
                <a16:creationId xmlns:a16="http://schemas.microsoft.com/office/drawing/2014/main" id="{75F07E24-3675-D697-46C5-380EB78A81CC}"/>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123916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4B8A-7801-0996-36C8-2AD917F7741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A03B1CE2-8EEF-909A-366D-E1E9ACB1ECB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13DC6-377E-9921-A911-4A38C9D71E54}"/>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F0A550D9-72BA-E189-BB5F-4009952A5E5A}"/>
              </a:ext>
            </a:extLst>
          </p:cNvPr>
          <p:cNvSpPr>
            <a:spLocks noGrp="1"/>
          </p:cNvSpPr>
          <p:nvPr>
            <p:ph type="ftr" sz="quarter" idx="11"/>
          </p:nvPr>
        </p:nvSpPr>
        <p:spPr/>
        <p:txBody>
          <a:bodyPr/>
          <a:lstStyle/>
          <a:p>
            <a:endParaRPr lang="pl-PL" dirty="0"/>
          </a:p>
        </p:txBody>
      </p:sp>
      <p:sp>
        <p:nvSpPr>
          <p:cNvPr id="6" name="Slide Number Placeholder 5">
            <a:extLst>
              <a:ext uri="{FF2B5EF4-FFF2-40B4-BE49-F238E27FC236}">
                <a16:creationId xmlns:a16="http://schemas.microsoft.com/office/drawing/2014/main" id="{0243319C-63D6-7160-6330-AEA5D1E5F7A8}"/>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81154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752C-F532-7D5E-89F5-A78233C5D522}"/>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1AB343A4-E651-D027-852B-BB166923739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DE3D2942-E7DD-868E-45D1-8908A311DC6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010D4DDE-41A5-5D54-6CD0-27AD98B59675}"/>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6" name="Footer Placeholder 5">
            <a:extLst>
              <a:ext uri="{FF2B5EF4-FFF2-40B4-BE49-F238E27FC236}">
                <a16:creationId xmlns:a16="http://schemas.microsoft.com/office/drawing/2014/main" id="{2BE4CB12-403C-8ED7-4313-045E79A26EF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5D06F872-7294-568C-2B54-77C7656E8FC6}"/>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80071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1FEF-EAA4-3905-E270-5F1FF3BFB013}"/>
              </a:ext>
            </a:extLst>
          </p:cNvPr>
          <p:cNvSpPr>
            <a:spLocks noGrp="1"/>
          </p:cNvSpPr>
          <p:nvPr>
            <p:ph type="title"/>
          </p:nvPr>
        </p:nvSpPr>
        <p:spPr>
          <a:xfrm>
            <a:off x="629841" y="273844"/>
            <a:ext cx="7886700" cy="994172"/>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AE080F85-3746-DFE0-8E74-D0C21C5278C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7264ACF-0656-1076-F36D-FFAD86335C2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17975C9D-F48A-C8D9-CD6C-050FDAD6137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6B682-DF22-A5F6-D368-C7F2890A3BA4}"/>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C7796FE3-23A7-F6DA-6157-CDD2DE62561D}"/>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8" name="Footer Placeholder 7">
            <a:extLst>
              <a:ext uri="{FF2B5EF4-FFF2-40B4-BE49-F238E27FC236}">
                <a16:creationId xmlns:a16="http://schemas.microsoft.com/office/drawing/2014/main" id="{2BC2B9D0-6B23-98A6-85DF-1159D37C9E1B}"/>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6B01939E-B7DD-152E-E7C1-7CDE560E1373}"/>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636665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6063-392A-0AAA-64D7-9540F346ED68}"/>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3AA3BCCA-DE9F-B971-27A3-A1E73987D391}"/>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4" name="Footer Placeholder 3">
            <a:extLst>
              <a:ext uri="{FF2B5EF4-FFF2-40B4-BE49-F238E27FC236}">
                <a16:creationId xmlns:a16="http://schemas.microsoft.com/office/drawing/2014/main" id="{CAAF2B6F-659F-7DAA-686D-B1F9DC132F0B}"/>
              </a:ext>
            </a:extLst>
          </p:cNvPr>
          <p:cNvSpPr>
            <a:spLocks noGrp="1"/>
          </p:cNvSpPr>
          <p:nvPr>
            <p:ph type="ftr" sz="quarter" idx="11"/>
          </p:nvPr>
        </p:nvSpPr>
        <p:spPr/>
        <p:txBody>
          <a:bodyPr/>
          <a:lstStyle/>
          <a:p>
            <a:endParaRPr lang="pl-PL" dirty="0"/>
          </a:p>
        </p:txBody>
      </p:sp>
      <p:sp>
        <p:nvSpPr>
          <p:cNvPr id="5" name="Slide Number Placeholder 4">
            <a:extLst>
              <a:ext uri="{FF2B5EF4-FFF2-40B4-BE49-F238E27FC236}">
                <a16:creationId xmlns:a16="http://schemas.microsoft.com/office/drawing/2014/main" id="{CD0DFCBC-6400-523F-D934-6DC121DBAD0E}"/>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15852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40093-E223-D690-5871-D91EBDD28923}"/>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3" name="Footer Placeholder 2">
            <a:extLst>
              <a:ext uri="{FF2B5EF4-FFF2-40B4-BE49-F238E27FC236}">
                <a16:creationId xmlns:a16="http://schemas.microsoft.com/office/drawing/2014/main" id="{D89B1416-A4EF-2643-C240-A295B87C87BD}"/>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5FEB2C52-A89C-2ED9-4BAF-E8F97C6EF84A}"/>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966318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00CA-7900-6404-1F1D-2D2A4D507C5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72615D2A-E84B-C528-3B3C-FBF00BA40AA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A2163533-D794-71DB-9165-852C5BA0D1F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B7E195-F98B-F021-1809-B0BDB1F36D10}"/>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6" name="Footer Placeholder 5">
            <a:extLst>
              <a:ext uri="{FF2B5EF4-FFF2-40B4-BE49-F238E27FC236}">
                <a16:creationId xmlns:a16="http://schemas.microsoft.com/office/drawing/2014/main" id="{1EF49C79-8828-19E8-6BA1-FBDB4B8C1F2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E840893-6DD4-FAE2-FC48-44ADE4A5242E}"/>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412363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DC59-86C8-4DF6-8E4F-616CC7F2137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FDE335C7-8ED8-F7FC-429A-7731849D711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l-PL"/>
          </a:p>
        </p:txBody>
      </p:sp>
      <p:sp>
        <p:nvSpPr>
          <p:cNvPr id="4" name="Text Placeholder 3">
            <a:extLst>
              <a:ext uri="{FF2B5EF4-FFF2-40B4-BE49-F238E27FC236}">
                <a16:creationId xmlns:a16="http://schemas.microsoft.com/office/drawing/2014/main" id="{8AC63683-ADC7-4748-3B67-8B1AEFA2C5B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D4DDA0-8F77-06B6-CEAA-7DB241DDC2B4}"/>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6" name="Footer Placeholder 5">
            <a:extLst>
              <a:ext uri="{FF2B5EF4-FFF2-40B4-BE49-F238E27FC236}">
                <a16:creationId xmlns:a16="http://schemas.microsoft.com/office/drawing/2014/main" id="{A70EA1D1-5F01-7D8D-51B0-CBDF46119067}"/>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3D124476-DA29-3FCA-BC08-4FEB29A8D405}"/>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81253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dirty="0"/>
              <a:t>Click to edit Master title style</a:t>
            </a:r>
          </a:p>
        </p:txBody>
      </p:sp>
      <p:sp>
        <p:nvSpPr>
          <p:cNvPr id="27" name="Content Placeholder 26"/>
          <p:cNvSpPr>
            <a:spLocks noGrp="1"/>
          </p:cNvSpPr>
          <p:nvPr>
            <p:ph idx="1"/>
          </p:nvPr>
        </p:nvSpPr>
        <p:spPr>
          <a:xfrm>
            <a:off x="395536" y="987574"/>
            <a:ext cx="8596064" cy="3384376"/>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9" name="Footer Placeholder 18"/>
          <p:cNvSpPr>
            <a:spLocks noGrp="1"/>
          </p:cNvSpPr>
          <p:nvPr>
            <p:ph type="ftr" sz="quarter" idx="11"/>
          </p:nvPr>
        </p:nvSpPr>
        <p:spPr>
          <a:xfrm>
            <a:off x="6084168" y="51471"/>
            <a:ext cx="2895600" cy="216694"/>
          </a:xfrm>
        </p:spPr>
        <p:txBody>
          <a:bodyPr/>
          <a:lstStyle/>
          <a:p>
            <a:endParaRPr lang="pl-PL"/>
          </a:p>
        </p:txBody>
      </p:sp>
    </p:spTree>
    <p:extLst>
      <p:ext uri="{BB962C8B-B14F-4D97-AF65-F5344CB8AC3E}">
        <p14:creationId xmlns:p14="http://schemas.microsoft.com/office/powerpoint/2010/main" val="4055285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A45B-7760-48A4-C2F4-8C4CA5AF4183}"/>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458078C-CE77-5281-CFD8-F6E5362DF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CC1ED5D4-7646-03BC-88E9-7FD96FE8BE05}"/>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C336AF9F-5955-05C5-1BAD-AC0EF1FAC52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91A15BFD-0E4F-174D-1413-C589DE823E74}"/>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2009604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A634C-8EA9-5D5F-C12F-464639F0F378}"/>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C3FA0673-3CDB-E877-CCD3-1B346C3A0C24}"/>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FBD8A59E-08C4-2AEF-7F63-50EF5657D422}"/>
              </a:ext>
            </a:extLst>
          </p:cNvPr>
          <p:cNvSpPr>
            <a:spLocks noGrp="1"/>
          </p:cNvSpPr>
          <p:nvPr>
            <p:ph type="dt" sz="half" idx="10"/>
          </p:nvPr>
        </p:nvSpPr>
        <p:spPr/>
        <p:txBody>
          <a:body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05195E7E-ED93-3B8D-DDD6-E75CAD5F2F0D}"/>
              </a:ext>
            </a:extLst>
          </p:cNvPr>
          <p:cNvSpPr>
            <a:spLocks noGrp="1"/>
          </p:cNvSpPr>
          <p:nvPr>
            <p:ph type="ftr" sz="quarter" idx="11"/>
          </p:nvPr>
        </p:nvSpPr>
        <p:spPr/>
        <p:txBody>
          <a:bodyPr/>
          <a:lstStyle/>
          <a:p>
            <a:endParaRPr lang="pl-PL" dirty="0"/>
          </a:p>
        </p:txBody>
      </p:sp>
      <p:sp>
        <p:nvSpPr>
          <p:cNvPr id="6" name="Slide Number Placeholder 5">
            <a:extLst>
              <a:ext uri="{FF2B5EF4-FFF2-40B4-BE49-F238E27FC236}">
                <a16:creationId xmlns:a16="http://schemas.microsoft.com/office/drawing/2014/main" id="{8FD4055A-5EA2-0481-ECB7-D562EBC133FC}"/>
              </a:ext>
            </a:extLst>
          </p:cNvPr>
          <p:cNvSpPr>
            <a:spLocks noGrp="1"/>
          </p:cNvSpPr>
          <p:nvPr>
            <p:ph type="sldNum" sz="quarter" idx="12"/>
          </p:nvPr>
        </p:nvSpPr>
        <p:spPr/>
        <p:txBody>
          <a:bodyPr/>
          <a:lstStyle/>
          <a:p>
            <a:fld id="{6C2EBEA6-EEA9-4D68-BCF4-74B71B96630E}" type="slidenum">
              <a:rPr lang="pl-PL" smtClean="0"/>
              <a:t>‹#›</a:t>
            </a:fld>
            <a:endParaRPr lang="pl-PL"/>
          </a:p>
        </p:txBody>
      </p:sp>
    </p:spTree>
    <p:extLst>
      <p:ext uri="{BB962C8B-B14F-4D97-AF65-F5344CB8AC3E}">
        <p14:creationId xmlns:p14="http://schemas.microsoft.com/office/powerpoint/2010/main" val="417459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95536" y="342900"/>
            <a:ext cx="8593016" cy="630936"/>
          </a:xfrm>
        </p:spPr>
        <p:txBody>
          <a:bodyPr/>
          <a:lstStyle/>
          <a:p>
            <a:r>
              <a:rPr kumimoji="0" lang="en-US"/>
              <a:t>Click to edit Master title style</a:t>
            </a:r>
          </a:p>
        </p:txBody>
      </p:sp>
      <p:sp>
        <p:nvSpPr>
          <p:cNvPr id="14" name="Content Placeholder 13"/>
          <p:cNvSpPr>
            <a:spLocks noGrp="1"/>
          </p:cNvSpPr>
          <p:nvPr>
            <p:ph sz="half" idx="1"/>
          </p:nvPr>
        </p:nvSpPr>
        <p:spPr>
          <a:xfrm>
            <a:off x="395536" y="1059582"/>
            <a:ext cx="4100264" cy="3312368"/>
          </a:xfrm>
        </p:spPr>
        <p:txBody>
          <a:bodyPr/>
          <a:lstStyle>
            <a:lvl1pPr>
              <a:defRPr sz="28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half" idx="2"/>
          </p:nvPr>
        </p:nvSpPr>
        <p:spPr>
          <a:xfrm>
            <a:off x="4499992" y="1059582"/>
            <a:ext cx="4464496" cy="3312368"/>
          </a:xfrm>
        </p:spPr>
        <p:txBody>
          <a:bodyPr/>
          <a:lstStyle>
            <a:lvl1pPr>
              <a:defRPr sz="2800"/>
            </a:lvl1pPr>
            <a:lvl2pPr>
              <a:defRPr sz="2400"/>
            </a:lvl2pPr>
            <a:lvl3pPr>
              <a:defRPr sz="20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0" name="Footer Placeholder 9"/>
          <p:cNvSpPr>
            <a:spLocks noGrp="1"/>
          </p:cNvSpPr>
          <p:nvPr>
            <p:ph type="ftr" sz="quarter" idx="11"/>
          </p:nvPr>
        </p:nvSpPr>
        <p:spPr/>
        <p:txBody>
          <a:bodyPr/>
          <a:lstStyle/>
          <a:p>
            <a:endParaRPr lang="pl-PL" dirty="0"/>
          </a:p>
        </p:txBody>
      </p:sp>
    </p:spTree>
    <p:extLst>
      <p:ext uri="{BB962C8B-B14F-4D97-AF65-F5344CB8AC3E}">
        <p14:creationId xmlns:p14="http://schemas.microsoft.com/office/powerpoint/2010/main" val="981642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95536" y="4378327"/>
            <a:ext cx="6840760" cy="523220"/>
          </a:xfrm>
        </p:spPr>
        <p:txBody>
          <a:bodyPr wrap="square" anchor="ctr">
            <a:spAutoFit/>
          </a:bodyPr>
          <a:lstStyle>
            <a:lvl1pPr>
              <a:defRPr/>
            </a:lvl1pPr>
          </a:lstStyle>
          <a:p>
            <a:r>
              <a:rPr kumimoji="0" lang="en-US" dirty="0"/>
              <a:t>Click to edit Master title style</a:t>
            </a:r>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8"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endParaRPr lang="pl-PL"/>
          </a:p>
        </p:txBody>
      </p:sp>
    </p:spTree>
    <p:extLst>
      <p:ext uri="{BB962C8B-B14F-4D97-AF65-F5344CB8AC3E}">
        <p14:creationId xmlns:p14="http://schemas.microsoft.com/office/powerpoint/2010/main" val="29765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a:t>Click to edit Master title style</a:t>
            </a:r>
          </a:p>
        </p:txBody>
      </p:sp>
      <p:sp>
        <p:nvSpPr>
          <p:cNvPr id="21" name="Footer Placeholder 20"/>
          <p:cNvSpPr>
            <a:spLocks noGrp="1"/>
          </p:cNvSpPr>
          <p:nvPr>
            <p:ph type="ftr" sz="quarter" idx="11"/>
          </p:nvPr>
        </p:nvSpPr>
        <p:spPr/>
        <p:txBody>
          <a:bodyPr/>
          <a:lstStyle/>
          <a:p>
            <a:endParaRPr lang="pl-PL" dirty="0"/>
          </a:p>
        </p:txBody>
      </p:sp>
    </p:spTree>
    <p:extLst>
      <p:ext uri="{BB962C8B-B14F-4D97-AF65-F5344CB8AC3E}">
        <p14:creationId xmlns:p14="http://schemas.microsoft.com/office/powerpoint/2010/main" val="156037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4" name="Footer Placeholder 23"/>
          <p:cNvSpPr>
            <a:spLocks noGrp="1"/>
          </p:cNvSpPr>
          <p:nvPr>
            <p:ph type="ftr" sz="quarter" idx="11"/>
          </p:nvPr>
        </p:nvSpPr>
        <p:spPr/>
        <p:txBody>
          <a:bodyPr/>
          <a:lstStyle/>
          <a:p>
            <a:endParaRPr lang="pl-PL" dirty="0"/>
          </a:p>
        </p:txBody>
      </p:sp>
    </p:spTree>
    <p:extLst>
      <p:ext uri="{BB962C8B-B14F-4D97-AF65-F5344CB8AC3E}">
        <p14:creationId xmlns:p14="http://schemas.microsoft.com/office/powerpoint/2010/main" val="52528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Title 11"/>
          <p:cNvSpPr>
            <a:spLocks noGrp="1"/>
          </p:cNvSpPr>
          <p:nvPr>
            <p:ph type="title"/>
          </p:nvPr>
        </p:nvSpPr>
        <p:spPr>
          <a:xfrm>
            <a:off x="395536" y="4515967"/>
            <a:ext cx="6840760" cy="390525"/>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395538" y="339502"/>
            <a:ext cx="3008313" cy="396044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419872" y="339502"/>
            <a:ext cx="5495528" cy="396044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9" name="Footer Placeholder 28"/>
          <p:cNvSpPr>
            <a:spLocks noGrp="1"/>
          </p:cNvSpPr>
          <p:nvPr>
            <p:ph type="ftr" sz="quarter" idx="11"/>
          </p:nvPr>
        </p:nvSpPr>
        <p:spPr/>
        <p:txBody>
          <a:bodyPr/>
          <a:lstStyle/>
          <a:p>
            <a:endParaRPr lang="pl-PL" dirty="0"/>
          </a:p>
        </p:txBody>
      </p:sp>
    </p:spTree>
    <p:extLst>
      <p:ext uri="{BB962C8B-B14F-4D97-AF65-F5344CB8AC3E}">
        <p14:creationId xmlns:p14="http://schemas.microsoft.com/office/powerpoint/2010/main" val="100841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339502"/>
            <a:ext cx="5243264" cy="3456384"/>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5" name="Footer Placeholder 4"/>
          <p:cNvSpPr>
            <a:spLocks noGrp="1"/>
          </p:cNvSpPr>
          <p:nvPr>
            <p:ph type="ftr" sz="quarter" idx="11"/>
          </p:nvPr>
        </p:nvSpPr>
        <p:spPr/>
        <p:txBody>
          <a:bodyPr/>
          <a:lstStyle/>
          <a:p>
            <a:endParaRPr lang="pl-PL"/>
          </a:p>
        </p:txBody>
      </p:sp>
      <p:sp>
        <p:nvSpPr>
          <p:cNvPr id="17" name="Title 16"/>
          <p:cNvSpPr>
            <a:spLocks noGrp="1"/>
          </p:cNvSpPr>
          <p:nvPr>
            <p:ph type="title"/>
          </p:nvPr>
        </p:nvSpPr>
        <p:spPr>
          <a:xfrm>
            <a:off x="395536" y="4515966"/>
            <a:ext cx="6840760" cy="391716"/>
          </a:xfrm>
        </p:spPr>
        <p:txBody>
          <a:bodyPr anchor="ctr"/>
          <a:lstStyle>
            <a:lvl1pPr algn="l">
              <a:buNone/>
              <a:defRPr sz="2000" b="1"/>
            </a:lvl1pPr>
          </a:lstStyle>
          <a:p>
            <a:r>
              <a:rPr kumimoji="0" lang="en-US" dirty="0"/>
              <a:t>Click to edit Master title style</a:t>
            </a:r>
          </a:p>
        </p:txBody>
      </p:sp>
      <p:sp>
        <p:nvSpPr>
          <p:cNvPr id="26" name="Text Placeholder 25"/>
          <p:cNvSpPr>
            <a:spLocks noGrp="1"/>
          </p:cNvSpPr>
          <p:nvPr>
            <p:ph type="body" sz="half" idx="2"/>
          </p:nvPr>
        </p:nvSpPr>
        <p:spPr>
          <a:xfrm>
            <a:off x="395536" y="3795887"/>
            <a:ext cx="8352928"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extLst>
      <p:ext uri="{BB962C8B-B14F-4D97-AF65-F5344CB8AC3E}">
        <p14:creationId xmlns:p14="http://schemas.microsoft.com/office/powerpoint/2010/main" val="422978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95536" y="303498"/>
            <a:ext cx="8614792" cy="62865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395536" y="987574"/>
            <a:ext cx="8596064" cy="338437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endParaRPr lang="pl-PL"/>
          </a:p>
        </p:txBody>
      </p:sp>
    </p:spTree>
    <p:extLst>
      <p:ext uri="{BB962C8B-B14F-4D97-AF65-F5344CB8AC3E}">
        <p14:creationId xmlns:p14="http://schemas.microsoft.com/office/powerpoint/2010/main" val="128150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395536" y="1165622"/>
            <a:ext cx="8596064" cy="3206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8" name="Footer Placeholder 27"/>
          <p:cNvSpPr>
            <a:spLocks noGrp="1"/>
          </p:cNvSpPr>
          <p:nvPr>
            <p:ph type="ftr" sz="quarter" idx="3"/>
          </p:nvPr>
        </p:nvSpPr>
        <p:spPr>
          <a:xfrm>
            <a:off x="5652120" y="51471"/>
            <a:ext cx="3352800" cy="216694"/>
          </a:xfrm>
          <a:prstGeom prst="rect">
            <a:avLst/>
          </a:prstGeom>
        </p:spPr>
        <p:txBody>
          <a:bodyPr vert="horz" anchor="ctr" anchorCtr="0"/>
          <a:lstStyle>
            <a:lvl1pPr algn="r" eaLnBrk="1" latinLnBrk="0" hangingPunct="1">
              <a:defRPr kumimoji="0" sz="1200">
                <a:solidFill>
                  <a:schemeClr val="accent1">
                    <a:shade val="75000"/>
                  </a:schemeClr>
                </a:solidFill>
              </a:defRPr>
            </a:lvl1pPr>
          </a:lstStyle>
          <a:p>
            <a:endParaRPr lang="pl-PL" dirty="0"/>
          </a:p>
        </p:txBody>
      </p:sp>
      <p:sp>
        <p:nvSpPr>
          <p:cNvPr id="10" name="Title Placeholder 9"/>
          <p:cNvSpPr>
            <a:spLocks noGrp="1"/>
          </p:cNvSpPr>
          <p:nvPr>
            <p:ph type="title"/>
          </p:nvPr>
        </p:nvSpPr>
        <p:spPr>
          <a:xfrm>
            <a:off x="395536" y="303498"/>
            <a:ext cx="8614792" cy="628650"/>
          </a:xfrm>
          <a:prstGeom prst="rect">
            <a:avLst/>
          </a:prstGeom>
        </p:spPr>
        <p:txBody>
          <a:bodyPr vert="horz" anchor="ctr">
            <a:normAutofit/>
          </a:bodyPr>
          <a:lstStyle/>
          <a:p>
            <a:r>
              <a:rPr kumimoji="0" lang="en-US" dirty="0"/>
              <a:t>Click to edit Master title style</a:t>
            </a:r>
          </a:p>
        </p:txBody>
      </p:sp>
    </p:spTree>
    <p:extLst>
      <p:ext uri="{BB962C8B-B14F-4D97-AF65-F5344CB8AC3E}">
        <p14:creationId xmlns:p14="http://schemas.microsoft.com/office/powerpoint/2010/main" val="37710088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xStyles>
    <p:titleStyle>
      <a:lvl1pPr algn="l" rtl="0" eaLnBrk="1" latinLnBrk="0" hangingPunct="1">
        <a:spcBef>
          <a:spcPct val="0"/>
        </a:spcBef>
        <a:buNone/>
        <a:defRPr kumimoji="0" sz="28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9EC60-105A-5A73-76A3-D8E7D2E08E7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0AC1382-82F3-F5E0-EC58-E1E90099BA4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FB4B416-0164-BEF6-5083-AE42E896820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B464F7-C368-411A-805D-974DB5B3CA8D}" type="datetimeFigureOut">
              <a:rPr lang="pl-PL" smtClean="0"/>
              <a:t>13.12.2023</a:t>
            </a:fld>
            <a:endParaRPr lang="pl-PL"/>
          </a:p>
        </p:txBody>
      </p:sp>
      <p:sp>
        <p:nvSpPr>
          <p:cNvPr id="5" name="Footer Placeholder 4">
            <a:extLst>
              <a:ext uri="{FF2B5EF4-FFF2-40B4-BE49-F238E27FC236}">
                <a16:creationId xmlns:a16="http://schemas.microsoft.com/office/drawing/2014/main" id="{40017D02-EEC6-FCCC-403F-C2886F54AD0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l-PL" dirty="0"/>
          </a:p>
        </p:txBody>
      </p:sp>
      <p:sp>
        <p:nvSpPr>
          <p:cNvPr id="6" name="Slide Number Placeholder 5">
            <a:extLst>
              <a:ext uri="{FF2B5EF4-FFF2-40B4-BE49-F238E27FC236}">
                <a16:creationId xmlns:a16="http://schemas.microsoft.com/office/drawing/2014/main" id="{C48EF594-90A8-4DE8-D65F-CC1361E0BB5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C2EBEA6-EEA9-4D68-BCF4-74B71B96630E}" type="slidenum">
              <a:rPr lang="pl-PL" smtClean="0"/>
              <a:t>‹#›</a:t>
            </a:fld>
            <a:endParaRPr lang="pl-PL"/>
          </a:p>
        </p:txBody>
      </p:sp>
    </p:spTree>
    <p:extLst>
      <p:ext uri="{BB962C8B-B14F-4D97-AF65-F5344CB8AC3E}">
        <p14:creationId xmlns:p14="http://schemas.microsoft.com/office/powerpoint/2010/main" val="14993746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l-P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pl-PL" dirty="0"/>
              <a:t>Dane Strumieniowe</a:t>
            </a:r>
            <a:br>
              <a:rPr lang="pl-PL" dirty="0"/>
            </a:br>
            <a:r>
              <a:rPr lang="pl-PL" dirty="0"/>
              <a:t>kryptograficzne Zabezpieczenie Część 2</a:t>
            </a:r>
          </a:p>
        </p:txBody>
      </p:sp>
      <p:sp>
        <p:nvSpPr>
          <p:cNvPr id="3" name="Subtitle 2"/>
          <p:cNvSpPr>
            <a:spLocks noGrp="1"/>
          </p:cNvSpPr>
          <p:nvPr>
            <p:ph type="subTitle" idx="1"/>
          </p:nvPr>
        </p:nvSpPr>
        <p:spPr/>
        <p:txBody>
          <a:bodyPr/>
          <a:lstStyle/>
          <a:p>
            <a:r>
              <a:rPr lang="pl-PL"/>
              <a:t>dr inż. Mariusz Postół</a:t>
            </a:r>
            <a:endParaRPr lang="pl-PL" dirty="0"/>
          </a:p>
        </p:txBody>
      </p:sp>
      <p:pic>
        <p:nvPicPr>
          <p:cNvPr id="1026" name="Picture 2" descr="C:\Users\mpostol.HQ\AppData\Local\Microsoft\Windows\Temporary Internet Files\Content.IE5\CZWAJC3T\Bank_vault_190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617" y="0"/>
            <a:ext cx="2919383" cy="389348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a:grpSpLocks noChangeAspect="1"/>
          </p:cNvGrpSpPr>
          <p:nvPr/>
        </p:nvGrpSpPr>
        <p:grpSpPr>
          <a:xfrm>
            <a:off x="6660232" y="1131588"/>
            <a:ext cx="1083482" cy="179006"/>
            <a:chOff x="3845151" y="1352869"/>
            <a:chExt cx="4480713" cy="725833"/>
          </a:xfrm>
          <a:scene3d>
            <a:camera prst="isometricTopUp"/>
            <a:lightRig rig="threePt" dir="t"/>
          </a:scene3d>
        </p:grpSpPr>
        <p:grpSp>
          <p:nvGrpSpPr>
            <p:cNvPr id="34" name="Group 33"/>
            <p:cNvGrpSpPr/>
            <p:nvPr/>
          </p:nvGrpSpPr>
          <p:grpSpPr>
            <a:xfrm>
              <a:off x="3845151" y="1352869"/>
              <a:ext cx="648072" cy="720080"/>
              <a:chOff x="3845151" y="1352869"/>
              <a:chExt cx="648072" cy="720080"/>
            </a:xfrm>
          </p:grpSpPr>
          <p:sp>
            <p:nvSpPr>
              <p:cNvPr id="57" name="Rectangle 56"/>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8" name="Rectangle 57"/>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9" name="Rectangle 58"/>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35" name="Group 34"/>
            <p:cNvGrpSpPr/>
            <p:nvPr/>
          </p:nvGrpSpPr>
          <p:grpSpPr>
            <a:xfrm rot="16200000">
              <a:off x="4657917" y="1182685"/>
              <a:ext cx="720080" cy="1060448"/>
              <a:chOff x="1619672" y="1281046"/>
              <a:chExt cx="720080" cy="1060448"/>
            </a:xfrm>
          </p:grpSpPr>
          <p:sp>
            <p:nvSpPr>
              <p:cNvPr id="52" name="Rectangle 51"/>
              <p:cNvSpPr/>
              <p:nvPr/>
            </p:nvSpPr>
            <p:spPr>
              <a:xfrm>
                <a:off x="1619672" y="12810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3" name="Rectangle 52"/>
              <p:cNvSpPr/>
              <p:nvPr/>
            </p:nvSpPr>
            <p:spPr>
              <a:xfrm>
                <a:off x="1619672" y="14970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4" name="Rectangle 53"/>
              <p:cNvSpPr/>
              <p:nvPr/>
            </p:nvSpPr>
            <p:spPr>
              <a:xfrm>
                <a:off x="1619672" y="1693422"/>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5" name="Rectangle 54"/>
              <p:cNvSpPr/>
              <p:nvPr/>
            </p:nvSpPr>
            <p:spPr>
              <a:xfrm>
                <a:off x="1619672" y="19094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6" name="Rectangle 55"/>
              <p:cNvSpPr/>
              <p:nvPr/>
            </p:nvSpPr>
            <p:spPr>
              <a:xfrm>
                <a:off x="1619672" y="21254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36" name="Group 35"/>
            <p:cNvGrpSpPr/>
            <p:nvPr/>
          </p:nvGrpSpPr>
          <p:grpSpPr>
            <a:xfrm rot="16200000">
              <a:off x="5724404" y="1182685"/>
              <a:ext cx="720080" cy="1060448"/>
              <a:chOff x="1619672" y="1281046"/>
              <a:chExt cx="720080" cy="1060448"/>
            </a:xfrm>
            <a:solidFill>
              <a:srgbClr val="92D050"/>
            </a:solidFill>
          </p:grpSpPr>
          <p:sp>
            <p:nvSpPr>
              <p:cNvPr id="47" name="Rectangle 46"/>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8" name="Rectangle 47"/>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9" name="Rectangle 48"/>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0" name="Rectangle 49"/>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1" name="Rectangle 50"/>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37" name="Group 36"/>
            <p:cNvGrpSpPr/>
            <p:nvPr/>
          </p:nvGrpSpPr>
          <p:grpSpPr>
            <a:xfrm rot="16200000">
              <a:off x="6784852" y="1182685"/>
              <a:ext cx="720080" cy="1060448"/>
              <a:chOff x="1619672" y="1281046"/>
              <a:chExt cx="720080" cy="1060448"/>
            </a:xfrm>
            <a:solidFill>
              <a:srgbClr val="00B0F0"/>
            </a:solidFill>
          </p:grpSpPr>
          <p:sp>
            <p:nvSpPr>
              <p:cNvPr id="42" name="Rectangle 41"/>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3" name="Rectangle 42"/>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4" name="Rectangle 43"/>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5" name="Rectangle 44"/>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6" name="Rectangle 45"/>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38" name="Group 37"/>
            <p:cNvGrpSpPr/>
            <p:nvPr/>
          </p:nvGrpSpPr>
          <p:grpSpPr>
            <a:xfrm>
              <a:off x="7677792" y="1358622"/>
              <a:ext cx="648072" cy="720080"/>
              <a:chOff x="3845151" y="1352869"/>
              <a:chExt cx="648072" cy="720080"/>
            </a:xfrm>
          </p:grpSpPr>
          <p:sp>
            <p:nvSpPr>
              <p:cNvPr id="39" name="Rectangle 38"/>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0" name="Rectangle 39"/>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1" name="Rectangle 40"/>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spTree>
    <p:extLst>
      <p:ext uri="{BB962C8B-B14F-4D97-AF65-F5344CB8AC3E}">
        <p14:creationId xmlns:p14="http://schemas.microsoft.com/office/powerpoint/2010/main" val="3105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l-PL" dirty="0"/>
              <a:t>Jaki mamy Problem ?</a:t>
            </a:r>
          </a:p>
        </p:txBody>
      </p:sp>
      <p:sp>
        <p:nvSpPr>
          <p:cNvPr id="5" name="Subtitle 4"/>
          <p:cNvSpPr>
            <a:spLocks noGrp="1"/>
          </p:cNvSpPr>
          <p:nvPr>
            <p:ph type="subTitle" idx="1"/>
          </p:nvPr>
        </p:nvSpPr>
        <p:spPr/>
        <p:txBody>
          <a:bodyPr/>
          <a:lstStyle/>
          <a:p>
            <a:endParaRPr lang="pl-PL"/>
          </a:p>
        </p:txBody>
      </p:sp>
    </p:spTree>
    <p:extLst>
      <p:ext uri="{BB962C8B-B14F-4D97-AF65-F5344CB8AC3E}">
        <p14:creationId xmlns:p14="http://schemas.microsoft.com/office/powerpoint/2010/main" val="173560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31644" y="2201613"/>
            <a:ext cx="4480713" cy="740280"/>
            <a:chOff x="3845151" y="1352869"/>
            <a:chExt cx="4480713" cy="725833"/>
          </a:xfrm>
        </p:grpSpPr>
        <p:grpSp>
          <p:nvGrpSpPr>
            <p:cNvPr id="3" name="Group 2"/>
            <p:cNvGrpSpPr/>
            <p:nvPr/>
          </p:nvGrpSpPr>
          <p:grpSpPr>
            <a:xfrm>
              <a:off x="3845151" y="1352869"/>
              <a:ext cx="648072" cy="720080"/>
              <a:chOff x="3845151" y="1352869"/>
              <a:chExt cx="648072" cy="720080"/>
            </a:xfrm>
          </p:grpSpPr>
          <p:sp>
            <p:nvSpPr>
              <p:cNvPr id="26" name="Rectangle 25"/>
              <p:cNvSpPr/>
              <p:nvPr/>
            </p:nvSpPr>
            <p:spPr>
              <a:xfrm rot="16200000">
                <a:off x="3593123"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7" name="Rectangle 26"/>
              <p:cNvSpPr/>
              <p:nvPr/>
            </p:nvSpPr>
            <p:spPr>
              <a:xfrm rot="16200000">
                <a:off x="3809147"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8" name="Rectangle 27"/>
              <p:cNvSpPr/>
              <p:nvPr/>
            </p:nvSpPr>
            <p:spPr>
              <a:xfrm rot="16200000">
                <a:off x="4025171"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4" name="Group 3"/>
            <p:cNvGrpSpPr/>
            <p:nvPr/>
          </p:nvGrpSpPr>
          <p:grpSpPr>
            <a:xfrm rot="16200000">
              <a:off x="4657917" y="1182685"/>
              <a:ext cx="720080" cy="1060448"/>
              <a:chOff x="1619672" y="1281046"/>
              <a:chExt cx="720080" cy="1060448"/>
            </a:xfrm>
          </p:grpSpPr>
          <p:sp>
            <p:nvSpPr>
              <p:cNvPr id="21" name="Rectangle 20"/>
              <p:cNvSpPr/>
              <p:nvPr/>
            </p:nvSpPr>
            <p:spPr>
              <a:xfrm>
                <a:off x="1619672" y="1281046"/>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2" name="Rectangle 21"/>
              <p:cNvSpPr/>
              <p:nvPr/>
            </p:nvSpPr>
            <p:spPr>
              <a:xfrm>
                <a:off x="1619672" y="1497070"/>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3" name="Rectangle 22"/>
              <p:cNvSpPr/>
              <p:nvPr/>
            </p:nvSpPr>
            <p:spPr>
              <a:xfrm>
                <a:off x="1619672" y="1693422"/>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4" name="Rectangle 23"/>
              <p:cNvSpPr/>
              <p:nvPr/>
            </p:nvSpPr>
            <p:spPr>
              <a:xfrm>
                <a:off x="1619672" y="1909446"/>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5" name="Rectangle 24"/>
              <p:cNvSpPr/>
              <p:nvPr/>
            </p:nvSpPr>
            <p:spPr>
              <a:xfrm>
                <a:off x="1619672" y="2125470"/>
                <a:ext cx="7200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5" name="Group 4"/>
            <p:cNvGrpSpPr/>
            <p:nvPr/>
          </p:nvGrpSpPr>
          <p:grpSpPr>
            <a:xfrm rot="16200000">
              <a:off x="5724404" y="1182685"/>
              <a:ext cx="720080" cy="1060448"/>
              <a:chOff x="1619672" y="1281046"/>
              <a:chExt cx="720080" cy="1060448"/>
            </a:xfrm>
            <a:solidFill>
              <a:srgbClr val="92D050"/>
            </a:solidFill>
          </p:grpSpPr>
          <p:sp>
            <p:nvSpPr>
              <p:cNvPr id="16" name="Rectangle 15"/>
              <p:cNvSpPr/>
              <p:nvPr/>
            </p:nvSpPr>
            <p:spPr>
              <a:xfrm>
                <a:off x="1619672" y="1281046"/>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7" name="Rectangle 16"/>
              <p:cNvSpPr/>
              <p:nvPr/>
            </p:nvSpPr>
            <p:spPr>
              <a:xfrm>
                <a:off x="1619672" y="1497070"/>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8" name="Rectangle 17"/>
              <p:cNvSpPr/>
              <p:nvPr/>
            </p:nvSpPr>
            <p:spPr>
              <a:xfrm>
                <a:off x="1619672" y="1693422"/>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9" name="Rectangle 18"/>
              <p:cNvSpPr/>
              <p:nvPr/>
            </p:nvSpPr>
            <p:spPr>
              <a:xfrm>
                <a:off x="1619672" y="1909446"/>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20" name="Rectangle 19"/>
              <p:cNvSpPr/>
              <p:nvPr/>
            </p:nvSpPr>
            <p:spPr>
              <a:xfrm>
                <a:off x="1619672" y="2125470"/>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6" name="Group 5"/>
            <p:cNvGrpSpPr/>
            <p:nvPr/>
          </p:nvGrpSpPr>
          <p:grpSpPr>
            <a:xfrm rot="16200000">
              <a:off x="6784852" y="1182685"/>
              <a:ext cx="720080" cy="1060448"/>
              <a:chOff x="1619672" y="1281046"/>
              <a:chExt cx="720080" cy="1060448"/>
            </a:xfrm>
            <a:solidFill>
              <a:srgbClr val="00B0F0"/>
            </a:solidFill>
          </p:grpSpPr>
          <p:sp>
            <p:nvSpPr>
              <p:cNvPr id="11" name="Rectangle 10"/>
              <p:cNvSpPr/>
              <p:nvPr/>
            </p:nvSpPr>
            <p:spPr>
              <a:xfrm>
                <a:off x="1619672" y="1281046"/>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2" name="Rectangle 11"/>
              <p:cNvSpPr/>
              <p:nvPr/>
            </p:nvSpPr>
            <p:spPr>
              <a:xfrm>
                <a:off x="1619672" y="1497070"/>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3" name="Rectangle 12"/>
              <p:cNvSpPr/>
              <p:nvPr/>
            </p:nvSpPr>
            <p:spPr>
              <a:xfrm>
                <a:off x="1619672" y="1693422"/>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4" name="Rectangle 13"/>
              <p:cNvSpPr/>
              <p:nvPr/>
            </p:nvSpPr>
            <p:spPr>
              <a:xfrm>
                <a:off x="1619672" y="1909446"/>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5" name="Rectangle 14"/>
              <p:cNvSpPr/>
              <p:nvPr/>
            </p:nvSpPr>
            <p:spPr>
              <a:xfrm>
                <a:off x="1619672" y="2125470"/>
                <a:ext cx="720080" cy="21602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7" name="Group 6"/>
            <p:cNvGrpSpPr/>
            <p:nvPr/>
          </p:nvGrpSpPr>
          <p:grpSpPr>
            <a:xfrm>
              <a:off x="7677792" y="1358622"/>
              <a:ext cx="648072" cy="720080"/>
              <a:chOff x="3845151" y="1352869"/>
              <a:chExt cx="648072" cy="720080"/>
            </a:xfrm>
          </p:grpSpPr>
          <p:sp>
            <p:nvSpPr>
              <p:cNvPr id="8" name="Rectangle 7"/>
              <p:cNvSpPr/>
              <p:nvPr/>
            </p:nvSpPr>
            <p:spPr>
              <a:xfrm rot="16200000">
                <a:off x="3593123"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9" name="Rectangle 8"/>
              <p:cNvSpPr/>
              <p:nvPr/>
            </p:nvSpPr>
            <p:spPr>
              <a:xfrm rot="16200000">
                <a:off x="3809147"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10" name="Rectangle 9"/>
              <p:cNvSpPr/>
              <p:nvPr/>
            </p:nvSpPr>
            <p:spPr>
              <a:xfrm rot="16200000">
                <a:off x="4025171" y="1604897"/>
                <a:ext cx="720080"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spTree>
    <p:extLst>
      <p:ext uri="{BB962C8B-B14F-4D97-AF65-F5344CB8AC3E}">
        <p14:creationId xmlns:p14="http://schemas.microsoft.com/office/powerpoint/2010/main" val="370925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Cele</a:t>
            </a:r>
          </a:p>
        </p:txBody>
      </p:sp>
      <p:sp>
        <p:nvSpPr>
          <p:cNvPr id="3" name="Content Placeholder 2"/>
          <p:cNvSpPr>
            <a:spLocks noGrp="1"/>
          </p:cNvSpPr>
          <p:nvPr>
            <p:ph idx="1"/>
          </p:nvPr>
        </p:nvSpPr>
        <p:spPr/>
        <p:txBody>
          <a:bodyPr/>
          <a:lstStyle/>
          <a:p>
            <a:r>
              <a:rPr lang="pl-PL" dirty="0"/>
              <a:t>Zapewnienie integralności</a:t>
            </a:r>
          </a:p>
          <a:p>
            <a:pPr lvl="1"/>
            <a:r>
              <a:rPr lang="pl-PL" dirty="0"/>
              <a:t>Funkcja skrótu (ang. </a:t>
            </a:r>
            <a:r>
              <a:rPr lang="en-US" dirty="0"/>
              <a:t>hash function</a:t>
            </a:r>
            <a:r>
              <a:rPr lang="pl-PL" dirty="0"/>
              <a:t>)</a:t>
            </a:r>
          </a:p>
          <a:p>
            <a:r>
              <a:rPr lang="pl-PL" dirty="0"/>
              <a:t>Selektywny dostęp</a:t>
            </a:r>
          </a:p>
          <a:p>
            <a:pPr lvl="1"/>
            <a:r>
              <a:rPr lang="pl-PL" dirty="0"/>
              <a:t>Szyfrowanie (ang. </a:t>
            </a:r>
            <a:r>
              <a:rPr lang="en-US" dirty="0"/>
              <a:t>encryption</a:t>
            </a:r>
            <a:r>
              <a:rPr lang="pl-PL" dirty="0"/>
              <a:t>)</a:t>
            </a:r>
          </a:p>
          <a:p>
            <a:r>
              <a:rPr lang="pl-PL" dirty="0"/>
              <a:t>Potwierdzenie autorstwa</a:t>
            </a:r>
          </a:p>
          <a:p>
            <a:pPr lvl="1"/>
            <a:r>
              <a:rPr lang="pl-PL" dirty="0"/>
              <a:t>Podpis cyfrowy (ang. </a:t>
            </a:r>
            <a:r>
              <a:rPr lang="en-US" dirty="0"/>
              <a:t>digital signature</a:t>
            </a:r>
            <a:r>
              <a:rPr lang="pl-PL" dirty="0"/>
              <a:t>)</a:t>
            </a:r>
          </a:p>
        </p:txBody>
      </p:sp>
    </p:spTree>
    <p:extLst>
      <p:ext uri="{BB962C8B-B14F-4D97-AF65-F5344CB8AC3E}">
        <p14:creationId xmlns:p14="http://schemas.microsoft.com/office/powerpoint/2010/main" val="297752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Encryption</a:t>
            </a:r>
          </a:p>
        </p:txBody>
      </p:sp>
      <p:pic>
        <p:nvPicPr>
          <p:cNvPr id="2051" name="Picture 3" descr="C:\Users\mpostol.HQ\AppData\Local\Microsoft\Windows\Temporary Internet Files\Content.IE5\MFIR6JEQ\at-1020063_960_72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548" y="1268227"/>
            <a:ext cx="1303523" cy="13035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mpostol.HQ\AppData\Local\Microsoft\Windows\Temporary Internet Files\Content.IE5\ZMI4YULT\14533-illustration-of-a-key-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3091" y="800601"/>
            <a:ext cx="417289" cy="547264"/>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sp>
        <p:nvSpPr>
          <p:cNvPr id="4" name="Flowchart: Summing Junction 3"/>
          <p:cNvSpPr/>
          <p:nvPr/>
        </p:nvSpPr>
        <p:spPr>
          <a:xfrm>
            <a:off x="1836324" y="1660313"/>
            <a:ext cx="590823" cy="519351"/>
          </a:xfrm>
          <a:prstGeom prst="flowChartSummingJunction">
            <a:avLst/>
          </a:prstGeom>
          <a:scene3d>
            <a:camera prst="isometricTopUp"/>
            <a:lightRig rig="balanced" dir="t">
              <a:rot lat="0" lon="0" rev="19200000"/>
            </a:lightRig>
          </a:scene3d>
          <a:sp3d contourW="12700" prstMaterial="matte">
            <a:bevelT w="60000" h="50800"/>
            <a:contourClr>
              <a:schemeClr val="accent1">
                <a:shade val="60000"/>
                <a:satMod val="110000"/>
              </a:schemeClr>
            </a:contourClr>
          </a:sp3d>
        </p:spPr>
        <p:style>
          <a:lnRef idx="0">
            <a:schemeClr val="accent1"/>
          </a:lnRef>
          <a:fillRef idx="3">
            <a:schemeClr val="accent1"/>
          </a:fillRef>
          <a:effectRef idx="3">
            <a:schemeClr val="accent1"/>
          </a:effectRef>
          <a:fontRef idx="minor">
            <a:schemeClr val="lt1"/>
          </a:fontRef>
        </p:style>
        <p:txBody>
          <a:bodyPr lIns="0" tIns="0" rIns="0" bIns="0" rtlCol="0" anchor="ctr">
            <a:spAutoFit/>
          </a:bodyPr>
          <a:lstStyle/>
          <a:p>
            <a:pPr algn="ctr"/>
            <a:r>
              <a:rPr lang="pl-PL" sz="2400" dirty="0"/>
              <a:t>F</a:t>
            </a:r>
            <a:r>
              <a:rPr lang="pl-PL" sz="2400" baseline="-25000" dirty="0"/>
              <a:t>e</a:t>
            </a:r>
          </a:p>
        </p:txBody>
      </p:sp>
      <p:cxnSp>
        <p:nvCxnSpPr>
          <p:cNvPr id="6" name="Straight Arrow Connector 5"/>
          <p:cNvCxnSpPr/>
          <p:nvPr/>
        </p:nvCxnSpPr>
        <p:spPr>
          <a:xfrm>
            <a:off x="1331012" y="1919988"/>
            <a:ext cx="50531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31735" y="1347865"/>
            <a:ext cx="0" cy="46084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8" name="Picture 17" descr="C:\Users\mpostol.HQ\AppData\Local\Microsoft\Windows\Temporary Internet Files\Content.IE5\ZMI4YULT\14533-illustration-of-a-key-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1602" y="782779"/>
            <a:ext cx="417289" cy="547264"/>
          </a:xfrm>
          <a:prstGeom prst="rect">
            <a:avLst/>
          </a:prstGeom>
          <a:noFill/>
          <a:scene3d>
            <a:camera prst="isometricTopUp"/>
            <a:lightRig rig="threePt" dir="t"/>
          </a:scene3d>
          <a:extLst>
            <a:ext uri="{909E8E84-426E-40DD-AFC4-6F175D3DCCD1}">
              <a14:hiddenFill xmlns:a14="http://schemas.microsoft.com/office/drawing/2010/main">
                <a:solidFill>
                  <a:srgbClr val="FFFFFF"/>
                </a:solidFill>
              </a14:hiddenFill>
            </a:ext>
          </a:extLst>
        </p:spPr>
      </p:pic>
      <p:sp>
        <p:nvSpPr>
          <p:cNvPr id="20" name="Flowchart: Summing Junction 19"/>
          <p:cNvSpPr/>
          <p:nvPr/>
        </p:nvSpPr>
        <p:spPr>
          <a:xfrm>
            <a:off x="6444836" y="1631359"/>
            <a:ext cx="590823" cy="577258"/>
          </a:xfrm>
          <a:prstGeom prst="flowChartSummingJunction">
            <a:avLst/>
          </a:prstGeom>
          <a:scene3d>
            <a:camera prst="isometricTopUp"/>
            <a:lightRig rig="balanced" dir="t">
              <a:rot lat="0" lon="0" rev="19200000"/>
            </a:lightRig>
          </a:scene3d>
          <a:sp3d contourW="12700" prstMaterial="matte">
            <a:bevelT w="60000" h="50800"/>
            <a:contourClr>
              <a:schemeClr val="accent5">
                <a:shade val="60000"/>
                <a:satMod val="110000"/>
              </a:schemeClr>
            </a:contourClr>
          </a:sp3d>
        </p:spPr>
        <p:style>
          <a:lnRef idx="0">
            <a:schemeClr val="accent5"/>
          </a:lnRef>
          <a:fillRef idx="3">
            <a:schemeClr val="accent5"/>
          </a:fillRef>
          <a:effectRef idx="3">
            <a:schemeClr val="accent5"/>
          </a:effectRef>
          <a:fontRef idx="minor">
            <a:schemeClr val="lt1"/>
          </a:fontRef>
        </p:style>
        <p:txBody>
          <a:bodyPr lIns="0" tIns="0" rIns="0" bIns="0" rtlCol="0" anchor="ctr"/>
          <a:lstStyle/>
          <a:p>
            <a:pPr algn="ctr"/>
            <a:r>
              <a:rPr lang="pl-PL" sz="2400" dirty="0" err="1"/>
              <a:t>F</a:t>
            </a:r>
            <a:r>
              <a:rPr lang="pl-PL" sz="2400" baseline="-25000" dirty="0" err="1"/>
              <a:t>d</a:t>
            </a:r>
            <a:endParaRPr lang="pl-PL" sz="2400" baseline="-25000" dirty="0"/>
          </a:p>
        </p:txBody>
      </p:sp>
      <p:cxnSp>
        <p:nvCxnSpPr>
          <p:cNvPr id="21" name="Straight Arrow Connector 20"/>
          <p:cNvCxnSpPr/>
          <p:nvPr/>
        </p:nvCxnSpPr>
        <p:spPr>
          <a:xfrm>
            <a:off x="7035659" y="1919988"/>
            <a:ext cx="777329"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40247" y="1330043"/>
            <a:ext cx="0" cy="46084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27147" y="1919988"/>
            <a:ext cx="1425401"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156071" y="1919988"/>
            <a:ext cx="128876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7" name="Rectangle 3"/>
          <p:cNvSpPr txBox="1">
            <a:spLocks noChangeArrowheads="1"/>
          </p:cNvSpPr>
          <p:nvPr/>
        </p:nvSpPr>
        <p:spPr>
          <a:xfrm>
            <a:off x="251520" y="2449585"/>
            <a:ext cx="8763000" cy="1877176"/>
          </a:xfrm>
          <a:prstGeom prst="rect">
            <a:avLst/>
          </a:prstGeom>
        </p:spPr>
        <p:txBody>
          <a:bodyPr>
            <a:normAutofit fontScale="62500" lnSpcReduction="20000"/>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altLang="pl-PL"/>
              <a:t>Symmetric (K1-encryption == K2-decryption):</a:t>
            </a:r>
          </a:p>
          <a:p>
            <a:pPr lvl="1"/>
            <a:r>
              <a:rPr lang="en-US" altLang="pl-PL" dirty="0"/>
              <a:t>Digital Encryption Standard (DES) </a:t>
            </a:r>
          </a:p>
          <a:p>
            <a:pPr lvl="1"/>
            <a:r>
              <a:rPr lang="en-US" altLang="pl-PL" dirty="0"/>
              <a:t>Triple DES (3DES) </a:t>
            </a:r>
          </a:p>
          <a:p>
            <a:pPr lvl="1"/>
            <a:r>
              <a:rPr lang="en-US" altLang="pl-PL" dirty="0"/>
              <a:t>Advanced Encryption Standard (AES)</a:t>
            </a:r>
          </a:p>
          <a:p>
            <a:r>
              <a:rPr lang="en-US" altLang="pl-PL" dirty="0"/>
              <a:t>Asymmetric (K1 != K2)</a:t>
            </a:r>
          </a:p>
          <a:p>
            <a:pPr lvl="1"/>
            <a:r>
              <a:rPr lang="en-US" altLang="pl-PL" dirty="0"/>
              <a:t>Rivest-Shamir-Adleman (RSA)</a:t>
            </a:r>
          </a:p>
          <a:p>
            <a:pPr lvl="1"/>
            <a:endParaRPr lang="en-US" altLang="pl-PL" dirty="0"/>
          </a:p>
        </p:txBody>
      </p:sp>
      <p:sp>
        <p:nvSpPr>
          <p:cNvPr id="5" name="TextBox 4"/>
          <p:cNvSpPr txBox="1"/>
          <p:nvPr/>
        </p:nvSpPr>
        <p:spPr>
          <a:xfrm>
            <a:off x="2427147" y="897815"/>
            <a:ext cx="442750" cy="369332"/>
          </a:xfrm>
          <a:prstGeom prst="rect">
            <a:avLst/>
          </a:prstGeom>
          <a:noFill/>
        </p:spPr>
        <p:txBody>
          <a:bodyPr wrap="none" rtlCol="0">
            <a:spAutoFit/>
          </a:bodyPr>
          <a:lstStyle/>
          <a:p>
            <a:r>
              <a:rPr lang="pl-PL" dirty="0"/>
              <a:t>K</a:t>
            </a:r>
            <a:r>
              <a:rPr lang="pl-PL" baseline="-25000" dirty="0"/>
              <a:t>1</a:t>
            </a:r>
          </a:p>
        </p:txBody>
      </p:sp>
      <p:sp>
        <p:nvSpPr>
          <p:cNvPr id="23" name="TextBox 22"/>
          <p:cNvSpPr txBox="1"/>
          <p:nvPr/>
        </p:nvSpPr>
        <p:spPr>
          <a:xfrm>
            <a:off x="6948891" y="892914"/>
            <a:ext cx="442750" cy="369332"/>
          </a:xfrm>
          <a:prstGeom prst="rect">
            <a:avLst/>
          </a:prstGeom>
          <a:noFill/>
        </p:spPr>
        <p:txBody>
          <a:bodyPr wrap="none" rtlCol="0">
            <a:spAutoFit/>
          </a:bodyPr>
          <a:lstStyle/>
          <a:p>
            <a:r>
              <a:rPr lang="pl-PL" dirty="0"/>
              <a:t>K</a:t>
            </a:r>
            <a:r>
              <a:rPr lang="pl-PL" baseline="-25000" dirty="0"/>
              <a:t>2</a:t>
            </a:r>
          </a:p>
        </p:txBody>
      </p:sp>
      <p:grpSp>
        <p:nvGrpSpPr>
          <p:cNvPr id="24" name="Group 23"/>
          <p:cNvGrpSpPr/>
          <p:nvPr/>
        </p:nvGrpSpPr>
        <p:grpSpPr>
          <a:xfrm>
            <a:off x="12356" y="1719977"/>
            <a:ext cx="1318656" cy="347717"/>
            <a:chOff x="146314" y="336984"/>
            <a:chExt cx="2049422" cy="506574"/>
          </a:xfrm>
        </p:grpSpPr>
        <p:grpSp>
          <p:nvGrpSpPr>
            <p:cNvPr id="25" name="Group 24"/>
            <p:cNvGrpSpPr/>
            <p:nvPr/>
          </p:nvGrpSpPr>
          <p:grpSpPr>
            <a:xfrm>
              <a:off x="146314" y="336984"/>
              <a:ext cx="296420" cy="502559"/>
              <a:chOff x="3845151" y="1352869"/>
              <a:chExt cx="648072" cy="720080"/>
            </a:xfrm>
          </p:grpSpPr>
          <p:sp>
            <p:nvSpPr>
              <p:cNvPr id="50" name="Rectangle 49"/>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1" name="Rectangle 50"/>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52" name="Rectangle 51"/>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26" name="Group 25"/>
            <p:cNvGrpSpPr/>
            <p:nvPr/>
          </p:nvGrpSpPr>
          <p:grpSpPr>
            <a:xfrm rot="16200000">
              <a:off x="431461" y="345746"/>
              <a:ext cx="502559" cy="485036"/>
              <a:chOff x="1619672" y="1281046"/>
              <a:chExt cx="720080" cy="1060448"/>
            </a:xfrm>
          </p:grpSpPr>
          <p:sp>
            <p:nvSpPr>
              <p:cNvPr id="45" name="Rectangle 44"/>
              <p:cNvSpPr/>
              <p:nvPr/>
            </p:nvSpPr>
            <p:spPr>
              <a:xfrm>
                <a:off x="1619672" y="12810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6" name="Rectangle 45"/>
              <p:cNvSpPr/>
              <p:nvPr/>
            </p:nvSpPr>
            <p:spPr>
              <a:xfrm>
                <a:off x="1619672" y="14970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7" name="Rectangle 46"/>
              <p:cNvSpPr/>
              <p:nvPr/>
            </p:nvSpPr>
            <p:spPr>
              <a:xfrm>
                <a:off x="1619672" y="1693422"/>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8" name="Rectangle 47"/>
              <p:cNvSpPr/>
              <p:nvPr/>
            </p:nvSpPr>
            <p:spPr>
              <a:xfrm>
                <a:off x="1619672" y="19094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9" name="Rectangle 48"/>
              <p:cNvSpPr/>
              <p:nvPr/>
            </p:nvSpPr>
            <p:spPr>
              <a:xfrm>
                <a:off x="1619672" y="21254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27" name="Group 26"/>
            <p:cNvGrpSpPr/>
            <p:nvPr/>
          </p:nvGrpSpPr>
          <p:grpSpPr>
            <a:xfrm rot="16200000">
              <a:off x="919259" y="345746"/>
              <a:ext cx="502559" cy="485036"/>
              <a:chOff x="1619672" y="1281046"/>
              <a:chExt cx="720080" cy="1060448"/>
            </a:xfrm>
            <a:solidFill>
              <a:srgbClr val="92D050"/>
            </a:solidFill>
          </p:grpSpPr>
          <p:sp>
            <p:nvSpPr>
              <p:cNvPr id="40" name="Rectangle 39"/>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1" name="Rectangle 40"/>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2" name="Rectangle 41"/>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3" name="Rectangle 42"/>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44" name="Rectangle 43"/>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29" name="Group 28"/>
            <p:cNvGrpSpPr/>
            <p:nvPr/>
          </p:nvGrpSpPr>
          <p:grpSpPr>
            <a:xfrm rot="16200000">
              <a:off x="1404295" y="345746"/>
              <a:ext cx="502559" cy="485036"/>
              <a:chOff x="1619672" y="1281046"/>
              <a:chExt cx="720080" cy="1060448"/>
            </a:xfrm>
            <a:solidFill>
              <a:srgbClr val="00B0F0"/>
            </a:solidFill>
          </p:grpSpPr>
          <p:sp>
            <p:nvSpPr>
              <p:cNvPr id="35" name="Rectangle 34"/>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6" name="Rectangle 35"/>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7" name="Rectangle 36"/>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8" name="Rectangle 37"/>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9" name="Rectangle 38"/>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30" name="Group 29"/>
            <p:cNvGrpSpPr/>
            <p:nvPr/>
          </p:nvGrpSpPr>
          <p:grpSpPr>
            <a:xfrm>
              <a:off x="1899316" y="340999"/>
              <a:ext cx="296420" cy="502559"/>
              <a:chOff x="3845151" y="1352869"/>
              <a:chExt cx="648072" cy="720080"/>
            </a:xfrm>
          </p:grpSpPr>
          <p:sp>
            <p:nvSpPr>
              <p:cNvPr id="31" name="Rectangle 30"/>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3" name="Rectangle 32"/>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34" name="Rectangle 33"/>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grpSp>
        <p:nvGrpSpPr>
          <p:cNvPr id="53" name="Group 52"/>
          <p:cNvGrpSpPr/>
          <p:nvPr/>
        </p:nvGrpSpPr>
        <p:grpSpPr>
          <a:xfrm>
            <a:off x="7830054" y="1746129"/>
            <a:ext cx="1318656" cy="347717"/>
            <a:chOff x="146314" y="336984"/>
            <a:chExt cx="2049422" cy="506574"/>
          </a:xfrm>
        </p:grpSpPr>
        <p:grpSp>
          <p:nvGrpSpPr>
            <p:cNvPr id="54" name="Group 53"/>
            <p:cNvGrpSpPr/>
            <p:nvPr/>
          </p:nvGrpSpPr>
          <p:grpSpPr>
            <a:xfrm>
              <a:off x="146314" y="336984"/>
              <a:ext cx="296420" cy="502559"/>
              <a:chOff x="3845151" y="1352869"/>
              <a:chExt cx="648072" cy="720080"/>
            </a:xfrm>
          </p:grpSpPr>
          <p:sp>
            <p:nvSpPr>
              <p:cNvPr id="77" name="Rectangle 76"/>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8" name="Rectangle 77"/>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9" name="Rectangle 78"/>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55" name="Group 54"/>
            <p:cNvGrpSpPr/>
            <p:nvPr/>
          </p:nvGrpSpPr>
          <p:grpSpPr>
            <a:xfrm rot="16200000">
              <a:off x="431461" y="345746"/>
              <a:ext cx="502559" cy="485036"/>
              <a:chOff x="1619672" y="1281046"/>
              <a:chExt cx="720080" cy="1060448"/>
            </a:xfrm>
          </p:grpSpPr>
          <p:sp>
            <p:nvSpPr>
              <p:cNvPr id="72" name="Rectangle 71"/>
              <p:cNvSpPr/>
              <p:nvPr/>
            </p:nvSpPr>
            <p:spPr>
              <a:xfrm>
                <a:off x="1619672" y="12810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3" name="Rectangle 72"/>
              <p:cNvSpPr/>
              <p:nvPr/>
            </p:nvSpPr>
            <p:spPr>
              <a:xfrm>
                <a:off x="1619672" y="14970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4" name="Rectangle 73"/>
              <p:cNvSpPr/>
              <p:nvPr/>
            </p:nvSpPr>
            <p:spPr>
              <a:xfrm>
                <a:off x="1619672" y="1693422"/>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5" name="Rectangle 74"/>
              <p:cNvSpPr/>
              <p:nvPr/>
            </p:nvSpPr>
            <p:spPr>
              <a:xfrm>
                <a:off x="1619672" y="1909446"/>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6" name="Rectangle 75"/>
              <p:cNvSpPr/>
              <p:nvPr/>
            </p:nvSpPr>
            <p:spPr>
              <a:xfrm>
                <a:off x="1619672" y="2125470"/>
                <a:ext cx="720080" cy="216024"/>
              </a:xfrm>
              <a:prstGeom prst="rec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56" name="Group 55"/>
            <p:cNvGrpSpPr/>
            <p:nvPr/>
          </p:nvGrpSpPr>
          <p:grpSpPr>
            <a:xfrm rot="16200000">
              <a:off x="919259" y="345746"/>
              <a:ext cx="502559" cy="485036"/>
              <a:chOff x="1619672" y="1281046"/>
              <a:chExt cx="720080" cy="1060448"/>
            </a:xfrm>
            <a:solidFill>
              <a:srgbClr val="92D050"/>
            </a:solidFill>
          </p:grpSpPr>
          <p:sp>
            <p:nvSpPr>
              <p:cNvPr id="67" name="Rectangle 66"/>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8" name="Rectangle 67"/>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9" name="Rectangle 68"/>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0" name="Rectangle 69"/>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71" name="Rectangle 70"/>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57" name="Group 56"/>
            <p:cNvGrpSpPr/>
            <p:nvPr/>
          </p:nvGrpSpPr>
          <p:grpSpPr>
            <a:xfrm rot="16200000">
              <a:off x="1404295" y="345746"/>
              <a:ext cx="502559" cy="485036"/>
              <a:chOff x="1619672" y="1281046"/>
              <a:chExt cx="720080" cy="1060448"/>
            </a:xfrm>
            <a:solidFill>
              <a:srgbClr val="00B0F0"/>
            </a:solidFill>
          </p:grpSpPr>
          <p:sp>
            <p:nvSpPr>
              <p:cNvPr id="62" name="Rectangle 61"/>
              <p:cNvSpPr/>
              <p:nvPr/>
            </p:nvSpPr>
            <p:spPr>
              <a:xfrm>
                <a:off x="1619672" y="12810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3" name="Rectangle 62"/>
              <p:cNvSpPr/>
              <p:nvPr/>
            </p:nvSpPr>
            <p:spPr>
              <a:xfrm>
                <a:off x="1619672" y="14970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4" name="Rectangle 63"/>
              <p:cNvSpPr/>
              <p:nvPr/>
            </p:nvSpPr>
            <p:spPr>
              <a:xfrm>
                <a:off x="1619672" y="1693422"/>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5" name="Rectangle 64"/>
              <p:cNvSpPr/>
              <p:nvPr/>
            </p:nvSpPr>
            <p:spPr>
              <a:xfrm>
                <a:off x="1619672" y="1909446"/>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6" name="Rectangle 65"/>
              <p:cNvSpPr/>
              <p:nvPr/>
            </p:nvSpPr>
            <p:spPr>
              <a:xfrm>
                <a:off x="1619672" y="2125470"/>
                <a:ext cx="720080" cy="216024"/>
              </a:xfrm>
              <a:prstGeom prst="rect">
                <a:avLst/>
              </a:prstGeom>
              <a:gr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nvGrpSpPr>
            <p:cNvPr id="58" name="Group 57"/>
            <p:cNvGrpSpPr/>
            <p:nvPr/>
          </p:nvGrpSpPr>
          <p:grpSpPr>
            <a:xfrm>
              <a:off x="1899316" y="340999"/>
              <a:ext cx="296420" cy="502559"/>
              <a:chOff x="3845151" y="1352869"/>
              <a:chExt cx="648072" cy="720080"/>
            </a:xfrm>
          </p:grpSpPr>
          <p:sp>
            <p:nvSpPr>
              <p:cNvPr id="59" name="Rectangle 58"/>
              <p:cNvSpPr/>
              <p:nvPr/>
            </p:nvSpPr>
            <p:spPr>
              <a:xfrm rot="16200000">
                <a:off x="3593123"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0" name="Rectangle 59"/>
              <p:cNvSpPr/>
              <p:nvPr/>
            </p:nvSpPr>
            <p:spPr>
              <a:xfrm rot="16200000">
                <a:off x="3809147"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sp>
            <p:nvSpPr>
              <p:cNvPr id="61" name="Rectangle 60"/>
              <p:cNvSpPr/>
              <p:nvPr/>
            </p:nvSpPr>
            <p:spPr>
              <a:xfrm rot="16200000">
                <a:off x="4025171" y="1604897"/>
                <a:ext cx="720080" cy="21602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l-PL"/>
              </a:p>
            </p:txBody>
          </p:sp>
        </p:grpSp>
      </p:grpSp>
    </p:spTree>
    <p:extLst>
      <p:ext uri="{BB962C8B-B14F-4D97-AF65-F5344CB8AC3E}">
        <p14:creationId xmlns:p14="http://schemas.microsoft.com/office/powerpoint/2010/main" val="292853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Kod</a:t>
            </a:r>
          </a:p>
        </p:txBody>
      </p:sp>
      <p:sp>
        <p:nvSpPr>
          <p:cNvPr id="3" name="Content Placeholder 2"/>
          <p:cNvSpPr>
            <a:spLocks noGrp="1"/>
          </p:cNvSpPr>
          <p:nvPr>
            <p:ph idx="1"/>
          </p:nvPr>
        </p:nvSpPr>
        <p:spPr/>
        <p:txBody>
          <a:bodyPr>
            <a:normAutofit/>
          </a:bodyPr>
          <a:lstStyle/>
          <a:p>
            <a:r>
              <a:rPr lang="pl-PL" dirty="0"/>
              <a:t>Szyfrowany będzie dokument tekstowy </a:t>
            </a:r>
            <a:r>
              <a:rPr lang="pl-PL" dirty="0" err="1"/>
              <a:t>xml</a:t>
            </a:r>
            <a:r>
              <a:rPr lang="pl-PL" dirty="0"/>
              <a:t> poprzednio już wykorzystany</a:t>
            </a:r>
          </a:p>
          <a:p>
            <a:r>
              <a:rPr lang="pl-PL" dirty="0"/>
              <a:t>Musimy zadbać, aby skopiować potrzebne pliki do przestrzeni roboczej testów - atrybut</a:t>
            </a:r>
          </a:p>
          <a:p>
            <a:r>
              <a:rPr lang="pl-PL" dirty="0"/>
              <a:t>_</a:t>
            </a:r>
            <a:r>
              <a:rPr lang="pl-PL" dirty="0" err="1"/>
              <a:t>logger</a:t>
            </a:r>
            <a:r>
              <a:rPr lang="pl-PL" dirty="0"/>
              <a:t> pozwala śledzić proces szyfrowania, który jest </a:t>
            </a:r>
            <a:r>
              <a:rPr lang="pl-PL"/>
              <a:t>realizowany etapowo</a:t>
            </a:r>
          </a:p>
          <a:p>
            <a:r>
              <a:rPr lang="pl-PL" dirty="0"/>
              <a:t>Przykład dotyczy algorytmu symetrycznego 3DES</a:t>
            </a:r>
          </a:p>
          <a:p>
            <a:r>
              <a:rPr lang="pl-PL" dirty="0"/>
              <a:t>Generowanie kluczy</a:t>
            </a:r>
          </a:p>
          <a:p>
            <a:r>
              <a:rPr lang="pl-PL" dirty="0"/>
              <a:t>Dystrybucja kluczy – dostęp selektywny.</a:t>
            </a:r>
          </a:p>
          <a:p>
            <a:endParaRPr lang="pl-PL" dirty="0"/>
          </a:p>
        </p:txBody>
      </p:sp>
    </p:spTree>
    <p:extLst>
      <p:ext uri="{BB962C8B-B14F-4D97-AF65-F5344CB8AC3E}">
        <p14:creationId xmlns:p14="http://schemas.microsoft.com/office/powerpoint/2010/main" val="266483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Praca domowa</a:t>
            </a:r>
          </a:p>
        </p:txBody>
      </p:sp>
      <p:sp>
        <p:nvSpPr>
          <p:cNvPr id="3" name="Content Placeholder 2"/>
          <p:cNvSpPr>
            <a:spLocks noGrp="1"/>
          </p:cNvSpPr>
          <p:nvPr>
            <p:ph idx="1"/>
          </p:nvPr>
        </p:nvSpPr>
        <p:spPr/>
        <p:txBody>
          <a:bodyPr/>
          <a:lstStyle/>
          <a:p>
            <a:r>
              <a:rPr lang="pl-PL" dirty="0"/>
              <a:t>Szyfrowanie plików – uzupełnić testy</a:t>
            </a:r>
          </a:p>
          <a:p>
            <a:pPr lvl="1"/>
            <a:r>
              <a:rPr lang="pl-PL" dirty="0"/>
              <a:t>Napisać metodę porównującą dwa pliki źródłowy i plik odszyfrowany.</a:t>
            </a:r>
          </a:p>
          <a:p>
            <a:pPr lvl="1"/>
            <a:r>
              <a:rPr lang="pl-PL" dirty="0"/>
              <a:t>Zdefiniować niezmiennik, który musi być spełniony</a:t>
            </a:r>
          </a:p>
          <a:p>
            <a:pPr lvl="1"/>
            <a:endParaRPr lang="pl-PL" dirty="0"/>
          </a:p>
        </p:txBody>
      </p:sp>
    </p:spTree>
    <p:extLst>
      <p:ext uri="{BB962C8B-B14F-4D97-AF65-F5344CB8AC3E}">
        <p14:creationId xmlns:p14="http://schemas.microsoft.com/office/powerpoint/2010/main" val="328401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Dziękuję za poświęcony czas </a:t>
            </a:r>
          </a:p>
        </p:txBody>
      </p:sp>
      <p:sp>
        <p:nvSpPr>
          <p:cNvPr id="3" name="Subtitle 2"/>
          <p:cNvSpPr>
            <a:spLocks noGrp="1"/>
          </p:cNvSpPr>
          <p:nvPr>
            <p:ph type="subTitle" idx="1"/>
          </p:nvPr>
        </p:nvSpPr>
        <p:spPr/>
        <p:txBody>
          <a:bodyPr>
            <a:normAutofit/>
          </a:bodyPr>
          <a:lstStyle/>
          <a:p>
            <a:r>
              <a:rPr lang="pl-PL" dirty="0"/>
              <a:t>I to już wszystko w </a:t>
            </a:r>
            <a:r>
              <a:rPr lang="pl-PL"/>
              <a:t>temacie szyfrowania strumieni</a:t>
            </a:r>
            <a:endParaRPr lang="pl-PL" dirty="0"/>
          </a:p>
        </p:txBody>
      </p:sp>
    </p:spTree>
    <p:extLst>
      <p:ext uri="{BB962C8B-B14F-4D97-AF65-F5344CB8AC3E}">
        <p14:creationId xmlns:p14="http://schemas.microsoft.com/office/powerpoint/2010/main" val="348543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t>Dziękuję za poświęcony czas </a:t>
            </a:r>
          </a:p>
        </p:txBody>
      </p:sp>
      <p:sp>
        <p:nvSpPr>
          <p:cNvPr id="3" name="Subtitle 2"/>
          <p:cNvSpPr>
            <a:spLocks noGrp="1"/>
          </p:cNvSpPr>
          <p:nvPr>
            <p:ph type="subTitle" idx="1"/>
          </p:nvPr>
        </p:nvSpPr>
        <p:spPr/>
        <p:txBody>
          <a:bodyPr/>
          <a:lstStyle/>
          <a:p>
            <a:r>
              <a:rPr lang="pl-PL" dirty="0"/>
              <a:t>I to już wszystko w tym epizodzie…</a:t>
            </a:r>
          </a:p>
        </p:txBody>
      </p:sp>
    </p:spTree>
    <p:extLst>
      <p:ext uri="{BB962C8B-B14F-4D97-AF65-F5344CB8AC3E}">
        <p14:creationId xmlns:p14="http://schemas.microsoft.com/office/powerpoint/2010/main" val="27745270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Videopoint">
      <a:majorFont>
        <a:latin typeface="Franklin Gothic Medium"/>
        <a:ea typeface=""/>
        <a:cs typeface=""/>
      </a:majorFont>
      <a:minorFont>
        <a:latin typeface="Verdana"/>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P-1802020401-Helion-VideoBooks-PPTemplate</Template>
  <TotalTime>1102</TotalTime>
  <Words>384</Words>
  <Application>Microsoft Office PowerPoint</Application>
  <PresentationFormat>On-screen Show (16:9)</PresentationFormat>
  <Paragraphs>56</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Franklin Gothic Medium</vt:lpstr>
      <vt:lpstr>Verdana</vt:lpstr>
      <vt:lpstr>Wingdings 2</vt:lpstr>
      <vt:lpstr>1_Trek</vt:lpstr>
      <vt:lpstr>Office Theme</vt:lpstr>
      <vt:lpstr>Dane Strumieniowe kryptograficzne Zabezpieczenie Część 2</vt:lpstr>
      <vt:lpstr>Jaki mamy Problem ?</vt:lpstr>
      <vt:lpstr>PowerPoint Presentation</vt:lpstr>
      <vt:lpstr>Cele</vt:lpstr>
      <vt:lpstr>Encryption</vt:lpstr>
      <vt:lpstr>Kod</vt:lpstr>
      <vt:lpstr>Praca domowa</vt:lpstr>
      <vt:lpstr>Dziękuję za poświęcony czas </vt:lpstr>
      <vt:lpstr>Dziękuję za poświęcony czas </vt:lpstr>
    </vt:vector>
  </TitlesOfParts>
  <Company>CAS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Dane Strumieniowe Podstawy kryptografii</dc:title>
  <dc:creator>Mariusz Postol</dc:creator>
  <cp:lastModifiedBy>Mariusz Postol</cp:lastModifiedBy>
  <cp:revision>52</cp:revision>
  <dcterms:created xsi:type="dcterms:W3CDTF">2018-08-03T15:40:58Z</dcterms:created>
  <dcterms:modified xsi:type="dcterms:W3CDTF">2023-12-13T17:14:20Z</dcterms:modified>
</cp:coreProperties>
</file>