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4"/>
  </p:notesMasterIdLst>
  <p:sldIdLst>
    <p:sldId id="256" r:id="rId3"/>
    <p:sldId id="258" r:id="rId4"/>
    <p:sldId id="270" r:id="rId5"/>
    <p:sldId id="269" r:id="rId6"/>
    <p:sldId id="268" r:id="rId7"/>
    <p:sldId id="267" r:id="rId8"/>
    <p:sldId id="271" r:id="rId9"/>
    <p:sldId id="272" r:id="rId10"/>
    <p:sldId id="262" r:id="rId11"/>
    <p:sldId id="257" r:id="rId12"/>
    <p:sldId id="273" r:id="rId13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8" autoAdjust="0"/>
  </p:normalViewPr>
  <p:slideViewPr>
    <p:cSldViewPr>
      <p:cViewPr varScale="1">
        <p:scale>
          <a:sx n="143" d="100"/>
          <a:sy n="143" d="100"/>
        </p:scale>
        <p:origin x="68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EE5B4-DEFE-4E1A-90EB-34315D129890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D7D95-5DED-40EF-B90D-C1D8560E78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2680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zestawienie, gdzie będziemy mówić o kryptografii w kontekście strumieni może wydawać się dziwne. Zwykle </a:t>
            </a:r>
            <a:r>
              <a:rPr lang="pl-PL" baseline="0" dirty="0"/>
              <a:t>kryptografia jest omawiana w kontekście bezpieczeństwa danych lub bezpieczeństwa systemów. Na razie wspominam o tym wydawałoby się dziwnym zestawieniu tematyki, by prosić o cierpliwość. Wszystko się wkrótce wyjaśni. Obiecuję !</a:t>
            </a:r>
          </a:p>
          <a:p>
            <a:r>
              <a:rPr lang="pl-PL" baseline="0" dirty="0"/>
              <a:t>Kryptografia to pojemny termin, ale my skoncentrujemy się tylko na wybranych bardzo praktycznych jej aspektach związanych z bezpieczeństwem danych strumieniowych.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7D95-5DED-40EF-B90D-C1D8560E786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262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Umiemy już tworzyć strumienie bitów.  Przypisywać do nich kodowanie, więc alfabet języka</a:t>
            </a:r>
            <a:r>
              <a:rPr lang="pl-PL" baseline="0" dirty="0"/>
              <a:t> naturalnego. Następnym krokiem jest przypisanie składni i semantyki pozwalających na przekształcanie strumieni w spójne dokumenty i  odzyskiwanie z nich informacji przez użytkownika komputera - człowieka. Jeśli to nie wystarcza, to potrafimy wyświetlić je w postaci graficznej. Do tej ostatniej kwestii jeszcze wrócimy, ponieważ nie powiedzieliśmy tu ostatniego słowa. Jednak najważniejsze to to, że nadal strumień pozostaje strumieniem, więc jest ciągiem bitów i może być przesyłany, archiwizowany ii przetwarzany przez </a:t>
            </a:r>
            <a:r>
              <a:rPr lang="pl-PL" baseline="0" dirty="0" err="1"/>
              <a:t>znatury</a:t>
            </a:r>
            <a:r>
              <a:rPr lang="pl-PL" baseline="0" dirty="0"/>
              <a:t> binarną infrastrukturę komputerową.</a:t>
            </a:r>
          </a:p>
          <a:p>
            <a:endParaRPr lang="pl-PL" baseline="0" dirty="0"/>
          </a:p>
          <a:p>
            <a:r>
              <a:rPr lang="pl-PL" baseline="0" dirty="0"/>
              <a:t>No właśnie i tu pojawia się problem – byłoby dobrze, gdyby ten binarny dokument nie został </a:t>
            </a:r>
            <a:r>
              <a:rPr lang="pl-PL" baseline="0" dirty="0" err="1"/>
              <a:t>zmataczony</a:t>
            </a:r>
            <a:r>
              <a:rPr lang="pl-PL" baseline="0" dirty="0"/>
              <a:t> na żądnym z wymienionych etapów. Na przykład, to może być polecenie przelewu, więc dokumenty cyfrowe nabierają </a:t>
            </a:r>
          </a:p>
          <a:p>
            <a:r>
              <a:rPr lang="pl-PL" baseline="0" dirty="0"/>
              <a:t>realnego materialnego znaczenia.</a:t>
            </a:r>
          </a:p>
          <a:p>
            <a:endParaRPr lang="pl-PL" baseline="0" dirty="0"/>
          </a:p>
          <a:p>
            <a:r>
              <a:rPr lang="pl-PL" baseline="0" dirty="0"/>
              <a:t>No ale po kolei.</a:t>
            </a:r>
          </a:p>
          <a:p>
            <a:r>
              <a:rPr lang="pl-PL" baseline="0" dirty="0"/>
              <a:t>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7D95-5DED-40EF-B90D-C1D8560E7860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3928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B16A0-73CF-4CD5-9FEC-568B8B70D089}" type="slidenum">
              <a:rPr lang="pl-PL" altLang="pl-PL"/>
              <a:pPr/>
              <a:t>7</a:t>
            </a:fld>
            <a:endParaRPr lang="pl-PL" altLang="pl-PL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6682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7D95-5DED-40EF-B90D-C1D8560E7860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2100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 to już wszystko w tym epizodzie.</a:t>
            </a:r>
            <a:r>
              <a:rPr lang="pl-PL" baseline="0" dirty="0"/>
              <a:t> Po tej lekcji powinniśmy umieć:</a:t>
            </a:r>
          </a:p>
          <a:p>
            <a:pPr marL="171450" indent="-171450">
              <a:buFontTx/>
              <a:buChar char="-"/>
            </a:pPr>
            <a:r>
              <a:rPr lang="pl-PL" baseline="0" dirty="0"/>
              <a:t>Zapisywać dane w postaci strumieniowej,</a:t>
            </a:r>
          </a:p>
          <a:p>
            <a:pPr marL="171450" indent="-171450">
              <a:buFontTx/>
              <a:buChar char="-"/>
            </a:pPr>
            <a:r>
              <a:rPr lang="pl-PL" baseline="0" dirty="0"/>
              <a:t>Czytać dane ze strumieni</a:t>
            </a:r>
          </a:p>
          <a:p>
            <a:pPr marL="171450" indent="-171450">
              <a:buFontTx/>
              <a:buChar char="-"/>
            </a:pPr>
            <a:r>
              <a:rPr lang="pl-PL" baseline="0" dirty="0"/>
              <a:t>Zabezpieczać strumienie zawierające dane wrażliwe.</a:t>
            </a:r>
          </a:p>
          <a:p>
            <a:pPr marL="0" indent="0">
              <a:buFontTx/>
              <a:buNone/>
            </a:pPr>
            <a:r>
              <a:rPr lang="pl-PL" baseline="0" dirty="0"/>
              <a:t>I to chyba wszystko, co potrzeba wiedzieć w temacie strumieni, aby umieć je efektywnie wykorzystywać. </a:t>
            </a:r>
          </a:p>
          <a:p>
            <a:pPr marL="171450" indent="-171450">
              <a:buFontTx/>
              <a:buChar char="-"/>
            </a:pPr>
            <a:endParaRPr lang="pl-PL" baseline="0" dirty="0"/>
          </a:p>
          <a:p>
            <a:r>
              <a:rPr lang="pl-PL" baseline="0" dirty="0"/>
              <a:t>Dziękuję za poświęcony czas. Zaprasza do obejrzenia pozostałych lekcji.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7D95-5DED-40EF-B90D-C1D8560E7860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210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95536" y="3435847"/>
            <a:ext cx="8352928" cy="916781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95536" y="2715766"/>
            <a:ext cx="8352928" cy="6858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382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240" y="411958"/>
            <a:ext cx="1954560" cy="395999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536" y="411958"/>
            <a:ext cx="6310064" cy="395999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268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1B27-B4EC-DDD1-E955-684315D09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89A7F-155D-FA79-0738-886456E00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DDE93-1D00-6271-EF93-2B0F2F8A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FD6-5548-4454-A74D-C115487CAD18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B570A-560A-44CE-EA48-FFA4771F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D464-D2AD-ADF8-FEBF-C489DC75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E70F-026C-4AF7-999E-54D00BACA2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1418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127A-862C-D07E-ABB1-F4797953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DAA1-B115-1B01-A80A-1081AEADC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BF373-7A41-14CD-083C-02D1BF9C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FD6-5548-4454-A74D-C115487CAD18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EAB7A-4FEE-CC71-FD9B-73689721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8238-EDDF-9A04-D994-5E3B6D75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E70F-026C-4AF7-999E-54D00BACA2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4635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AE53-5260-ACA4-445F-CF4A2B3C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49CA8-89D5-EBB5-635F-F621A196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559F1-6135-1B77-2174-D10285D7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FD6-5548-4454-A74D-C115487CAD18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BE009-3308-A973-EC7D-237DAB2C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F1EA2-953B-C8D1-35FC-EE1D8DF8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E70F-026C-4AF7-999E-54D00BACA2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2386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A50F-DBF8-6930-5995-72EC7968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377D-AC48-5CB5-3634-729FC3D9B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37EA3-278C-2A14-8714-6CDF61F5A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DF31C-A2B6-D94E-5BA9-88522521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FD6-5548-4454-A74D-C115487CAD18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2007C-82AB-4B9B-F305-0C59117B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BF635-5057-DBF1-8765-04255044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E70F-026C-4AF7-999E-54D00BACA2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1177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D71B-A3AF-D793-A002-334867F9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295DF-030C-5B6C-0F29-35F856164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87891-F92C-925C-52A7-15FF82D2A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83375-5D6B-14CD-373A-639073FEA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AAD15-1594-59C3-FBA8-D3F5BEB61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DCA25-CE95-D663-8994-F44DB141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FD6-5548-4454-A74D-C115487CAD18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80824-63CD-0FCF-AAC9-EC325532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957FA-EAFC-19B8-7C0F-22FB442E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E70F-026C-4AF7-999E-54D00BACA2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5343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41B5-2790-AE2A-41B9-A61A2EFB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FDB26-FC44-3964-C4D2-BFC3BDFE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FD6-5548-4454-A74D-C115487CAD18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15042-479E-FC16-C6AD-BE4EF468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46C55-AC98-7695-F7DC-FC8A39FF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E70F-026C-4AF7-999E-54D00BACA2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33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99491-2F6F-32B0-2FBA-5A52275B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FD6-5548-4454-A74D-C115487CAD18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EB6B7-71E7-6703-239A-03AFBDD5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D8A6E-705D-1B08-F17E-491C48D6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E70F-026C-4AF7-999E-54D00BACA2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7568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96B2-6A47-0A84-1DE5-81EC29AB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3D75A-2B3C-AD37-881C-951CB34F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FD9B7-FFA5-CA12-0991-85E06E978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9ACAD-625E-DA93-A64C-837FB86C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FD6-5548-4454-A74D-C115487CAD18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F823F-04C2-2801-FDF0-B38E7BAF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E0152-2E05-7713-7277-D9C1BD70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E70F-026C-4AF7-999E-54D00BACA2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6309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2CFF-15F3-2A11-954B-EC010756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74346-9F86-62DA-4C64-4AFF7C591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880A8-25BE-4C57-9A47-D6F9D03D9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340F9-2076-5F9E-DB55-7D34D2B7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FD6-5548-4454-A74D-C115487CAD18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6987C-7607-56D8-0449-C04F07A8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94EE3-1FBF-1116-6B5F-EEE55551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E70F-026C-4AF7-999E-54D00BACA2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85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395536" y="987574"/>
            <a:ext cx="8596064" cy="3384376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6084168" y="51471"/>
            <a:ext cx="2895600" cy="216694"/>
          </a:xfrm>
        </p:spPr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5285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FC8A-2EEF-E39B-90CF-050C96F2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00EE0-FE5B-0023-49D0-7FECD787C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AD242-4B6B-46C8-4405-63ED0317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FD6-5548-4454-A74D-C115487CAD18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59D77-6F1B-61C0-3E38-864D5FB1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B8A62-0362-3C1E-490A-CE8EC78D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E70F-026C-4AF7-999E-54D00BACA2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8960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E7742-F4CB-AE3D-AE76-6CBADA6B8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B692F-82F4-04CF-009E-4F659C5B3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1BA1B-06F6-D8A3-C98D-8E72018F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FD6-5548-4454-A74D-C115487CAD18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A120-393F-66DE-B2D0-415AB77A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07E7D-1682-C36B-9E3D-40C7B861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E70F-026C-4AF7-999E-54D00BACA2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1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536" y="342900"/>
            <a:ext cx="8593016" cy="63093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95536" y="1059582"/>
            <a:ext cx="4100264" cy="33123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499992" y="1059582"/>
            <a:ext cx="4464496" cy="33123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164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95536" y="4378327"/>
            <a:ext cx="6840760" cy="523220"/>
          </a:xfrm>
        </p:spPr>
        <p:txBody>
          <a:bodyPr wrap="square" anchor="ctr">
            <a:spAutoFit/>
          </a:bodyPr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500062"/>
            <a:ext cx="4290556" cy="47982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8" y="500062"/>
            <a:ext cx="4292241" cy="47982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987028"/>
            <a:ext cx="4290556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987028"/>
            <a:ext cx="4288536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65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342900"/>
            <a:ext cx="8686800" cy="63093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037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2528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5536" y="4515967"/>
            <a:ext cx="6840760" cy="390525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395538" y="339502"/>
            <a:ext cx="3008313" cy="396044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419872" y="339502"/>
            <a:ext cx="5495528" cy="3960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841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339502"/>
            <a:ext cx="5243264" cy="3456384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95536" y="4515966"/>
            <a:ext cx="6840760" cy="391716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95536" y="3795887"/>
            <a:ext cx="8352928" cy="576263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78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03498"/>
            <a:ext cx="8614792" cy="6286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536" y="987574"/>
            <a:ext cx="8596064" cy="338437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50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95536" y="1165622"/>
            <a:ext cx="8596064" cy="3206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5652120" y="51471"/>
            <a:ext cx="3352800" cy="21669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95536" y="303498"/>
            <a:ext cx="8614792" cy="6286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100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l" rtl="0" eaLnBrk="1" latinLnBrk="0" hangingPunct="1">
        <a:spcBef>
          <a:spcPct val="0"/>
        </a:spcBef>
        <a:buNone/>
        <a:defRPr kumimoji="0" sz="28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FF67D-4A44-E54E-19CE-BA49764C9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7C236-9B50-25F2-9FE6-03AE13B86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1D67-DD7A-EC43-91D4-D0C6582F4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A0FD6-5548-4454-A74D-C115487CAD18}" type="datetimeFigureOut">
              <a:rPr lang="pl-PL" smtClean="0"/>
              <a:t>12.12.2023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2E33-5C9E-1B25-C2E2-8066DA379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BA4B-05E3-91DB-C1AF-E6ADD851B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EE70F-026C-4AF7-999E-54D00BACA2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605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Dane Strumieniowe</a:t>
            </a:r>
            <a:br>
              <a:rPr lang="pl-PL" dirty="0"/>
            </a:br>
            <a:r>
              <a:rPr lang="pl-PL" dirty="0"/>
              <a:t>Zabezpieczenie kryptograficzne Część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dr inż. Mariusz Postół</a:t>
            </a:r>
            <a:endParaRPr lang="pl-PL" dirty="0"/>
          </a:p>
        </p:txBody>
      </p:sp>
      <p:pic>
        <p:nvPicPr>
          <p:cNvPr id="4" name="Picture 2" descr="C:\Users\mpostol.HQ\AppData\Local\Microsoft\Windows\Temporary Internet Files\Content.IE5\CZWAJC3T\Bank_vault_190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617" y="0"/>
            <a:ext cx="2919383" cy="389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6660232" y="1131588"/>
            <a:ext cx="1083482" cy="179006"/>
            <a:chOff x="3845151" y="1352869"/>
            <a:chExt cx="4480713" cy="725833"/>
          </a:xfrm>
          <a:scene3d>
            <a:camera prst="isometricTopUp"/>
            <a:lightRig rig="threePt" dir="t"/>
          </a:scene3d>
        </p:grpSpPr>
        <p:grpSp>
          <p:nvGrpSpPr>
            <p:cNvPr id="7" name="Group 6"/>
            <p:cNvGrpSpPr/>
            <p:nvPr/>
          </p:nvGrpSpPr>
          <p:grpSpPr>
            <a:xfrm>
              <a:off x="3845151" y="1352869"/>
              <a:ext cx="648072" cy="720080"/>
              <a:chOff x="3845151" y="1352869"/>
              <a:chExt cx="648072" cy="720080"/>
            </a:xfrm>
          </p:grpSpPr>
          <p:sp>
            <p:nvSpPr>
              <p:cNvPr id="30" name="Rectangle 29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6200000">
              <a:off x="4657917" y="1182685"/>
              <a:ext cx="720080" cy="1060448"/>
              <a:chOff x="1619672" y="1281046"/>
              <a:chExt cx="720080" cy="106044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16200000">
              <a:off x="5724404" y="1182685"/>
              <a:ext cx="720080" cy="1060448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16200000">
              <a:off x="6784852" y="1182685"/>
              <a:ext cx="720080" cy="1060448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677792" y="1358622"/>
              <a:ext cx="648072" cy="720080"/>
              <a:chOff x="3845151" y="1352869"/>
              <a:chExt cx="648072" cy="720080"/>
            </a:xfrm>
          </p:grpSpPr>
          <p:sp>
            <p:nvSpPr>
              <p:cNvPr id="12" name="Rectangle 11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5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poświęcony czas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I to już wszystko w temacie integralności strumieni</a:t>
            </a:r>
          </a:p>
        </p:txBody>
      </p:sp>
    </p:spTree>
    <p:extLst>
      <p:ext uri="{BB962C8B-B14F-4D97-AF65-F5344CB8AC3E}">
        <p14:creationId xmlns:p14="http://schemas.microsoft.com/office/powerpoint/2010/main" val="348543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poświęcony czas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I to już wszystko w tym epizodzie…</a:t>
            </a:r>
          </a:p>
        </p:txBody>
      </p:sp>
    </p:spTree>
    <p:extLst>
      <p:ext uri="{BB962C8B-B14F-4D97-AF65-F5344CB8AC3E}">
        <p14:creationId xmlns:p14="http://schemas.microsoft.com/office/powerpoint/2010/main" val="277452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Jaki mamy Problem 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560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1644" y="2201613"/>
            <a:ext cx="4480713" cy="740280"/>
            <a:chOff x="3845151" y="1352869"/>
            <a:chExt cx="4480713" cy="725833"/>
          </a:xfrm>
        </p:grpSpPr>
        <p:grpSp>
          <p:nvGrpSpPr>
            <p:cNvPr id="3" name="Group 2"/>
            <p:cNvGrpSpPr/>
            <p:nvPr/>
          </p:nvGrpSpPr>
          <p:grpSpPr>
            <a:xfrm>
              <a:off x="3845151" y="1352869"/>
              <a:ext cx="648072" cy="720080"/>
              <a:chOff x="3845151" y="1352869"/>
              <a:chExt cx="648072" cy="720080"/>
            </a:xfrm>
          </p:grpSpPr>
          <p:sp>
            <p:nvSpPr>
              <p:cNvPr id="26" name="Rectangle 25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6200000">
              <a:off x="4657917" y="1182685"/>
              <a:ext cx="720080" cy="1060448"/>
              <a:chOff x="1619672" y="1281046"/>
              <a:chExt cx="720080" cy="106044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 rot="16200000">
              <a:off x="5724404" y="1182685"/>
              <a:ext cx="720080" cy="1060448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16" name="Rectangle 15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6200000">
              <a:off x="6784852" y="1182685"/>
              <a:ext cx="720080" cy="1060448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677792" y="1358622"/>
              <a:ext cx="648072" cy="720080"/>
              <a:chOff x="3845151" y="1352869"/>
              <a:chExt cx="648072" cy="720080"/>
            </a:xfrm>
          </p:grpSpPr>
          <p:sp>
            <p:nvSpPr>
              <p:cNvPr id="8" name="Rectangle 7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925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Zapewnienie integralności</a:t>
            </a:r>
          </a:p>
          <a:p>
            <a:pPr lvl="1"/>
            <a:r>
              <a:rPr lang="pl-PL" dirty="0"/>
              <a:t>Funkcja skrótu (ang. </a:t>
            </a:r>
            <a:r>
              <a:rPr lang="en-US" dirty="0"/>
              <a:t>hash function</a:t>
            </a:r>
            <a:r>
              <a:rPr lang="pl-PL" dirty="0"/>
              <a:t>)</a:t>
            </a:r>
          </a:p>
          <a:p>
            <a:r>
              <a:rPr lang="pl-PL" dirty="0"/>
              <a:t>Selektywny dostęp</a:t>
            </a:r>
          </a:p>
          <a:p>
            <a:pPr lvl="1"/>
            <a:r>
              <a:rPr lang="pl-PL" dirty="0"/>
              <a:t>Szyfrowanie (ang. </a:t>
            </a:r>
            <a:r>
              <a:rPr lang="en-US" dirty="0"/>
              <a:t>encryption</a:t>
            </a:r>
            <a:r>
              <a:rPr lang="pl-PL" dirty="0"/>
              <a:t>)</a:t>
            </a:r>
          </a:p>
          <a:p>
            <a:r>
              <a:rPr lang="pl-PL" dirty="0"/>
              <a:t>Potwierdzenie autorstwa</a:t>
            </a:r>
          </a:p>
          <a:p>
            <a:pPr lvl="1"/>
            <a:r>
              <a:rPr lang="pl-PL" dirty="0"/>
              <a:t>Podpis cyfrowy (ang. </a:t>
            </a:r>
            <a:r>
              <a:rPr lang="en-US" dirty="0"/>
              <a:t>digital signature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752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 function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75050" y="457200"/>
            <a:ext cx="5340350" cy="1481250"/>
          </a:xfrm>
        </p:spPr>
        <p:txBody>
          <a:bodyPr>
            <a:normAutofit/>
          </a:bodyPr>
          <a:lstStyle/>
          <a:p>
            <a:r>
              <a:rPr lang="pl-PL" dirty="0" err="1"/>
              <a:t>F</a:t>
            </a:r>
            <a:r>
              <a:rPr lang="pl-PL" baseline="-25000" dirty="0" err="1"/>
              <a:t>h</a:t>
            </a:r>
            <a:r>
              <a:rPr lang="pl-PL" dirty="0"/>
              <a:t> – </a:t>
            </a:r>
            <a:r>
              <a:rPr lang="en-US" dirty="0"/>
              <a:t>hash function</a:t>
            </a:r>
            <a:endParaRPr lang="pl-PL" dirty="0"/>
          </a:p>
          <a:p>
            <a:pPr lvl="1">
              <a:spcBef>
                <a:spcPct val="50000"/>
              </a:spcBef>
            </a:pPr>
            <a:r>
              <a:rPr kumimoji="1" lang="en-US" altLang="pl-PL" dirty="0">
                <a:solidFill>
                  <a:schemeClr val="tx1"/>
                </a:solidFill>
                <a:latin typeface="Arial" charset="0"/>
                <a:cs typeface="Arial" charset="0"/>
              </a:rPr>
              <a:t>Message Digest (MD)</a:t>
            </a:r>
            <a:endParaRPr kumimoji="1" lang="pl-PL" altLang="pl-PL" dirty="0">
              <a:solidFill>
                <a:schemeClr val="tx1"/>
              </a:solidFill>
              <a:latin typeface="Arial" charset="0"/>
            </a:endParaRPr>
          </a:p>
          <a:p>
            <a:pPr lvl="1">
              <a:spcBef>
                <a:spcPct val="50000"/>
              </a:spcBef>
            </a:pPr>
            <a:r>
              <a:rPr kumimoji="1" lang="en-US" altLang="pl-PL" dirty="0">
                <a:solidFill>
                  <a:schemeClr val="tx1"/>
                </a:solidFill>
                <a:latin typeface="Arial" charset="0"/>
                <a:cs typeface="Arial" charset="0"/>
              </a:rPr>
              <a:t>Secure Hash Algorithm (SHA)</a:t>
            </a:r>
          </a:p>
          <a:p>
            <a:pPr lvl="1"/>
            <a:endParaRPr lang="pl-PL" dirty="0"/>
          </a:p>
        </p:txBody>
      </p:sp>
      <p:sp>
        <p:nvSpPr>
          <p:cNvPr id="3" name="Flowchart: Terminator 2"/>
          <p:cNvSpPr/>
          <p:nvPr/>
        </p:nvSpPr>
        <p:spPr>
          <a:xfrm>
            <a:off x="2195736" y="2572584"/>
            <a:ext cx="2376264" cy="360040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01AB23CD56EF</a:t>
            </a:r>
          </a:p>
        </p:txBody>
      </p:sp>
      <p:cxnSp>
        <p:nvCxnSpPr>
          <p:cNvPr id="5" name="Curved Connector 4"/>
          <p:cNvCxnSpPr>
            <a:stCxn id="3" idx="0"/>
          </p:cNvCxnSpPr>
          <p:nvPr/>
        </p:nvCxnSpPr>
        <p:spPr>
          <a:xfrm rot="16200000" flipV="1">
            <a:off x="1591422" y="780138"/>
            <a:ext cx="1923331" cy="1661562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8345" y="627534"/>
            <a:ext cx="77231" cy="1154235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3" idx="1"/>
          </p:cNvCxnSpPr>
          <p:nvPr/>
        </p:nvCxnSpPr>
        <p:spPr>
          <a:xfrm>
            <a:off x="923179" y="2232596"/>
            <a:ext cx="1272557" cy="52000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Summing Junction 9"/>
          <p:cNvSpPr/>
          <p:nvPr/>
        </p:nvSpPr>
        <p:spPr>
          <a:xfrm>
            <a:off x="233917" y="1591444"/>
            <a:ext cx="880443" cy="777670"/>
          </a:xfrm>
          <a:prstGeom prst="flowChartSummingJunction">
            <a:avLst/>
          </a:prstGeom>
          <a:gradFill flip="none" rotWithShape="1">
            <a:gsLst>
              <a:gs pos="0">
                <a:schemeClr val="accent2">
                  <a:tint val="75000"/>
                  <a:shade val="85000"/>
                  <a:satMod val="230000"/>
                </a:schemeClr>
              </a:gs>
              <a:gs pos="25000">
                <a:schemeClr val="accent2">
                  <a:tint val="90000"/>
                  <a:shade val="70000"/>
                  <a:satMod val="220000"/>
                </a:schemeClr>
              </a:gs>
              <a:gs pos="50000">
                <a:schemeClr val="accent2">
                  <a:tint val="90000"/>
                  <a:shade val="58000"/>
                  <a:satMod val="225000"/>
                </a:schemeClr>
              </a:gs>
              <a:gs pos="65000">
                <a:schemeClr val="accent2">
                  <a:tint val="90000"/>
                  <a:shade val="58000"/>
                  <a:satMod val="225000"/>
                </a:schemeClr>
              </a:gs>
              <a:gs pos="80000">
                <a:schemeClr val="accent2">
                  <a:tint val="90000"/>
                  <a:shade val="69000"/>
                  <a:satMod val="220000"/>
                </a:schemeClr>
              </a:gs>
              <a:gs pos="100000">
                <a:schemeClr val="accent2">
                  <a:tint val="77000"/>
                  <a:shade val="80000"/>
                  <a:satMod val="230000"/>
                </a:schemeClr>
              </a:gs>
            </a:gsLst>
            <a:lin ang="5400000" scaled="1"/>
            <a:tileRect/>
          </a:gradFill>
          <a:scene3d>
            <a:camera prst="isometricTopUp"/>
            <a:lightRig rig="balanced" dir="t">
              <a:rot lat="0" lon="0" rev="1200000"/>
            </a:lightRig>
          </a:scene3d>
          <a:sp3d contourW="12700" prstMaterial="matte">
            <a:bevelT w="82550" h="50800"/>
            <a:contourClr>
              <a:schemeClr val="accent2">
                <a:shade val="60000"/>
                <a:satMod val="11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/>
              <a:t>F</a:t>
            </a:r>
            <a:r>
              <a:rPr lang="pl-PL" sz="2400" baseline="-25000" dirty="0" err="1"/>
              <a:t>h</a:t>
            </a:r>
            <a:endParaRPr lang="pl-PL" sz="40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827584" y="3579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89649" y="40189"/>
            <a:ext cx="2184652" cy="540000"/>
            <a:chOff x="146314" y="336984"/>
            <a:chExt cx="2049422" cy="506574"/>
          </a:xfrm>
        </p:grpSpPr>
        <p:grpSp>
          <p:nvGrpSpPr>
            <p:cNvPr id="24" name="Group 23"/>
            <p:cNvGrpSpPr/>
            <p:nvPr/>
          </p:nvGrpSpPr>
          <p:grpSpPr>
            <a:xfrm>
              <a:off x="146314" y="336984"/>
              <a:ext cx="296420" cy="502559"/>
              <a:chOff x="3845151" y="1352869"/>
              <a:chExt cx="648072" cy="720080"/>
            </a:xfrm>
          </p:grpSpPr>
          <p:sp>
            <p:nvSpPr>
              <p:cNvPr id="47" name="Rectangle 46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16200000">
              <a:off x="431461" y="345746"/>
              <a:ext cx="502559" cy="485036"/>
              <a:chOff x="1619672" y="1281046"/>
              <a:chExt cx="720080" cy="1060448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6200000">
              <a:off x="919259" y="345746"/>
              <a:ext cx="502559" cy="485036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16200000">
              <a:off x="1404295" y="345746"/>
              <a:ext cx="502559" cy="485036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32" name="Rectangle 31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899316" y="340999"/>
              <a:ext cx="296420" cy="502559"/>
              <a:chOff x="3845151" y="1352869"/>
              <a:chExt cx="648072" cy="720080"/>
            </a:xfrm>
          </p:grpSpPr>
          <p:sp>
            <p:nvSpPr>
              <p:cNvPr id="29" name="Rectangle 28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1707639" y="1569118"/>
            <a:ext cx="1103187" cy="369332"/>
          </a:xfrm>
          <a:prstGeom prst="rect">
            <a:avLst/>
          </a:prstGeom>
          <a:solidFill>
            <a:schemeClr val="bg2">
              <a:lumMod val="75000"/>
              <a:alpha val="83000"/>
            </a:schemeClr>
          </a:solidFill>
        </p:spPr>
        <p:txBody>
          <a:bodyPr wrap="none" rtlCol="0">
            <a:spAutoFit/>
          </a:bodyPr>
          <a:lstStyle/>
          <a:p>
            <a:r>
              <a:rPr lang="pl-PL" dirty="0" err="1"/>
              <a:t>Imposible</a:t>
            </a:r>
            <a:endParaRPr lang="pl-PL" dirty="0"/>
          </a:p>
        </p:txBody>
      </p:sp>
      <p:grpSp>
        <p:nvGrpSpPr>
          <p:cNvPr id="86" name="Group 85"/>
          <p:cNvGrpSpPr>
            <a:grpSpLocks noChangeAspect="1"/>
          </p:cNvGrpSpPr>
          <p:nvPr/>
        </p:nvGrpSpPr>
        <p:grpSpPr>
          <a:xfrm>
            <a:off x="1744015" y="3499395"/>
            <a:ext cx="2718417" cy="540000"/>
            <a:chOff x="1744015" y="3499395"/>
            <a:chExt cx="2529945" cy="502561"/>
          </a:xfrm>
        </p:grpSpPr>
        <p:grpSp>
          <p:nvGrpSpPr>
            <p:cNvPr id="53" name="Group 52"/>
            <p:cNvGrpSpPr/>
            <p:nvPr/>
          </p:nvGrpSpPr>
          <p:grpSpPr>
            <a:xfrm>
              <a:off x="1744015" y="3499397"/>
              <a:ext cx="296420" cy="502559"/>
              <a:chOff x="3845151" y="1352869"/>
              <a:chExt cx="648072" cy="720080"/>
            </a:xfrm>
          </p:grpSpPr>
          <p:sp>
            <p:nvSpPr>
              <p:cNvPr id="76" name="Rectangle 75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8" name="Rectangle 77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rot="16200000">
              <a:off x="2029162" y="3508159"/>
              <a:ext cx="502559" cy="485036"/>
              <a:chOff x="1619672" y="1281046"/>
              <a:chExt cx="720080" cy="1060448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16200000">
              <a:off x="2516960" y="3508159"/>
              <a:ext cx="502559" cy="485036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66" name="Rectangle 65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6200000">
              <a:off x="3001996" y="3508159"/>
              <a:ext cx="502559" cy="485036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977540" y="3499395"/>
              <a:ext cx="296420" cy="502559"/>
              <a:chOff x="3845151" y="1352869"/>
              <a:chExt cx="648072" cy="720080"/>
            </a:xfrm>
          </p:grpSpPr>
          <p:sp>
            <p:nvSpPr>
              <p:cNvPr id="58" name="Rectangle 57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492254" y="3499396"/>
              <a:ext cx="485037" cy="502559"/>
              <a:chOff x="3492254" y="3499396"/>
              <a:chExt cx="485037" cy="502559"/>
            </a:xfrm>
          </p:grpSpPr>
          <p:sp>
            <p:nvSpPr>
              <p:cNvPr id="80" name="Rectangle 79"/>
              <p:cNvSpPr/>
              <p:nvPr/>
            </p:nvSpPr>
            <p:spPr>
              <a:xfrm rot="16200000">
                <a:off x="3290378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3389185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82" name="Rectangle 81"/>
              <p:cNvSpPr/>
              <p:nvPr/>
            </p:nvSpPr>
            <p:spPr>
              <a:xfrm rot="16200000">
                <a:off x="3478994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l-PL" sz="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01…EF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3577801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16200000">
                <a:off x="3676608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3937396" y="2958444"/>
            <a:ext cx="3497037" cy="1080953"/>
            <a:chOff x="3937396" y="2958444"/>
            <a:chExt cx="3497037" cy="1080953"/>
          </a:xfrm>
        </p:grpSpPr>
        <p:grpSp>
          <p:nvGrpSpPr>
            <p:cNvPr id="87" name="Group 86"/>
            <p:cNvGrpSpPr/>
            <p:nvPr/>
          </p:nvGrpSpPr>
          <p:grpSpPr>
            <a:xfrm>
              <a:off x="4716016" y="3499398"/>
              <a:ext cx="318502" cy="539998"/>
              <a:chOff x="3845151" y="1352869"/>
              <a:chExt cx="648072" cy="720080"/>
            </a:xfrm>
          </p:grpSpPr>
          <p:sp>
            <p:nvSpPr>
              <p:cNvPr id="116" name="Rectangle 115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17" name="Rectangle 116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 rot="16200000">
              <a:off x="5022405" y="3508813"/>
              <a:ext cx="539998" cy="521169"/>
              <a:chOff x="1619672" y="1281046"/>
              <a:chExt cx="720080" cy="1060448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 rot="16200000">
              <a:off x="5546543" y="3508813"/>
              <a:ext cx="539998" cy="521169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106" name="Rectangle 105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16200000">
              <a:off x="6067712" y="3508813"/>
              <a:ext cx="539998" cy="521169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101" name="Rectangle 100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115931" y="3499396"/>
              <a:ext cx="318502" cy="539998"/>
              <a:chOff x="3845151" y="1352869"/>
              <a:chExt cx="648072" cy="720080"/>
            </a:xfrm>
          </p:grpSpPr>
          <p:sp>
            <p:nvSpPr>
              <p:cNvPr id="98" name="Rectangle 97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0" name="Rectangle 99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6594493" y="3499394"/>
              <a:ext cx="521171" cy="540000"/>
              <a:chOff x="3492254" y="3499394"/>
              <a:chExt cx="485037" cy="502561"/>
            </a:xfrm>
          </p:grpSpPr>
          <p:sp>
            <p:nvSpPr>
              <p:cNvPr id="93" name="Rectangle 92"/>
              <p:cNvSpPr/>
              <p:nvPr/>
            </p:nvSpPr>
            <p:spPr>
              <a:xfrm rot="16200000">
                <a:off x="3290378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4" name="Rectangle 93"/>
              <p:cNvSpPr/>
              <p:nvPr/>
            </p:nvSpPr>
            <p:spPr>
              <a:xfrm rot="16200000">
                <a:off x="3389185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3478994" y="3701270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l-PL" sz="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98…BA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 rot="16200000">
                <a:off x="3577801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16200000">
                <a:off x="3676608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l-PL" sz="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01…EF</a:t>
                </a:r>
              </a:p>
            </p:txBody>
          </p:sp>
        </p:grpSp>
        <p:sp>
          <p:nvSpPr>
            <p:cNvPr id="133" name="Freeform 132"/>
            <p:cNvSpPr/>
            <p:nvPr/>
          </p:nvSpPr>
          <p:spPr>
            <a:xfrm>
              <a:off x="3937396" y="2958444"/>
              <a:ext cx="2763265" cy="540953"/>
            </a:xfrm>
            <a:custGeom>
              <a:avLst/>
              <a:gdLst>
                <a:gd name="connsiteX0" fmla="*/ 3170337 w 3170372"/>
                <a:gd name="connsiteY0" fmla="*/ 717295 h 723558"/>
                <a:gd name="connsiteX1" fmla="*/ 2713137 w 3170372"/>
                <a:gd name="connsiteY1" fmla="*/ 9574 h 723558"/>
                <a:gd name="connsiteX2" fmla="*/ 420874 w 3170372"/>
                <a:gd name="connsiteY2" fmla="*/ 335251 h 723558"/>
                <a:gd name="connsiteX3" fmla="*/ 7515 w 3170372"/>
                <a:gd name="connsiteY3" fmla="*/ 723558 h 723558"/>
                <a:gd name="connsiteX0" fmla="*/ 3163805 w 3163809"/>
                <a:gd name="connsiteY0" fmla="*/ 751617 h 757880"/>
                <a:gd name="connsiteX1" fmla="*/ 2706605 w 3163809"/>
                <a:gd name="connsiteY1" fmla="*/ 43896 h 757880"/>
                <a:gd name="connsiteX2" fmla="*/ 684556 w 3163809"/>
                <a:gd name="connsiteY2" fmla="*/ 149697 h 757880"/>
                <a:gd name="connsiteX3" fmla="*/ 983 w 3163809"/>
                <a:gd name="connsiteY3" fmla="*/ 757880 h 757880"/>
                <a:gd name="connsiteX0" fmla="*/ 3163625 w 3163629"/>
                <a:gd name="connsiteY0" fmla="*/ 753384 h 759647"/>
                <a:gd name="connsiteX1" fmla="*/ 2706425 w 3163629"/>
                <a:gd name="connsiteY1" fmla="*/ 45663 h 759647"/>
                <a:gd name="connsiteX2" fmla="*/ 684376 w 3163629"/>
                <a:gd name="connsiteY2" fmla="*/ 151464 h 759647"/>
                <a:gd name="connsiteX3" fmla="*/ 803 w 3163629"/>
                <a:gd name="connsiteY3" fmla="*/ 759647 h 759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3629" h="759647">
                  <a:moveTo>
                    <a:pt x="3163625" y="753384"/>
                  </a:moveTo>
                  <a:cubicBezTo>
                    <a:pt x="3164147" y="431360"/>
                    <a:pt x="3119633" y="145983"/>
                    <a:pt x="2706425" y="45663"/>
                  </a:cubicBezTo>
                  <a:cubicBezTo>
                    <a:pt x="2293217" y="-54657"/>
                    <a:pt x="1072956" y="23672"/>
                    <a:pt x="684376" y="151464"/>
                  </a:cubicBezTo>
                  <a:cubicBezTo>
                    <a:pt x="295796" y="279256"/>
                    <a:pt x="-17986" y="624992"/>
                    <a:pt x="803" y="759647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727575" y="3044254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Blockchain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212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Szyfrowanie</a:t>
            </a:r>
          </a:p>
        </p:txBody>
      </p:sp>
      <p:pic>
        <p:nvPicPr>
          <p:cNvPr id="2051" name="Picture 3" descr="C:\Users\mpostol.HQ\AppData\Local\Microsoft\Windows\Temporary Internet Files\Content.IE5\MFIR6JEQ\at-1020063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548" y="1268227"/>
            <a:ext cx="1303523" cy="130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mpostol.HQ\AppData\Local\Microsoft\Windows\Temporary Internet Files\Content.IE5\ZMI4YULT\14533-illustration-of-a-key-pv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91" y="800601"/>
            <a:ext cx="417289" cy="547264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Summing Junction 3"/>
          <p:cNvSpPr/>
          <p:nvPr/>
        </p:nvSpPr>
        <p:spPr>
          <a:xfrm>
            <a:off x="1836324" y="1660313"/>
            <a:ext cx="590823" cy="519351"/>
          </a:xfrm>
          <a:prstGeom prst="flowChartSummingJunction">
            <a:avLst/>
          </a:prstGeom>
          <a:scene3d>
            <a:camera prst="isometricTopUp"/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accent1">
                <a:shade val="60000"/>
                <a:satMod val="11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pl-PL" sz="2400" dirty="0"/>
              <a:t>F</a:t>
            </a:r>
            <a:r>
              <a:rPr lang="pl-PL" sz="2400" baseline="-25000" dirty="0"/>
              <a:t>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31012" y="1919988"/>
            <a:ext cx="505312" cy="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31735" y="1347865"/>
            <a:ext cx="0" cy="46084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:\Users\mpostol.HQ\AppData\Local\Microsoft\Windows\Temporary Internet Files\Content.IE5\ZMI4YULT\14533-illustration-of-a-key-pv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02" y="782779"/>
            <a:ext cx="417289" cy="547264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owchart: Summing Junction 19"/>
          <p:cNvSpPr/>
          <p:nvPr/>
        </p:nvSpPr>
        <p:spPr>
          <a:xfrm>
            <a:off x="6444836" y="1631359"/>
            <a:ext cx="590823" cy="577258"/>
          </a:xfrm>
          <a:prstGeom prst="flowChartSummingJunction">
            <a:avLst/>
          </a:prstGeom>
          <a:scene3d>
            <a:camera prst="isometricTopUp"/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accent5">
                <a:shade val="60000"/>
                <a:satMod val="110000"/>
              </a:schemeClr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l-PL" sz="2400" dirty="0" err="1"/>
              <a:t>F</a:t>
            </a:r>
            <a:r>
              <a:rPr lang="pl-PL" sz="2400" baseline="-25000" dirty="0" err="1"/>
              <a:t>d</a:t>
            </a:r>
            <a:endParaRPr lang="pl-PL" sz="2400" baseline="-25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35659" y="1919988"/>
            <a:ext cx="777329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40247" y="1330043"/>
            <a:ext cx="0" cy="46084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427147" y="1919988"/>
            <a:ext cx="142540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156071" y="1919988"/>
            <a:ext cx="1288765" cy="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251520" y="2449585"/>
            <a:ext cx="8763000" cy="1877176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altLang="pl-PL" dirty="0"/>
              <a:t>Symetryczne (K1 == K2):</a:t>
            </a:r>
          </a:p>
          <a:p>
            <a:pPr lvl="1"/>
            <a:r>
              <a:rPr lang="en-US" altLang="pl-PL" dirty="0"/>
              <a:t>Digital Encryption Standard (DES) </a:t>
            </a:r>
            <a:endParaRPr lang="pl-PL" altLang="pl-PL" dirty="0"/>
          </a:p>
          <a:p>
            <a:pPr lvl="1"/>
            <a:r>
              <a:rPr lang="en-US" altLang="pl-PL" dirty="0"/>
              <a:t>Triple DES (3DES) </a:t>
            </a:r>
            <a:endParaRPr lang="pl-PL" altLang="pl-PL" dirty="0"/>
          </a:p>
          <a:p>
            <a:pPr lvl="1"/>
            <a:r>
              <a:rPr lang="en-US" altLang="pl-PL" dirty="0"/>
              <a:t>Advanced Encryption Standard (AES)</a:t>
            </a:r>
            <a:endParaRPr lang="pl-PL" altLang="pl-PL" dirty="0"/>
          </a:p>
          <a:p>
            <a:r>
              <a:rPr lang="pl-PL" altLang="pl-PL" dirty="0"/>
              <a:t>Niesymetryczne (K1 != K2)</a:t>
            </a:r>
          </a:p>
          <a:p>
            <a:pPr lvl="1"/>
            <a:r>
              <a:rPr lang="en-US" altLang="pl-PL" dirty="0" err="1"/>
              <a:t>Rivest</a:t>
            </a:r>
            <a:r>
              <a:rPr lang="en-US" altLang="pl-PL" dirty="0"/>
              <a:t>-Shamir-</a:t>
            </a:r>
            <a:r>
              <a:rPr lang="en-US" altLang="pl-PL" dirty="0" err="1"/>
              <a:t>Adleman</a:t>
            </a:r>
            <a:r>
              <a:rPr lang="en-US" altLang="pl-PL" dirty="0"/>
              <a:t> (RSA)</a:t>
            </a:r>
            <a:endParaRPr lang="pl-PL" altLang="pl-PL" dirty="0"/>
          </a:p>
          <a:p>
            <a:pPr lvl="1"/>
            <a:endParaRPr lang="en-US" alt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2427147" y="89781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</a:t>
            </a:r>
            <a:r>
              <a:rPr lang="pl-PL" baseline="-250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48891" y="89291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</a:t>
            </a:r>
            <a:r>
              <a:rPr lang="pl-PL" baseline="-25000" dirty="0"/>
              <a:t>2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2356" y="1719977"/>
            <a:ext cx="1318656" cy="347717"/>
            <a:chOff x="146314" y="336984"/>
            <a:chExt cx="2049422" cy="506574"/>
          </a:xfrm>
        </p:grpSpPr>
        <p:grpSp>
          <p:nvGrpSpPr>
            <p:cNvPr id="25" name="Group 24"/>
            <p:cNvGrpSpPr/>
            <p:nvPr/>
          </p:nvGrpSpPr>
          <p:grpSpPr>
            <a:xfrm>
              <a:off x="146314" y="336984"/>
              <a:ext cx="296420" cy="502559"/>
              <a:chOff x="3845151" y="1352869"/>
              <a:chExt cx="648072" cy="720080"/>
            </a:xfrm>
          </p:grpSpPr>
          <p:sp>
            <p:nvSpPr>
              <p:cNvPr id="50" name="Rectangle 49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6200000">
              <a:off x="431461" y="345746"/>
              <a:ext cx="502559" cy="485036"/>
              <a:chOff x="1619672" y="1281046"/>
              <a:chExt cx="720080" cy="106044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16200000">
              <a:off x="919259" y="345746"/>
              <a:ext cx="502559" cy="485036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40" name="Rectangle 39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rot="16200000">
              <a:off x="1404295" y="345746"/>
              <a:ext cx="502559" cy="485036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35" name="Rectangle 34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899316" y="340999"/>
              <a:ext cx="296420" cy="502559"/>
              <a:chOff x="3845151" y="1352869"/>
              <a:chExt cx="648072" cy="720080"/>
            </a:xfrm>
          </p:grpSpPr>
          <p:sp>
            <p:nvSpPr>
              <p:cNvPr id="31" name="Rectangle 30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7830054" y="1746129"/>
            <a:ext cx="1318656" cy="347717"/>
            <a:chOff x="146314" y="336984"/>
            <a:chExt cx="2049422" cy="506574"/>
          </a:xfrm>
        </p:grpSpPr>
        <p:grpSp>
          <p:nvGrpSpPr>
            <p:cNvPr id="54" name="Group 53"/>
            <p:cNvGrpSpPr/>
            <p:nvPr/>
          </p:nvGrpSpPr>
          <p:grpSpPr>
            <a:xfrm>
              <a:off x="146314" y="336984"/>
              <a:ext cx="296420" cy="502559"/>
              <a:chOff x="3845151" y="1352869"/>
              <a:chExt cx="648072" cy="720080"/>
            </a:xfrm>
          </p:grpSpPr>
          <p:sp>
            <p:nvSpPr>
              <p:cNvPr id="77" name="Rectangle 76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8" name="Rectangle 77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16200000">
              <a:off x="431461" y="345746"/>
              <a:ext cx="502559" cy="485036"/>
              <a:chOff x="1619672" y="1281046"/>
              <a:chExt cx="720080" cy="1060448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6200000">
              <a:off x="919259" y="345746"/>
              <a:ext cx="502559" cy="485036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67" name="Rectangle 66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16200000">
              <a:off x="1404295" y="345746"/>
              <a:ext cx="502559" cy="485036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62" name="Rectangle 61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899316" y="340999"/>
              <a:ext cx="296420" cy="502559"/>
              <a:chOff x="3845151" y="1352869"/>
              <a:chExt cx="648072" cy="720080"/>
            </a:xfrm>
          </p:grpSpPr>
          <p:sp>
            <p:nvSpPr>
              <p:cNvPr id="59" name="Rectangle 58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853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6"/>
            <a:ext cx="8686800" cy="630936"/>
          </a:xfrm>
        </p:spPr>
        <p:txBody>
          <a:bodyPr/>
          <a:lstStyle/>
          <a:p>
            <a:r>
              <a:rPr lang="pl-PL" altLang="pl-PL" dirty="0"/>
              <a:t>Podpisywanie</a:t>
            </a:r>
          </a:p>
        </p:txBody>
      </p:sp>
      <p:cxnSp>
        <p:nvCxnSpPr>
          <p:cNvPr id="495631" name="AutoShape 15"/>
          <p:cNvCxnSpPr>
            <a:cxnSpLocks noChangeShapeType="1"/>
            <a:stCxn id="495628" idx="3"/>
          </p:cNvCxnSpPr>
          <p:nvPr/>
        </p:nvCxnSpPr>
        <p:spPr bwMode="auto">
          <a:xfrm>
            <a:off x="8580181" y="3795513"/>
            <a:ext cx="207424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95632" name="Picture 16" descr="F:\Woman.p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7" y="2000250"/>
            <a:ext cx="269081" cy="95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5633" name="AutoShape 17"/>
          <p:cNvCxnSpPr>
            <a:cxnSpLocks noChangeShapeType="1"/>
          </p:cNvCxnSpPr>
          <p:nvPr/>
        </p:nvCxnSpPr>
        <p:spPr bwMode="auto">
          <a:xfrm flipH="1">
            <a:off x="7365608" y="3791285"/>
            <a:ext cx="273045" cy="782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5634" name="Text Box 18"/>
          <p:cNvSpPr txBox="1">
            <a:spLocks noChangeArrowheads="1"/>
          </p:cNvSpPr>
          <p:nvPr/>
        </p:nvSpPr>
        <p:spPr bwMode="auto">
          <a:xfrm>
            <a:off x="8547469" y="3873550"/>
            <a:ext cx="42832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pl-PL" altLang="pl-PL" sz="1050" dirty="0"/>
              <a:t>Tak</a:t>
            </a:r>
          </a:p>
        </p:txBody>
      </p:sp>
      <p:sp>
        <p:nvSpPr>
          <p:cNvPr id="495635" name="Text Box 19"/>
          <p:cNvSpPr txBox="1">
            <a:spLocks noChangeArrowheads="1"/>
          </p:cNvSpPr>
          <p:nvPr/>
        </p:nvSpPr>
        <p:spPr bwMode="auto">
          <a:xfrm>
            <a:off x="7317623" y="3863623"/>
            <a:ext cx="40267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pl-PL" altLang="pl-PL" sz="1050" dirty="0"/>
              <a:t>Nie</a:t>
            </a:r>
          </a:p>
        </p:txBody>
      </p:sp>
      <p:sp>
        <p:nvSpPr>
          <p:cNvPr id="495636" name="Rectangle 20"/>
          <p:cNvSpPr>
            <a:spLocks noChangeArrowheads="1"/>
          </p:cNvSpPr>
          <p:nvPr/>
        </p:nvSpPr>
        <p:spPr bwMode="auto">
          <a:xfrm>
            <a:off x="132606" y="685800"/>
            <a:ext cx="3143250" cy="361414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pl-PL" sz="1350"/>
          </a:p>
        </p:txBody>
      </p:sp>
      <p:grpSp>
        <p:nvGrpSpPr>
          <p:cNvPr id="495640" name="Group 24"/>
          <p:cNvGrpSpPr>
            <a:grpSpLocks/>
          </p:cNvGrpSpPr>
          <p:nvPr/>
        </p:nvGrpSpPr>
        <p:grpSpPr bwMode="auto">
          <a:xfrm rot="20794437" flipH="1">
            <a:off x="2826807" y="2422603"/>
            <a:ext cx="3189225" cy="228600"/>
            <a:chOff x="1968" y="1008"/>
            <a:chExt cx="1344" cy="192"/>
          </a:xfrm>
        </p:grpSpPr>
        <p:sp>
          <p:nvSpPr>
            <p:cNvPr id="495641" name="Line 25"/>
            <p:cNvSpPr>
              <a:spLocks noChangeShapeType="1"/>
            </p:cNvSpPr>
            <p:nvPr/>
          </p:nvSpPr>
          <p:spPr bwMode="auto">
            <a:xfrm flipH="1">
              <a:off x="1968" y="1104"/>
              <a:ext cx="1344" cy="0"/>
            </a:xfrm>
            <a:prstGeom prst="line">
              <a:avLst/>
            </a:prstGeom>
            <a:noFill/>
            <a:ln w="57150">
              <a:solidFill>
                <a:srgbClr val="00206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l-PL" sz="1350"/>
            </a:p>
          </p:txBody>
        </p:sp>
        <p:sp>
          <p:nvSpPr>
            <p:cNvPr id="495642" name="AutoShape 26"/>
            <p:cNvSpPr>
              <a:spLocks noChangeArrowheads="1"/>
            </p:cNvSpPr>
            <p:nvPr/>
          </p:nvSpPr>
          <p:spPr bwMode="auto">
            <a:xfrm rot="5400000">
              <a:off x="2616" y="600"/>
              <a:ext cx="192" cy="1008"/>
            </a:xfrm>
            <a:prstGeom prst="can">
              <a:avLst>
                <a:gd name="adj" fmla="val 46351"/>
              </a:avLst>
            </a:prstGeom>
            <a:noFill/>
            <a:ln w="127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pl-PL" sz="1350"/>
            </a:p>
          </p:txBody>
        </p:sp>
      </p:grpSp>
      <p:sp>
        <p:nvSpPr>
          <p:cNvPr id="495645" name="Rectangle 29"/>
          <p:cNvSpPr>
            <a:spLocks noChangeArrowheads="1"/>
          </p:cNvSpPr>
          <p:nvPr/>
        </p:nvSpPr>
        <p:spPr bwMode="auto">
          <a:xfrm>
            <a:off x="5724128" y="685800"/>
            <a:ext cx="3200400" cy="361414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pl-PL" sz="1350"/>
          </a:p>
        </p:txBody>
      </p:sp>
      <p:cxnSp>
        <p:nvCxnSpPr>
          <p:cNvPr id="495652" name="AutoShape 36"/>
          <p:cNvCxnSpPr>
            <a:cxnSpLocks noChangeShapeType="1"/>
            <a:stCxn id="116" idx="1"/>
          </p:cNvCxnSpPr>
          <p:nvPr/>
        </p:nvCxnSpPr>
        <p:spPr bwMode="auto">
          <a:xfrm flipH="1">
            <a:off x="1214572" y="2756191"/>
            <a:ext cx="6828" cy="434468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57" name="AutoShape 41"/>
          <p:cNvCxnSpPr>
            <a:cxnSpLocks noChangeShapeType="1"/>
            <a:stCxn id="6" idx="3"/>
            <a:endCxn id="164" idx="1"/>
          </p:cNvCxnSpPr>
          <p:nvPr/>
        </p:nvCxnSpPr>
        <p:spPr bwMode="auto">
          <a:xfrm flipV="1">
            <a:off x="1485745" y="3691390"/>
            <a:ext cx="831884" cy="302438"/>
          </a:xfrm>
          <a:prstGeom prst="straightConnector1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58" name="AutoShape 42"/>
          <p:cNvCxnSpPr>
            <a:cxnSpLocks noChangeShapeType="1"/>
            <a:endCxn id="159" idx="0"/>
          </p:cNvCxnSpPr>
          <p:nvPr/>
        </p:nvCxnSpPr>
        <p:spPr bwMode="auto">
          <a:xfrm rot="16200000" flipH="1">
            <a:off x="2245856" y="1384487"/>
            <a:ext cx="579145" cy="6718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59" name="AutoShape 43"/>
          <p:cNvCxnSpPr>
            <a:cxnSpLocks noChangeShapeType="1"/>
            <a:stCxn id="99" idx="1"/>
          </p:cNvCxnSpPr>
          <p:nvPr/>
        </p:nvCxnSpPr>
        <p:spPr bwMode="auto">
          <a:xfrm flipH="1">
            <a:off x="1307935" y="1128509"/>
            <a:ext cx="995320" cy="455387"/>
          </a:xfrm>
          <a:prstGeom prst="straightConnector1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60" name="AutoShape 44"/>
          <p:cNvCxnSpPr>
            <a:cxnSpLocks noChangeShapeType="1"/>
            <a:endCxn id="124" idx="3"/>
          </p:cNvCxnSpPr>
          <p:nvPr/>
        </p:nvCxnSpPr>
        <p:spPr bwMode="auto">
          <a:xfrm flipH="1">
            <a:off x="1235754" y="3554699"/>
            <a:ext cx="9810" cy="208279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61" name="AutoShape 45"/>
          <p:cNvCxnSpPr>
            <a:cxnSpLocks noChangeShapeType="1"/>
            <a:endCxn id="116" idx="3"/>
          </p:cNvCxnSpPr>
          <p:nvPr/>
        </p:nvCxnSpPr>
        <p:spPr bwMode="auto">
          <a:xfrm flipH="1">
            <a:off x="1221400" y="1926230"/>
            <a:ext cx="55646" cy="327402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62" name="AutoShape 46"/>
          <p:cNvCxnSpPr>
            <a:cxnSpLocks noChangeShapeType="1"/>
          </p:cNvCxnSpPr>
          <p:nvPr/>
        </p:nvCxnSpPr>
        <p:spPr bwMode="auto">
          <a:xfrm>
            <a:off x="534817" y="2631857"/>
            <a:ext cx="512290" cy="626959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95621" name="Picture 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56" y="2400300"/>
            <a:ext cx="528638" cy="24407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5670" name="AutoShape 54"/>
          <p:cNvCxnSpPr>
            <a:cxnSpLocks noChangeShapeType="1"/>
            <a:stCxn id="35" idx="1"/>
          </p:cNvCxnSpPr>
          <p:nvPr/>
        </p:nvCxnSpPr>
        <p:spPr bwMode="auto">
          <a:xfrm flipV="1">
            <a:off x="6833964" y="1058761"/>
            <a:ext cx="1232874" cy="691183"/>
          </a:xfrm>
          <a:prstGeom prst="straightConnector1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72" name="AutoShape 56"/>
          <p:cNvCxnSpPr>
            <a:cxnSpLocks noChangeShapeType="1"/>
            <a:endCxn id="172" idx="3"/>
          </p:cNvCxnSpPr>
          <p:nvPr/>
        </p:nvCxnSpPr>
        <p:spPr bwMode="auto">
          <a:xfrm>
            <a:off x="8450778" y="1264504"/>
            <a:ext cx="89810" cy="518343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73" name="AutoShape 57"/>
          <p:cNvCxnSpPr>
            <a:cxnSpLocks noChangeShapeType="1"/>
            <a:stCxn id="172" idx="1"/>
            <a:endCxn id="495628" idx="0"/>
          </p:cNvCxnSpPr>
          <p:nvPr/>
        </p:nvCxnSpPr>
        <p:spPr bwMode="auto">
          <a:xfrm flipH="1">
            <a:off x="8122981" y="2285406"/>
            <a:ext cx="417607" cy="1081482"/>
          </a:xfrm>
          <a:prstGeom prst="straightConnector1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5628" name="AutoShape 12"/>
          <p:cNvSpPr>
            <a:spLocks noChangeArrowheads="1"/>
          </p:cNvSpPr>
          <p:nvPr/>
        </p:nvSpPr>
        <p:spPr bwMode="auto">
          <a:xfrm>
            <a:off x="7665781" y="3366888"/>
            <a:ext cx="914400" cy="85725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pl-PL" altLang="pl-PL" sz="2000" b="1" dirty="0"/>
              <a:t>==</a:t>
            </a:r>
          </a:p>
        </p:txBody>
      </p:sp>
      <p:cxnSp>
        <p:nvCxnSpPr>
          <p:cNvPr id="495675" name="AutoShape 59"/>
          <p:cNvCxnSpPr>
            <a:cxnSpLocks noChangeShapeType="1"/>
            <a:endCxn id="168" idx="2"/>
          </p:cNvCxnSpPr>
          <p:nvPr/>
        </p:nvCxnSpPr>
        <p:spPr bwMode="auto">
          <a:xfrm>
            <a:off x="6563814" y="2654613"/>
            <a:ext cx="578334" cy="337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76" name="AutoShape 60"/>
          <p:cNvCxnSpPr>
            <a:cxnSpLocks noChangeShapeType="1"/>
            <a:stCxn id="495627" idx="2"/>
          </p:cNvCxnSpPr>
          <p:nvPr/>
        </p:nvCxnSpPr>
        <p:spPr bwMode="auto">
          <a:xfrm flipH="1">
            <a:off x="7511308" y="2054858"/>
            <a:ext cx="193718" cy="492239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79" name="AutoShape 63"/>
          <p:cNvCxnSpPr>
            <a:cxnSpLocks noChangeShapeType="1"/>
            <a:stCxn id="168" idx="5"/>
            <a:endCxn id="495628" idx="0"/>
          </p:cNvCxnSpPr>
          <p:nvPr/>
        </p:nvCxnSpPr>
        <p:spPr bwMode="auto">
          <a:xfrm>
            <a:off x="7688490" y="2881252"/>
            <a:ext cx="434491" cy="485636"/>
          </a:xfrm>
          <a:prstGeom prst="straightConnector1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" name="Group 17"/>
          <p:cNvGrpSpPr/>
          <p:nvPr/>
        </p:nvGrpSpPr>
        <p:grpSpPr>
          <a:xfrm>
            <a:off x="7374032" y="1368331"/>
            <a:ext cx="748949" cy="686527"/>
            <a:chOff x="5821606" y="1353534"/>
            <a:chExt cx="748949" cy="686527"/>
          </a:xfrm>
        </p:grpSpPr>
        <p:pic>
          <p:nvPicPr>
            <p:cNvPr id="495680" name="Picture 6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5983" y="1353534"/>
              <a:ext cx="384572" cy="589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5627" name="Picture 1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1606" y="1744786"/>
              <a:ext cx="661988" cy="295275"/>
            </a:xfrm>
            <a:prstGeom prst="rect">
              <a:avLst/>
            </a:prstGeom>
            <a:solidFill>
              <a:srgbClr val="72C8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838865" y="742692"/>
            <a:ext cx="1023455" cy="388898"/>
            <a:chOff x="1959398" y="886137"/>
            <a:chExt cx="1023455" cy="388898"/>
          </a:xfrm>
        </p:grpSpPr>
        <p:grpSp>
          <p:nvGrpSpPr>
            <p:cNvPr id="85" name="Group 84"/>
            <p:cNvGrpSpPr/>
            <p:nvPr/>
          </p:nvGrpSpPr>
          <p:grpSpPr>
            <a:xfrm>
              <a:off x="1959398" y="886137"/>
              <a:ext cx="148028" cy="385816"/>
              <a:chOff x="3845151" y="1352869"/>
              <a:chExt cx="648072" cy="720080"/>
            </a:xfrm>
          </p:grpSpPr>
          <p:sp>
            <p:nvSpPr>
              <p:cNvPr id="108" name="Rectangle 107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10" name="Rectangle 109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16200000">
              <a:off x="2034375" y="957935"/>
              <a:ext cx="385816" cy="242221"/>
              <a:chOff x="1619672" y="1281046"/>
              <a:chExt cx="720080" cy="1060448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 rot="16200000">
              <a:off x="2277975" y="957935"/>
              <a:ext cx="385816" cy="242221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98" name="Rectangle 97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 rot="16200000">
              <a:off x="2520195" y="957935"/>
              <a:ext cx="385816" cy="242221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93" name="Rectangle 92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834825" y="889219"/>
              <a:ext cx="148028" cy="385816"/>
              <a:chOff x="3845151" y="1352869"/>
              <a:chExt cx="648072" cy="720080"/>
            </a:xfrm>
          </p:grpSpPr>
          <p:sp>
            <p:nvSpPr>
              <p:cNvPr id="90" name="Rectangle 89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2" name="Rectangle 91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</p:grpSp>
      <p:sp>
        <p:nvSpPr>
          <p:cNvPr id="112" name="Flowchart: Summing Junction 111"/>
          <p:cNvSpPr/>
          <p:nvPr/>
        </p:nvSpPr>
        <p:spPr>
          <a:xfrm>
            <a:off x="905858" y="1420272"/>
            <a:ext cx="640080" cy="640080"/>
          </a:xfrm>
          <a:prstGeom prst="flowChartSummingJunction">
            <a:avLst/>
          </a:prstGeom>
          <a:gradFill flip="none" rotWithShape="1">
            <a:gsLst>
              <a:gs pos="0">
                <a:schemeClr val="accent2">
                  <a:tint val="75000"/>
                  <a:shade val="85000"/>
                  <a:satMod val="230000"/>
                </a:schemeClr>
              </a:gs>
              <a:gs pos="25000">
                <a:schemeClr val="accent2">
                  <a:tint val="90000"/>
                  <a:shade val="70000"/>
                  <a:satMod val="220000"/>
                </a:schemeClr>
              </a:gs>
              <a:gs pos="50000">
                <a:schemeClr val="accent2">
                  <a:tint val="90000"/>
                  <a:shade val="58000"/>
                  <a:satMod val="225000"/>
                </a:schemeClr>
              </a:gs>
              <a:gs pos="65000">
                <a:schemeClr val="accent2">
                  <a:tint val="90000"/>
                  <a:shade val="58000"/>
                  <a:satMod val="225000"/>
                </a:schemeClr>
              </a:gs>
              <a:gs pos="80000">
                <a:schemeClr val="accent2">
                  <a:tint val="90000"/>
                  <a:shade val="69000"/>
                  <a:satMod val="220000"/>
                </a:schemeClr>
              </a:gs>
              <a:gs pos="100000">
                <a:schemeClr val="accent2">
                  <a:tint val="77000"/>
                  <a:shade val="80000"/>
                  <a:satMod val="230000"/>
                </a:schemeClr>
              </a:gs>
            </a:gsLst>
            <a:lin ang="5400000" scaled="1"/>
            <a:tileRect/>
          </a:gradFill>
          <a:scene3d>
            <a:camera prst="isometricTopUp"/>
            <a:lightRig rig="balanced" dir="t">
              <a:rot lat="0" lon="0" rev="1200000"/>
            </a:lightRig>
          </a:scene3d>
          <a:sp3d contourW="12700" prstMaterial="matte">
            <a:bevelT w="82550" h="50800"/>
            <a:contourClr>
              <a:schemeClr val="accent2">
                <a:shade val="60000"/>
                <a:satMod val="11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/>
              <a:t>F</a:t>
            </a:r>
            <a:r>
              <a:rPr lang="pl-PL" sz="2000" baseline="-25000" dirty="0" err="1"/>
              <a:t>h</a:t>
            </a:r>
            <a:endParaRPr lang="pl-PL" sz="2000" baseline="-25000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983380" y="2253632"/>
            <a:ext cx="485037" cy="502559"/>
            <a:chOff x="3492254" y="3499396"/>
            <a:chExt cx="485037" cy="502559"/>
          </a:xfrm>
        </p:grpSpPr>
        <p:sp>
          <p:nvSpPr>
            <p:cNvPr id="114" name="Rectangle 113"/>
            <p:cNvSpPr/>
            <p:nvPr/>
          </p:nvSpPr>
          <p:spPr>
            <a:xfrm rot="16200000">
              <a:off x="3290378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115" name="Rectangle 114"/>
            <p:cNvSpPr/>
            <p:nvPr/>
          </p:nvSpPr>
          <p:spPr>
            <a:xfrm rot="16200000">
              <a:off x="3389185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116" name="Rectangle 115"/>
            <p:cNvSpPr/>
            <p:nvPr/>
          </p:nvSpPr>
          <p:spPr>
            <a:xfrm rot="16200000">
              <a:off x="3478994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800" dirty="0"/>
                <a:t>01…EF</a:t>
              </a:r>
            </a:p>
            <a:p>
              <a:pPr algn="ctr"/>
              <a:endParaRPr lang="pl-PL" sz="800" dirty="0"/>
            </a:p>
          </p:txBody>
        </p:sp>
        <p:sp>
          <p:nvSpPr>
            <p:cNvPr id="117" name="Rectangle 116"/>
            <p:cNvSpPr/>
            <p:nvPr/>
          </p:nvSpPr>
          <p:spPr>
            <a:xfrm rot="16200000">
              <a:off x="3577801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118" name="Rectangle 117"/>
            <p:cNvSpPr/>
            <p:nvPr/>
          </p:nvSpPr>
          <p:spPr>
            <a:xfrm rot="16200000">
              <a:off x="3676608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</p:grpSp>
      <p:sp>
        <p:nvSpPr>
          <p:cNvPr id="119" name="Flowchart: Summing Junction 118"/>
          <p:cNvSpPr/>
          <p:nvPr/>
        </p:nvSpPr>
        <p:spPr>
          <a:xfrm>
            <a:off x="905858" y="3032045"/>
            <a:ext cx="640080" cy="640080"/>
          </a:xfrm>
          <a:prstGeom prst="flowChartSummingJunction">
            <a:avLst/>
          </a:prstGeom>
          <a:scene3d>
            <a:camera prst="isometricTopUp"/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accent1">
                <a:shade val="60000"/>
                <a:satMod val="11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l-PL" sz="2000" dirty="0"/>
              <a:t>F</a:t>
            </a:r>
            <a:r>
              <a:rPr lang="pl-PL" sz="2000" baseline="-25000" dirty="0"/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66051" y="3762978"/>
            <a:ext cx="519694" cy="502559"/>
            <a:chOff x="2456016" y="3554853"/>
            <a:chExt cx="519694" cy="502559"/>
          </a:xfrm>
        </p:grpSpPr>
        <p:grpSp>
          <p:nvGrpSpPr>
            <p:cNvPr id="121" name="Group 120"/>
            <p:cNvGrpSpPr/>
            <p:nvPr/>
          </p:nvGrpSpPr>
          <p:grpSpPr>
            <a:xfrm>
              <a:off x="2487699" y="3554853"/>
              <a:ext cx="485037" cy="502559"/>
              <a:chOff x="3492254" y="3499396"/>
              <a:chExt cx="485037" cy="502559"/>
            </a:xfrm>
            <a:solidFill>
              <a:srgbClr val="FFFF00"/>
            </a:solidFill>
          </p:grpSpPr>
          <p:sp>
            <p:nvSpPr>
              <p:cNvPr id="122" name="Rectangle 121"/>
              <p:cNvSpPr/>
              <p:nvPr/>
            </p:nvSpPr>
            <p:spPr>
              <a:xfrm rot="16200000">
                <a:off x="3290378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rot="16200000">
                <a:off x="3389185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rot="16200000">
                <a:off x="3478994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 sz="800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rot="16200000">
                <a:off x="3577801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26" name="Rectangle 125"/>
              <p:cNvSpPr/>
              <p:nvPr/>
            </p:nvSpPr>
            <p:spPr>
              <a:xfrm rot="16200000">
                <a:off x="3676608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456016" y="3677981"/>
              <a:ext cx="5196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 dirty="0"/>
                <a:t>Podpis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17629" y="1707654"/>
            <a:ext cx="519694" cy="2529945"/>
            <a:chOff x="3442323" y="2216022"/>
            <a:chExt cx="519694" cy="2529945"/>
          </a:xfrm>
        </p:grpSpPr>
        <p:grpSp>
          <p:nvGrpSpPr>
            <p:cNvPr id="130" name="Group 129"/>
            <p:cNvGrpSpPr/>
            <p:nvPr/>
          </p:nvGrpSpPr>
          <p:grpSpPr>
            <a:xfrm rot="5400000">
              <a:off x="3545505" y="2112952"/>
              <a:ext cx="296420" cy="502559"/>
              <a:chOff x="3845151" y="1352869"/>
              <a:chExt cx="648072" cy="720080"/>
            </a:xfrm>
          </p:grpSpPr>
          <p:sp>
            <p:nvSpPr>
              <p:cNvPr id="159" name="Rectangle 158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442435" y="2509930"/>
              <a:ext cx="502559" cy="485036"/>
              <a:chOff x="1619672" y="1281046"/>
              <a:chExt cx="720080" cy="1060448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442435" y="2997728"/>
              <a:ext cx="502559" cy="485036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149" name="Rectangle 148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3442435" y="3482764"/>
              <a:ext cx="502559" cy="485036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144" name="Rectangle 143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 rot="5400000">
              <a:off x="3545507" y="4346477"/>
              <a:ext cx="296420" cy="502559"/>
              <a:chOff x="3845151" y="1352869"/>
              <a:chExt cx="648072" cy="720080"/>
            </a:xfrm>
          </p:grpSpPr>
          <p:sp>
            <p:nvSpPr>
              <p:cNvPr id="141" name="Rectangle 140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2" name="Rectangle 141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 rot="5400000">
              <a:off x="3451197" y="3955499"/>
              <a:ext cx="485037" cy="502559"/>
              <a:chOff x="3492254" y="3499396"/>
              <a:chExt cx="485037" cy="502559"/>
            </a:xfrm>
            <a:solidFill>
              <a:srgbClr val="FFFF00"/>
            </a:solidFill>
          </p:grpSpPr>
          <p:sp>
            <p:nvSpPr>
              <p:cNvPr id="136" name="Rectangle 135"/>
              <p:cNvSpPr/>
              <p:nvPr/>
            </p:nvSpPr>
            <p:spPr>
              <a:xfrm rot="16200000">
                <a:off x="3290378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37" name="Rectangle 136"/>
              <p:cNvSpPr/>
              <p:nvPr/>
            </p:nvSpPr>
            <p:spPr>
              <a:xfrm rot="16200000">
                <a:off x="3389185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38" name="Rectangle 137"/>
              <p:cNvSpPr/>
              <p:nvPr/>
            </p:nvSpPr>
            <p:spPr>
              <a:xfrm rot="16200000">
                <a:off x="3478994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 sz="800" dirty="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 rot="16200000">
                <a:off x="3577801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0" name="Rectangle 139"/>
              <p:cNvSpPr/>
              <p:nvPr/>
            </p:nvSpPr>
            <p:spPr>
              <a:xfrm rot="16200000">
                <a:off x="3676608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3442323" y="4092036"/>
              <a:ext cx="5196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 dirty="0"/>
                <a:t>Podpis</a:t>
              </a:r>
            </a:p>
          </p:txBody>
        </p:sp>
      </p:grpSp>
      <p:sp>
        <p:nvSpPr>
          <p:cNvPr id="165" name="Flowchart: Summing Junction 164"/>
          <p:cNvSpPr/>
          <p:nvPr/>
        </p:nvSpPr>
        <p:spPr>
          <a:xfrm>
            <a:off x="7947699" y="598097"/>
            <a:ext cx="731520" cy="640080"/>
          </a:xfrm>
          <a:prstGeom prst="flowChartSummingJunction">
            <a:avLst/>
          </a:prstGeom>
          <a:gradFill flip="none" rotWithShape="1">
            <a:gsLst>
              <a:gs pos="0">
                <a:schemeClr val="accent2">
                  <a:tint val="75000"/>
                  <a:shade val="85000"/>
                  <a:satMod val="230000"/>
                </a:schemeClr>
              </a:gs>
              <a:gs pos="25000">
                <a:schemeClr val="accent2">
                  <a:tint val="90000"/>
                  <a:shade val="70000"/>
                  <a:satMod val="220000"/>
                </a:schemeClr>
              </a:gs>
              <a:gs pos="50000">
                <a:schemeClr val="accent2">
                  <a:tint val="90000"/>
                  <a:shade val="58000"/>
                  <a:satMod val="225000"/>
                </a:schemeClr>
              </a:gs>
              <a:gs pos="65000">
                <a:schemeClr val="accent2">
                  <a:tint val="90000"/>
                  <a:shade val="58000"/>
                  <a:satMod val="225000"/>
                </a:schemeClr>
              </a:gs>
              <a:gs pos="80000">
                <a:schemeClr val="accent2">
                  <a:tint val="90000"/>
                  <a:shade val="69000"/>
                  <a:satMod val="220000"/>
                </a:schemeClr>
              </a:gs>
              <a:gs pos="100000">
                <a:schemeClr val="accent2">
                  <a:tint val="77000"/>
                  <a:shade val="80000"/>
                  <a:satMod val="230000"/>
                </a:schemeClr>
              </a:gs>
            </a:gsLst>
            <a:lin ang="5400000" scaled="1"/>
            <a:tileRect/>
          </a:gradFill>
          <a:scene3d>
            <a:camera prst="isometricTopUp"/>
            <a:lightRig rig="balanced" dir="t">
              <a:rot lat="0" lon="0" rev="1200000"/>
            </a:lightRig>
          </a:scene3d>
          <a:sp3d contourW="12700" prstMaterial="matte">
            <a:bevelT w="82550" h="50800"/>
            <a:contourClr>
              <a:schemeClr val="accent2">
                <a:shade val="60000"/>
                <a:satMod val="11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/>
              <a:t>F</a:t>
            </a:r>
            <a:r>
              <a:rPr lang="pl-PL" sz="2000" baseline="-25000" dirty="0" err="1"/>
              <a:t>h</a:t>
            </a:r>
            <a:endParaRPr lang="pl-PL" sz="2000" baseline="-25000" dirty="0"/>
          </a:p>
        </p:txBody>
      </p:sp>
      <p:sp>
        <p:nvSpPr>
          <p:cNvPr id="168" name="Flowchart: Summing Junction 167"/>
          <p:cNvSpPr/>
          <p:nvPr/>
        </p:nvSpPr>
        <p:spPr>
          <a:xfrm>
            <a:off x="7142148" y="2334910"/>
            <a:ext cx="640080" cy="640080"/>
          </a:xfrm>
          <a:prstGeom prst="flowChartSummingJunction">
            <a:avLst/>
          </a:prstGeom>
          <a:scene3d>
            <a:camera prst="isometricTopUp"/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accent5">
                <a:shade val="60000"/>
                <a:satMod val="110000"/>
              </a:schemeClr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l-PL" sz="2000" dirty="0" err="1"/>
              <a:t>F</a:t>
            </a:r>
            <a:r>
              <a:rPr lang="pl-PL" sz="2000" baseline="-25000" dirty="0" err="1"/>
              <a:t>d</a:t>
            </a:r>
            <a:endParaRPr lang="pl-PL" sz="2000" baseline="-250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8302568" y="1782847"/>
            <a:ext cx="485037" cy="502559"/>
            <a:chOff x="3492254" y="3499396"/>
            <a:chExt cx="485037" cy="502559"/>
          </a:xfrm>
        </p:grpSpPr>
        <p:sp>
          <p:nvSpPr>
            <p:cNvPr id="170" name="Rectangle 169"/>
            <p:cNvSpPr/>
            <p:nvPr/>
          </p:nvSpPr>
          <p:spPr>
            <a:xfrm rot="16200000">
              <a:off x="3290378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171" name="Rectangle 170"/>
            <p:cNvSpPr/>
            <p:nvPr/>
          </p:nvSpPr>
          <p:spPr>
            <a:xfrm rot="16200000">
              <a:off x="3389185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172" name="Rectangle 171"/>
            <p:cNvSpPr/>
            <p:nvPr/>
          </p:nvSpPr>
          <p:spPr>
            <a:xfrm rot="16200000">
              <a:off x="3478994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800" dirty="0"/>
                <a:t>01…EF</a:t>
              </a:r>
            </a:p>
            <a:p>
              <a:pPr algn="ctr"/>
              <a:endParaRPr lang="pl-PL" sz="800" dirty="0"/>
            </a:p>
          </p:txBody>
        </p:sp>
        <p:sp>
          <p:nvSpPr>
            <p:cNvPr id="173" name="Rectangle 172"/>
            <p:cNvSpPr/>
            <p:nvPr/>
          </p:nvSpPr>
          <p:spPr>
            <a:xfrm rot="16200000">
              <a:off x="3577801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174" name="Rectangle 173"/>
            <p:cNvSpPr/>
            <p:nvPr/>
          </p:nvSpPr>
          <p:spPr>
            <a:xfrm rot="16200000">
              <a:off x="3676608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067478" y="728871"/>
            <a:ext cx="519694" cy="2529945"/>
            <a:chOff x="3442323" y="2216022"/>
            <a:chExt cx="519694" cy="2529945"/>
          </a:xfrm>
        </p:grpSpPr>
        <p:grpSp>
          <p:nvGrpSpPr>
            <p:cNvPr id="180" name="Group 179"/>
            <p:cNvGrpSpPr/>
            <p:nvPr/>
          </p:nvGrpSpPr>
          <p:grpSpPr>
            <a:xfrm rot="5400000">
              <a:off x="3545505" y="2112952"/>
              <a:ext cx="296420" cy="502559"/>
              <a:chOff x="3845151" y="1352869"/>
              <a:chExt cx="648072" cy="720080"/>
            </a:xfrm>
          </p:grpSpPr>
          <p:sp>
            <p:nvSpPr>
              <p:cNvPr id="210" name="Rectangle 209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11" name="Rectangle 210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12" name="Rectangle 211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442435" y="2509930"/>
              <a:ext cx="502559" cy="485036"/>
              <a:chOff x="1619672" y="1281046"/>
              <a:chExt cx="720080" cy="1060448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442435" y="2997728"/>
              <a:ext cx="502559" cy="485036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200" name="Rectangle 199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442435" y="3482764"/>
              <a:ext cx="502559" cy="485036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195" name="Rectangle 194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 rot="5400000">
              <a:off x="3545507" y="4346477"/>
              <a:ext cx="296420" cy="502559"/>
              <a:chOff x="3845151" y="1352869"/>
              <a:chExt cx="648072" cy="720080"/>
            </a:xfrm>
          </p:grpSpPr>
          <p:sp>
            <p:nvSpPr>
              <p:cNvPr id="192" name="Rectangle 191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3" name="Rectangle 192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 rot="5400000">
              <a:off x="3451197" y="3955499"/>
              <a:ext cx="485037" cy="502559"/>
              <a:chOff x="3492254" y="3499396"/>
              <a:chExt cx="485037" cy="502559"/>
            </a:xfrm>
            <a:solidFill>
              <a:srgbClr val="FFFF00"/>
            </a:solidFill>
          </p:grpSpPr>
          <p:sp>
            <p:nvSpPr>
              <p:cNvPr id="187" name="Rectangle 186"/>
              <p:cNvSpPr/>
              <p:nvPr/>
            </p:nvSpPr>
            <p:spPr>
              <a:xfrm rot="16200000">
                <a:off x="3290378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88" name="Rectangle 187"/>
              <p:cNvSpPr/>
              <p:nvPr/>
            </p:nvSpPr>
            <p:spPr>
              <a:xfrm rot="16200000">
                <a:off x="3389185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rot="16200000">
                <a:off x="3478994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 sz="800" dirty="0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rot="16200000">
                <a:off x="3577801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1" name="Rectangle 190"/>
              <p:cNvSpPr/>
              <p:nvPr/>
            </p:nvSpPr>
            <p:spPr>
              <a:xfrm rot="16200000">
                <a:off x="3676608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sp>
          <p:nvSpPr>
            <p:cNvPr id="186" name="TextBox 185"/>
            <p:cNvSpPr txBox="1"/>
            <p:nvPr/>
          </p:nvSpPr>
          <p:spPr>
            <a:xfrm>
              <a:off x="3442323" y="4092036"/>
              <a:ext cx="5196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 dirty="0"/>
                <a:t>Podpis</a:t>
              </a:r>
            </a:p>
          </p:txBody>
        </p:sp>
      </p:grpSp>
      <p:sp>
        <p:nvSpPr>
          <p:cNvPr id="35" name="Right Brace 34"/>
          <p:cNvSpPr/>
          <p:nvPr/>
        </p:nvSpPr>
        <p:spPr>
          <a:xfrm>
            <a:off x="6617940" y="1022779"/>
            <a:ext cx="216024" cy="1454330"/>
          </a:xfrm>
          <a:prstGeom prst="rightBrace">
            <a:avLst/>
          </a:prstGeom>
          <a:ln w="31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548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Praca domowa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Liczenie funkcji skrótu dla bardzo długich strumieni</a:t>
            </a:r>
          </a:p>
          <a:p>
            <a:pPr lvl="1"/>
            <a:r>
              <a:rPr lang="pl-PL" dirty="0"/>
              <a:t>Napisać metodę wyznaczającą wartość funkcji skrótu dla pliku o dowolnej długości.</a:t>
            </a:r>
          </a:p>
        </p:txBody>
      </p:sp>
    </p:spTree>
    <p:extLst>
      <p:ext uri="{BB962C8B-B14F-4D97-AF65-F5344CB8AC3E}">
        <p14:creationId xmlns:p14="http://schemas.microsoft.com/office/powerpoint/2010/main" val="337042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Praca domowa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Szyfrowanie plików – uzupełnić testy</a:t>
            </a:r>
          </a:p>
          <a:p>
            <a:pPr lvl="1"/>
            <a:r>
              <a:rPr lang="pl-PL" dirty="0"/>
              <a:t>Napisać metodę porównującą dwa pliki źródłowy i plik odszyfrowany.</a:t>
            </a:r>
          </a:p>
          <a:p>
            <a:pPr lvl="1"/>
            <a:r>
              <a:rPr lang="pl-PL" dirty="0"/>
              <a:t>Zdefiniować niezmiennik, który musi być spełniony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4018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rek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Videopoint">
      <a:majorFont>
        <a:latin typeface="Franklin Gothic Medium"/>
        <a:ea typeface=""/>
        <a:cs typeface=""/>
      </a:majorFont>
      <a:minorFont>
        <a:latin typeface="Verdan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P-1802020401-Helion-VideoBooks-PPTemplate</Template>
  <TotalTime>735</TotalTime>
  <Words>480</Words>
  <Application>Microsoft Office PowerPoint</Application>
  <PresentationFormat>On-screen Show (16:9)</PresentationFormat>
  <Paragraphs>77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Medium</vt:lpstr>
      <vt:lpstr>Verdana</vt:lpstr>
      <vt:lpstr>Wingdings 2</vt:lpstr>
      <vt:lpstr>1_Trek</vt:lpstr>
      <vt:lpstr>Office Theme</vt:lpstr>
      <vt:lpstr>Dane Strumieniowe Zabezpieczenie kryptograficzne Część 1</vt:lpstr>
      <vt:lpstr>Jaki mamy Problem ?</vt:lpstr>
      <vt:lpstr>PowerPoint Presentation</vt:lpstr>
      <vt:lpstr>Cele</vt:lpstr>
      <vt:lpstr>hash function</vt:lpstr>
      <vt:lpstr>Szyfrowanie</vt:lpstr>
      <vt:lpstr>Podpisywanie</vt:lpstr>
      <vt:lpstr>Praca domowa</vt:lpstr>
      <vt:lpstr>Praca domowa</vt:lpstr>
      <vt:lpstr>Dziękuję za poświęcony czas </vt:lpstr>
      <vt:lpstr>Dziękuję za poświęcony czas </vt:lpstr>
    </vt:vector>
  </TitlesOfParts>
  <Company>CAS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Dane Strumieniowe Podstawy kryptografii</dc:title>
  <dc:creator>Mariusz Postol</dc:creator>
  <cp:lastModifiedBy>Mariusz Postol</cp:lastModifiedBy>
  <cp:revision>43</cp:revision>
  <dcterms:created xsi:type="dcterms:W3CDTF">2018-08-03T15:40:58Z</dcterms:created>
  <dcterms:modified xsi:type="dcterms:W3CDTF">2023-12-12T20:14:05Z</dcterms:modified>
</cp:coreProperties>
</file>