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1" r:id="rId3"/>
    <p:sldId id="258" r:id="rId4"/>
    <p:sldId id="262" r:id="rId5"/>
    <p:sldId id="260"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2"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59205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167804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C38C08-47C7-4847-B0BE-B9D8DEEB3D1B}"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5955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pPr/>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2769945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pPr/>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C38C08-47C7-4847-B0BE-B9D8DEEB3D1B}"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6923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pPr/>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39357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2970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0973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8454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63142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E46AA-1EC0-4433-9956-E798E94A6FB7}"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4005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E46AA-1EC0-4433-9956-E798E94A6FB7}"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4421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E46AA-1EC0-4433-9956-E798E94A6FB7}"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97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E46AA-1EC0-4433-9956-E798E94A6FB7}"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1504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5993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94567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4E46AA-1EC0-4433-9956-E798E94A6FB7}" type="datetimeFigureOut">
              <a:rPr lang="en-US" smtClean="0"/>
              <a:pPr/>
              <a:t>8/6/2021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122896147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3">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6" y="-342900"/>
            <a:ext cx="10772280" cy="2616021"/>
          </a:xfrm>
        </p:spPr>
        <p:txBody>
          <a:bodyPr anchor="t">
            <a:normAutofit/>
          </a:bodyPr>
          <a:lstStyle/>
          <a:p>
            <a:pPr algn="r"/>
            <a:endParaRPr lang="en-IN" dirty="0">
              <a:solidFill>
                <a:srgbClr val="FFFFFF"/>
              </a:solidFill>
            </a:endParaRPr>
          </a:p>
          <a:p>
            <a:pPr algn="ctr"/>
            <a:r>
              <a:rPr lang="en-US" sz="10700" dirty="0">
                <a:solidFill>
                  <a:srgbClr val="FF0000"/>
                </a:solidFill>
                <a:effectLst>
                  <a:outerShdw blurRad="38100" dist="38100" dir="2700000" algn="tl">
                    <a:srgbClr val="000000">
                      <a:alpha val="43137"/>
                    </a:srgbClr>
                  </a:outerShdw>
                </a:effectLst>
                <a:latin typeface="Mistral" panose="03090702030407020403" pitchFamily="66" charset="0"/>
              </a:rPr>
              <a:t>WEB SHOWCASE</a:t>
            </a:r>
            <a:endParaRPr lang="en-IN" sz="10700" dirty="0">
              <a:solidFill>
                <a:srgbClr val="FF0000"/>
              </a:solidFill>
              <a:effectLst>
                <a:outerShdw blurRad="38100" dist="38100" dir="2700000" algn="tl">
                  <a:srgbClr val="000000">
                    <a:alpha val="43137"/>
                  </a:srgbClr>
                </a:outerShdw>
              </a:effectLst>
              <a:latin typeface="Mistral" panose="03090702030407020403" pitchFamily="66" charset="0"/>
            </a:endParaRP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95250" y="2381249"/>
            <a:ext cx="12001499" cy="2886076"/>
          </a:xfrm>
        </p:spPr>
        <p:txBody>
          <a:bodyPr anchor="b">
            <a:normAutofit lnSpcReduction="10000"/>
          </a:bodyPr>
          <a:lstStyle/>
          <a:p>
            <a:pPr algn="ctr"/>
            <a:r>
              <a:rPr lang="en-US" sz="4800" dirty="0" err="1">
                <a:solidFill>
                  <a:schemeClr val="bg1"/>
                </a:solidFill>
                <a:latin typeface="Algerian" panose="04020705040A02060702" pitchFamily="82" charset="0"/>
              </a:rPr>
              <a:t>TitLE</a:t>
            </a:r>
            <a:r>
              <a:rPr lang="en-US" sz="4800" dirty="0">
                <a:solidFill>
                  <a:schemeClr val="bg1"/>
                </a:solidFill>
                <a:latin typeface="Algerian" panose="04020705040A02060702" pitchFamily="82" charset="0"/>
              </a:rPr>
              <a:t> OF PROJECT: DISTANCE LEARNING</a:t>
            </a:r>
          </a:p>
          <a:p>
            <a:pPr algn="ctr"/>
            <a:r>
              <a:rPr lang="en-US" sz="5400" dirty="0">
                <a:solidFill>
                  <a:srgbClr val="FFFFFF"/>
                </a:solidFill>
                <a:latin typeface="Garamond" panose="02020404030301010803" pitchFamily="18" charset="0"/>
              </a:rPr>
              <a:t>TEAM NAME:WEB WIZARDS</a:t>
            </a:r>
          </a:p>
          <a:p>
            <a:r>
              <a:rPr lang="en-US" sz="3200" dirty="0">
                <a:solidFill>
                  <a:srgbClr val="FFFFFF"/>
                </a:solidFill>
                <a:latin typeface="Garamond" panose="02020404030301010803" pitchFamily="18" charset="0"/>
              </a:rPr>
              <a:t>Team Leader:</a:t>
            </a:r>
          </a:p>
          <a:p>
            <a:r>
              <a:rPr lang="en-US" sz="3200" dirty="0">
                <a:solidFill>
                  <a:srgbClr val="FFFFFF"/>
                </a:solidFill>
                <a:latin typeface="Garamond" panose="02020404030301010803" pitchFamily="18" charset="0"/>
              </a:rPr>
              <a:t>Team Members:</a:t>
            </a:r>
          </a:p>
        </p:txBody>
      </p:sp>
    </p:spTree>
    <p:extLst>
      <p:ext uri="{BB962C8B-B14F-4D97-AF65-F5344CB8AC3E}">
        <p14:creationId xmlns:p14="http://schemas.microsoft.com/office/powerpoint/2010/main" val="2115941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5" y="-409575"/>
            <a:ext cx="11410949" cy="7124699"/>
          </a:xfrm>
        </p:spPr>
        <p:txBody>
          <a:bodyPr anchor="t">
            <a:normAutofit/>
          </a:bodyPr>
          <a:lstStyle/>
          <a:p>
            <a:pPr algn="r"/>
            <a:endParaRPr lang="en-IN" dirty="0">
              <a:solidFill>
                <a:srgbClr val="FFFFFF"/>
              </a:solidFill>
            </a:endParaRPr>
          </a:p>
          <a:p>
            <a:pPr algn="ct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r>
              <a:rPr lang="en-IN" sz="9600" dirty="0">
                <a:solidFill>
                  <a:srgbClr val="FF0000"/>
                </a:solidFill>
                <a:effectLst>
                  <a:outerShdw blurRad="38100" dist="38100" dir="2700000" algn="tl">
                    <a:srgbClr val="000000">
                      <a:alpha val="43137"/>
                    </a:srgbClr>
                  </a:outerShdw>
                </a:effectLst>
                <a:latin typeface="Mistral" panose="03090702030407020403" pitchFamily="66" charset="0"/>
              </a:rPr>
              <a:t>FUTURE SCOPE </a:t>
            </a: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r>
              <a:rPr lang="en-IN" sz="9600" dirty="0">
                <a:solidFill>
                  <a:srgbClr val="FF0000"/>
                </a:solidFill>
                <a:effectLst>
                  <a:outerShdw blurRad="38100" dist="38100" dir="2700000" algn="tl">
                    <a:srgbClr val="000000">
                      <a:alpha val="43137"/>
                    </a:srgbClr>
                  </a:outerShdw>
                </a:effectLst>
                <a:latin typeface="Mistral" panose="03090702030407020403" pitchFamily="66" charset="0"/>
              </a:rPr>
              <a:t>OF PROJECT</a:t>
            </a: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428626" y="6191250"/>
            <a:ext cx="9201150" cy="457200"/>
          </a:xfrm>
        </p:spPr>
        <p:txBody>
          <a:bodyPr anchor="b">
            <a:noAutofit/>
          </a:bodyPr>
          <a:lstStyle/>
          <a:p>
            <a:endParaRPr lang="en-US" sz="2000" dirty="0">
              <a:solidFill>
                <a:srgbClr val="00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902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5" y="-409574"/>
            <a:ext cx="9324975" cy="304799"/>
          </a:xfrm>
        </p:spPr>
        <p:txBody>
          <a:bodyPr anchor="t">
            <a:normAutofit fontScale="90000"/>
          </a:bodyPr>
          <a:lstStyle/>
          <a:p>
            <a:pPr algn="r"/>
            <a:endParaRPr lang="en-IN" dirty="0">
              <a:solidFill>
                <a:srgbClr val="FFFFFF"/>
              </a:solidFill>
            </a:endParaRPr>
          </a:p>
          <a:p>
            <a:pPr algn="ct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endParaRPr lang="en-IN" sz="9600" dirty="0">
              <a:solidFill>
                <a:srgbClr val="FF0000"/>
              </a:solidFill>
              <a:effectLst>
                <a:outerShdw blurRad="38100" dist="38100" dir="2700000" algn="tl">
                  <a:srgbClr val="000000">
                    <a:alpha val="43137"/>
                  </a:srgbClr>
                </a:outerShdw>
              </a:effectLst>
              <a:latin typeface="Mistral" panose="03090702030407020403" pitchFamily="66" charset="0"/>
            </a:endParaRP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404813" y="1419225"/>
            <a:ext cx="11382374" cy="3752850"/>
          </a:xfrm>
        </p:spPr>
        <p:txBody>
          <a:bodyPr anchor="b">
            <a:noAutofit/>
          </a:bodyPr>
          <a:lstStyle/>
          <a:p>
            <a:r>
              <a:rPr lang="en-US" sz="2000" dirty="0">
                <a:solidFill>
                  <a:srgbClr val="00FFFF"/>
                </a:solidFill>
                <a:latin typeface="Arial" panose="020B0604020202020204" pitchFamily="34" charset="0"/>
                <a:cs typeface="Arial" panose="020B0604020202020204" pitchFamily="34" charset="0"/>
              </a:rPr>
              <a:t>Distance learning is a wide topic. In future, this will expand and we will get to know</a:t>
            </a:r>
          </a:p>
          <a:p>
            <a:r>
              <a:rPr lang="en-US" sz="2000" dirty="0">
                <a:solidFill>
                  <a:srgbClr val="00FFFF"/>
                </a:solidFill>
                <a:latin typeface="Arial" panose="020B0604020202020204" pitchFamily="34" charset="0"/>
                <a:cs typeface="Arial" panose="020B0604020202020204" pitchFamily="34" charset="0"/>
              </a:rPr>
              <a:t>many new things or features or technologies. So as for future scope of work, we can expand</a:t>
            </a:r>
          </a:p>
          <a:p>
            <a:r>
              <a:rPr lang="en-US" sz="2000" dirty="0">
                <a:solidFill>
                  <a:srgbClr val="00FFFF"/>
                </a:solidFill>
                <a:latin typeface="Arial" panose="020B0604020202020204" pitchFamily="34" charset="0"/>
                <a:cs typeface="Arial" panose="020B0604020202020204" pitchFamily="34" charset="0"/>
              </a:rPr>
              <a:t>our page with more information by adding more pages to it.</a:t>
            </a:r>
          </a:p>
          <a:p>
            <a:r>
              <a:rPr lang="en-US" sz="2000" dirty="0">
                <a:solidFill>
                  <a:srgbClr val="00FFFF"/>
                </a:solidFill>
                <a:latin typeface="Arial" panose="020B0604020202020204" pitchFamily="34" charset="0"/>
                <a:cs typeface="Arial" panose="020B0604020202020204" pitchFamily="34" charset="0"/>
              </a:rPr>
              <a:t>We can add videos and audios to it. Also, adding graphs can add more details to it. We can</a:t>
            </a:r>
          </a:p>
          <a:p>
            <a:r>
              <a:rPr lang="en-US" sz="2000" dirty="0">
                <a:solidFill>
                  <a:srgbClr val="00FFFF"/>
                </a:solidFill>
                <a:latin typeface="Arial" panose="020B0604020202020204" pitchFamily="34" charset="0"/>
                <a:cs typeface="Arial" panose="020B0604020202020204" pitchFamily="34" charset="0"/>
              </a:rPr>
              <a:t>use </a:t>
            </a:r>
            <a:r>
              <a:rPr lang="en-US" sz="2000" dirty="0" err="1">
                <a:solidFill>
                  <a:srgbClr val="00FFFF"/>
                </a:solidFill>
                <a:latin typeface="Arial" panose="020B0604020202020204" pitchFamily="34" charset="0"/>
                <a:cs typeface="Arial" panose="020B0604020202020204" pitchFamily="34" charset="0"/>
              </a:rPr>
              <a:t>javascript</a:t>
            </a:r>
            <a:r>
              <a:rPr lang="en-US" sz="2000" dirty="0">
                <a:solidFill>
                  <a:srgbClr val="00FFFF"/>
                </a:solidFill>
                <a:latin typeface="Arial" panose="020B0604020202020204" pitchFamily="34" charset="0"/>
                <a:cs typeface="Arial" panose="020B0604020202020204" pitchFamily="34" charset="0"/>
              </a:rPr>
              <a:t> or many more languages and can give more styling to make our webpage look</a:t>
            </a:r>
          </a:p>
          <a:p>
            <a:r>
              <a:rPr lang="en-US" sz="2000" dirty="0">
                <a:solidFill>
                  <a:srgbClr val="00FFFF"/>
                </a:solidFill>
                <a:latin typeface="Arial" panose="020B0604020202020204" pitchFamily="34" charset="0"/>
                <a:cs typeface="Arial" panose="020B0604020202020204" pitchFamily="34" charset="0"/>
              </a:rPr>
              <a:t>more creative and attractive. We will add links of useful courses from UDEMY,</a:t>
            </a:r>
          </a:p>
          <a:p>
            <a:r>
              <a:rPr lang="en-US" sz="2000" dirty="0">
                <a:solidFill>
                  <a:srgbClr val="00FFFF"/>
                </a:solidFill>
                <a:latin typeface="Arial" panose="020B0604020202020204" pitchFamily="34" charset="0"/>
                <a:cs typeface="Arial" panose="020B0604020202020204" pitchFamily="34" charset="0"/>
              </a:rPr>
              <a:t>COURSEERA, NPTEL and UNACADEMY. We will add lectures and notes for learning</a:t>
            </a:r>
          </a:p>
          <a:p>
            <a:r>
              <a:rPr lang="en-US" sz="2000" dirty="0">
                <a:solidFill>
                  <a:srgbClr val="00FFFF"/>
                </a:solidFill>
                <a:latin typeface="Arial" panose="020B0604020202020204" pitchFamily="34" charset="0"/>
                <a:cs typeface="Arial" panose="020B0604020202020204" pitchFamily="34" charset="0"/>
              </a:rPr>
              <a:t>different programming languages, GITHUB commands and other technical things which are useful.</a:t>
            </a:r>
          </a:p>
        </p:txBody>
      </p:sp>
    </p:spTree>
    <p:extLst>
      <p:ext uri="{BB962C8B-B14F-4D97-AF65-F5344CB8AC3E}">
        <p14:creationId xmlns:p14="http://schemas.microsoft.com/office/powerpoint/2010/main" val="148917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5" y="-409575"/>
            <a:ext cx="11410949" cy="7124699"/>
          </a:xfrm>
        </p:spPr>
        <p:txBody>
          <a:bodyPr anchor="t">
            <a:normAutofit/>
          </a:bodyPr>
          <a:lstStyle/>
          <a:p>
            <a:pPr algn="r"/>
            <a:endParaRPr lang="en-IN" dirty="0">
              <a:solidFill>
                <a:srgbClr val="FFFFFF"/>
              </a:solidFill>
            </a:endParaRPr>
          </a:p>
          <a:p>
            <a:pPr algn="ct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r>
              <a:rPr lang="en-IN" sz="9600" dirty="0">
                <a:solidFill>
                  <a:srgbClr val="FF0000"/>
                </a:solidFill>
                <a:effectLst>
                  <a:outerShdw blurRad="38100" dist="38100" dir="2700000" algn="tl">
                    <a:srgbClr val="000000">
                      <a:alpha val="43137"/>
                    </a:srgbClr>
                  </a:outerShdw>
                </a:effectLst>
                <a:latin typeface="Mistral" panose="03090702030407020403" pitchFamily="66" charset="0"/>
              </a:rPr>
              <a:t>THANK YOU!!</a:t>
            </a: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428626" y="6191250"/>
            <a:ext cx="9201150" cy="457200"/>
          </a:xfrm>
        </p:spPr>
        <p:txBody>
          <a:bodyPr anchor="b">
            <a:noAutofit/>
          </a:bodyPr>
          <a:lstStyle/>
          <a:p>
            <a:endParaRPr lang="en-US" sz="2000" dirty="0">
              <a:solidFill>
                <a:srgbClr val="00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45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5" y="-409574"/>
            <a:ext cx="11410949" cy="6391274"/>
          </a:xfrm>
        </p:spPr>
        <p:txBody>
          <a:bodyPr anchor="t">
            <a:normAutofit/>
          </a:bodyPr>
          <a:lstStyle/>
          <a:p>
            <a:pPr algn="r"/>
            <a:endParaRPr lang="en-IN" dirty="0">
              <a:solidFill>
                <a:srgbClr val="FFFFFF"/>
              </a:solidFill>
            </a:endParaRPr>
          </a:p>
          <a:p>
            <a:pPr algn="ct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r>
              <a:rPr lang="en-IN" sz="9600" dirty="0">
                <a:solidFill>
                  <a:srgbClr val="FF0000"/>
                </a:solidFill>
                <a:effectLst>
                  <a:outerShdw blurRad="38100" dist="38100" dir="2700000" algn="tl">
                    <a:srgbClr val="000000">
                      <a:alpha val="43137"/>
                    </a:srgbClr>
                  </a:outerShdw>
                </a:effectLst>
                <a:latin typeface="Mistral" panose="03090702030407020403" pitchFamily="66" charset="0"/>
              </a:rPr>
              <a:t>INTRODUCTION OF PROJECT</a:t>
            </a: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428626" y="6191250"/>
            <a:ext cx="9201150" cy="457200"/>
          </a:xfrm>
        </p:spPr>
        <p:txBody>
          <a:bodyPr anchor="b">
            <a:noAutofit/>
          </a:bodyPr>
          <a:lstStyle/>
          <a:p>
            <a:endParaRPr lang="en-US" sz="2000" dirty="0">
              <a:solidFill>
                <a:srgbClr val="00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690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5" y="-409574"/>
            <a:ext cx="9324975" cy="304799"/>
          </a:xfrm>
        </p:spPr>
        <p:txBody>
          <a:bodyPr anchor="t">
            <a:normAutofit fontScale="90000"/>
          </a:bodyPr>
          <a:lstStyle/>
          <a:p>
            <a:pPr algn="r"/>
            <a:endParaRPr lang="en-IN" dirty="0">
              <a:solidFill>
                <a:srgbClr val="FFFFFF"/>
              </a:solidFill>
            </a:endParaRPr>
          </a:p>
          <a:p>
            <a:pPr algn="ct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endParaRPr lang="en-IN" sz="9600" dirty="0">
              <a:solidFill>
                <a:srgbClr val="FF0000"/>
              </a:solidFill>
              <a:effectLst>
                <a:outerShdw blurRad="38100" dist="38100" dir="2700000" algn="tl">
                  <a:srgbClr val="000000">
                    <a:alpha val="43137"/>
                  </a:srgbClr>
                </a:outerShdw>
              </a:effectLst>
              <a:latin typeface="Mistral" panose="03090702030407020403" pitchFamily="66" charset="0"/>
            </a:endParaRP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428626" y="504825"/>
            <a:ext cx="11382374" cy="6143625"/>
          </a:xfrm>
        </p:spPr>
        <p:txBody>
          <a:bodyPr anchor="b">
            <a:noAutofit/>
          </a:bodyPr>
          <a:lstStyle/>
          <a:p>
            <a:r>
              <a:rPr lang="en-US" sz="2000" dirty="0">
                <a:solidFill>
                  <a:srgbClr val="00FFFF"/>
                </a:solidFill>
                <a:latin typeface="Arial" panose="020B0604020202020204" pitchFamily="34" charset="0"/>
                <a:cs typeface="Arial" panose="020B0604020202020204" pitchFamily="34" charset="0"/>
              </a:rPr>
              <a:t>In this project we have made an informative website about “DISTANCE LEARNING” using HTML and CSS. It gives us information about Distance learning, its advantages and scope in future. As we can observe that due to covid-19 pandemic, whole world is affected and at this time where students cannot be present physically at the school and colleges, with the help </a:t>
            </a:r>
            <a:r>
              <a:rPr lang="en-US" sz="2000" dirty="0" err="1">
                <a:solidFill>
                  <a:srgbClr val="00FFFF"/>
                </a:solidFill>
                <a:latin typeface="Arial" panose="020B0604020202020204" pitchFamily="34" charset="0"/>
                <a:cs typeface="Arial" panose="020B0604020202020204" pitchFamily="34" charset="0"/>
              </a:rPr>
              <a:t>ofIn</a:t>
            </a:r>
            <a:r>
              <a:rPr lang="en-US" sz="2000" dirty="0">
                <a:solidFill>
                  <a:srgbClr val="00FFFF"/>
                </a:solidFill>
                <a:latin typeface="Arial" panose="020B0604020202020204" pitchFamily="34" charset="0"/>
                <a:cs typeface="Arial" panose="020B0604020202020204" pitchFamily="34" charset="0"/>
              </a:rPr>
              <a:t> this project we have made an informative website about “DISTANCE LEARNING” using HTML and CSS. It gives us information about Distance learning, its advantages and scope in future. As we can observe that due to covid-19 pandemic, whole world is affected and at this time where students cannot be present physically at the school and colleges, with the help of online distance programs they can still study, which means there is no loss of studies and it’s only because of Distance education. Also people who live in such areas where quality of schools and colleges is bad, can </a:t>
            </a:r>
            <a:r>
              <a:rPr lang="en-US" sz="2000" dirty="0" err="1">
                <a:solidFill>
                  <a:srgbClr val="00FFFF"/>
                </a:solidFill>
                <a:latin typeface="Arial" panose="020B0604020202020204" pitchFamily="34" charset="0"/>
                <a:cs typeface="Arial" panose="020B0604020202020204" pitchFamily="34" charset="0"/>
              </a:rPr>
              <a:t>enrol</a:t>
            </a:r>
            <a:r>
              <a:rPr lang="en-US" sz="2000" dirty="0">
                <a:solidFill>
                  <a:srgbClr val="00FFFF"/>
                </a:solidFill>
                <a:latin typeface="Arial" panose="020B0604020202020204" pitchFamily="34" charset="0"/>
                <a:cs typeface="Arial" panose="020B0604020202020204" pitchFamily="34" charset="0"/>
              </a:rPr>
              <a:t> in distance learning </a:t>
            </a:r>
            <a:r>
              <a:rPr lang="en-US" sz="2000" dirty="0" err="1">
                <a:solidFill>
                  <a:srgbClr val="00FFFF"/>
                </a:solidFill>
                <a:latin typeface="Arial" panose="020B0604020202020204" pitchFamily="34" charset="0"/>
                <a:cs typeface="Arial" panose="020B0604020202020204" pitchFamily="34" charset="0"/>
              </a:rPr>
              <a:t>programmes</a:t>
            </a:r>
            <a:r>
              <a:rPr lang="en-US" sz="2000" dirty="0">
                <a:solidFill>
                  <a:srgbClr val="00FFFF"/>
                </a:solidFill>
                <a:latin typeface="Arial" panose="020B0604020202020204" pitchFamily="34" charset="0"/>
                <a:cs typeface="Arial" panose="020B0604020202020204" pitchFamily="34" charset="0"/>
              </a:rPr>
              <a:t> and will be taught by some of the best teachers of their field. online distance programs they can still study, which means there is no loss of studies and it’s only because of Distance education. Also people who live in such areas where quality of schools and colleges is bad, can </a:t>
            </a:r>
            <a:r>
              <a:rPr lang="en-US" sz="2000" dirty="0" err="1">
                <a:solidFill>
                  <a:srgbClr val="00FFFF"/>
                </a:solidFill>
                <a:latin typeface="Arial" panose="020B0604020202020204" pitchFamily="34" charset="0"/>
                <a:cs typeface="Arial" panose="020B0604020202020204" pitchFamily="34" charset="0"/>
              </a:rPr>
              <a:t>enrol</a:t>
            </a:r>
            <a:r>
              <a:rPr lang="en-US" sz="2000" dirty="0">
                <a:solidFill>
                  <a:srgbClr val="00FFFF"/>
                </a:solidFill>
                <a:latin typeface="Arial" panose="020B0604020202020204" pitchFamily="34" charset="0"/>
                <a:cs typeface="Arial" panose="020B0604020202020204" pitchFamily="34" charset="0"/>
              </a:rPr>
              <a:t> in distance learning </a:t>
            </a:r>
            <a:r>
              <a:rPr lang="en-US" sz="2000" dirty="0" err="1">
                <a:solidFill>
                  <a:srgbClr val="00FFFF"/>
                </a:solidFill>
                <a:latin typeface="Arial" panose="020B0604020202020204" pitchFamily="34" charset="0"/>
                <a:cs typeface="Arial" panose="020B0604020202020204" pitchFamily="34" charset="0"/>
              </a:rPr>
              <a:t>programmes</a:t>
            </a:r>
            <a:r>
              <a:rPr lang="en-US" sz="2000" dirty="0">
                <a:solidFill>
                  <a:srgbClr val="00FFFF"/>
                </a:solidFill>
                <a:latin typeface="Arial" panose="020B0604020202020204" pitchFamily="34" charset="0"/>
                <a:cs typeface="Arial" panose="020B0604020202020204" pitchFamily="34" charset="0"/>
              </a:rPr>
              <a:t> and will be taught by some of the best teachers of their field.</a:t>
            </a:r>
          </a:p>
          <a:p>
            <a:endParaRPr lang="en-US" sz="2000" dirty="0">
              <a:solidFill>
                <a:srgbClr val="00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39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5" y="-409575"/>
            <a:ext cx="11610975" cy="7781925"/>
          </a:xfrm>
        </p:spPr>
        <p:txBody>
          <a:bodyPr anchor="t">
            <a:normAutofit/>
          </a:bodyPr>
          <a:lstStyle/>
          <a:p>
            <a:pPr algn="r"/>
            <a:endParaRPr lang="en-IN" dirty="0">
              <a:solidFill>
                <a:srgbClr val="FFFFFF"/>
              </a:solidFill>
            </a:endParaRPr>
          </a:p>
          <a:p>
            <a:pPr algn="ct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r>
              <a:rPr lang="en-IN" sz="9600" dirty="0">
                <a:solidFill>
                  <a:srgbClr val="FF0000"/>
                </a:solidFill>
                <a:effectLst>
                  <a:outerShdw blurRad="38100" dist="38100" dir="2700000" algn="tl">
                    <a:srgbClr val="000000">
                      <a:alpha val="43137"/>
                    </a:srgbClr>
                  </a:outerShdw>
                </a:effectLst>
                <a:latin typeface="Mistral" panose="03090702030407020403" pitchFamily="66" charset="0"/>
              </a:rPr>
              <a:t>SCREENSHOTS OF </a:t>
            </a: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r>
              <a:rPr lang="en-IN" sz="9600" dirty="0">
                <a:solidFill>
                  <a:srgbClr val="FF0000"/>
                </a:solidFill>
                <a:effectLst>
                  <a:outerShdw blurRad="38100" dist="38100" dir="2700000" algn="tl">
                    <a:srgbClr val="000000">
                      <a:alpha val="43137"/>
                    </a:srgbClr>
                  </a:outerShdw>
                </a:effectLst>
                <a:latin typeface="Mistral" panose="03090702030407020403" pitchFamily="66" charset="0"/>
              </a:rPr>
              <a:t>PROJECT</a:t>
            </a: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flipV="1">
            <a:off x="428626" y="6648450"/>
            <a:ext cx="9201150" cy="66674"/>
          </a:xfrm>
        </p:spPr>
        <p:txBody>
          <a:bodyPr anchor="b">
            <a:noAutofit/>
          </a:bodyPr>
          <a:lstStyle/>
          <a:p>
            <a:endParaRPr lang="en-US" sz="2000" dirty="0">
              <a:solidFill>
                <a:srgbClr val="00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763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6" y="-409574"/>
            <a:ext cx="10772280" cy="2351530"/>
          </a:xfrm>
        </p:spPr>
        <p:txBody>
          <a:bodyPr anchor="t">
            <a:normAutofit/>
          </a:bodyPr>
          <a:lstStyle/>
          <a:p>
            <a:pPr algn="r"/>
            <a:endParaRPr lang="en-IN" dirty="0">
              <a:solidFill>
                <a:srgbClr val="FFFFFF"/>
              </a:solidFill>
            </a:endParaRPr>
          </a:p>
          <a:p>
            <a:pPr algn="ctr"/>
            <a:r>
              <a:rPr lang="en-IN" sz="8800" dirty="0">
                <a:solidFill>
                  <a:srgbClr val="FF0000"/>
                </a:solidFill>
                <a:effectLst>
                  <a:outerShdw blurRad="38100" dist="38100" dir="2700000" algn="tl">
                    <a:srgbClr val="000000">
                      <a:alpha val="43137"/>
                    </a:srgbClr>
                  </a:outerShdw>
                </a:effectLst>
                <a:latin typeface="Mistral" panose="03090702030407020403" pitchFamily="66" charset="0"/>
              </a:rPr>
              <a:t>SCREENSHOTS</a:t>
            </a: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428625" y="2228850"/>
            <a:ext cx="11553825" cy="4419600"/>
          </a:xfrm>
        </p:spPr>
        <p:txBody>
          <a:bodyPr anchor="b">
            <a:noAutofit/>
          </a:bodyPr>
          <a:lstStyle/>
          <a:p>
            <a:endParaRPr lang="en-US" sz="2000" dirty="0">
              <a:solidFill>
                <a:srgbClr val="00FFFF"/>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7BC37A4-CF4E-4C51-97AC-4F5397DC7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3066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5" y="-409574"/>
            <a:ext cx="9324975" cy="304799"/>
          </a:xfrm>
        </p:spPr>
        <p:txBody>
          <a:bodyPr anchor="t">
            <a:normAutofit fontScale="90000"/>
          </a:bodyPr>
          <a:lstStyle/>
          <a:p>
            <a:pPr algn="r"/>
            <a:endParaRPr lang="en-IN" dirty="0">
              <a:solidFill>
                <a:srgbClr val="FFFFFF"/>
              </a:solidFill>
            </a:endParaRPr>
          </a:p>
          <a:p>
            <a:pPr algn="ct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endParaRPr lang="en-IN" sz="9600" dirty="0">
              <a:solidFill>
                <a:srgbClr val="FF0000"/>
              </a:solidFill>
              <a:effectLst>
                <a:outerShdw blurRad="38100" dist="38100" dir="2700000" algn="tl">
                  <a:srgbClr val="000000">
                    <a:alpha val="43137"/>
                  </a:srgbClr>
                </a:outerShdw>
              </a:effectLst>
              <a:latin typeface="Mistral" panose="03090702030407020403" pitchFamily="66" charset="0"/>
            </a:endParaRP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428626" y="504825"/>
            <a:ext cx="11382374" cy="6143625"/>
          </a:xfrm>
        </p:spPr>
        <p:txBody>
          <a:bodyPr anchor="b">
            <a:noAutofit/>
          </a:bodyPr>
          <a:lstStyle/>
          <a:p>
            <a:endParaRPr lang="en-US" sz="2000" dirty="0">
              <a:solidFill>
                <a:srgbClr val="00FFFF"/>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F646643-1EFF-493A-ACBE-D6F7B9109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9444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5" y="-409574"/>
            <a:ext cx="9324975" cy="304799"/>
          </a:xfrm>
        </p:spPr>
        <p:txBody>
          <a:bodyPr anchor="t">
            <a:normAutofit fontScale="90000"/>
          </a:bodyPr>
          <a:lstStyle/>
          <a:p>
            <a:pPr algn="r"/>
            <a:endParaRPr lang="en-IN" dirty="0">
              <a:solidFill>
                <a:srgbClr val="FFFFFF"/>
              </a:solidFill>
            </a:endParaRPr>
          </a:p>
          <a:p>
            <a:pPr algn="ct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endParaRPr lang="en-IN" sz="9600" dirty="0">
              <a:solidFill>
                <a:srgbClr val="FF0000"/>
              </a:solidFill>
              <a:effectLst>
                <a:outerShdw blurRad="38100" dist="38100" dir="2700000" algn="tl">
                  <a:srgbClr val="000000">
                    <a:alpha val="43137"/>
                  </a:srgbClr>
                </a:outerShdw>
              </a:effectLst>
              <a:latin typeface="Mistral" panose="03090702030407020403" pitchFamily="66" charset="0"/>
            </a:endParaRP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428626" y="504825"/>
            <a:ext cx="11382374" cy="6143625"/>
          </a:xfrm>
        </p:spPr>
        <p:txBody>
          <a:bodyPr anchor="b">
            <a:noAutofit/>
          </a:bodyPr>
          <a:lstStyle/>
          <a:p>
            <a:endParaRPr lang="en-US" sz="2000" dirty="0">
              <a:solidFill>
                <a:srgbClr val="00FFFF"/>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B7AFD8E-625D-4267-9AA9-49BA88195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1941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5" y="-409574"/>
            <a:ext cx="9324975" cy="304799"/>
          </a:xfrm>
        </p:spPr>
        <p:txBody>
          <a:bodyPr anchor="t">
            <a:normAutofit fontScale="90000"/>
          </a:bodyPr>
          <a:lstStyle/>
          <a:p>
            <a:pPr algn="r"/>
            <a:endParaRPr lang="en-IN" dirty="0">
              <a:solidFill>
                <a:srgbClr val="FFFFFF"/>
              </a:solidFill>
            </a:endParaRPr>
          </a:p>
          <a:p>
            <a:pPr algn="ct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endParaRPr lang="en-IN" sz="9600" dirty="0">
              <a:solidFill>
                <a:srgbClr val="FF0000"/>
              </a:solidFill>
              <a:effectLst>
                <a:outerShdw blurRad="38100" dist="38100" dir="2700000" algn="tl">
                  <a:srgbClr val="000000">
                    <a:alpha val="43137"/>
                  </a:srgbClr>
                </a:outerShdw>
              </a:effectLst>
              <a:latin typeface="Mistral" panose="03090702030407020403" pitchFamily="66" charset="0"/>
            </a:endParaRP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428626" y="504825"/>
            <a:ext cx="11382374" cy="6143625"/>
          </a:xfrm>
        </p:spPr>
        <p:txBody>
          <a:bodyPr anchor="b">
            <a:noAutofit/>
          </a:bodyPr>
          <a:lstStyle/>
          <a:p>
            <a:endParaRPr lang="en-US" sz="2000" dirty="0">
              <a:solidFill>
                <a:srgbClr val="00FFFF"/>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173FD03-0BF1-45B3-987C-9355C800C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5029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gital blue  and red wire concept">
            <a:extLst>
              <a:ext uri="{FF2B5EF4-FFF2-40B4-BE49-F238E27FC236}">
                <a16:creationId xmlns:a16="http://schemas.microsoft.com/office/drawing/2014/main" id="{CBE60456-7E2F-4538-90E1-B87F6E0F378E}"/>
              </a:ext>
            </a:extLst>
          </p:cNvPr>
          <p:cNvPicPr>
            <a:picLocks noChangeAspect="1"/>
          </p:cNvPicPr>
          <p:nvPr/>
        </p:nvPicPr>
        <p:blipFill rotWithShape="1">
          <a:blip r:embed="rId2">
            <a:alphaModFix/>
          </a:blip>
          <a:srcRect b="2"/>
          <a:stretch/>
        </p:blipFill>
        <p:spPr>
          <a:xfrm>
            <a:off x="1" y="152"/>
            <a:ext cx="12191999" cy="6857848"/>
          </a:xfrm>
          <a:prstGeom prst="rect">
            <a:avLst/>
          </a:prstGeom>
        </p:spPr>
      </p:pic>
      <p:sp>
        <p:nvSpPr>
          <p:cNvPr id="2" name="Title 1">
            <a:extLst>
              <a:ext uri="{FF2B5EF4-FFF2-40B4-BE49-F238E27FC236}">
                <a16:creationId xmlns:a16="http://schemas.microsoft.com/office/drawing/2014/main" id="{37389672-0E43-421F-8BBC-5542F64381B6}"/>
              </a:ext>
            </a:extLst>
          </p:cNvPr>
          <p:cNvSpPr>
            <a:spLocks noGrp="1"/>
          </p:cNvSpPr>
          <p:nvPr>
            <p:ph type="ctrTitle"/>
          </p:nvPr>
        </p:nvSpPr>
        <p:spPr>
          <a:xfrm>
            <a:off x="428625" y="-409574"/>
            <a:ext cx="9324975" cy="304799"/>
          </a:xfrm>
        </p:spPr>
        <p:txBody>
          <a:bodyPr anchor="t">
            <a:normAutofit fontScale="90000"/>
          </a:bodyPr>
          <a:lstStyle/>
          <a:p>
            <a:pPr algn="r"/>
            <a:endParaRPr lang="en-IN" dirty="0">
              <a:solidFill>
                <a:srgbClr val="FFFFFF"/>
              </a:solidFill>
            </a:endParaRPr>
          </a:p>
          <a:p>
            <a:pPr algn="ctr"/>
            <a:br>
              <a:rPr lang="en-IN" sz="9600" dirty="0">
                <a:solidFill>
                  <a:srgbClr val="FF0000"/>
                </a:solidFill>
                <a:effectLst>
                  <a:outerShdw blurRad="38100" dist="38100" dir="2700000" algn="tl">
                    <a:srgbClr val="000000">
                      <a:alpha val="43137"/>
                    </a:srgbClr>
                  </a:outerShdw>
                </a:effectLst>
                <a:latin typeface="Mistral" panose="03090702030407020403" pitchFamily="66" charset="0"/>
              </a:rPr>
            </a:br>
            <a:endParaRPr lang="en-IN" sz="9600" dirty="0">
              <a:solidFill>
                <a:srgbClr val="FF0000"/>
              </a:solidFill>
              <a:effectLst>
                <a:outerShdw blurRad="38100" dist="38100" dir="2700000" algn="tl">
                  <a:srgbClr val="000000">
                    <a:alpha val="43137"/>
                  </a:srgbClr>
                </a:outerShdw>
              </a:effectLst>
              <a:latin typeface="Mistral" panose="03090702030407020403" pitchFamily="66" charset="0"/>
            </a:endParaRPr>
          </a:p>
        </p:txBody>
      </p:sp>
      <p:sp>
        <p:nvSpPr>
          <p:cNvPr id="3" name="Subtitle 2">
            <a:extLst>
              <a:ext uri="{FF2B5EF4-FFF2-40B4-BE49-F238E27FC236}">
                <a16:creationId xmlns:a16="http://schemas.microsoft.com/office/drawing/2014/main" id="{BEC09E18-4430-446B-809A-89816FD0A7BC}"/>
              </a:ext>
            </a:extLst>
          </p:cNvPr>
          <p:cNvSpPr>
            <a:spLocks noGrp="1"/>
          </p:cNvSpPr>
          <p:nvPr>
            <p:ph type="subTitle" idx="1"/>
          </p:nvPr>
        </p:nvSpPr>
        <p:spPr>
          <a:xfrm>
            <a:off x="428626" y="504825"/>
            <a:ext cx="11382374" cy="6143625"/>
          </a:xfrm>
        </p:spPr>
        <p:txBody>
          <a:bodyPr anchor="b">
            <a:noAutofit/>
          </a:bodyPr>
          <a:lstStyle/>
          <a:p>
            <a:endParaRPr lang="en-US" sz="2000" dirty="0">
              <a:solidFill>
                <a:srgbClr val="00FFFF"/>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8F3EFFE-36D1-47F5-AEB4-2D804BF7B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240247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TotalTime>
  <Words>431</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Century Gothic</vt:lpstr>
      <vt:lpstr>Garamond</vt:lpstr>
      <vt:lpstr>Mistral</vt:lpstr>
      <vt:lpstr>Wingdings 3</vt:lpstr>
      <vt:lpstr>Wisp</vt:lpstr>
      <vt:lpstr> WEB SHOWCASE</vt:lpstr>
      <vt:lpstr>  INTRODUCTION OF PROJECT</vt:lpstr>
      <vt:lpstr>  </vt:lpstr>
      <vt:lpstr>  SCREENSHOTS OF  PROJECT</vt:lpstr>
      <vt:lpstr> SCREENSHOTS</vt:lpstr>
      <vt:lpstr>  </vt:lpstr>
      <vt:lpstr>  </vt:lpstr>
      <vt:lpstr>  </vt:lpstr>
      <vt:lpstr>  </vt:lpstr>
      <vt:lpstr>  FUTURE SCOPE  OF PROJECT</vt:lpstr>
      <vt:lpstr>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WEB SHOWCASE</dc:title>
  <dc:creator>Lakshay Tanwani</dc:creator>
  <cp:lastModifiedBy>Lakshay Tanwani</cp:lastModifiedBy>
  <cp:revision>1</cp:revision>
  <dcterms:created xsi:type="dcterms:W3CDTF">2021-08-05T18:42:27Z</dcterms:created>
  <dcterms:modified xsi:type="dcterms:W3CDTF">2021-08-05T19:20:04Z</dcterms:modified>
</cp:coreProperties>
</file>