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F5BF-C036-4D9D-A9E9-BA06156EAB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33C0F1-CEDC-4FC8-AB76-4CFCA0AB45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31E956-A5F6-4A89-B402-0910FC0A88CC}"/>
              </a:ext>
            </a:extLst>
          </p:cNvPr>
          <p:cNvSpPr>
            <a:spLocks noGrp="1"/>
          </p:cNvSpPr>
          <p:nvPr>
            <p:ph type="dt" sz="half" idx="10"/>
          </p:nvPr>
        </p:nvSpPr>
        <p:spPr/>
        <p:txBody>
          <a:bodyPr/>
          <a:lstStyle/>
          <a:p>
            <a:fld id="{8B65DA7B-0E81-4A3E-A8AE-18CA0D45185B}" type="datetimeFigureOut">
              <a:rPr lang="en-US" smtClean="0"/>
              <a:t>4/8/2021</a:t>
            </a:fld>
            <a:endParaRPr lang="en-US"/>
          </a:p>
        </p:txBody>
      </p:sp>
      <p:sp>
        <p:nvSpPr>
          <p:cNvPr id="5" name="Footer Placeholder 4">
            <a:extLst>
              <a:ext uri="{FF2B5EF4-FFF2-40B4-BE49-F238E27FC236}">
                <a16:creationId xmlns:a16="http://schemas.microsoft.com/office/drawing/2014/main" id="{FFE1E483-2651-431E-8310-1D03A5469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45A1F-6968-44B1-A837-BE1072DF314E}"/>
              </a:ext>
            </a:extLst>
          </p:cNvPr>
          <p:cNvSpPr>
            <a:spLocks noGrp="1"/>
          </p:cNvSpPr>
          <p:nvPr>
            <p:ph type="sldNum" sz="quarter" idx="12"/>
          </p:nvPr>
        </p:nvSpPr>
        <p:spPr/>
        <p:txBody>
          <a:bodyPr/>
          <a:lstStyle/>
          <a:p>
            <a:fld id="{3936B090-4C98-4825-8753-5243259AF8F7}" type="slidenum">
              <a:rPr lang="en-US" smtClean="0"/>
              <a:t>‹#›</a:t>
            </a:fld>
            <a:endParaRPr lang="en-US"/>
          </a:p>
        </p:txBody>
      </p:sp>
    </p:spTree>
    <p:extLst>
      <p:ext uri="{BB962C8B-B14F-4D97-AF65-F5344CB8AC3E}">
        <p14:creationId xmlns:p14="http://schemas.microsoft.com/office/powerpoint/2010/main" val="136253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CE84-A6CB-454B-B9DF-D4D4D9C270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EAFFA-8B27-4089-BC95-69C44F4889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FAF0BE-00ED-4273-8E3A-571D789A753A}"/>
              </a:ext>
            </a:extLst>
          </p:cNvPr>
          <p:cNvSpPr>
            <a:spLocks noGrp="1"/>
          </p:cNvSpPr>
          <p:nvPr>
            <p:ph type="dt" sz="half" idx="10"/>
          </p:nvPr>
        </p:nvSpPr>
        <p:spPr/>
        <p:txBody>
          <a:bodyPr/>
          <a:lstStyle/>
          <a:p>
            <a:fld id="{8B65DA7B-0E81-4A3E-A8AE-18CA0D45185B}" type="datetimeFigureOut">
              <a:rPr lang="en-US" smtClean="0"/>
              <a:t>4/8/2021</a:t>
            </a:fld>
            <a:endParaRPr lang="en-US"/>
          </a:p>
        </p:txBody>
      </p:sp>
      <p:sp>
        <p:nvSpPr>
          <p:cNvPr id="5" name="Footer Placeholder 4">
            <a:extLst>
              <a:ext uri="{FF2B5EF4-FFF2-40B4-BE49-F238E27FC236}">
                <a16:creationId xmlns:a16="http://schemas.microsoft.com/office/drawing/2014/main" id="{5FBA4159-6389-46FB-9CE7-2EC1FBD37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39C49-7E81-4955-8605-07C321584D41}"/>
              </a:ext>
            </a:extLst>
          </p:cNvPr>
          <p:cNvSpPr>
            <a:spLocks noGrp="1"/>
          </p:cNvSpPr>
          <p:nvPr>
            <p:ph type="sldNum" sz="quarter" idx="12"/>
          </p:nvPr>
        </p:nvSpPr>
        <p:spPr/>
        <p:txBody>
          <a:bodyPr/>
          <a:lstStyle/>
          <a:p>
            <a:fld id="{3936B090-4C98-4825-8753-5243259AF8F7}" type="slidenum">
              <a:rPr lang="en-US" smtClean="0"/>
              <a:t>‹#›</a:t>
            </a:fld>
            <a:endParaRPr lang="en-US"/>
          </a:p>
        </p:txBody>
      </p:sp>
    </p:spTree>
    <p:extLst>
      <p:ext uri="{BB962C8B-B14F-4D97-AF65-F5344CB8AC3E}">
        <p14:creationId xmlns:p14="http://schemas.microsoft.com/office/powerpoint/2010/main" val="924811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7C9A1A-DF16-4F58-B6E5-4C5C58EBBE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84C5C7-B9E0-46F8-93D3-192CFAEB24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F6945-62D1-415B-8971-C20B4136C6AF}"/>
              </a:ext>
            </a:extLst>
          </p:cNvPr>
          <p:cNvSpPr>
            <a:spLocks noGrp="1"/>
          </p:cNvSpPr>
          <p:nvPr>
            <p:ph type="dt" sz="half" idx="10"/>
          </p:nvPr>
        </p:nvSpPr>
        <p:spPr/>
        <p:txBody>
          <a:bodyPr/>
          <a:lstStyle/>
          <a:p>
            <a:fld id="{8B65DA7B-0E81-4A3E-A8AE-18CA0D45185B}" type="datetimeFigureOut">
              <a:rPr lang="en-US" smtClean="0"/>
              <a:t>4/8/2021</a:t>
            </a:fld>
            <a:endParaRPr lang="en-US"/>
          </a:p>
        </p:txBody>
      </p:sp>
      <p:sp>
        <p:nvSpPr>
          <p:cNvPr id="5" name="Footer Placeholder 4">
            <a:extLst>
              <a:ext uri="{FF2B5EF4-FFF2-40B4-BE49-F238E27FC236}">
                <a16:creationId xmlns:a16="http://schemas.microsoft.com/office/drawing/2014/main" id="{A3E732EE-3464-416B-B7DF-13EEAE358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11DDB-B41A-42B7-AC76-565741AE1F0D}"/>
              </a:ext>
            </a:extLst>
          </p:cNvPr>
          <p:cNvSpPr>
            <a:spLocks noGrp="1"/>
          </p:cNvSpPr>
          <p:nvPr>
            <p:ph type="sldNum" sz="quarter" idx="12"/>
          </p:nvPr>
        </p:nvSpPr>
        <p:spPr/>
        <p:txBody>
          <a:bodyPr/>
          <a:lstStyle/>
          <a:p>
            <a:fld id="{3936B090-4C98-4825-8753-5243259AF8F7}" type="slidenum">
              <a:rPr lang="en-US" smtClean="0"/>
              <a:t>‹#›</a:t>
            </a:fld>
            <a:endParaRPr lang="en-US"/>
          </a:p>
        </p:txBody>
      </p:sp>
    </p:spTree>
    <p:extLst>
      <p:ext uri="{BB962C8B-B14F-4D97-AF65-F5344CB8AC3E}">
        <p14:creationId xmlns:p14="http://schemas.microsoft.com/office/powerpoint/2010/main" val="348752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67533-8A43-44A9-A7D0-12EB7C73E0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FFCFD3-532C-4AB8-B36E-CF02CDB33D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D3495-522F-49FA-8F7F-C7EBAF0BB126}"/>
              </a:ext>
            </a:extLst>
          </p:cNvPr>
          <p:cNvSpPr>
            <a:spLocks noGrp="1"/>
          </p:cNvSpPr>
          <p:nvPr>
            <p:ph type="dt" sz="half" idx="10"/>
          </p:nvPr>
        </p:nvSpPr>
        <p:spPr/>
        <p:txBody>
          <a:bodyPr/>
          <a:lstStyle/>
          <a:p>
            <a:fld id="{8B65DA7B-0E81-4A3E-A8AE-18CA0D45185B}" type="datetimeFigureOut">
              <a:rPr lang="en-US" smtClean="0"/>
              <a:t>4/8/2021</a:t>
            </a:fld>
            <a:endParaRPr lang="en-US"/>
          </a:p>
        </p:txBody>
      </p:sp>
      <p:sp>
        <p:nvSpPr>
          <p:cNvPr id="5" name="Footer Placeholder 4">
            <a:extLst>
              <a:ext uri="{FF2B5EF4-FFF2-40B4-BE49-F238E27FC236}">
                <a16:creationId xmlns:a16="http://schemas.microsoft.com/office/drawing/2014/main" id="{8D1E4D8E-3214-417D-8CA7-B781320A5C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5BAE0-27D3-4071-8F65-B1ECD9560870}"/>
              </a:ext>
            </a:extLst>
          </p:cNvPr>
          <p:cNvSpPr>
            <a:spLocks noGrp="1"/>
          </p:cNvSpPr>
          <p:nvPr>
            <p:ph type="sldNum" sz="quarter" idx="12"/>
          </p:nvPr>
        </p:nvSpPr>
        <p:spPr/>
        <p:txBody>
          <a:bodyPr/>
          <a:lstStyle/>
          <a:p>
            <a:fld id="{3936B090-4C98-4825-8753-5243259AF8F7}" type="slidenum">
              <a:rPr lang="en-US" smtClean="0"/>
              <a:t>‹#›</a:t>
            </a:fld>
            <a:endParaRPr lang="en-US"/>
          </a:p>
        </p:txBody>
      </p:sp>
    </p:spTree>
    <p:extLst>
      <p:ext uri="{BB962C8B-B14F-4D97-AF65-F5344CB8AC3E}">
        <p14:creationId xmlns:p14="http://schemas.microsoft.com/office/powerpoint/2010/main" val="360399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5E443-E70E-40AA-B6A6-30CE8B08B2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59D34B-815F-4CB3-8037-B68714BD3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C49A41-1278-457E-AEBD-1EAB3D3915D0}"/>
              </a:ext>
            </a:extLst>
          </p:cNvPr>
          <p:cNvSpPr>
            <a:spLocks noGrp="1"/>
          </p:cNvSpPr>
          <p:nvPr>
            <p:ph type="dt" sz="half" idx="10"/>
          </p:nvPr>
        </p:nvSpPr>
        <p:spPr/>
        <p:txBody>
          <a:bodyPr/>
          <a:lstStyle/>
          <a:p>
            <a:fld id="{8B65DA7B-0E81-4A3E-A8AE-18CA0D45185B}" type="datetimeFigureOut">
              <a:rPr lang="en-US" smtClean="0"/>
              <a:t>4/8/2021</a:t>
            </a:fld>
            <a:endParaRPr lang="en-US"/>
          </a:p>
        </p:txBody>
      </p:sp>
      <p:sp>
        <p:nvSpPr>
          <p:cNvPr id="5" name="Footer Placeholder 4">
            <a:extLst>
              <a:ext uri="{FF2B5EF4-FFF2-40B4-BE49-F238E27FC236}">
                <a16:creationId xmlns:a16="http://schemas.microsoft.com/office/drawing/2014/main" id="{5344976D-8C74-4E2A-A5C8-24F13E4914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3C474-4CD0-45D7-8784-EF47D303652D}"/>
              </a:ext>
            </a:extLst>
          </p:cNvPr>
          <p:cNvSpPr>
            <a:spLocks noGrp="1"/>
          </p:cNvSpPr>
          <p:nvPr>
            <p:ph type="sldNum" sz="quarter" idx="12"/>
          </p:nvPr>
        </p:nvSpPr>
        <p:spPr/>
        <p:txBody>
          <a:bodyPr/>
          <a:lstStyle/>
          <a:p>
            <a:fld id="{3936B090-4C98-4825-8753-5243259AF8F7}" type="slidenum">
              <a:rPr lang="en-US" smtClean="0"/>
              <a:t>‹#›</a:t>
            </a:fld>
            <a:endParaRPr lang="en-US"/>
          </a:p>
        </p:txBody>
      </p:sp>
    </p:spTree>
    <p:extLst>
      <p:ext uri="{BB962C8B-B14F-4D97-AF65-F5344CB8AC3E}">
        <p14:creationId xmlns:p14="http://schemas.microsoft.com/office/powerpoint/2010/main" val="564268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88147-4AF6-4110-86AB-A1FD0E418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38DD4F-F4AC-4DA7-826D-F0525ECD24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F43F72-DA4B-45E8-B6CA-7A1F6D0338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635B44-9623-45FE-9E20-02787EBCF966}"/>
              </a:ext>
            </a:extLst>
          </p:cNvPr>
          <p:cNvSpPr>
            <a:spLocks noGrp="1"/>
          </p:cNvSpPr>
          <p:nvPr>
            <p:ph type="dt" sz="half" idx="10"/>
          </p:nvPr>
        </p:nvSpPr>
        <p:spPr/>
        <p:txBody>
          <a:bodyPr/>
          <a:lstStyle/>
          <a:p>
            <a:fld id="{8B65DA7B-0E81-4A3E-A8AE-18CA0D45185B}" type="datetimeFigureOut">
              <a:rPr lang="en-US" smtClean="0"/>
              <a:t>4/8/2021</a:t>
            </a:fld>
            <a:endParaRPr lang="en-US"/>
          </a:p>
        </p:txBody>
      </p:sp>
      <p:sp>
        <p:nvSpPr>
          <p:cNvPr id="6" name="Footer Placeholder 5">
            <a:extLst>
              <a:ext uri="{FF2B5EF4-FFF2-40B4-BE49-F238E27FC236}">
                <a16:creationId xmlns:a16="http://schemas.microsoft.com/office/drawing/2014/main" id="{5E81D989-4DEC-40C5-A4D1-A0A438BE36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7EE812-B4B1-47CF-83B3-DF1646E08D80}"/>
              </a:ext>
            </a:extLst>
          </p:cNvPr>
          <p:cNvSpPr>
            <a:spLocks noGrp="1"/>
          </p:cNvSpPr>
          <p:nvPr>
            <p:ph type="sldNum" sz="quarter" idx="12"/>
          </p:nvPr>
        </p:nvSpPr>
        <p:spPr/>
        <p:txBody>
          <a:bodyPr/>
          <a:lstStyle/>
          <a:p>
            <a:fld id="{3936B090-4C98-4825-8753-5243259AF8F7}" type="slidenum">
              <a:rPr lang="en-US" smtClean="0"/>
              <a:t>‹#›</a:t>
            </a:fld>
            <a:endParaRPr lang="en-US"/>
          </a:p>
        </p:txBody>
      </p:sp>
    </p:spTree>
    <p:extLst>
      <p:ext uri="{BB962C8B-B14F-4D97-AF65-F5344CB8AC3E}">
        <p14:creationId xmlns:p14="http://schemas.microsoft.com/office/powerpoint/2010/main" val="1910778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4E631-8B3F-4E11-B915-9429E112F7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B2E907-E2E7-425A-8344-1D0ABF4DF7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E6AC19-BB7C-4DEA-A4EE-2F302AFB20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2C354E-7A7F-4F33-AA1B-4244CDA868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2C6B12-AB1D-410B-8AB5-4D4FF24120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E6A0F2-101B-4A8D-8249-A28227307CC7}"/>
              </a:ext>
            </a:extLst>
          </p:cNvPr>
          <p:cNvSpPr>
            <a:spLocks noGrp="1"/>
          </p:cNvSpPr>
          <p:nvPr>
            <p:ph type="dt" sz="half" idx="10"/>
          </p:nvPr>
        </p:nvSpPr>
        <p:spPr/>
        <p:txBody>
          <a:bodyPr/>
          <a:lstStyle/>
          <a:p>
            <a:fld id="{8B65DA7B-0E81-4A3E-A8AE-18CA0D45185B}" type="datetimeFigureOut">
              <a:rPr lang="en-US" smtClean="0"/>
              <a:t>4/8/2021</a:t>
            </a:fld>
            <a:endParaRPr lang="en-US"/>
          </a:p>
        </p:txBody>
      </p:sp>
      <p:sp>
        <p:nvSpPr>
          <p:cNvPr id="8" name="Footer Placeholder 7">
            <a:extLst>
              <a:ext uri="{FF2B5EF4-FFF2-40B4-BE49-F238E27FC236}">
                <a16:creationId xmlns:a16="http://schemas.microsoft.com/office/drawing/2014/main" id="{9DC468D7-F939-423B-9A37-DBB3ED2278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0E0E74-ED98-40FB-B364-CFC3C556F87B}"/>
              </a:ext>
            </a:extLst>
          </p:cNvPr>
          <p:cNvSpPr>
            <a:spLocks noGrp="1"/>
          </p:cNvSpPr>
          <p:nvPr>
            <p:ph type="sldNum" sz="quarter" idx="12"/>
          </p:nvPr>
        </p:nvSpPr>
        <p:spPr/>
        <p:txBody>
          <a:bodyPr/>
          <a:lstStyle/>
          <a:p>
            <a:fld id="{3936B090-4C98-4825-8753-5243259AF8F7}" type="slidenum">
              <a:rPr lang="en-US" smtClean="0"/>
              <a:t>‹#›</a:t>
            </a:fld>
            <a:endParaRPr lang="en-US"/>
          </a:p>
        </p:txBody>
      </p:sp>
    </p:spTree>
    <p:extLst>
      <p:ext uri="{BB962C8B-B14F-4D97-AF65-F5344CB8AC3E}">
        <p14:creationId xmlns:p14="http://schemas.microsoft.com/office/powerpoint/2010/main" val="199656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756F4-F1F6-4B8D-A016-84CE878B11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1B1486-7F01-4E73-BC82-6761BA52CD24}"/>
              </a:ext>
            </a:extLst>
          </p:cNvPr>
          <p:cNvSpPr>
            <a:spLocks noGrp="1"/>
          </p:cNvSpPr>
          <p:nvPr>
            <p:ph type="dt" sz="half" idx="10"/>
          </p:nvPr>
        </p:nvSpPr>
        <p:spPr/>
        <p:txBody>
          <a:bodyPr/>
          <a:lstStyle/>
          <a:p>
            <a:fld id="{8B65DA7B-0E81-4A3E-A8AE-18CA0D45185B}" type="datetimeFigureOut">
              <a:rPr lang="en-US" smtClean="0"/>
              <a:t>4/8/2021</a:t>
            </a:fld>
            <a:endParaRPr lang="en-US"/>
          </a:p>
        </p:txBody>
      </p:sp>
      <p:sp>
        <p:nvSpPr>
          <p:cNvPr id="4" name="Footer Placeholder 3">
            <a:extLst>
              <a:ext uri="{FF2B5EF4-FFF2-40B4-BE49-F238E27FC236}">
                <a16:creationId xmlns:a16="http://schemas.microsoft.com/office/drawing/2014/main" id="{E384C69E-AFD6-4A01-92F9-11675D63E7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1E8BE2-ED12-42EA-9664-FE449C20905D}"/>
              </a:ext>
            </a:extLst>
          </p:cNvPr>
          <p:cNvSpPr>
            <a:spLocks noGrp="1"/>
          </p:cNvSpPr>
          <p:nvPr>
            <p:ph type="sldNum" sz="quarter" idx="12"/>
          </p:nvPr>
        </p:nvSpPr>
        <p:spPr/>
        <p:txBody>
          <a:bodyPr/>
          <a:lstStyle/>
          <a:p>
            <a:fld id="{3936B090-4C98-4825-8753-5243259AF8F7}" type="slidenum">
              <a:rPr lang="en-US" smtClean="0"/>
              <a:t>‹#›</a:t>
            </a:fld>
            <a:endParaRPr lang="en-US"/>
          </a:p>
        </p:txBody>
      </p:sp>
    </p:spTree>
    <p:extLst>
      <p:ext uri="{BB962C8B-B14F-4D97-AF65-F5344CB8AC3E}">
        <p14:creationId xmlns:p14="http://schemas.microsoft.com/office/powerpoint/2010/main" val="1800707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A6EDE1-57BF-4DA6-8A44-BDD840256BD2}"/>
              </a:ext>
            </a:extLst>
          </p:cNvPr>
          <p:cNvSpPr>
            <a:spLocks noGrp="1"/>
          </p:cNvSpPr>
          <p:nvPr>
            <p:ph type="dt" sz="half" idx="10"/>
          </p:nvPr>
        </p:nvSpPr>
        <p:spPr/>
        <p:txBody>
          <a:bodyPr/>
          <a:lstStyle/>
          <a:p>
            <a:fld id="{8B65DA7B-0E81-4A3E-A8AE-18CA0D45185B}" type="datetimeFigureOut">
              <a:rPr lang="en-US" smtClean="0"/>
              <a:t>4/8/2021</a:t>
            </a:fld>
            <a:endParaRPr lang="en-US"/>
          </a:p>
        </p:txBody>
      </p:sp>
      <p:sp>
        <p:nvSpPr>
          <p:cNvPr id="3" name="Footer Placeholder 2">
            <a:extLst>
              <a:ext uri="{FF2B5EF4-FFF2-40B4-BE49-F238E27FC236}">
                <a16:creationId xmlns:a16="http://schemas.microsoft.com/office/drawing/2014/main" id="{09E409DC-2CD0-4E63-BC9D-5B2B61500E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E08C11-069D-425D-B3A2-64BF0EC650A3}"/>
              </a:ext>
            </a:extLst>
          </p:cNvPr>
          <p:cNvSpPr>
            <a:spLocks noGrp="1"/>
          </p:cNvSpPr>
          <p:nvPr>
            <p:ph type="sldNum" sz="quarter" idx="12"/>
          </p:nvPr>
        </p:nvSpPr>
        <p:spPr/>
        <p:txBody>
          <a:bodyPr/>
          <a:lstStyle/>
          <a:p>
            <a:fld id="{3936B090-4C98-4825-8753-5243259AF8F7}" type="slidenum">
              <a:rPr lang="en-US" smtClean="0"/>
              <a:t>‹#›</a:t>
            </a:fld>
            <a:endParaRPr lang="en-US"/>
          </a:p>
        </p:txBody>
      </p:sp>
    </p:spTree>
    <p:extLst>
      <p:ext uri="{BB962C8B-B14F-4D97-AF65-F5344CB8AC3E}">
        <p14:creationId xmlns:p14="http://schemas.microsoft.com/office/powerpoint/2010/main" val="3649776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709C-B7C1-47C4-9B00-0E8831D573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76EDB1-F960-4545-90C6-B7F780BE2F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EB9FEC-D9CA-4CE7-A992-59A4FE033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3E41A9-930D-48E9-BC38-6C6E48A1B542}"/>
              </a:ext>
            </a:extLst>
          </p:cNvPr>
          <p:cNvSpPr>
            <a:spLocks noGrp="1"/>
          </p:cNvSpPr>
          <p:nvPr>
            <p:ph type="dt" sz="half" idx="10"/>
          </p:nvPr>
        </p:nvSpPr>
        <p:spPr/>
        <p:txBody>
          <a:bodyPr/>
          <a:lstStyle/>
          <a:p>
            <a:fld id="{8B65DA7B-0E81-4A3E-A8AE-18CA0D45185B}" type="datetimeFigureOut">
              <a:rPr lang="en-US" smtClean="0"/>
              <a:t>4/8/2021</a:t>
            </a:fld>
            <a:endParaRPr lang="en-US"/>
          </a:p>
        </p:txBody>
      </p:sp>
      <p:sp>
        <p:nvSpPr>
          <p:cNvPr id="6" name="Footer Placeholder 5">
            <a:extLst>
              <a:ext uri="{FF2B5EF4-FFF2-40B4-BE49-F238E27FC236}">
                <a16:creationId xmlns:a16="http://schemas.microsoft.com/office/drawing/2014/main" id="{61F3D93A-7CFD-4486-A2BE-69C110194C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19181-C678-4546-B86F-8B9A870E152D}"/>
              </a:ext>
            </a:extLst>
          </p:cNvPr>
          <p:cNvSpPr>
            <a:spLocks noGrp="1"/>
          </p:cNvSpPr>
          <p:nvPr>
            <p:ph type="sldNum" sz="quarter" idx="12"/>
          </p:nvPr>
        </p:nvSpPr>
        <p:spPr/>
        <p:txBody>
          <a:bodyPr/>
          <a:lstStyle/>
          <a:p>
            <a:fld id="{3936B090-4C98-4825-8753-5243259AF8F7}" type="slidenum">
              <a:rPr lang="en-US" smtClean="0"/>
              <a:t>‹#›</a:t>
            </a:fld>
            <a:endParaRPr lang="en-US"/>
          </a:p>
        </p:txBody>
      </p:sp>
    </p:spTree>
    <p:extLst>
      <p:ext uri="{BB962C8B-B14F-4D97-AF65-F5344CB8AC3E}">
        <p14:creationId xmlns:p14="http://schemas.microsoft.com/office/powerpoint/2010/main" val="364888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BB84B-8BFE-4BD6-82CA-12FCAA0A1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5190FE-9EFB-4308-A1CE-5ABDE9686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3F126A-F0B1-449A-99F5-3BE0B5F4B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6C112-1FA9-4533-A36E-53CDEC909E84}"/>
              </a:ext>
            </a:extLst>
          </p:cNvPr>
          <p:cNvSpPr>
            <a:spLocks noGrp="1"/>
          </p:cNvSpPr>
          <p:nvPr>
            <p:ph type="dt" sz="half" idx="10"/>
          </p:nvPr>
        </p:nvSpPr>
        <p:spPr/>
        <p:txBody>
          <a:bodyPr/>
          <a:lstStyle/>
          <a:p>
            <a:fld id="{8B65DA7B-0E81-4A3E-A8AE-18CA0D45185B}" type="datetimeFigureOut">
              <a:rPr lang="en-US" smtClean="0"/>
              <a:t>4/8/2021</a:t>
            </a:fld>
            <a:endParaRPr lang="en-US"/>
          </a:p>
        </p:txBody>
      </p:sp>
      <p:sp>
        <p:nvSpPr>
          <p:cNvPr id="6" name="Footer Placeholder 5">
            <a:extLst>
              <a:ext uri="{FF2B5EF4-FFF2-40B4-BE49-F238E27FC236}">
                <a16:creationId xmlns:a16="http://schemas.microsoft.com/office/drawing/2014/main" id="{8BEA4761-B752-4B39-BA7A-7BA826D39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BC323A-6BB1-4E60-9BF2-F26D367F43D3}"/>
              </a:ext>
            </a:extLst>
          </p:cNvPr>
          <p:cNvSpPr>
            <a:spLocks noGrp="1"/>
          </p:cNvSpPr>
          <p:nvPr>
            <p:ph type="sldNum" sz="quarter" idx="12"/>
          </p:nvPr>
        </p:nvSpPr>
        <p:spPr/>
        <p:txBody>
          <a:bodyPr/>
          <a:lstStyle/>
          <a:p>
            <a:fld id="{3936B090-4C98-4825-8753-5243259AF8F7}" type="slidenum">
              <a:rPr lang="en-US" smtClean="0"/>
              <a:t>‹#›</a:t>
            </a:fld>
            <a:endParaRPr lang="en-US"/>
          </a:p>
        </p:txBody>
      </p:sp>
    </p:spTree>
    <p:extLst>
      <p:ext uri="{BB962C8B-B14F-4D97-AF65-F5344CB8AC3E}">
        <p14:creationId xmlns:p14="http://schemas.microsoft.com/office/powerpoint/2010/main" val="605116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9C50D9-78A2-4444-B2F6-F37155296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17370A-31F8-46FE-B99C-3764F02708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9FF50-AAF8-4A0C-BCE9-CF339FA984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65DA7B-0E81-4A3E-A8AE-18CA0D45185B}" type="datetimeFigureOut">
              <a:rPr lang="en-US" smtClean="0"/>
              <a:t>4/8/2021</a:t>
            </a:fld>
            <a:endParaRPr lang="en-US"/>
          </a:p>
        </p:txBody>
      </p:sp>
      <p:sp>
        <p:nvSpPr>
          <p:cNvPr id="5" name="Footer Placeholder 4">
            <a:extLst>
              <a:ext uri="{FF2B5EF4-FFF2-40B4-BE49-F238E27FC236}">
                <a16:creationId xmlns:a16="http://schemas.microsoft.com/office/drawing/2014/main" id="{FE4D7E5A-EBB8-4F73-8B7E-A98B39866B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154F07-5D18-4690-B29B-054C836F7D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6B090-4C98-4825-8753-5243259AF8F7}" type="slidenum">
              <a:rPr lang="en-US" smtClean="0"/>
              <a:t>‹#›</a:t>
            </a:fld>
            <a:endParaRPr lang="en-US"/>
          </a:p>
        </p:txBody>
      </p:sp>
    </p:spTree>
    <p:extLst>
      <p:ext uri="{BB962C8B-B14F-4D97-AF65-F5344CB8AC3E}">
        <p14:creationId xmlns:p14="http://schemas.microsoft.com/office/powerpoint/2010/main" val="1154978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D237A8-8DC3-4FEC-A836-7060B790065B}"/>
              </a:ext>
            </a:extLst>
          </p:cNvPr>
          <p:cNvSpPr>
            <a:spLocks noGrp="1"/>
          </p:cNvSpPr>
          <p:nvPr>
            <p:ph type="title"/>
          </p:nvPr>
        </p:nvSpPr>
        <p:spPr/>
        <p:txBody>
          <a:bodyPr/>
          <a:lstStyle/>
          <a:p>
            <a:r>
              <a:rPr lang="en-US" dirty="0"/>
              <a:t>Threads</a:t>
            </a:r>
          </a:p>
        </p:txBody>
      </p:sp>
      <p:sp>
        <p:nvSpPr>
          <p:cNvPr id="5" name="Content Placeholder 4">
            <a:extLst>
              <a:ext uri="{FF2B5EF4-FFF2-40B4-BE49-F238E27FC236}">
                <a16:creationId xmlns:a16="http://schemas.microsoft.com/office/drawing/2014/main" id="{CF850B24-511A-4E16-99AE-36C61A2AD7F6}"/>
              </a:ext>
            </a:extLst>
          </p:cNvPr>
          <p:cNvSpPr>
            <a:spLocks noGrp="1"/>
          </p:cNvSpPr>
          <p:nvPr>
            <p:ph idx="1"/>
          </p:nvPr>
        </p:nvSpPr>
        <p:spPr/>
        <p:txBody>
          <a:bodyPr/>
          <a:lstStyle/>
          <a:p>
            <a:r>
              <a:rPr lang="en-US" dirty="0"/>
              <a:t>Definition: Splitting a process into smaller “processes”</a:t>
            </a:r>
          </a:p>
          <a:p>
            <a:pPr lvl="1"/>
            <a:r>
              <a:rPr lang="en-US" dirty="0"/>
              <a:t>Allow a machine to run instructions simultaneously</a:t>
            </a:r>
          </a:p>
          <a:p>
            <a:pPr lvl="1"/>
            <a:r>
              <a:rPr lang="en-US" dirty="0"/>
              <a:t>Normally, our application just reads like a straight line</a:t>
            </a:r>
          </a:p>
          <a:p>
            <a:pPr lvl="1"/>
            <a:r>
              <a:rPr lang="en-US" dirty="0"/>
              <a:t>In a multi-threaded application, we can have many different “readers” at the same time</a:t>
            </a:r>
          </a:p>
          <a:p>
            <a:pPr lvl="1"/>
            <a:r>
              <a:rPr lang="en-US" dirty="0"/>
              <a:t>Every single thread still executes just one instruction after another</a:t>
            </a:r>
          </a:p>
        </p:txBody>
      </p:sp>
    </p:spTree>
    <p:extLst>
      <p:ext uri="{BB962C8B-B14F-4D97-AF65-F5344CB8AC3E}">
        <p14:creationId xmlns:p14="http://schemas.microsoft.com/office/powerpoint/2010/main" val="2705398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3253-737F-4AF3-945C-42BD450848CA}"/>
              </a:ext>
            </a:extLst>
          </p:cNvPr>
          <p:cNvSpPr>
            <a:spLocks noGrp="1"/>
          </p:cNvSpPr>
          <p:nvPr>
            <p:ph type="title"/>
          </p:nvPr>
        </p:nvSpPr>
        <p:spPr/>
        <p:txBody>
          <a:bodyPr/>
          <a:lstStyle/>
          <a:p>
            <a:r>
              <a:rPr lang="en-US" dirty="0"/>
              <a:t>JUnit 4 Annotations</a:t>
            </a:r>
          </a:p>
        </p:txBody>
      </p:sp>
      <p:sp>
        <p:nvSpPr>
          <p:cNvPr id="3" name="Content Placeholder 2">
            <a:extLst>
              <a:ext uri="{FF2B5EF4-FFF2-40B4-BE49-F238E27FC236}">
                <a16:creationId xmlns:a16="http://schemas.microsoft.com/office/drawing/2014/main" id="{B0336A80-05E5-42C9-82A8-987B721C8C97}"/>
              </a:ext>
            </a:extLst>
          </p:cNvPr>
          <p:cNvSpPr>
            <a:spLocks noGrp="1"/>
          </p:cNvSpPr>
          <p:nvPr>
            <p:ph idx="1"/>
          </p:nvPr>
        </p:nvSpPr>
        <p:spPr/>
        <p:txBody>
          <a:bodyPr/>
          <a:lstStyle/>
          <a:p>
            <a:r>
              <a:rPr lang="en-US" dirty="0"/>
              <a:t>@Before: it marks a method that should execute before each test</a:t>
            </a:r>
          </a:p>
          <a:p>
            <a:r>
              <a:rPr lang="en-US" dirty="0"/>
              <a:t>@BeforeClass: marks a STATIC method to be executed before any tests</a:t>
            </a:r>
          </a:p>
          <a:p>
            <a:r>
              <a:rPr lang="en-US" dirty="0"/>
              <a:t>@After: it marks a method that should execute after each test</a:t>
            </a:r>
          </a:p>
          <a:p>
            <a:r>
              <a:rPr lang="en-US" dirty="0"/>
              <a:t>@AfterClass: marks a STATIC method to be executed after all tests have completed</a:t>
            </a:r>
          </a:p>
          <a:p>
            <a:r>
              <a:rPr lang="en-US" dirty="0"/>
              <a:t>@Test: marks an “instance” method as a test</a:t>
            </a:r>
          </a:p>
          <a:p>
            <a:r>
              <a:rPr lang="en-US" dirty="0"/>
              <a:t>@Ignore: typically used to temporarily turn off a method from being executed</a:t>
            </a:r>
          </a:p>
        </p:txBody>
      </p:sp>
    </p:spTree>
    <p:extLst>
      <p:ext uri="{BB962C8B-B14F-4D97-AF65-F5344CB8AC3E}">
        <p14:creationId xmlns:p14="http://schemas.microsoft.com/office/powerpoint/2010/main" val="94157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BFA6-FA00-44D0-BC98-B112DF292B3B}"/>
              </a:ext>
            </a:extLst>
          </p:cNvPr>
          <p:cNvSpPr>
            <a:spLocks noGrp="1"/>
          </p:cNvSpPr>
          <p:nvPr>
            <p:ph type="title"/>
          </p:nvPr>
        </p:nvSpPr>
        <p:spPr/>
        <p:txBody>
          <a:bodyPr/>
          <a:lstStyle/>
          <a:p>
            <a:r>
              <a:rPr lang="en-US" dirty="0"/>
              <a:t>JUnit 4 Assertion Methods</a:t>
            </a:r>
          </a:p>
        </p:txBody>
      </p:sp>
      <p:sp>
        <p:nvSpPr>
          <p:cNvPr id="3" name="Content Placeholder 2">
            <a:extLst>
              <a:ext uri="{FF2B5EF4-FFF2-40B4-BE49-F238E27FC236}">
                <a16:creationId xmlns:a16="http://schemas.microsoft.com/office/drawing/2014/main" id="{7D6AD180-72A8-4319-AD45-ACB62452DEBA}"/>
              </a:ext>
            </a:extLst>
          </p:cNvPr>
          <p:cNvSpPr>
            <a:spLocks noGrp="1"/>
          </p:cNvSpPr>
          <p:nvPr>
            <p:ph idx="1"/>
          </p:nvPr>
        </p:nvSpPr>
        <p:spPr/>
        <p:txBody>
          <a:bodyPr>
            <a:normAutofit fontScale="92500" lnSpcReduction="20000"/>
          </a:bodyPr>
          <a:lstStyle/>
          <a:p>
            <a:r>
              <a:rPr lang="en-US" dirty="0"/>
              <a:t>By default, tests will pass as long as there is no exception occurring</a:t>
            </a:r>
          </a:p>
          <a:p>
            <a:r>
              <a:rPr lang="en-US" dirty="0"/>
              <a:t>We need to write assertions inside our tests so that they will only pass if a certain condition is met</a:t>
            </a:r>
          </a:p>
          <a:p>
            <a:r>
              <a:rPr lang="en-US" dirty="0"/>
              <a:t>Here are some assertion methods:</a:t>
            </a:r>
          </a:p>
          <a:p>
            <a:pPr lvl="1"/>
            <a:r>
              <a:rPr lang="en-US" dirty="0"/>
              <a:t>fail</a:t>
            </a:r>
          </a:p>
          <a:p>
            <a:pPr lvl="1"/>
            <a:r>
              <a:rPr lang="en-US" dirty="0" err="1"/>
              <a:t>assertEquals</a:t>
            </a:r>
            <a:endParaRPr lang="en-US" dirty="0"/>
          </a:p>
          <a:p>
            <a:pPr lvl="1"/>
            <a:r>
              <a:rPr lang="en-US" dirty="0" err="1"/>
              <a:t>assertTrue</a:t>
            </a:r>
            <a:endParaRPr lang="en-US" dirty="0"/>
          </a:p>
          <a:p>
            <a:pPr lvl="1"/>
            <a:r>
              <a:rPr lang="en-US" dirty="0" err="1"/>
              <a:t>assertFalse</a:t>
            </a:r>
            <a:endParaRPr lang="en-US" dirty="0"/>
          </a:p>
          <a:p>
            <a:pPr lvl="1"/>
            <a:r>
              <a:rPr lang="en-US" dirty="0" err="1"/>
              <a:t>assertNull</a:t>
            </a:r>
            <a:endParaRPr lang="en-US" dirty="0"/>
          </a:p>
          <a:p>
            <a:pPr lvl="1"/>
            <a:r>
              <a:rPr lang="en-US" dirty="0" err="1"/>
              <a:t>assertNotNull</a:t>
            </a:r>
            <a:endParaRPr lang="en-US" dirty="0"/>
          </a:p>
          <a:p>
            <a:pPr lvl="1"/>
            <a:r>
              <a:rPr lang="en-US" dirty="0" err="1"/>
              <a:t>assertArrayEquals</a:t>
            </a:r>
            <a:endParaRPr lang="en-US" dirty="0"/>
          </a:p>
          <a:p>
            <a:pPr lvl="1"/>
            <a:r>
              <a:rPr lang="en-US" dirty="0" err="1"/>
              <a:t>assertSame</a:t>
            </a:r>
            <a:endParaRPr lang="en-US" dirty="0"/>
          </a:p>
          <a:p>
            <a:pPr lvl="1"/>
            <a:r>
              <a:rPr lang="en-US" dirty="0" err="1"/>
              <a:t>assertNotSame</a:t>
            </a:r>
            <a:endParaRPr lang="en-US" dirty="0"/>
          </a:p>
          <a:p>
            <a:pPr lvl="1"/>
            <a:endParaRPr lang="en-US" dirty="0"/>
          </a:p>
        </p:txBody>
      </p:sp>
    </p:spTree>
    <p:extLst>
      <p:ext uri="{BB962C8B-B14F-4D97-AF65-F5344CB8AC3E}">
        <p14:creationId xmlns:p14="http://schemas.microsoft.com/office/powerpoint/2010/main" val="1612261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BB9CB-1A61-4A70-9FA2-1AF9474971B9}"/>
              </a:ext>
            </a:extLst>
          </p:cNvPr>
          <p:cNvSpPr>
            <a:spLocks noGrp="1"/>
          </p:cNvSpPr>
          <p:nvPr>
            <p:ph type="title"/>
          </p:nvPr>
        </p:nvSpPr>
        <p:spPr/>
        <p:txBody>
          <a:bodyPr/>
          <a:lstStyle/>
          <a:p>
            <a:r>
              <a:rPr lang="en-US" dirty="0"/>
              <a:t>Types of Testing</a:t>
            </a:r>
          </a:p>
        </p:txBody>
      </p:sp>
      <p:sp>
        <p:nvSpPr>
          <p:cNvPr id="3" name="Content Placeholder 2">
            <a:extLst>
              <a:ext uri="{FF2B5EF4-FFF2-40B4-BE49-F238E27FC236}">
                <a16:creationId xmlns:a16="http://schemas.microsoft.com/office/drawing/2014/main" id="{F3FF46BB-2E9A-46D4-BE73-ED778E96ADAC}"/>
              </a:ext>
            </a:extLst>
          </p:cNvPr>
          <p:cNvSpPr>
            <a:spLocks noGrp="1"/>
          </p:cNvSpPr>
          <p:nvPr>
            <p:ph idx="1"/>
          </p:nvPr>
        </p:nvSpPr>
        <p:spPr/>
        <p:txBody>
          <a:bodyPr>
            <a:normAutofit fontScale="92500" lnSpcReduction="20000"/>
          </a:bodyPr>
          <a:lstStyle/>
          <a:p>
            <a:r>
              <a:rPr lang="en-US" dirty="0"/>
              <a:t>Unit Testing: A unit test is a standalone test (we’re testing a single unit, like a method), without any outside interference.</a:t>
            </a:r>
          </a:p>
          <a:p>
            <a:pPr lvl="1"/>
            <a:r>
              <a:rPr lang="en-US" dirty="0"/>
              <a:t>If our methods contain usage of external dependencies, such as other code we’ve written or external libraries that we’re using, we do not actually want to be testing those externalities along with our method’s logic.</a:t>
            </a:r>
          </a:p>
          <a:p>
            <a:pPr lvl="1"/>
            <a:r>
              <a:rPr lang="en-US" dirty="0"/>
              <a:t>If we do, that would be an integration test.</a:t>
            </a:r>
          </a:p>
          <a:p>
            <a:pPr lvl="1"/>
            <a:r>
              <a:rPr lang="en-US" dirty="0"/>
              <a:t>So, this brings us into the idea of mocking</a:t>
            </a:r>
          </a:p>
          <a:p>
            <a:r>
              <a:rPr lang="en-US" dirty="0"/>
              <a:t>Integration Testing</a:t>
            </a:r>
          </a:p>
          <a:p>
            <a:pPr lvl="1"/>
            <a:r>
              <a:rPr lang="en-US" dirty="0"/>
              <a:t>Where we test multiple components together (we integrate components together and test them)</a:t>
            </a:r>
          </a:p>
          <a:p>
            <a:r>
              <a:rPr lang="en-US" dirty="0"/>
              <a:t>End-to-end Testing</a:t>
            </a:r>
          </a:p>
          <a:p>
            <a:pPr lvl="1"/>
            <a:r>
              <a:rPr lang="en-US" dirty="0"/>
              <a:t>Performed whenever we have an entire application/system already in place</a:t>
            </a:r>
          </a:p>
          <a:p>
            <a:pPr lvl="1"/>
            <a:r>
              <a:rPr lang="en-US" dirty="0"/>
              <a:t>We are then doing some sort of testing of the entire application</a:t>
            </a:r>
          </a:p>
        </p:txBody>
      </p:sp>
    </p:spTree>
    <p:extLst>
      <p:ext uri="{BB962C8B-B14F-4D97-AF65-F5344CB8AC3E}">
        <p14:creationId xmlns:p14="http://schemas.microsoft.com/office/powerpoint/2010/main" val="4013631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5A23-7270-4E81-AB2D-4342C023371C}"/>
              </a:ext>
            </a:extLst>
          </p:cNvPr>
          <p:cNvSpPr>
            <a:spLocks noGrp="1"/>
          </p:cNvSpPr>
          <p:nvPr>
            <p:ph type="title"/>
          </p:nvPr>
        </p:nvSpPr>
        <p:spPr>
          <a:xfrm>
            <a:off x="838200" y="21890"/>
            <a:ext cx="10515600" cy="1325563"/>
          </a:xfrm>
        </p:spPr>
        <p:txBody>
          <a:bodyPr/>
          <a:lstStyle/>
          <a:p>
            <a:r>
              <a:rPr lang="en-US" dirty="0"/>
              <a:t>Mocking</a:t>
            </a:r>
          </a:p>
        </p:txBody>
      </p:sp>
      <p:sp>
        <p:nvSpPr>
          <p:cNvPr id="3" name="Content Placeholder 2">
            <a:extLst>
              <a:ext uri="{FF2B5EF4-FFF2-40B4-BE49-F238E27FC236}">
                <a16:creationId xmlns:a16="http://schemas.microsoft.com/office/drawing/2014/main" id="{825B7A34-6ACE-4D02-BCE0-90F0FFD76212}"/>
              </a:ext>
            </a:extLst>
          </p:cNvPr>
          <p:cNvSpPr>
            <a:spLocks noGrp="1"/>
          </p:cNvSpPr>
          <p:nvPr>
            <p:ph idx="1"/>
          </p:nvPr>
        </p:nvSpPr>
        <p:spPr>
          <a:xfrm>
            <a:off x="779477" y="1020282"/>
            <a:ext cx="10515600" cy="4351338"/>
          </a:xfrm>
        </p:spPr>
        <p:txBody>
          <a:bodyPr/>
          <a:lstStyle/>
          <a:p>
            <a:r>
              <a:rPr lang="en-US" sz="1400" dirty="0"/>
              <a:t>If our methods contain usage of external dependencies, such as other code we’ve written or external libraries that we’re using, we do not actually want to be testing those externalities along with our method’s logic.</a:t>
            </a:r>
          </a:p>
          <a:p>
            <a:r>
              <a:rPr lang="en-US" sz="1400" dirty="0"/>
              <a:t>If we do, that would be an integration test.</a:t>
            </a:r>
          </a:p>
          <a:p>
            <a:r>
              <a:rPr lang="en-US" sz="1400" dirty="0"/>
              <a:t>So, this brings us into the idea of mocking</a:t>
            </a:r>
            <a:endParaRPr lang="en-US" dirty="0"/>
          </a:p>
          <a:p>
            <a:r>
              <a:rPr lang="en-US" dirty="0"/>
              <a:t>Mocking is where we provide “fake” objects that we control ourselves, to simulate some sort of dependency</a:t>
            </a:r>
          </a:p>
          <a:p>
            <a:r>
              <a:rPr lang="en-US" dirty="0"/>
              <a:t>We “inject” this fake object into our Service class </a:t>
            </a:r>
          </a:p>
          <a:p>
            <a:r>
              <a:rPr lang="en-US" dirty="0"/>
              <a:t>In the case of project-0, we’re following 3 layered architecture, and in this case, we need to isolate each layer from each other if we are following the definition of a unit test</a:t>
            </a:r>
          </a:p>
        </p:txBody>
      </p:sp>
      <p:sp>
        <p:nvSpPr>
          <p:cNvPr id="4" name="Rectangle 3">
            <a:extLst>
              <a:ext uri="{FF2B5EF4-FFF2-40B4-BE49-F238E27FC236}">
                <a16:creationId xmlns:a16="http://schemas.microsoft.com/office/drawing/2014/main" id="{F74A2F87-9B38-4028-B188-79A7CF15CAC0}"/>
              </a:ext>
            </a:extLst>
          </p:cNvPr>
          <p:cNvSpPr/>
          <p:nvPr/>
        </p:nvSpPr>
        <p:spPr>
          <a:xfrm>
            <a:off x="1132514" y="5176007"/>
            <a:ext cx="2306972" cy="1194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Presentation Layer (controller layer)</a:t>
            </a:r>
          </a:p>
        </p:txBody>
      </p:sp>
      <p:sp>
        <p:nvSpPr>
          <p:cNvPr id="5" name="Rectangle 4">
            <a:extLst>
              <a:ext uri="{FF2B5EF4-FFF2-40B4-BE49-F238E27FC236}">
                <a16:creationId xmlns:a16="http://schemas.microsoft.com/office/drawing/2014/main" id="{CAF490C5-97EA-47CA-ACA0-52B36AB7DDE5}"/>
              </a:ext>
            </a:extLst>
          </p:cNvPr>
          <p:cNvSpPr/>
          <p:nvPr/>
        </p:nvSpPr>
        <p:spPr>
          <a:xfrm>
            <a:off x="5001236" y="5176007"/>
            <a:ext cx="2072081" cy="1194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Layer</a:t>
            </a:r>
          </a:p>
          <a:p>
            <a:pPr algn="ctr"/>
            <a:r>
              <a:rPr lang="en-US" dirty="0"/>
              <a:t>(business logic of the application)</a:t>
            </a:r>
          </a:p>
        </p:txBody>
      </p:sp>
      <p:sp>
        <p:nvSpPr>
          <p:cNvPr id="6" name="Arrow: Left-Right 5">
            <a:extLst>
              <a:ext uri="{FF2B5EF4-FFF2-40B4-BE49-F238E27FC236}">
                <a16:creationId xmlns:a16="http://schemas.microsoft.com/office/drawing/2014/main" id="{022E8C9B-9455-4151-AEA1-62194832194A}"/>
              </a:ext>
            </a:extLst>
          </p:cNvPr>
          <p:cNvSpPr/>
          <p:nvPr/>
        </p:nvSpPr>
        <p:spPr>
          <a:xfrm>
            <a:off x="3628937" y="5691602"/>
            <a:ext cx="1182848" cy="292231"/>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Arrow: Left-Right 6">
            <a:extLst>
              <a:ext uri="{FF2B5EF4-FFF2-40B4-BE49-F238E27FC236}">
                <a16:creationId xmlns:a16="http://schemas.microsoft.com/office/drawing/2014/main" id="{8340D311-FB8F-4399-A8F9-530EDDF7113C}"/>
              </a:ext>
            </a:extLst>
          </p:cNvPr>
          <p:cNvSpPr/>
          <p:nvPr/>
        </p:nvSpPr>
        <p:spPr>
          <a:xfrm>
            <a:off x="7262768" y="5651639"/>
            <a:ext cx="1182848" cy="292231"/>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3CF037E-7DC8-4BA5-BFA7-AC1DC8D487AB}"/>
              </a:ext>
            </a:extLst>
          </p:cNvPr>
          <p:cNvSpPr/>
          <p:nvPr/>
        </p:nvSpPr>
        <p:spPr>
          <a:xfrm>
            <a:off x="8635067" y="5176005"/>
            <a:ext cx="2072081" cy="1194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Access Layer (following DAO pattern)</a:t>
            </a:r>
          </a:p>
          <a:p>
            <a:pPr algn="ctr"/>
            <a:r>
              <a:rPr lang="en-US" sz="1400" dirty="0"/>
              <a:t>This layer communicates w/ the database</a:t>
            </a:r>
          </a:p>
        </p:txBody>
      </p:sp>
      <p:sp>
        <p:nvSpPr>
          <p:cNvPr id="9" name="Cylinder 8">
            <a:extLst>
              <a:ext uri="{FF2B5EF4-FFF2-40B4-BE49-F238E27FC236}">
                <a16:creationId xmlns:a16="http://schemas.microsoft.com/office/drawing/2014/main" id="{A6477CDF-2E4C-4B8C-8495-23DB282EE4D3}"/>
              </a:ext>
            </a:extLst>
          </p:cNvPr>
          <p:cNvSpPr/>
          <p:nvPr/>
        </p:nvSpPr>
        <p:spPr>
          <a:xfrm>
            <a:off x="11249291" y="4908773"/>
            <a:ext cx="847288" cy="156565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10" name="Arrow: Left-Right 9">
            <a:extLst>
              <a:ext uri="{FF2B5EF4-FFF2-40B4-BE49-F238E27FC236}">
                <a16:creationId xmlns:a16="http://schemas.microsoft.com/office/drawing/2014/main" id="{FB6422C9-C519-4393-9A60-ECCA4138B39C}"/>
              </a:ext>
            </a:extLst>
          </p:cNvPr>
          <p:cNvSpPr/>
          <p:nvPr/>
        </p:nvSpPr>
        <p:spPr>
          <a:xfrm>
            <a:off x="10779853" y="5724697"/>
            <a:ext cx="436228" cy="146117"/>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4062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0A95-F9A3-4B93-8CFC-638EA3236C32}"/>
              </a:ext>
            </a:extLst>
          </p:cNvPr>
          <p:cNvSpPr>
            <a:spLocks noGrp="1"/>
          </p:cNvSpPr>
          <p:nvPr>
            <p:ph type="title"/>
          </p:nvPr>
        </p:nvSpPr>
        <p:spPr/>
        <p:txBody>
          <a:bodyPr/>
          <a:lstStyle/>
          <a:p>
            <a:r>
              <a:rPr lang="en-US" dirty="0"/>
              <a:t>How do Mock dependencies?</a:t>
            </a:r>
          </a:p>
        </p:txBody>
      </p:sp>
      <p:sp>
        <p:nvSpPr>
          <p:cNvPr id="3" name="Content Placeholder 2">
            <a:extLst>
              <a:ext uri="{FF2B5EF4-FFF2-40B4-BE49-F238E27FC236}">
                <a16:creationId xmlns:a16="http://schemas.microsoft.com/office/drawing/2014/main" id="{9D02AFB5-67A2-4244-86BD-A61685857116}"/>
              </a:ext>
            </a:extLst>
          </p:cNvPr>
          <p:cNvSpPr>
            <a:spLocks noGrp="1"/>
          </p:cNvSpPr>
          <p:nvPr>
            <p:ph idx="1"/>
          </p:nvPr>
        </p:nvSpPr>
        <p:spPr/>
        <p:txBody>
          <a:bodyPr/>
          <a:lstStyle/>
          <a:p>
            <a:r>
              <a:rPr lang="en-US" dirty="0"/>
              <a:t>Mockito!</a:t>
            </a:r>
          </a:p>
          <a:p>
            <a:pPr lvl="1"/>
            <a:r>
              <a:rPr lang="en-US" dirty="0"/>
              <a:t>We’ll looking a bit into this tomorrow</a:t>
            </a:r>
          </a:p>
        </p:txBody>
      </p:sp>
    </p:spTree>
    <p:extLst>
      <p:ext uri="{BB962C8B-B14F-4D97-AF65-F5344CB8AC3E}">
        <p14:creationId xmlns:p14="http://schemas.microsoft.com/office/powerpoint/2010/main" val="3585483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22D2-4028-46D7-8707-D52B3DC81255}"/>
              </a:ext>
            </a:extLst>
          </p:cNvPr>
          <p:cNvSpPr>
            <a:spLocks noGrp="1"/>
          </p:cNvSpPr>
          <p:nvPr>
            <p:ph type="title"/>
          </p:nvPr>
        </p:nvSpPr>
        <p:spPr>
          <a:xfrm>
            <a:off x="703977" y="247679"/>
            <a:ext cx="10515600" cy="1325563"/>
          </a:xfrm>
        </p:spPr>
        <p:txBody>
          <a:bodyPr/>
          <a:lstStyle/>
          <a:p>
            <a:r>
              <a:rPr lang="en-US" dirty="0"/>
              <a:t>Recommendations</a:t>
            </a:r>
          </a:p>
        </p:txBody>
      </p:sp>
      <p:sp>
        <p:nvSpPr>
          <p:cNvPr id="3" name="Content Placeholder 2">
            <a:extLst>
              <a:ext uri="{FF2B5EF4-FFF2-40B4-BE49-F238E27FC236}">
                <a16:creationId xmlns:a16="http://schemas.microsoft.com/office/drawing/2014/main" id="{7BD2BEDD-224B-4BCD-8DA0-2F938035BC01}"/>
              </a:ext>
            </a:extLst>
          </p:cNvPr>
          <p:cNvSpPr>
            <a:spLocks noGrp="1"/>
          </p:cNvSpPr>
          <p:nvPr>
            <p:ph idx="1"/>
          </p:nvPr>
        </p:nvSpPr>
        <p:spPr>
          <a:xfrm>
            <a:off x="703977" y="1498454"/>
            <a:ext cx="10515600" cy="4351338"/>
          </a:xfrm>
        </p:spPr>
        <p:txBody>
          <a:bodyPr/>
          <a:lstStyle/>
          <a:p>
            <a:r>
              <a:rPr lang="en-US" dirty="0"/>
              <a:t>Look into the idea of JDBC and the DAO pattern</a:t>
            </a:r>
          </a:p>
          <a:p>
            <a:r>
              <a:rPr lang="en-US" dirty="0"/>
              <a:t>Follow some tutorials online about how to set up a connection</a:t>
            </a:r>
          </a:p>
          <a:p>
            <a:pPr lvl="1"/>
            <a:r>
              <a:rPr lang="en-US" dirty="0"/>
              <a:t>You will want to create a Connection with your database, MariaDB through Java utilizing JDBC</a:t>
            </a:r>
          </a:p>
          <a:p>
            <a:r>
              <a:rPr lang="en-US" dirty="0"/>
              <a:t>Experiment with using the DAO pattern to manipulate the database</a:t>
            </a:r>
          </a:p>
          <a:p>
            <a:pPr lvl="1"/>
            <a:r>
              <a:rPr lang="en-US" dirty="0"/>
              <a:t>For example, getting records by ID from a table</a:t>
            </a:r>
          </a:p>
          <a:p>
            <a:pPr lvl="1"/>
            <a:r>
              <a:rPr lang="en-US" dirty="0"/>
              <a:t>Inserting records to the table</a:t>
            </a:r>
          </a:p>
          <a:p>
            <a:pPr lvl="1"/>
            <a:r>
              <a:rPr lang="en-US" dirty="0"/>
              <a:t>Deleting records from the table</a:t>
            </a:r>
          </a:p>
          <a:p>
            <a:pPr lvl="1"/>
            <a:r>
              <a:rPr lang="en-US" dirty="0" err="1"/>
              <a:t>etc</a:t>
            </a:r>
            <a:endParaRPr lang="en-US" dirty="0"/>
          </a:p>
        </p:txBody>
      </p:sp>
    </p:spTree>
    <p:extLst>
      <p:ext uri="{BB962C8B-B14F-4D97-AF65-F5344CB8AC3E}">
        <p14:creationId xmlns:p14="http://schemas.microsoft.com/office/powerpoint/2010/main" val="2886733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686D-3377-4DC1-AAFA-52C2B49495BD}"/>
              </a:ext>
            </a:extLst>
          </p:cNvPr>
          <p:cNvSpPr>
            <a:spLocks noGrp="1"/>
          </p:cNvSpPr>
          <p:nvPr>
            <p:ph type="title"/>
          </p:nvPr>
        </p:nvSpPr>
        <p:spPr/>
        <p:txBody>
          <a:bodyPr/>
          <a:lstStyle/>
          <a:p>
            <a:r>
              <a:rPr lang="en-US" dirty="0"/>
              <a:t>Concurrency v. Parallelism</a:t>
            </a:r>
          </a:p>
        </p:txBody>
      </p:sp>
      <p:sp>
        <p:nvSpPr>
          <p:cNvPr id="3" name="Content Placeholder 2">
            <a:extLst>
              <a:ext uri="{FF2B5EF4-FFF2-40B4-BE49-F238E27FC236}">
                <a16:creationId xmlns:a16="http://schemas.microsoft.com/office/drawing/2014/main" id="{F457D087-BDE7-4E55-842A-3F28616E03ED}"/>
              </a:ext>
            </a:extLst>
          </p:cNvPr>
          <p:cNvSpPr>
            <a:spLocks noGrp="1"/>
          </p:cNvSpPr>
          <p:nvPr>
            <p:ph idx="1"/>
          </p:nvPr>
        </p:nvSpPr>
        <p:spPr/>
        <p:txBody>
          <a:bodyPr/>
          <a:lstStyle/>
          <a:p>
            <a:r>
              <a:rPr lang="en-US" dirty="0"/>
              <a:t>Concurrency: Two or more tasks can be done in overlapping time periods (similar to how a person multitasks, they’re not actually doing two things right at the same time, they’re just rapidly switching between tasks)</a:t>
            </a:r>
          </a:p>
          <a:p>
            <a:pPr lvl="1"/>
            <a:r>
              <a:rPr lang="en-US" dirty="0"/>
              <a:t>Thread Scheduler: This is a component of the OS that basically gives processing time to each thread</a:t>
            </a:r>
          </a:p>
          <a:p>
            <a:r>
              <a:rPr lang="en-US" dirty="0"/>
              <a:t>Parallelism: Things are really happening at the same time</a:t>
            </a:r>
          </a:p>
          <a:p>
            <a:pPr lvl="1"/>
            <a:r>
              <a:rPr lang="en-US" dirty="0"/>
              <a:t>This can happen if we have multiple cores / brains</a:t>
            </a:r>
          </a:p>
          <a:p>
            <a:pPr lvl="1"/>
            <a:r>
              <a:rPr lang="en-US" dirty="0"/>
              <a:t>So if we have, for example, 2 cores, we can actually process two instructions simultaneously on each core. So, 2 threads can have processing time.</a:t>
            </a:r>
          </a:p>
        </p:txBody>
      </p:sp>
    </p:spTree>
    <p:extLst>
      <p:ext uri="{BB962C8B-B14F-4D97-AF65-F5344CB8AC3E}">
        <p14:creationId xmlns:p14="http://schemas.microsoft.com/office/powerpoint/2010/main" val="300903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3A71-6446-4A24-837C-7B50817E87C3}"/>
              </a:ext>
            </a:extLst>
          </p:cNvPr>
          <p:cNvSpPr>
            <a:spLocks noGrp="1"/>
          </p:cNvSpPr>
          <p:nvPr>
            <p:ph type="title"/>
          </p:nvPr>
        </p:nvSpPr>
        <p:spPr/>
        <p:txBody>
          <a:bodyPr/>
          <a:lstStyle/>
          <a:p>
            <a:r>
              <a:rPr lang="en-US" dirty="0"/>
              <a:t>Thread States</a:t>
            </a:r>
          </a:p>
        </p:txBody>
      </p:sp>
      <p:sp>
        <p:nvSpPr>
          <p:cNvPr id="3" name="Content Placeholder 2">
            <a:extLst>
              <a:ext uri="{FF2B5EF4-FFF2-40B4-BE49-F238E27FC236}">
                <a16:creationId xmlns:a16="http://schemas.microsoft.com/office/drawing/2014/main" id="{24E49312-D43F-4D0B-9BF1-4AD1ABD4D5A5}"/>
              </a:ext>
            </a:extLst>
          </p:cNvPr>
          <p:cNvSpPr>
            <a:spLocks noGrp="1"/>
          </p:cNvSpPr>
          <p:nvPr>
            <p:ph idx="1"/>
          </p:nvPr>
        </p:nvSpPr>
        <p:spPr>
          <a:xfrm>
            <a:off x="838200" y="1758157"/>
            <a:ext cx="10515600" cy="4351338"/>
          </a:xfrm>
        </p:spPr>
        <p:txBody>
          <a:bodyPr/>
          <a:lstStyle/>
          <a:p>
            <a:r>
              <a:rPr lang="en-US" dirty="0"/>
              <a:t>NEW</a:t>
            </a:r>
          </a:p>
          <a:p>
            <a:r>
              <a:rPr lang="en-US" dirty="0"/>
              <a:t>RUNNABLE</a:t>
            </a:r>
          </a:p>
          <a:p>
            <a:r>
              <a:rPr lang="en-US" dirty="0"/>
              <a:t>BLOCKED</a:t>
            </a:r>
          </a:p>
          <a:p>
            <a:r>
              <a:rPr lang="en-US" dirty="0"/>
              <a:t>WAITING</a:t>
            </a:r>
          </a:p>
          <a:p>
            <a:r>
              <a:rPr lang="en-US" dirty="0"/>
              <a:t>TIMED WAITING</a:t>
            </a:r>
          </a:p>
          <a:p>
            <a:r>
              <a:rPr lang="en-US" dirty="0"/>
              <a:t>TERMINATED</a:t>
            </a:r>
          </a:p>
        </p:txBody>
      </p:sp>
      <p:sp>
        <p:nvSpPr>
          <p:cNvPr id="4" name="Rectangle 3">
            <a:extLst>
              <a:ext uri="{FF2B5EF4-FFF2-40B4-BE49-F238E27FC236}">
                <a16:creationId xmlns:a16="http://schemas.microsoft.com/office/drawing/2014/main" id="{69FB5D0F-913C-4F48-B623-4073479F5286}"/>
              </a:ext>
            </a:extLst>
          </p:cNvPr>
          <p:cNvSpPr/>
          <p:nvPr/>
        </p:nvSpPr>
        <p:spPr>
          <a:xfrm>
            <a:off x="3498209" y="2558642"/>
            <a:ext cx="1744910" cy="870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a:t>
            </a:r>
          </a:p>
        </p:txBody>
      </p:sp>
      <p:sp>
        <p:nvSpPr>
          <p:cNvPr id="6" name="Rectangle 5">
            <a:extLst>
              <a:ext uri="{FF2B5EF4-FFF2-40B4-BE49-F238E27FC236}">
                <a16:creationId xmlns:a16="http://schemas.microsoft.com/office/drawing/2014/main" id="{BE81E534-136B-430F-AC18-DA70C843C8C8}"/>
              </a:ext>
            </a:extLst>
          </p:cNvPr>
          <p:cNvSpPr/>
          <p:nvPr/>
        </p:nvSpPr>
        <p:spPr>
          <a:xfrm>
            <a:off x="5757294" y="2558642"/>
            <a:ext cx="1744910" cy="870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RUNNABLE</a:t>
            </a:r>
          </a:p>
        </p:txBody>
      </p:sp>
      <p:sp>
        <p:nvSpPr>
          <p:cNvPr id="7" name="Rectangle 6">
            <a:extLst>
              <a:ext uri="{FF2B5EF4-FFF2-40B4-BE49-F238E27FC236}">
                <a16:creationId xmlns:a16="http://schemas.microsoft.com/office/drawing/2014/main" id="{5E779E2D-493D-471E-918A-72A8453AEE3F}"/>
              </a:ext>
            </a:extLst>
          </p:cNvPr>
          <p:cNvSpPr/>
          <p:nvPr/>
        </p:nvSpPr>
        <p:spPr>
          <a:xfrm>
            <a:off x="8225055" y="1322978"/>
            <a:ext cx="1744910" cy="870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BLOCKED</a:t>
            </a:r>
          </a:p>
        </p:txBody>
      </p:sp>
      <p:sp>
        <p:nvSpPr>
          <p:cNvPr id="8" name="Rectangle 7">
            <a:extLst>
              <a:ext uri="{FF2B5EF4-FFF2-40B4-BE49-F238E27FC236}">
                <a16:creationId xmlns:a16="http://schemas.microsoft.com/office/drawing/2014/main" id="{D22B06B2-7477-49C6-87C0-743728C74379}"/>
              </a:ext>
            </a:extLst>
          </p:cNvPr>
          <p:cNvSpPr/>
          <p:nvPr/>
        </p:nvSpPr>
        <p:spPr>
          <a:xfrm>
            <a:off x="8225055" y="2558642"/>
            <a:ext cx="1744910" cy="870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WAITING</a:t>
            </a:r>
          </a:p>
        </p:txBody>
      </p:sp>
      <p:sp>
        <p:nvSpPr>
          <p:cNvPr id="9" name="Rectangle 8">
            <a:extLst>
              <a:ext uri="{FF2B5EF4-FFF2-40B4-BE49-F238E27FC236}">
                <a16:creationId xmlns:a16="http://schemas.microsoft.com/office/drawing/2014/main" id="{CE9D5930-66D6-4FA8-A0BA-30CB4CE0143D}"/>
              </a:ext>
            </a:extLst>
          </p:cNvPr>
          <p:cNvSpPr/>
          <p:nvPr/>
        </p:nvSpPr>
        <p:spPr>
          <a:xfrm>
            <a:off x="8225055" y="3794306"/>
            <a:ext cx="1744910" cy="870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TIMED WAITING</a:t>
            </a:r>
          </a:p>
        </p:txBody>
      </p:sp>
      <p:sp>
        <p:nvSpPr>
          <p:cNvPr id="10" name="Rectangle 9">
            <a:extLst>
              <a:ext uri="{FF2B5EF4-FFF2-40B4-BE49-F238E27FC236}">
                <a16:creationId xmlns:a16="http://schemas.microsoft.com/office/drawing/2014/main" id="{816173D1-2CCF-4A6B-9C42-8393D5E34779}"/>
              </a:ext>
            </a:extLst>
          </p:cNvPr>
          <p:cNvSpPr/>
          <p:nvPr/>
        </p:nvSpPr>
        <p:spPr>
          <a:xfrm>
            <a:off x="5757294" y="4925734"/>
            <a:ext cx="1744910" cy="870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TERMINATED</a:t>
            </a:r>
          </a:p>
        </p:txBody>
      </p:sp>
      <p:cxnSp>
        <p:nvCxnSpPr>
          <p:cNvPr id="12" name="Straight Arrow Connector 11">
            <a:extLst>
              <a:ext uri="{FF2B5EF4-FFF2-40B4-BE49-F238E27FC236}">
                <a16:creationId xmlns:a16="http://schemas.microsoft.com/office/drawing/2014/main" id="{CC33469A-AD7A-450C-B407-CD1119D7D66C}"/>
              </a:ext>
            </a:extLst>
          </p:cNvPr>
          <p:cNvCxnSpPr/>
          <p:nvPr/>
        </p:nvCxnSpPr>
        <p:spPr>
          <a:xfrm>
            <a:off x="4890782" y="2993821"/>
            <a:ext cx="11241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483ECBB-90E4-421F-84A9-18CCC0FA9FB8}"/>
              </a:ext>
            </a:extLst>
          </p:cNvPr>
          <p:cNvSpPr txBox="1"/>
          <p:nvPr/>
        </p:nvSpPr>
        <p:spPr>
          <a:xfrm>
            <a:off x="4923114" y="2558642"/>
            <a:ext cx="1059459" cy="369332"/>
          </a:xfrm>
          <a:prstGeom prst="rect">
            <a:avLst/>
          </a:prstGeom>
          <a:noFill/>
        </p:spPr>
        <p:txBody>
          <a:bodyPr wrap="square" rtlCol="0">
            <a:spAutoFit/>
          </a:bodyPr>
          <a:lstStyle/>
          <a:p>
            <a:r>
              <a:rPr lang="en-US" dirty="0" err="1"/>
              <a:t>t.start</a:t>
            </a:r>
            <a:r>
              <a:rPr lang="en-US" dirty="0"/>
              <a:t>()</a:t>
            </a:r>
          </a:p>
        </p:txBody>
      </p:sp>
      <p:cxnSp>
        <p:nvCxnSpPr>
          <p:cNvPr id="15" name="Straight Arrow Connector 14">
            <a:extLst>
              <a:ext uri="{FF2B5EF4-FFF2-40B4-BE49-F238E27FC236}">
                <a16:creationId xmlns:a16="http://schemas.microsoft.com/office/drawing/2014/main" id="{51E4DB27-1212-48FA-8B21-86EF12921066}"/>
              </a:ext>
            </a:extLst>
          </p:cNvPr>
          <p:cNvCxnSpPr/>
          <p:nvPr/>
        </p:nvCxnSpPr>
        <p:spPr>
          <a:xfrm flipV="1">
            <a:off x="7214532" y="1820411"/>
            <a:ext cx="1224793" cy="922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2159797-7AEC-45D9-823D-A8AC9032A6A4}"/>
              </a:ext>
            </a:extLst>
          </p:cNvPr>
          <p:cNvCxnSpPr/>
          <p:nvPr/>
        </p:nvCxnSpPr>
        <p:spPr>
          <a:xfrm flipH="1">
            <a:off x="6948883" y="1585519"/>
            <a:ext cx="1465275" cy="1063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AFBD986A-CE8D-47C7-9C72-C37455E6EB68}"/>
              </a:ext>
            </a:extLst>
          </p:cNvPr>
          <p:cNvCxnSpPr>
            <a:cxnSpLocks/>
          </p:cNvCxnSpPr>
          <p:nvPr/>
        </p:nvCxnSpPr>
        <p:spPr>
          <a:xfrm>
            <a:off x="7257876" y="3077018"/>
            <a:ext cx="147926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B73814A-4496-4402-92D7-696232CAFB9E}"/>
              </a:ext>
            </a:extLst>
          </p:cNvPr>
          <p:cNvCxnSpPr>
            <a:cxnSpLocks/>
          </p:cNvCxnSpPr>
          <p:nvPr/>
        </p:nvCxnSpPr>
        <p:spPr>
          <a:xfrm flipH="1">
            <a:off x="7298422" y="2922710"/>
            <a:ext cx="1249960" cy="5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BD25711-3FB4-4FC6-9D05-672CF07A9BFB}"/>
              </a:ext>
            </a:extLst>
          </p:cNvPr>
          <p:cNvCxnSpPr/>
          <p:nvPr/>
        </p:nvCxnSpPr>
        <p:spPr>
          <a:xfrm>
            <a:off x="7080308" y="3297535"/>
            <a:ext cx="1359017" cy="1266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D8AB4A69-AE6A-4E6D-8BA2-07575B93938E}"/>
              </a:ext>
            </a:extLst>
          </p:cNvPr>
          <p:cNvCxnSpPr>
            <a:cxnSpLocks/>
          </p:cNvCxnSpPr>
          <p:nvPr/>
        </p:nvCxnSpPr>
        <p:spPr>
          <a:xfrm flipH="1" flipV="1">
            <a:off x="7214533" y="3161268"/>
            <a:ext cx="1333849" cy="1217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8EA304B-1282-4D8F-97B1-D8588C558896}"/>
              </a:ext>
            </a:extLst>
          </p:cNvPr>
          <p:cNvCxnSpPr/>
          <p:nvPr/>
        </p:nvCxnSpPr>
        <p:spPr>
          <a:xfrm>
            <a:off x="6518246" y="3297535"/>
            <a:ext cx="0" cy="187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62711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771935-C570-4A45-82C6-55568136F377}"/>
              </a:ext>
            </a:extLst>
          </p:cNvPr>
          <p:cNvSpPr/>
          <p:nvPr/>
        </p:nvSpPr>
        <p:spPr>
          <a:xfrm>
            <a:off x="4244829" y="763398"/>
            <a:ext cx="2466364" cy="922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getNthFib</a:t>
            </a:r>
            <a:r>
              <a:rPr lang="en-US" dirty="0"/>
              <a:t>(5)</a:t>
            </a:r>
          </a:p>
        </p:txBody>
      </p:sp>
      <p:sp>
        <p:nvSpPr>
          <p:cNvPr id="5" name="Rectangle 4">
            <a:extLst>
              <a:ext uri="{FF2B5EF4-FFF2-40B4-BE49-F238E27FC236}">
                <a16:creationId xmlns:a16="http://schemas.microsoft.com/office/drawing/2014/main" id="{5FEE6DDC-BA1B-46E3-9A62-C371BD4026CB}"/>
              </a:ext>
            </a:extLst>
          </p:cNvPr>
          <p:cNvSpPr/>
          <p:nvPr/>
        </p:nvSpPr>
        <p:spPr>
          <a:xfrm>
            <a:off x="1872143" y="2199311"/>
            <a:ext cx="2466364" cy="922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getNthFib</a:t>
            </a:r>
            <a:r>
              <a:rPr lang="en-US" dirty="0"/>
              <a:t>(3)</a:t>
            </a:r>
          </a:p>
        </p:txBody>
      </p:sp>
      <p:sp>
        <p:nvSpPr>
          <p:cNvPr id="6" name="Rectangle 5">
            <a:extLst>
              <a:ext uri="{FF2B5EF4-FFF2-40B4-BE49-F238E27FC236}">
                <a16:creationId xmlns:a16="http://schemas.microsoft.com/office/drawing/2014/main" id="{00646CF9-A8C2-4089-A24E-47D05F21AF01}"/>
              </a:ext>
            </a:extLst>
          </p:cNvPr>
          <p:cNvSpPr/>
          <p:nvPr/>
        </p:nvSpPr>
        <p:spPr>
          <a:xfrm>
            <a:off x="6096000" y="2199312"/>
            <a:ext cx="2466364" cy="922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getNthFib</a:t>
            </a:r>
            <a:r>
              <a:rPr lang="en-US" dirty="0"/>
              <a:t>(4)</a:t>
            </a:r>
          </a:p>
        </p:txBody>
      </p:sp>
      <p:sp>
        <p:nvSpPr>
          <p:cNvPr id="7" name="Rectangle 6">
            <a:extLst>
              <a:ext uri="{FF2B5EF4-FFF2-40B4-BE49-F238E27FC236}">
                <a16:creationId xmlns:a16="http://schemas.microsoft.com/office/drawing/2014/main" id="{5613BC75-3097-4FA4-8EDC-B92F876AEC16}"/>
              </a:ext>
            </a:extLst>
          </p:cNvPr>
          <p:cNvSpPr/>
          <p:nvPr/>
        </p:nvSpPr>
        <p:spPr>
          <a:xfrm>
            <a:off x="355134" y="3735901"/>
            <a:ext cx="2466364" cy="922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getNthFib</a:t>
            </a:r>
            <a:r>
              <a:rPr lang="en-US" dirty="0"/>
              <a:t>(1)</a:t>
            </a:r>
          </a:p>
        </p:txBody>
      </p:sp>
      <p:sp>
        <p:nvSpPr>
          <p:cNvPr id="8" name="Rectangle 7">
            <a:extLst>
              <a:ext uri="{FF2B5EF4-FFF2-40B4-BE49-F238E27FC236}">
                <a16:creationId xmlns:a16="http://schemas.microsoft.com/office/drawing/2014/main" id="{C1825101-4141-49CC-8F53-46EA18C84644}"/>
              </a:ext>
            </a:extLst>
          </p:cNvPr>
          <p:cNvSpPr/>
          <p:nvPr/>
        </p:nvSpPr>
        <p:spPr>
          <a:xfrm>
            <a:off x="3011647" y="3735900"/>
            <a:ext cx="2466364" cy="922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getNthFib</a:t>
            </a:r>
            <a:r>
              <a:rPr lang="en-US" dirty="0"/>
              <a:t>(2)</a:t>
            </a:r>
          </a:p>
        </p:txBody>
      </p:sp>
      <p:sp>
        <p:nvSpPr>
          <p:cNvPr id="9" name="Rectangle 8">
            <a:extLst>
              <a:ext uri="{FF2B5EF4-FFF2-40B4-BE49-F238E27FC236}">
                <a16:creationId xmlns:a16="http://schemas.microsoft.com/office/drawing/2014/main" id="{86231E0C-7EEC-4242-A45B-11F4D85F6D1C}"/>
              </a:ext>
            </a:extLst>
          </p:cNvPr>
          <p:cNvSpPr/>
          <p:nvPr/>
        </p:nvSpPr>
        <p:spPr>
          <a:xfrm>
            <a:off x="5946397" y="3803008"/>
            <a:ext cx="2466364" cy="922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getNthFib</a:t>
            </a:r>
            <a:r>
              <a:rPr lang="en-US" dirty="0"/>
              <a:t>(2)</a:t>
            </a:r>
          </a:p>
        </p:txBody>
      </p:sp>
      <p:sp>
        <p:nvSpPr>
          <p:cNvPr id="10" name="Rectangle 9">
            <a:extLst>
              <a:ext uri="{FF2B5EF4-FFF2-40B4-BE49-F238E27FC236}">
                <a16:creationId xmlns:a16="http://schemas.microsoft.com/office/drawing/2014/main" id="{1F30FB9F-FB4C-4A55-8E5F-3A7849FB761F}"/>
              </a:ext>
            </a:extLst>
          </p:cNvPr>
          <p:cNvSpPr/>
          <p:nvPr/>
        </p:nvSpPr>
        <p:spPr>
          <a:xfrm>
            <a:off x="8562364" y="3735899"/>
            <a:ext cx="2466364" cy="922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getNthFib</a:t>
            </a:r>
            <a:r>
              <a:rPr lang="en-US" dirty="0"/>
              <a:t>(3)</a:t>
            </a:r>
          </a:p>
        </p:txBody>
      </p:sp>
      <p:sp>
        <p:nvSpPr>
          <p:cNvPr id="11" name="Rectangle 10">
            <a:extLst>
              <a:ext uri="{FF2B5EF4-FFF2-40B4-BE49-F238E27FC236}">
                <a16:creationId xmlns:a16="http://schemas.microsoft.com/office/drawing/2014/main" id="{533CFF4C-E552-4E6B-912E-42600454606F}"/>
              </a:ext>
            </a:extLst>
          </p:cNvPr>
          <p:cNvSpPr/>
          <p:nvPr/>
        </p:nvSpPr>
        <p:spPr>
          <a:xfrm>
            <a:off x="7063530" y="5272486"/>
            <a:ext cx="2466364" cy="922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getNthFib</a:t>
            </a:r>
            <a:r>
              <a:rPr lang="en-US" dirty="0"/>
              <a:t>(1)</a:t>
            </a:r>
          </a:p>
        </p:txBody>
      </p:sp>
      <p:sp>
        <p:nvSpPr>
          <p:cNvPr id="12" name="Rectangle 11">
            <a:extLst>
              <a:ext uri="{FF2B5EF4-FFF2-40B4-BE49-F238E27FC236}">
                <a16:creationId xmlns:a16="http://schemas.microsoft.com/office/drawing/2014/main" id="{C1A550EF-47A7-4695-9359-DF1D65F33021}"/>
              </a:ext>
            </a:extLst>
          </p:cNvPr>
          <p:cNvSpPr/>
          <p:nvPr/>
        </p:nvSpPr>
        <p:spPr>
          <a:xfrm>
            <a:off x="9529894" y="5272486"/>
            <a:ext cx="2466364" cy="922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getNthFib</a:t>
            </a:r>
            <a:r>
              <a:rPr lang="en-US" dirty="0"/>
              <a:t>(2)</a:t>
            </a:r>
          </a:p>
        </p:txBody>
      </p:sp>
    </p:spTree>
    <p:extLst>
      <p:ext uri="{BB962C8B-B14F-4D97-AF65-F5344CB8AC3E}">
        <p14:creationId xmlns:p14="http://schemas.microsoft.com/office/powerpoint/2010/main" val="31727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8BF2F5D3-9750-4AAC-AEFD-1B01DC4CC0A3}"/>
              </a:ext>
            </a:extLst>
          </p:cNvPr>
          <p:cNvSpPr/>
          <p:nvPr/>
        </p:nvSpPr>
        <p:spPr>
          <a:xfrm>
            <a:off x="1501629" y="4328719"/>
            <a:ext cx="7818540" cy="1577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a:t>
            </a:r>
          </a:p>
        </p:txBody>
      </p:sp>
      <p:sp>
        <p:nvSpPr>
          <p:cNvPr id="5" name="TextBox 4">
            <a:extLst>
              <a:ext uri="{FF2B5EF4-FFF2-40B4-BE49-F238E27FC236}">
                <a16:creationId xmlns:a16="http://schemas.microsoft.com/office/drawing/2014/main" id="{A5C56DD7-D530-4BF8-80B0-EAB335CE1B9F}"/>
              </a:ext>
            </a:extLst>
          </p:cNvPr>
          <p:cNvSpPr txBox="1"/>
          <p:nvPr/>
        </p:nvSpPr>
        <p:spPr>
          <a:xfrm>
            <a:off x="1501629" y="226503"/>
            <a:ext cx="7432646" cy="369332"/>
          </a:xfrm>
          <a:prstGeom prst="rect">
            <a:avLst/>
          </a:prstGeom>
          <a:noFill/>
        </p:spPr>
        <p:txBody>
          <a:bodyPr wrap="square" rtlCol="0">
            <a:spAutoFit/>
          </a:bodyPr>
          <a:lstStyle/>
          <a:p>
            <a:r>
              <a:rPr lang="en-US" dirty="0"/>
              <a:t>Single Core CPU, 2 threads</a:t>
            </a:r>
          </a:p>
        </p:txBody>
      </p:sp>
      <p:sp>
        <p:nvSpPr>
          <p:cNvPr id="6" name="Rectangle 5">
            <a:extLst>
              <a:ext uri="{FF2B5EF4-FFF2-40B4-BE49-F238E27FC236}">
                <a16:creationId xmlns:a16="http://schemas.microsoft.com/office/drawing/2014/main" id="{C763AB12-CE4A-458A-A142-3A0D122EEE65}"/>
              </a:ext>
            </a:extLst>
          </p:cNvPr>
          <p:cNvSpPr/>
          <p:nvPr/>
        </p:nvSpPr>
        <p:spPr>
          <a:xfrm>
            <a:off x="1774271" y="1937857"/>
            <a:ext cx="5104701" cy="1166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1</a:t>
            </a:r>
          </a:p>
        </p:txBody>
      </p:sp>
      <p:sp>
        <p:nvSpPr>
          <p:cNvPr id="7" name="Rectangle 6">
            <a:extLst>
              <a:ext uri="{FF2B5EF4-FFF2-40B4-BE49-F238E27FC236}">
                <a16:creationId xmlns:a16="http://schemas.microsoft.com/office/drawing/2014/main" id="{209C0104-0C8D-4C57-9968-0698709C29BE}"/>
              </a:ext>
            </a:extLst>
          </p:cNvPr>
          <p:cNvSpPr/>
          <p:nvPr/>
        </p:nvSpPr>
        <p:spPr>
          <a:xfrm>
            <a:off x="2069284" y="3288268"/>
            <a:ext cx="7319393" cy="1166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2</a:t>
            </a:r>
          </a:p>
        </p:txBody>
      </p:sp>
      <p:sp>
        <p:nvSpPr>
          <p:cNvPr id="8" name="Rectangle 7">
            <a:extLst>
              <a:ext uri="{FF2B5EF4-FFF2-40B4-BE49-F238E27FC236}">
                <a16:creationId xmlns:a16="http://schemas.microsoft.com/office/drawing/2014/main" id="{FDE40AD8-D62D-4D23-B1EE-B98D2AAF7E6B}"/>
              </a:ext>
            </a:extLst>
          </p:cNvPr>
          <p:cNvSpPr/>
          <p:nvPr/>
        </p:nvSpPr>
        <p:spPr>
          <a:xfrm>
            <a:off x="1774271" y="1946246"/>
            <a:ext cx="1040235" cy="11660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Reads value property from counter, which is 0</a:t>
            </a:r>
          </a:p>
        </p:txBody>
      </p:sp>
      <p:sp>
        <p:nvSpPr>
          <p:cNvPr id="9" name="Rectangle 8">
            <a:extLst>
              <a:ext uri="{FF2B5EF4-FFF2-40B4-BE49-F238E27FC236}">
                <a16:creationId xmlns:a16="http://schemas.microsoft.com/office/drawing/2014/main" id="{E24696A0-E3FF-4774-AD00-5585ADF46754}"/>
              </a:ext>
            </a:extLst>
          </p:cNvPr>
          <p:cNvSpPr/>
          <p:nvPr/>
        </p:nvSpPr>
        <p:spPr>
          <a:xfrm>
            <a:off x="2814506" y="1946246"/>
            <a:ext cx="1677799" cy="11660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Increment the value to 1</a:t>
            </a:r>
          </a:p>
        </p:txBody>
      </p:sp>
      <p:sp>
        <p:nvSpPr>
          <p:cNvPr id="10" name="Rectangle 9">
            <a:extLst>
              <a:ext uri="{FF2B5EF4-FFF2-40B4-BE49-F238E27FC236}">
                <a16:creationId xmlns:a16="http://schemas.microsoft.com/office/drawing/2014/main" id="{CCCAD0BF-676B-4799-843B-BDAFBE63E4B6}"/>
              </a:ext>
            </a:extLst>
          </p:cNvPr>
          <p:cNvSpPr/>
          <p:nvPr/>
        </p:nvSpPr>
        <p:spPr>
          <a:xfrm>
            <a:off x="4492305" y="3288268"/>
            <a:ext cx="1158381" cy="11660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Read value property from counter: 0</a:t>
            </a:r>
          </a:p>
        </p:txBody>
      </p:sp>
      <p:sp>
        <p:nvSpPr>
          <p:cNvPr id="11" name="Rectangle 10">
            <a:extLst>
              <a:ext uri="{FF2B5EF4-FFF2-40B4-BE49-F238E27FC236}">
                <a16:creationId xmlns:a16="http://schemas.microsoft.com/office/drawing/2014/main" id="{6A00F735-484D-4306-A851-2A54B3C0342D}"/>
              </a:ext>
            </a:extLst>
          </p:cNvPr>
          <p:cNvSpPr/>
          <p:nvPr/>
        </p:nvSpPr>
        <p:spPr>
          <a:xfrm>
            <a:off x="5637402" y="1937857"/>
            <a:ext cx="1241570" cy="11660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Write to counter, and change the value property to 1</a:t>
            </a:r>
          </a:p>
        </p:txBody>
      </p:sp>
      <p:sp>
        <p:nvSpPr>
          <p:cNvPr id="13" name="Rectangle 12">
            <a:extLst>
              <a:ext uri="{FF2B5EF4-FFF2-40B4-BE49-F238E27FC236}">
                <a16:creationId xmlns:a16="http://schemas.microsoft.com/office/drawing/2014/main" id="{7321A7D3-BFD7-4441-9558-866A7933DB70}"/>
              </a:ext>
            </a:extLst>
          </p:cNvPr>
          <p:cNvSpPr/>
          <p:nvPr/>
        </p:nvSpPr>
        <p:spPr>
          <a:xfrm>
            <a:off x="6878972" y="3288268"/>
            <a:ext cx="1249959" cy="11660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Increment the value to 1</a:t>
            </a:r>
          </a:p>
        </p:txBody>
      </p:sp>
      <p:sp>
        <p:nvSpPr>
          <p:cNvPr id="14" name="Rectangle 13">
            <a:extLst>
              <a:ext uri="{FF2B5EF4-FFF2-40B4-BE49-F238E27FC236}">
                <a16:creationId xmlns:a16="http://schemas.microsoft.com/office/drawing/2014/main" id="{8B2C80F2-4EFC-40BE-9C73-D4DFBFDC6066}"/>
              </a:ext>
            </a:extLst>
          </p:cNvPr>
          <p:cNvSpPr/>
          <p:nvPr/>
        </p:nvSpPr>
        <p:spPr>
          <a:xfrm>
            <a:off x="8138718" y="3288268"/>
            <a:ext cx="1249959" cy="11660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Write to counter, and change the value property to 1</a:t>
            </a:r>
          </a:p>
        </p:txBody>
      </p:sp>
    </p:spTree>
    <p:extLst>
      <p:ext uri="{BB962C8B-B14F-4D97-AF65-F5344CB8AC3E}">
        <p14:creationId xmlns:p14="http://schemas.microsoft.com/office/powerpoint/2010/main" val="1302461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6CC9-48A9-4B9C-BBC1-C5E5E9E4F209}"/>
              </a:ext>
            </a:extLst>
          </p:cNvPr>
          <p:cNvSpPr>
            <a:spLocks noGrp="1"/>
          </p:cNvSpPr>
          <p:nvPr>
            <p:ph type="title"/>
          </p:nvPr>
        </p:nvSpPr>
        <p:spPr/>
        <p:txBody>
          <a:bodyPr/>
          <a:lstStyle/>
          <a:p>
            <a:r>
              <a:rPr lang="en-US" dirty="0"/>
              <a:t>Maven Lifecycle</a:t>
            </a:r>
          </a:p>
        </p:txBody>
      </p:sp>
      <p:sp>
        <p:nvSpPr>
          <p:cNvPr id="3" name="Content Placeholder 2">
            <a:extLst>
              <a:ext uri="{FF2B5EF4-FFF2-40B4-BE49-F238E27FC236}">
                <a16:creationId xmlns:a16="http://schemas.microsoft.com/office/drawing/2014/main" id="{4EAC33AA-705E-49A0-ACF9-994B2592C0D6}"/>
              </a:ext>
            </a:extLst>
          </p:cNvPr>
          <p:cNvSpPr>
            <a:spLocks noGrp="1"/>
          </p:cNvSpPr>
          <p:nvPr>
            <p:ph idx="1"/>
          </p:nvPr>
        </p:nvSpPr>
        <p:spPr>
          <a:xfrm>
            <a:off x="838200" y="1464898"/>
            <a:ext cx="10515600" cy="4351338"/>
          </a:xfrm>
        </p:spPr>
        <p:txBody>
          <a:bodyPr>
            <a:normAutofit fontScale="85000" lnSpcReduction="20000"/>
          </a:bodyPr>
          <a:lstStyle/>
          <a:p>
            <a:pPr marL="0" indent="0">
              <a:buNone/>
            </a:pPr>
            <a:r>
              <a:rPr lang="en-US" sz="1800" dirty="0"/>
              <a:t>When Maven builds your project, it goes through many different steps even before it reaches the package phase, which was what we did in the demo. Below are the steps involved with the Maven build lifecycle</a:t>
            </a:r>
          </a:p>
          <a:p>
            <a:pPr marL="514350" indent="-514350">
              <a:buFont typeface="+mj-lt"/>
              <a:buAutoNum type="arabicPeriod"/>
            </a:pPr>
            <a:r>
              <a:rPr lang="en-US" sz="2000" dirty="0"/>
              <a:t>Validate: checks to see if the project structure is consistent with what is specified inside the pom.xml. (Checks to make sure all dependencies are available, etc.)</a:t>
            </a:r>
          </a:p>
          <a:p>
            <a:pPr marL="514350" indent="-514350">
              <a:buFont typeface="+mj-lt"/>
              <a:buAutoNum type="arabicPeriod"/>
            </a:pPr>
            <a:r>
              <a:rPr lang="en-US" sz="2000" dirty="0"/>
              <a:t>Compile: compiles the code found inside the </a:t>
            </a:r>
            <a:r>
              <a:rPr lang="en-US" sz="2000" dirty="0" err="1"/>
              <a:t>src</a:t>
            </a:r>
            <a:r>
              <a:rPr lang="en-US" sz="2000" dirty="0"/>
              <a:t> folder (compiles into bytecode, aka .class files) and then places this bytecode into the target folder</a:t>
            </a:r>
          </a:p>
          <a:p>
            <a:pPr marL="514350" indent="-514350">
              <a:buFont typeface="+mj-lt"/>
              <a:buAutoNum type="arabicPeriod"/>
            </a:pPr>
            <a:r>
              <a:rPr lang="en-US" sz="2000" dirty="0"/>
              <a:t>Test: Run tests on the compiled code that you have written</a:t>
            </a:r>
          </a:p>
          <a:p>
            <a:pPr marL="514350" indent="-514350">
              <a:buFont typeface="+mj-lt"/>
              <a:buAutoNum type="arabicPeriod"/>
            </a:pPr>
            <a:r>
              <a:rPr lang="en-US" sz="2000" dirty="0"/>
              <a:t>Package: packages all compiled code into JAR/WAR file</a:t>
            </a:r>
          </a:p>
          <a:p>
            <a:pPr marL="514350" indent="-514350">
              <a:buFont typeface="+mj-lt"/>
              <a:buAutoNum type="arabicPeriod"/>
            </a:pPr>
            <a:r>
              <a:rPr lang="en-US" sz="2000" dirty="0"/>
              <a:t>Integration: Run integration tests on the JAR/WAR</a:t>
            </a:r>
          </a:p>
          <a:p>
            <a:pPr marL="514350" indent="-514350">
              <a:buFont typeface="+mj-lt"/>
              <a:buAutoNum type="arabicPeriod"/>
            </a:pPr>
            <a:r>
              <a:rPr lang="en-US" sz="2000" dirty="0"/>
              <a:t>Verify: Checks to make sure that the integration tests passed</a:t>
            </a:r>
          </a:p>
          <a:p>
            <a:pPr marL="514350" indent="-514350">
              <a:buFont typeface="+mj-lt"/>
              <a:buAutoNum type="arabicPeriod"/>
            </a:pPr>
            <a:r>
              <a:rPr lang="en-US" sz="2000" dirty="0"/>
              <a:t>Install: installs JAR/WAR to our local Maven repository on our machine</a:t>
            </a:r>
          </a:p>
          <a:p>
            <a:pPr marL="514350" indent="-514350">
              <a:buFont typeface="+mj-lt"/>
              <a:buAutoNum type="arabicPeriod"/>
            </a:pPr>
            <a:r>
              <a:rPr lang="en-US" sz="2000" dirty="0"/>
              <a:t>Deploy: deploy the final JAR/WAR to our remote repository such as </a:t>
            </a:r>
            <a:r>
              <a:rPr lang="en-US" sz="2000" dirty="0" err="1"/>
              <a:t>mvnrepository</a:t>
            </a:r>
            <a:endParaRPr lang="en-US" sz="2000" dirty="0"/>
          </a:p>
          <a:p>
            <a:pPr marL="514350" indent="-514350">
              <a:buFont typeface="+mj-lt"/>
              <a:buAutoNum type="arabicPeriod"/>
            </a:pPr>
            <a:endParaRPr lang="en-US" sz="2000" dirty="0"/>
          </a:p>
          <a:p>
            <a:pPr marL="0" indent="0">
              <a:buNone/>
            </a:pPr>
            <a:r>
              <a:rPr lang="en-US" sz="2000" dirty="0"/>
              <a:t>Each phase comes after a previous phase. So, if I run </a:t>
            </a:r>
            <a:r>
              <a:rPr lang="en-US" sz="2000" dirty="0" err="1"/>
              <a:t>mvn</a:t>
            </a:r>
            <a:r>
              <a:rPr lang="en-US" sz="2000" dirty="0"/>
              <a:t> package, that means I need to run every single phase before that.</a:t>
            </a:r>
          </a:p>
        </p:txBody>
      </p:sp>
    </p:spTree>
    <p:extLst>
      <p:ext uri="{BB962C8B-B14F-4D97-AF65-F5344CB8AC3E}">
        <p14:creationId xmlns:p14="http://schemas.microsoft.com/office/powerpoint/2010/main" val="110324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4F133-30D5-4714-8FBE-80C51F2F70A1}"/>
              </a:ext>
            </a:extLst>
          </p:cNvPr>
          <p:cNvSpPr>
            <a:spLocks noGrp="1"/>
          </p:cNvSpPr>
          <p:nvPr>
            <p:ph type="title"/>
          </p:nvPr>
        </p:nvSpPr>
        <p:spPr/>
        <p:txBody>
          <a:bodyPr/>
          <a:lstStyle/>
          <a:p>
            <a:r>
              <a:rPr lang="en-US" dirty="0"/>
              <a:t>Logging</a:t>
            </a:r>
          </a:p>
        </p:txBody>
      </p:sp>
      <p:sp>
        <p:nvSpPr>
          <p:cNvPr id="3" name="Content Placeholder 2">
            <a:extLst>
              <a:ext uri="{FF2B5EF4-FFF2-40B4-BE49-F238E27FC236}">
                <a16:creationId xmlns:a16="http://schemas.microsoft.com/office/drawing/2014/main" id="{86A244CE-174B-4C6B-BA89-6785743B17C9}"/>
              </a:ext>
            </a:extLst>
          </p:cNvPr>
          <p:cNvSpPr>
            <a:spLocks noGrp="1"/>
          </p:cNvSpPr>
          <p:nvPr>
            <p:ph idx="1"/>
          </p:nvPr>
        </p:nvSpPr>
        <p:spPr/>
        <p:txBody>
          <a:bodyPr/>
          <a:lstStyle/>
          <a:p>
            <a:r>
              <a:rPr lang="en-US" dirty="0"/>
              <a:t>In </a:t>
            </a:r>
            <a:r>
              <a:rPr lang="en-US" dirty="0" err="1"/>
              <a:t>Logback</a:t>
            </a:r>
            <a:r>
              <a:rPr lang="en-US" dirty="0"/>
              <a:t> architecture (also true for Log4J, which is older), there are 3 key types of classes to be aware of:</a:t>
            </a:r>
          </a:p>
          <a:p>
            <a:pPr lvl="1"/>
            <a:r>
              <a:rPr lang="en-US" dirty="0" err="1"/>
              <a:t>Appenders</a:t>
            </a:r>
            <a:r>
              <a:rPr lang="en-US" dirty="0"/>
              <a:t>: place log messages to their final destinations (console, file, database, etc.)</a:t>
            </a:r>
          </a:p>
          <a:p>
            <a:pPr lvl="1"/>
            <a:r>
              <a:rPr lang="en-US" dirty="0"/>
              <a:t>Layout: how you format messages that will be logged</a:t>
            </a:r>
          </a:p>
          <a:p>
            <a:pPr lvl="1"/>
            <a:r>
              <a:rPr lang="en-US" dirty="0"/>
              <a:t>Logger: the class that applications interact with to create log messages</a:t>
            </a:r>
          </a:p>
        </p:txBody>
      </p:sp>
    </p:spTree>
    <p:extLst>
      <p:ext uri="{BB962C8B-B14F-4D97-AF65-F5344CB8AC3E}">
        <p14:creationId xmlns:p14="http://schemas.microsoft.com/office/powerpoint/2010/main" val="2072251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C2B21-67FF-47A3-9287-B23C8138C20B}"/>
              </a:ext>
            </a:extLst>
          </p:cNvPr>
          <p:cNvSpPr>
            <a:spLocks noGrp="1"/>
          </p:cNvSpPr>
          <p:nvPr>
            <p:ph type="title"/>
          </p:nvPr>
        </p:nvSpPr>
        <p:spPr/>
        <p:txBody>
          <a:bodyPr/>
          <a:lstStyle/>
          <a:p>
            <a:r>
              <a:rPr lang="en-US" dirty="0"/>
              <a:t>Logging Levels</a:t>
            </a:r>
          </a:p>
        </p:txBody>
      </p:sp>
      <p:sp>
        <p:nvSpPr>
          <p:cNvPr id="3" name="Content Placeholder 2">
            <a:extLst>
              <a:ext uri="{FF2B5EF4-FFF2-40B4-BE49-F238E27FC236}">
                <a16:creationId xmlns:a16="http://schemas.microsoft.com/office/drawing/2014/main" id="{1BAE5374-3718-4763-939B-232F4BCAC701}"/>
              </a:ext>
            </a:extLst>
          </p:cNvPr>
          <p:cNvSpPr>
            <a:spLocks noGrp="1"/>
          </p:cNvSpPr>
          <p:nvPr>
            <p:ph idx="1"/>
          </p:nvPr>
        </p:nvSpPr>
        <p:spPr/>
        <p:txBody>
          <a:bodyPr>
            <a:normAutofit/>
          </a:bodyPr>
          <a:lstStyle/>
          <a:p>
            <a:r>
              <a:rPr lang="en-US" dirty="0"/>
              <a:t>There are many different logging levels from highest priority to lowest:</a:t>
            </a:r>
          </a:p>
          <a:p>
            <a:pPr lvl="1"/>
            <a:r>
              <a:rPr lang="en-US" dirty="0"/>
              <a:t>ERROR</a:t>
            </a:r>
          </a:p>
          <a:p>
            <a:pPr lvl="1"/>
            <a:r>
              <a:rPr lang="en-US" dirty="0"/>
              <a:t>WARN</a:t>
            </a:r>
          </a:p>
          <a:p>
            <a:pPr lvl="1"/>
            <a:r>
              <a:rPr lang="en-US" dirty="0"/>
              <a:t>INFO</a:t>
            </a:r>
          </a:p>
          <a:p>
            <a:pPr lvl="1"/>
            <a:r>
              <a:rPr lang="en-US" dirty="0"/>
              <a:t>DEBUG</a:t>
            </a:r>
          </a:p>
          <a:p>
            <a:pPr lvl="1"/>
            <a:r>
              <a:rPr lang="en-US" dirty="0"/>
              <a:t>TRACE</a:t>
            </a:r>
          </a:p>
          <a:p>
            <a:r>
              <a:rPr lang="en-US" dirty="0"/>
              <a:t>This is important, because we can suppress certain logging messages from our logger, by configuring the level to only log messages whose levels are of that level or more important</a:t>
            </a:r>
          </a:p>
        </p:txBody>
      </p:sp>
    </p:spTree>
    <p:extLst>
      <p:ext uri="{BB962C8B-B14F-4D97-AF65-F5344CB8AC3E}">
        <p14:creationId xmlns:p14="http://schemas.microsoft.com/office/powerpoint/2010/main" val="255745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3B49-FDBA-4A01-ADF0-AE74477A4C98}"/>
              </a:ext>
            </a:extLst>
          </p:cNvPr>
          <p:cNvSpPr>
            <a:spLocks noGrp="1"/>
          </p:cNvSpPr>
          <p:nvPr>
            <p:ph type="title"/>
          </p:nvPr>
        </p:nvSpPr>
        <p:spPr/>
        <p:txBody>
          <a:bodyPr/>
          <a:lstStyle/>
          <a:p>
            <a:r>
              <a:rPr lang="en-US" dirty="0"/>
              <a:t>Test Driven Development</a:t>
            </a:r>
          </a:p>
        </p:txBody>
      </p:sp>
      <p:sp>
        <p:nvSpPr>
          <p:cNvPr id="3" name="Content Placeholder 2">
            <a:extLst>
              <a:ext uri="{FF2B5EF4-FFF2-40B4-BE49-F238E27FC236}">
                <a16:creationId xmlns:a16="http://schemas.microsoft.com/office/drawing/2014/main" id="{652C4C0C-8799-47B1-A24C-2DACCEC3ACC5}"/>
              </a:ext>
            </a:extLst>
          </p:cNvPr>
          <p:cNvSpPr>
            <a:spLocks noGrp="1"/>
          </p:cNvSpPr>
          <p:nvPr>
            <p:ph idx="1"/>
          </p:nvPr>
        </p:nvSpPr>
        <p:spPr/>
        <p:txBody>
          <a:bodyPr/>
          <a:lstStyle/>
          <a:p>
            <a:r>
              <a:rPr lang="en-US" dirty="0"/>
              <a:t>TDD is the process of writing tests first, writing the actual application code later</a:t>
            </a:r>
          </a:p>
          <a:p>
            <a:pPr marL="971550" lvl="1" indent="-514350">
              <a:buFont typeface="+mj-lt"/>
              <a:buAutoNum type="arabicPeriod"/>
            </a:pPr>
            <a:r>
              <a:rPr lang="en-US" dirty="0"/>
              <a:t>Write a unit test</a:t>
            </a:r>
          </a:p>
          <a:p>
            <a:pPr marL="971550" lvl="1" indent="-514350">
              <a:buFont typeface="+mj-lt"/>
              <a:buAutoNum type="arabicPeriod"/>
            </a:pPr>
            <a:r>
              <a:rPr lang="en-US" dirty="0"/>
              <a:t>Run the test -&gt; Test will obviously fail</a:t>
            </a:r>
          </a:p>
          <a:p>
            <a:pPr marL="971550" lvl="1" indent="-514350">
              <a:buFont typeface="+mj-lt"/>
              <a:buAutoNum type="arabicPeriod"/>
            </a:pPr>
            <a:r>
              <a:rPr lang="en-US" dirty="0"/>
              <a:t>Fix the test by writing application code</a:t>
            </a:r>
          </a:p>
          <a:p>
            <a:pPr marL="971550" lvl="1" indent="-514350">
              <a:buFont typeface="+mj-lt"/>
              <a:buAutoNum type="arabicPeriod"/>
            </a:pPr>
            <a:r>
              <a:rPr lang="en-US" dirty="0"/>
              <a:t>Retest until the tests pass</a:t>
            </a:r>
          </a:p>
          <a:p>
            <a:pPr marL="971550" lvl="1" indent="-514350">
              <a:buFont typeface="+mj-lt"/>
              <a:buAutoNum type="arabicPeriod"/>
            </a:pPr>
            <a:r>
              <a:rPr lang="en-US" dirty="0"/>
              <a:t>Repeat</a:t>
            </a:r>
          </a:p>
        </p:txBody>
      </p:sp>
    </p:spTree>
    <p:extLst>
      <p:ext uri="{BB962C8B-B14F-4D97-AF65-F5344CB8AC3E}">
        <p14:creationId xmlns:p14="http://schemas.microsoft.com/office/powerpoint/2010/main" val="625117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TotalTime>
  <Words>1155</Words>
  <Application>Microsoft Office PowerPoint</Application>
  <PresentationFormat>Widescreen</PresentationFormat>
  <Paragraphs>132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Threads</vt:lpstr>
      <vt:lpstr>Concurrency v. Parallelism</vt:lpstr>
      <vt:lpstr>Thread States</vt:lpstr>
      <vt:lpstr>PowerPoint Presentation</vt:lpstr>
      <vt:lpstr>PowerPoint Presentation</vt:lpstr>
      <vt:lpstr>Maven Lifecycle</vt:lpstr>
      <vt:lpstr>Logging</vt:lpstr>
      <vt:lpstr>Logging Levels</vt:lpstr>
      <vt:lpstr>Test Driven Development</vt:lpstr>
      <vt:lpstr>JUnit 4 Annotations</vt:lpstr>
      <vt:lpstr>JUnit 4 Assertion Methods</vt:lpstr>
      <vt:lpstr>Types of Testing</vt:lpstr>
      <vt:lpstr>Mocking</vt:lpstr>
      <vt:lpstr>How do Mock dependencies?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dc:title>
  <dc:creator>Bach Tran</dc:creator>
  <cp:lastModifiedBy>Bach Tran</cp:lastModifiedBy>
  <cp:revision>17</cp:revision>
  <dcterms:created xsi:type="dcterms:W3CDTF">2021-04-08T14:43:12Z</dcterms:created>
  <dcterms:modified xsi:type="dcterms:W3CDTF">2021-04-09T02:09:42Z</dcterms:modified>
</cp:coreProperties>
</file>