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16507-DA60-4C3B-A0D2-9C057F808A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64A508-D94C-4D00-8FD8-2495FFA8CB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51D0D1-D3A8-44F0-A6FD-A2D9834D12DE}"/>
              </a:ext>
            </a:extLst>
          </p:cNvPr>
          <p:cNvSpPr>
            <a:spLocks noGrp="1"/>
          </p:cNvSpPr>
          <p:nvPr>
            <p:ph type="dt" sz="half" idx="10"/>
          </p:nvPr>
        </p:nvSpPr>
        <p:spPr/>
        <p:txBody>
          <a:bodyPr/>
          <a:lstStyle/>
          <a:p>
            <a:fld id="{1556D8BC-CA45-451A-8757-6B2F90C08C60}" type="datetimeFigureOut">
              <a:rPr lang="en-US" smtClean="0"/>
              <a:t>4/6/2021</a:t>
            </a:fld>
            <a:endParaRPr lang="en-US"/>
          </a:p>
        </p:txBody>
      </p:sp>
      <p:sp>
        <p:nvSpPr>
          <p:cNvPr id="5" name="Footer Placeholder 4">
            <a:extLst>
              <a:ext uri="{FF2B5EF4-FFF2-40B4-BE49-F238E27FC236}">
                <a16:creationId xmlns:a16="http://schemas.microsoft.com/office/drawing/2014/main" id="{51C8B9E8-D3C5-427B-887D-C58745E835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97E6E-E496-4524-B0D4-3275C4B9D507}"/>
              </a:ext>
            </a:extLst>
          </p:cNvPr>
          <p:cNvSpPr>
            <a:spLocks noGrp="1"/>
          </p:cNvSpPr>
          <p:nvPr>
            <p:ph type="sldNum" sz="quarter" idx="12"/>
          </p:nvPr>
        </p:nvSpPr>
        <p:spPr/>
        <p:txBody>
          <a:bodyPr/>
          <a:lstStyle/>
          <a:p>
            <a:fld id="{2EF42477-7A74-4263-8845-9B764797AD90}" type="slidenum">
              <a:rPr lang="en-US" smtClean="0"/>
              <a:t>‹#›</a:t>
            </a:fld>
            <a:endParaRPr lang="en-US"/>
          </a:p>
        </p:txBody>
      </p:sp>
    </p:spTree>
    <p:extLst>
      <p:ext uri="{BB962C8B-B14F-4D97-AF65-F5344CB8AC3E}">
        <p14:creationId xmlns:p14="http://schemas.microsoft.com/office/powerpoint/2010/main" val="2338529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C15C-D1AA-41C1-9266-D8CC6AF943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449E6E-E84C-43AF-90D7-A050EC61DB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58CF4F-ECF3-4C9D-BB2B-D565330CF3E2}"/>
              </a:ext>
            </a:extLst>
          </p:cNvPr>
          <p:cNvSpPr>
            <a:spLocks noGrp="1"/>
          </p:cNvSpPr>
          <p:nvPr>
            <p:ph type="dt" sz="half" idx="10"/>
          </p:nvPr>
        </p:nvSpPr>
        <p:spPr/>
        <p:txBody>
          <a:bodyPr/>
          <a:lstStyle/>
          <a:p>
            <a:fld id="{1556D8BC-CA45-451A-8757-6B2F90C08C60}" type="datetimeFigureOut">
              <a:rPr lang="en-US" smtClean="0"/>
              <a:t>4/6/2021</a:t>
            </a:fld>
            <a:endParaRPr lang="en-US"/>
          </a:p>
        </p:txBody>
      </p:sp>
      <p:sp>
        <p:nvSpPr>
          <p:cNvPr id="5" name="Footer Placeholder 4">
            <a:extLst>
              <a:ext uri="{FF2B5EF4-FFF2-40B4-BE49-F238E27FC236}">
                <a16:creationId xmlns:a16="http://schemas.microsoft.com/office/drawing/2014/main" id="{68D829FF-B89C-4EF9-B054-06877C9975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D2422-681B-4A70-ADC1-1E1CE0C19548}"/>
              </a:ext>
            </a:extLst>
          </p:cNvPr>
          <p:cNvSpPr>
            <a:spLocks noGrp="1"/>
          </p:cNvSpPr>
          <p:nvPr>
            <p:ph type="sldNum" sz="quarter" idx="12"/>
          </p:nvPr>
        </p:nvSpPr>
        <p:spPr/>
        <p:txBody>
          <a:bodyPr/>
          <a:lstStyle/>
          <a:p>
            <a:fld id="{2EF42477-7A74-4263-8845-9B764797AD90}" type="slidenum">
              <a:rPr lang="en-US" smtClean="0"/>
              <a:t>‹#›</a:t>
            </a:fld>
            <a:endParaRPr lang="en-US"/>
          </a:p>
        </p:txBody>
      </p:sp>
    </p:spTree>
    <p:extLst>
      <p:ext uri="{BB962C8B-B14F-4D97-AF65-F5344CB8AC3E}">
        <p14:creationId xmlns:p14="http://schemas.microsoft.com/office/powerpoint/2010/main" val="163936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BF9C87-B53D-486F-90BB-57E4F26095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386802-8C00-455E-891F-8B466C9B60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A36375-BFB8-4AC7-B733-34274861DBAC}"/>
              </a:ext>
            </a:extLst>
          </p:cNvPr>
          <p:cNvSpPr>
            <a:spLocks noGrp="1"/>
          </p:cNvSpPr>
          <p:nvPr>
            <p:ph type="dt" sz="half" idx="10"/>
          </p:nvPr>
        </p:nvSpPr>
        <p:spPr/>
        <p:txBody>
          <a:bodyPr/>
          <a:lstStyle/>
          <a:p>
            <a:fld id="{1556D8BC-CA45-451A-8757-6B2F90C08C60}" type="datetimeFigureOut">
              <a:rPr lang="en-US" smtClean="0"/>
              <a:t>4/6/2021</a:t>
            </a:fld>
            <a:endParaRPr lang="en-US"/>
          </a:p>
        </p:txBody>
      </p:sp>
      <p:sp>
        <p:nvSpPr>
          <p:cNvPr id="5" name="Footer Placeholder 4">
            <a:extLst>
              <a:ext uri="{FF2B5EF4-FFF2-40B4-BE49-F238E27FC236}">
                <a16:creationId xmlns:a16="http://schemas.microsoft.com/office/drawing/2014/main" id="{221A310B-6D26-4079-8DDF-F37A25F18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0C450-A246-4EA8-B152-C041D0F2BBA1}"/>
              </a:ext>
            </a:extLst>
          </p:cNvPr>
          <p:cNvSpPr>
            <a:spLocks noGrp="1"/>
          </p:cNvSpPr>
          <p:nvPr>
            <p:ph type="sldNum" sz="quarter" idx="12"/>
          </p:nvPr>
        </p:nvSpPr>
        <p:spPr/>
        <p:txBody>
          <a:bodyPr/>
          <a:lstStyle/>
          <a:p>
            <a:fld id="{2EF42477-7A74-4263-8845-9B764797AD90}" type="slidenum">
              <a:rPr lang="en-US" smtClean="0"/>
              <a:t>‹#›</a:t>
            </a:fld>
            <a:endParaRPr lang="en-US"/>
          </a:p>
        </p:txBody>
      </p:sp>
    </p:spTree>
    <p:extLst>
      <p:ext uri="{BB962C8B-B14F-4D97-AF65-F5344CB8AC3E}">
        <p14:creationId xmlns:p14="http://schemas.microsoft.com/office/powerpoint/2010/main" val="325131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F9C23-411A-48C1-B10F-2272CD686D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A08B9C-73F3-4CEB-935B-2AB43EB9AE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D90B59-E0BC-4785-83E1-CB169CC657B0}"/>
              </a:ext>
            </a:extLst>
          </p:cNvPr>
          <p:cNvSpPr>
            <a:spLocks noGrp="1"/>
          </p:cNvSpPr>
          <p:nvPr>
            <p:ph type="dt" sz="half" idx="10"/>
          </p:nvPr>
        </p:nvSpPr>
        <p:spPr/>
        <p:txBody>
          <a:bodyPr/>
          <a:lstStyle/>
          <a:p>
            <a:fld id="{1556D8BC-CA45-451A-8757-6B2F90C08C60}" type="datetimeFigureOut">
              <a:rPr lang="en-US" smtClean="0"/>
              <a:t>4/6/2021</a:t>
            </a:fld>
            <a:endParaRPr lang="en-US"/>
          </a:p>
        </p:txBody>
      </p:sp>
      <p:sp>
        <p:nvSpPr>
          <p:cNvPr id="5" name="Footer Placeholder 4">
            <a:extLst>
              <a:ext uri="{FF2B5EF4-FFF2-40B4-BE49-F238E27FC236}">
                <a16:creationId xmlns:a16="http://schemas.microsoft.com/office/drawing/2014/main" id="{96672622-EA4A-4B24-9A74-1C16EE17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7DB0AB-FCBB-452C-961F-E034B33FBB6F}"/>
              </a:ext>
            </a:extLst>
          </p:cNvPr>
          <p:cNvSpPr>
            <a:spLocks noGrp="1"/>
          </p:cNvSpPr>
          <p:nvPr>
            <p:ph type="sldNum" sz="quarter" idx="12"/>
          </p:nvPr>
        </p:nvSpPr>
        <p:spPr/>
        <p:txBody>
          <a:bodyPr/>
          <a:lstStyle/>
          <a:p>
            <a:fld id="{2EF42477-7A74-4263-8845-9B764797AD90}" type="slidenum">
              <a:rPr lang="en-US" smtClean="0"/>
              <a:t>‹#›</a:t>
            </a:fld>
            <a:endParaRPr lang="en-US"/>
          </a:p>
        </p:txBody>
      </p:sp>
    </p:spTree>
    <p:extLst>
      <p:ext uri="{BB962C8B-B14F-4D97-AF65-F5344CB8AC3E}">
        <p14:creationId xmlns:p14="http://schemas.microsoft.com/office/powerpoint/2010/main" val="4186714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0D29D-C6A8-4E7A-9B68-B5E852575B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62F89A-632D-4923-A7E8-51F16FE5A6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2FED8C-0D3D-44CE-B085-A709284740B4}"/>
              </a:ext>
            </a:extLst>
          </p:cNvPr>
          <p:cNvSpPr>
            <a:spLocks noGrp="1"/>
          </p:cNvSpPr>
          <p:nvPr>
            <p:ph type="dt" sz="half" idx="10"/>
          </p:nvPr>
        </p:nvSpPr>
        <p:spPr/>
        <p:txBody>
          <a:bodyPr/>
          <a:lstStyle/>
          <a:p>
            <a:fld id="{1556D8BC-CA45-451A-8757-6B2F90C08C60}" type="datetimeFigureOut">
              <a:rPr lang="en-US" smtClean="0"/>
              <a:t>4/6/2021</a:t>
            </a:fld>
            <a:endParaRPr lang="en-US"/>
          </a:p>
        </p:txBody>
      </p:sp>
      <p:sp>
        <p:nvSpPr>
          <p:cNvPr id="5" name="Footer Placeholder 4">
            <a:extLst>
              <a:ext uri="{FF2B5EF4-FFF2-40B4-BE49-F238E27FC236}">
                <a16:creationId xmlns:a16="http://schemas.microsoft.com/office/drawing/2014/main" id="{51D811EC-BEA6-4525-8249-902FAAE65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ED2ED4-9D23-4F07-B83E-C6F13CA141EF}"/>
              </a:ext>
            </a:extLst>
          </p:cNvPr>
          <p:cNvSpPr>
            <a:spLocks noGrp="1"/>
          </p:cNvSpPr>
          <p:nvPr>
            <p:ph type="sldNum" sz="quarter" idx="12"/>
          </p:nvPr>
        </p:nvSpPr>
        <p:spPr/>
        <p:txBody>
          <a:bodyPr/>
          <a:lstStyle/>
          <a:p>
            <a:fld id="{2EF42477-7A74-4263-8845-9B764797AD90}" type="slidenum">
              <a:rPr lang="en-US" smtClean="0"/>
              <a:t>‹#›</a:t>
            </a:fld>
            <a:endParaRPr lang="en-US"/>
          </a:p>
        </p:txBody>
      </p:sp>
    </p:spTree>
    <p:extLst>
      <p:ext uri="{BB962C8B-B14F-4D97-AF65-F5344CB8AC3E}">
        <p14:creationId xmlns:p14="http://schemas.microsoft.com/office/powerpoint/2010/main" val="3130642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C8F5-9E2A-4575-A2BA-914E073770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2548E9-7ABA-4421-8BC7-666E18AFCB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AB392D-247E-41C9-9845-88FAFCED46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9A454E-8638-4CAA-A4EB-6D55303A56E2}"/>
              </a:ext>
            </a:extLst>
          </p:cNvPr>
          <p:cNvSpPr>
            <a:spLocks noGrp="1"/>
          </p:cNvSpPr>
          <p:nvPr>
            <p:ph type="dt" sz="half" idx="10"/>
          </p:nvPr>
        </p:nvSpPr>
        <p:spPr/>
        <p:txBody>
          <a:bodyPr/>
          <a:lstStyle/>
          <a:p>
            <a:fld id="{1556D8BC-CA45-451A-8757-6B2F90C08C60}" type="datetimeFigureOut">
              <a:rPr lang="en-US" smtClean="0"/>
              <a:t>4/6/2021</a:t>
            </a:fld>
            <a:endParaRPr lang="en-US"/>
          </a:p>
        </p:txBody>
      </p:sp>
      <p:sp>
        <p:nvSpPr>
          <p:cNvPr id="6" name="Footer Placeholder 5">
            <a:extLst>
              <a:ext uri="{FF2B5EF4-FFF2-40B4-BE49-F238E27FC236}">
                <a16:creationId xmlns:a16="http://schemas.microsoft.com/office/drawing/2014/main" id="{E53DFD01-59A5-4003-ABC6-4CED3B3EA3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42C033-D57F-4FB9-898E-2F77A2F2366B}"/>
              </a:ext>
            </a:extLst>
          </p:cNvPr>
          <p:cNvSpPr>
            <a:spLocks noGrp="1"/>
          </p:cNvSpPr>
          <p:nvPr>
            <p:ph type="sldNum" sz="quarter" idx="12"/>
          </p:nvPr>
        </p:nvSpPr>
        <p:spPr/>
        <p:txBody>
          <a:bodyPr/>
          <a:lstStyle/>
          <a:p>
            <a:fld id="{2EF42477-7A74-4263-8845-9B764797AD90}" type="slidenum">
              <a:rPr lang="en-US" smtClean="0"/>
              <a:t>‹#›</a:t>
            </a:fld>
            <a:endParaRPr lang="en-US"/>
          </a:p>
        </p:txBody>
      </p:sp>
    </p:spTree>
    <p:extLst>
      <p:ext uri="{BB962C8B-B14F-4D97-AF65-F5344CB8AC3E}">
        <p14:creationId xmlns:p14="http://schemas.microsoft.com/office/powerpoint/2010/main" val="593695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7C0CF-B2A6-433B-9738-261A134555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C25228-4C39-4843-8279-A9493F5FC7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F5C672-C7CA-41DA-8C32-4640192476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4EC316-A91C-4AF2-8EF9-EA26132D93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EE9BD5-2436-4107-81D7-E357CDAC41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74EEE7-1A36-40BF-9C4B-00D042026683}"/>
              </a:ext>
            </a:extLst>
          </p:cNvPr>
          <p:cNvSpPr>
            <a:spLocks noGrp="1"/>
          </p:cNvSpPr>
          <p:nvPr>
            <p:ph type="dt" sz="half" idx="10"/>
          </p:nvPr>
        </p:nvSpPr>
        <p:spPr/>
        <p:txBody>
          <a:bodyPr/>
          <a:lstStyle/>
          <a:p>
            <a:fld id="{1556D8BC-CA45-451A-8757-6B2F90C08C60}" type="datetimeFigureOut">
              <a:rPr lang="en-US" smtClean="0"/>
              <a:t>4/6/2021</a:t>
            </a:fld>
            <a:endParaRPr lang="en-US"/>
          </a:p>
        </p:txBody>
      </p:sp>
      <p:sp>
        <p:nvSpPr>
          <p:cNvPr id="8" name="Footer Placeholder 7">
            <a:extLst>
              <a:ext uri="{FF2B5EF4-FFF2-40B4-BE49-F238E27FC236}">
                <a16:creationId xmlns:a16="http://schemas.microsoft.com/office/drawing/2014/main" id="{24F2BC11-101A-4B6D-9AD5-1335E85D72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FA09C2-9E2C-4BCA-92D9-CB6BA1EDA2EB}"/>
              </a:ext>
            </a:extLst>
          </p:cNvPr>
          <p:cNvSpPr>
            <a:spLocks noGrp="1"/>
          </p:cNvSpPr>
          <p:nvPr>
            <p:ph type="sldNum" sz="quarter" idx="12"/>
          </p:nvPr>
        </p:nvSpPr>
        <p:spPr/>
        <p:txBody>
          <a:bodyPr/>
          <a:lstStyle/>
          <a:p>
            <a:fld id="{2EF42477-7A74-4263-8845-9B764797AD90}" type="slidenum">
              <a:rPr lang="en-US" smtClean="0"/>
              <a:t>‹#›</a:t>
            </a:fld>
            <a:endParaRPr lang="en-US"/>
          </a:p>
        </p:txBody>
      </p:sp>
    </p:spTree>
    <p:extLst>
      <p:ext uri="{BB962C8B-B14F-4D97-AF65-F5344CB8AC3E}">
        <p14:creationId xmlns:p14="http://schemas.microsoft.com/office/powerpoint/2010/main" val="2025987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6F06-29F5-4D5C-8948-8BF7EB584D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48B007-5503-4231-8F00-30A7F1EB7ADC}"/>
              </a:ext>
            </a:extLst>
          </p:cNvPr>
          <p:cNvSpPr>
            <a:spLocks noGrp="1"/>
          </p:cNvSpPr>
          <p:nvPr>
            <p:ph type="dt" sz="half" idx="10"/>
          </p:nvPr>
        </p:nvSpPr>
        <p:spPr/>
        <p:txBody>
          <a:bodyPr/>
          <a:lstStyle/>
          <a:p>
            <a:fld id="{1556D8BC-CA45-451A-8757-6B2F90C08C60}" type="datetimeFigureOut">
              <a:rPr lang="en-US" smtClean="0"/>
              <a:t>4/6/2021</a:t>
            </a:fld>
            <a:endParaRPr lang="en-US"/>
          </a:p>
        </p:txBody>
      </p:sp>
      <p:sp>
        <p:nvSpPr>
          <p:cNvPr id="4" name="Footer Placeholder 3">
            <a:extLst>
              <a:ext uri="{FF2B5EF4-FFF2-40B4-BE49-F238E27FC236}">
                <a16:creationId xmlns:a16="http://schemas.microsoft.com/office/drawing/2014/main" id="{82FA47AD-645E-43DF-BB11-EA4E6DBE30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C3C1C2-CD34-4379-8C88-3FC50095B52F}"/>
              </a:ext>
            </a:extLst>
          </p:cNvPr>
          <p:cNvSpPr>
            <a:spLocks noGrp="1"/>
          </p:cNvSpPr>
          <p:nvPr>
            <p:ph type="sldNum" sz="quarter" idx="12"/>
          </p:nvPr>
        </p:nvSpPr>
        <p:spPr/>
        <p:txBody>
          <a:bodyPr/>
          <a:lstStyle/>
          <a:p>
            <a:fld id="{2EF42477-7A74-4263-8845-9B764797AD90}" type="slidenum">
              <a:rPr lang="en-US" smtClean="0"/>
              <a:t>‹#›</a:t>
            </a:fld>
            <a:endParaRPr lang="en-US"/>
          </a:p>
        </p:txBody>
      </p:sp>
    </p:spTree>
    <p:extLst>
      <p:ext uri="{BB962C8B-B14F-4D97-AF65-F5344CB8AC3E}">
        <p14:creationId xmlns:p14="http://schemas.microsoft.com/office/powerpoint/2010/main" val="367327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202E12-20DF-4708-88B8-4D8AE166A575}"/>
              </a:ext>
            </a:extLst>
          </p:cNvPr>
          <p:cNvSpPr>
            <a:spLocks noGrp="1"/>
          </p:cNvSpPr>
          <p:nvPr>
            <p:ph type="dt" sz="half" idx="10"/>
          </p:nvPr>
        </p:nvSpPr>
        <p:spPr/>
        <p:txBody>
          <a:bodyPr/>
          <a:lstStyle/>
          <a:p>
            <a:fld id="{1556D8BC-CA45-451A-8757-6B2F90C08C60}" type="datetimeFigureOut">
              <a:rPr lang="en-US" smtClean="0"/>
              <a:t>4/6/2021</a:t>
            </a:fld>
            <a:endParaRPr lang="en-US"/>
          </a:p>
        </p:txBody>
      </p:sp>
      <p:sp>
        <p:nvSpPr>
          <p:cNvPr id="3" name="Footer Placeholder 2">
            <a:extLst>
              <a:ext uri="{FF2B5EF4-FFF2-40B4-BE49-F238E27FC236}">
                <a16:creationId xmlns:a16="http://schemas.microsoft.com/office/drawing/2014/main" id="{979003CD-96EE-4F0F-AFCA-77B07232CD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A9FA79-6F02-4310-8A32-D2F5D509D57B}"/>
              </a:ext>
            </a:extLst>
          </p:cNvPr>
          <p:cNvSpPr>
            <a:spLocks noGrp="1"/>
          </p:cNvSpPr>
          <p:nvPr>
            <p:ph type="sldNum" sz="quarter" idx="12"/>
          </p:nvPr>
        </p:nvSpPr>
        <p:spPr/>
        <p:txBody>
          <a:bodyPr/>
          <a:lstStyle/>
          <a:p>
            <a:fld id="{2EF42477-7A74-4263-8845-9B764797AD90}" type="slidenum">
              <a:rPr lang="en-US" smtClean="0"/>
              <a:t>‹#›</a:t>
            </a:fld>
            <a:endParaRPr lang="en-US"/>
          </a:p>
        </p:txBody>
      </p:sp>
    </p:spTree>
    <p:extLst>
      <p:ext uri="{BB962C8B-B14F-4D97-AF65-F5344CB8AC3E}">
        <p14:creationId xmlns:p14="http://schemas.microsoft.com/office/powerpoint/2010/main" val="4198210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897EE-D114-4423-8CF1-C79822BEF0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27FFAC-E160-47CB-8A06-4315DAAC3F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2238A4-55F2-41DD-B13E-22A924A0F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88E449-1008-46CC-B1FF-C2939C8009F2}"/>
              </a:ext>
            </a:extLst>
          </p:cNvPr>
          <p:cNvSpPr>
            <a:spLocks noGrp="1"/>
          </p:cNvSpPr>
          <p:nvPr>
            <p:ph type="dt" sz="half" idx="10"/>
          </p:nvPr>
        </p:nvSpPr>
        <p:spPr/>
        <p:txBody>
          <a:bodyPr/>
          <a:lstStyle/>
          <a:p>
            <a:fld id="{1556D8BC-CA45-451A-8757-6B2F90C08C60}" type="datetimeFigureOut">
              <a:rPr lang="en-US" smtClean="0"/>
              <a:t>4/6/2021</a:t>
            </a:fld>
            <a:endParaRPr lang="en-US"/>
          </a:p>
        </p:txBody>
      </p:sp>
      <p:sp>
        <p:nvSpPr>
          <p:cNvPr id="6" name="Footer Placeholder 5">
            <a:extLst>
              <a:ext uri="{FF2B5EF4-FFF2-40B4-BE49-F238E27FC236}">
                <a16:creationId xmlns:a16="http://schemas.microsoft.com/office/drawing/2014/main" id="{62E7F911-871D-418D-A113-B52424398D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0FE1F5-7320-4F27-AA5A-EFB65D3ACA53}"/>
              </a:ext>
            </a:extLst>
          </p:cNvPr>
          <p:cNvSpPr>
            <a:spLocks noGrp="1"/>
          </p:cNvSpPr>
          <p:nvPr>
            <p:ph type="sldNum" sz="quarter" idx="12"/>
          </p:nvPr>
        </p:nvSpPr>
        <p:spPr/>
        <p:txBody>
          <a:bodyPr/>
          <a:lstStyle/>
          <a:p>
            <a:fld id="{2EF42477-7A74-4263-8845-9B764797AD90}" type="slidenum">
              <a:rPr lang="en-US" smtClean="0"/>
              <a:t>‹#›</a:t>
            </a:fld>
            <a:endParaRPr lang="en-US"/>
          </a:p>
        </p:txBody>
      </p:sp>
    </p:spTree>
    <p:extLst>
      <p:ext uri="{BB962C8B-B14F-4D97-AF65-F5344CB8AC3E}">
        <p14:creationId xmlns:p14="http://schemas.microsoft.com/office/powerpoint/2010/main" val="3274863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EFF7E-7F34-47B4-BB17-95E19D27CA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C32CA9-866E-4E40-93DC-9C81F73BCD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4FE6B8-C47E-4572-8187-AF89CA30E4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6FCE55-9194-4E2B-830C-E7DDABA1B8F1}"/>
              </a:ext>
            </a:extLst>
          </p:cNvPr>
          <p:cNvSpPr>
            <a:spLocks noGrp="1"/>
          </p:cNvSpPr>
          <p:nvPr>
            <p:ph type="dt" sz="half" idx="10"/>
          </p:nvPr>
        </p:nvSpPr>
        <p:spPr/>
        <p:txBody>
          <a:bodyPr/>
          <a:lstStyle/>
          <a:p>
            <a:fld id="{1556D8BC-CA45-451A-8757-6B2F90C08C60}" type="datetimeFigureOut">
              <a:rPr lang="en-US" smtClean="0"/>
              <a:t>4/6/2021</a:t>
            </a:fld>
            <a:endParaRPr lang="en-US"/>
          </a:p>
        </p:txBody>
      </p:sp>
      <p:sp>
        <p:nvSpPr>
          <p:cNvPr id="6" name="Footer Placeholder 5">
            <a:extLst>
              <a:ext uri="{FF2B5EF4-FFF2-40B4-BE49-F238E27FC236}">
                <a16:creationId xmlns:a16="http://schemas.microsoft.com/office/drawing/2014/main" id="{EB5CC3B3-0BDF-47FE-8C59-4B4625B2D0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CCEA6-166D-48D9-B347-63437FA5FD5B}"/>
              </a:ext>
            </a:extLst>
          </p:cNvPr>
          <p:cNvSpPr>
            <a:spLocks noGrp="1"/>
          </p:cNvSpPr>
          <p:nvPr>
            <p:ph type="sldNum" sz="quarter" idx="12"/>
          </p:nvPr>
        </p:nvSpPr>
        <p:spPr/>
        <p:txBody>
          <a:bodyPr/>
          <a:lstStyle/>
          <a:p>
            <a:fld id="{2EF42477-7A74-4263-8845-9B764797AD90}" type="slidenum">
              <a:rPr lang="en-US" smtClean="0"/>
              <a:t>‹#›</a:t>
            </a:fld>
            <a:endParaRPr lang="en-US"/>
          </a:p>
        </p:txBody>
      </p:sp>
    </p:spTree>
    <p:extLst>
      <p:ext uri="{BB962C8B-B14F-4D97-AF65-F5344CB8AC3E}">
        <p14:creationId xmlns:p14="http://schemas.microsoft.com/office/powerpoint/2010/main" val="3431473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2F7B0D-BA17-4746-B580-DE6E0CCFEA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F61642-2A74-471C-8D9B-382C7EBC8D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88F74B-E3B0-4E8F-A690-8BF60E4659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6D8BC-CA45-451A-8757-6B2F90C08C60}" type="datetimeFigureOut">
              <a:rPr lang="en-US" smtClean="0"/>
              <a:t>4/6/2021</a:t>
            </a:fld>
            <a:endParaRPr lang="en-US"/>
          </a:p>
        </p:txBody>
      </p:sp>
      <p:sp>
        <p:nvSpPr>
          <p:cNvPr id="5" name="Footer Placeholder 4">
            <a:extLst>
              <a:ext uri="{FF2B5EF4-FFF2-40B4-BE49-F238E27FC236}">
                <a16:creationId xmlns:a16="http://schemas.microsoft.com/office/drawing/2014/main" id="{72A01C14-E3F7-491A-90A2-BEC36C06C1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9C9E3D-7CBC-4570-91B8-5E3D78148F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F42477-7A74-4263-8845-9B764797AD90}" type="slidenum">
              <a:rPr lang="en-US" smtClean="0"/>
              <a:t>‹#›</a:t>
            </a:fld>
            <a:endParaRPr lang="en-US"/>
          </a:p>
        </p:txBody>
      </p:sp>
    </p:spTree>
    <p:extLst>
      <p:ext uri="{BB962C8B-B14F-4D97-AF65-F5344CB8AC3E}">
        <p14:creationId xmlns:p14="http://schemas.microsoft.com/office/powerpoint/2010/main" val="1261248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02B4A9-5AE7-4D76-BC65-82B6F2BA2ADC}"/>
              </a:ext>
            </a:extLst>
          </p:cNvPr>
          <p:cNvSpPr>
            <a:spLocks noGrp="1"/>
          </p:cNvSpPr>
          <p:nvPr>
            <p:ph type="title"/>
          </p:nvPr>
        </p:nvSpPr>
        <p:spPr/>
        <p:txBody>
          <a:bodyPr/>
          <a:lstStyle/>
          <a:p>
            <a:r>
              <a:rPr lang="en-US" dirty="0"/>
              <a:t>Variable Scopes</a:t>
            </a:r>
          </a:p>
        </p:txBody>
      </p:sp>
      <p:sp>
        <p:nvSpPr>
          <p:cNvPr id="5" name="TextBox 4">
            <a:extLst>
              <a:ext uri="{FF2B5EF4-FFF2-40B4-BE49-F238E27FC236}">
                <a16:creationId xmlns:a16="http://schemas.microsoft.com/office/drawing/2014/main" id="{95A1666D-B0DB-400C-806A-1A77076E229F}"/>
              </a:ext>
            </a:extLst>
          </p:cNvPr>
          <p:cNvSpPr txBox="1"/>
          <p:nvPr/>
        </p:nvSpPr>
        <p:spPr>
          <a:xfrm>
            <a:off x="951722" y="1690688"/>
            <a:ext cx="1069288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 scope is basically the context in which a variable exists</a:t>
            </a:r>
          </a:p>
          <a:p>
            <a:pPr marL="285750" indent="-285750">
              <a:buFont typeface="Arial" panose="020B0604020202020204" pitchFamily="34" charset="0"/>
              <a:buChar char="•"/>
            </a:pPr>
            <a:r>
              <a:rPr lang="en-US" dirty="0"/>
              <a:t>There are 4 different scopes:</a:t>
            </a:r>
          </a:p>
          <a:p>
            <a:pPr marL="742950" lvl="1" indent="-285750">
              <a:buFont typeface="Arial" panose="020B0604020202020204" pitchFamily="34" charset="0"/>
              <a:buChar char="•"/>
            </a:pPr>
            <a:r>
              <a:rPr lang="en-US" dirty="0"/>
              <a:t>Static scope (global/class)</a:t>
            </a:r>
          </a:p>
          <a:p>
            <a:pPr marL="742950" lvl="1" indent="-285750">
              <a:buFont typeface="Arial" panose="020B0604020202020204" pitchFamily="34" charset="0"/>
              <a:buChar char="•"/>
            </a:pPr>
            <a:r>
              <a:rPr lang="en-US" dirty="0"/>
              <a:t>Instance scope</a:t>
            </a:r>
          </a:p>
          <a:p>
            <a:pPr marL="742950" lvl="1" indent="-285750">
              <a:buFont typeface="Arial" panose="020B0604020202020204" pitchFamily="34" charset="0"/>
              <a:buChar char="•"/>
            </a:pPr>
            <a:r>
              <a:rPr lang="en-US" dirty="0"/>
              <a:t>Method scope</a:t>
            </a:r>
          </a:p>
          <a:p>
            <a:pPr marL="742950" lvl="1" indent="-285750">
              <a:buFont typeface="Arial" panose="020B0604020202020204" pitchFamily="34" charset="0"/>
              <a:buChar char="•"/>
            </a:pPr>
            <a:r>
              <a:rPr lang="en-US" dirty="0"/>
              <a:t>Block scope</a:t>
            </a:r>
          </a:p>
          <a:p>
            <a:pPr marL="285750" indent="-285750">
              <a:buFont typeface="Arial" panose="020B0604020202020204" pitchFamily="34" charset="0"/>
              <a:buChar char="•"/>
            </a:pPr>
            <a:r>
              <a:rPr lang="en-US" dirty="0"/>
              <a:t>Don’t confuse access modifiers w/ scope</a:t>
            </a:r>
          </a:p>
          <a:p>
            <a:pPr marL="742950" lvl="1" indent="-285750">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id="{5F85B24E-BB41-432C-9FF8-A6B814FB90F9}"/>
              </a:ext>
            </a:extLst>
          </p:cNvPr>
          <p:cNvSpPr/>
          <p:nvPr/>
        </p:nvSpPr>
        <p:spPr>
          <a:xfrm>
            <a:off x="5963203" y="2537756"/>
            <a:ext cx="3610947" cy="2308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Scope Object/Instance</a:t>
            </a:r>
          </a:p>
        </p:txBody>
      </p:sp>
      <p:sp>
        <p:nvSpPr>
          <p:cNvPr id="7" name="Rectangle 6">
            <a:extLst>
              <a:ext uri="{FF2B5EF4-FFF2-40B4-BE49-F238E27FC236}">
                <a16:creationId xmlns:a16="http://schemas.microsoft.com/office/drawing/2014/main" id="{56728FCA-A977-4939-A09D-55D848254107}"/>
              </a:ext>
            </a:extLst>
          </p:cNvPr>
          <p:cNvSpPr/>
          <p:nvPr/>
        </p:nvSpPr>
        <p:spPr>
          <a:xfrm>
            <a:off x="1728161" y="4167989"/>
            <a:ext cx="3610947" cy="2308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Scope Object/Instance</a:t>
            </a:r>
          </a:p>
        </p:txBody>
      </p:sp>
      <p:sp>
        <p:nvSpPr>
          <p:cNvPr id="8" name="TextBox 7">
            <a:extLst>
              <a:ext uri="{FF2B5EF4-FFF2-40B4-BE49-F238E27FC236}">
                <a16:creationId xmlns:a16="http://schemas.microsoft.com/office/drawing/2014/main" id="{1C162028-3144-4569-A576-D0E9C517619B}"/>
              </a:ext>
            </a:extLst>
          </p:cNvPr>
          <p:cNvSpPr txBox="1"/>
          <p:nvPr/>
        </p:nvSpPr>
        <p:spPr>
          <a:xfrm>
            <a:off x="2927758" y="4387442"/>
            <a:ext cx="1577130" cy="369332"/>
          </a:xfrm>
          <a:prstGeom prst="rect">
            <a:avLst/>
          </a:prstGeom>
          <a:noFill/>
        </p:spPr>
        <p:txBody>
          <a:bodyPr wrap="square" rtlCol="0">
            <a:spAutoFit/>
          </a:bodyPr>
          <a:lstStyle/>
          <a:p>
            <a:r>
              <a:rPr lang="en-US" dirty="0"/>
              <a:t>price</a:t>
            </a:r>
          </a:p>
        </p:txBody>
      </p:sp>
      <p:sp>
        <p:nvSpPr>
          <p:cNvPr id="9" name="TextBox 8">
            <a:extLst>
              <a:ext uri="{FF2B5EF4-FFF2-40B4-BE49-F238E27FC236}">
                <a16:creationId xmlns:a16="http://schemas.microsoft.com/office/drawing/2014/main" id="{035DF7DB-A861-4C04-8C9A-2D1B59E02655}"/>
              </a:ext>
            </a:extLst>
          </p:cNvPr>
          <p:cNvSpPr txBox="1"/>
          <p:nvPr/>
        </p:nvSpPr>
        <p:spPr>
          <a:xfrm>
            <a:off x="6905538" y="2912378"/>
            <a:ext cx="1577130" cy="369332"/>
          </a:xfrm>
          <a:prstGeom prst="rect">
            <a:avLst/>
          </a:prstGeom>
          <a:noFill/>
        </p:spPr>
        <p:txBody>
          <a:bodyPr wrap="square" rtlCol="0">
            <a:spAutoFit/>
          </a:bodyPr>
          <a:lstStyle/>
          <a:p>
            <a:r>
              <a:rPr lang="en-US" dirty="0"/>
              <a:t>price</a:t>
            </a:r>
          </a:p>
        </p:txBody>
      </p:sp>
      <p:sp>
        <p:nvSpPr>
          <p:cNvPr id="10" name="Rectangle 9">
            <a:extLst>
              <a:ext uri="{FF2B5EF4-FFF2-40B4-BE49-F238E27FC236}">
                <a16:creationId xmlns:a16="http://schemas.microsoft.com/office/drawing/2014/main" id="{B5CA427D-6A6E-40D2-A47F-F96C57A9C5CD}"/>
              </a:ext>
            </a:extLst>
          </p:cNvPr>
          <p:cNvSpPr/>
          <p:nvPr/>
        </p:nvSpPr>
        <p:spPr>
          <a:xfrm>
            <a:off x="6736360" y="134224"/>
            <a:ext cx="2550253" cy="1931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Scope Class (blueprint)</a:t>
            </a:r>
          </a:p>
        </p:txBody>
      </p:sp>
      <p:sp>
        <p:nvSpPr>
          <p:cNvPr id="11" name="TextBox 10">
            <a:extLst>
              <a:ext uri="{FF2B5EF4-FFF2-40B4-BE49-F238E27FC236}">
                <a16:creationId xmlns:a16="http://schemas.microsoft.com/office/drawing/2014/main" id="{7523E186-4206-4935-826C-EEAD8BDE5A80}"/>
              </a:ext>
            </a:extLst>
          </p:cNvPr>
          <p:cNvSpPr txBox="1"/>
          <p:nvPr/>
        </p:nvSpPr>
        <p:spPr>
          <a:xfrm>
            <a:off x="7063530" y="473909"/>
            <a:ext cx="1895912" cy="646331"/>
          </a:xfrm>
          <a:prstGeom prst="rect">
            <a:avLst/>
          </a:prstGeom>
          <a:noFill/>
        </p:spPr>
        <p:txBody>
          <a:bodyPr wrap="square" rtlCol="0">
            <a:spAutoFit/>
          </a:bodyPr>
          <a:lstStyle/>
          <a:p>
            <a:r>
              <a:rPr lang="en-US" dirty="0" err="1"/>
              <a:t>numOfInstances</a:t>
            </a:r>
            <a:r>
              <a:rPr lang="en-US" dirty="0"/>
              <a:t> = 1000</a:t>
            </a:r>
          </a:p>
        </p:txBody>
      </p:sp>
    </p:spTree>
    <p:extLst>
      <p:ext uri="{BB962C8B-B14F-4D97-AF65-F5344CB8AC3E}">
        <p14:creationId xmlns:p14="http://schemas.microsoft.com/office/powerpoint/2010/main" val="2650397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143FE-D6B2-48F3-A98C-C56E648903F6}"/>
              </a:ext>
            </a:extLst>
          </p:cNvPr>
          <p:cNvSpPr>
            <a:spLocks noGrp="1"/>
          </p:cNvSpPr>
          <p:nvPr>
            <p:ph type="title"/>
          </p:nvPr>
        </p:nvSpPr>
        <p:spPr/>
        <p:txBody>
          <a:bodyPr/>
          <a:lstStyle/>
          <a:p>
            <a:r>
              <a:rPr lang="en-US" dirty="0"/>
              <a:t>Polymorphism</a:t>
            </a:r>
          </a:p>
        </p:txBody>
      </p:sp>
      <p:sp>
        <p:nvSpPr>
          <p:cNvPr id="3" name="TextBox 2">
            <a:extLst>
              <a:ext uri="{FF2B5EF4-FFF2-40B4-BE49-F238E27FC236}">
                <a16:creationId xmlns:a16="http://schemas.microsoft.com/office/drawing/2014/main" id="{0BC7BDAB-3EBF-4CB5-A3A1-7E417CB9C55B}"/>
              </a:ext>
            </a:extLst>
          </p:cNvPr>
          <p:cNvSpPr txBox="1"/>
          <p:nvPr/>
        </p:nvSpPr>
        <p:spPr>
          <a:xfrm>
            <a:off x="914400" y="1551963"/>
            <a:ext cx="10515600" cy="3693319"/>
          </a:xfrm>
          <a:prstGeom prst="rect">
            <a:avLst/>
          </a:prstGeom>
          <a:noFill/>
        </p:spPr>
        <p:txBody>
          <a:bodyPr wrap="square" rtlCol="0">
            <a:spAutoFit/>
          </a:bodyPr>
          <a:lstStyle/>
          <a:p>
            <a:r>
              <a:rPr lang="en-US" dirty="0"/>
              <a:t>Two forms of Polymorphism</a:t>
            </a:r>
          </a:p>
          <a:p>
            <a:pPr marL="285750" indent="-285750">
              <a:buFont typeface="Arial" panose="020B0604020202020204" pitchFamily="34" charset="0"/>
              <a:buChar char="•"/>
            </a:pPr>
            <a:r>
              <a:rPr lang="en-US" dirty="0"/>
              <a:t>Method over-riding: known as “runtime polymorphism”. It is determined by the JVM at runtime what implementation to be using. It will use the overridden implementation depending on what object our reference variable is pointing to at that particular moment in time.</a:t>
            </a:r>
          </a:p>
          <a:p>
            <a:pPr marL="742950" lvl="1" indent="-285750">
              <a:buFont typeface="Arial" panose="020B0604020202020204" pitchFamily="34" charset="0"/>
              <a:buChar char="•"/>
            </a:pPr>
            <a:r>
              <a:rPr lang="en-US" dirty="0"/>
              <a:t>Same method name</a:t>
            </a:r>
          </a:p>
          <a:p>
            <a:pPr marL="742950" lvl="1" indent="-285750">
              <a:buFont typeface="Arial" panose="020B0604020202020204" pitchFamily="34" charset="0"/>
              <a:buChar char="•"/>
            </a:pPr>
            <a:r>
              <a:rPr lang="en-US" dirty="0"/>
              <a:t>The overriding method must have the same access level or higher</a:t>
            </a:r>
          </a:p>
          <a:p>
            <a:pPr marL="742950" lvl="1" indent="-285750">
              <a:buFont typeface="Arial" panose="020B0604020202020204" pitchFamily="34" charset="0"/>
              <a:buChar char="•"/>
            </a:pPr>
            <a:r>
              <a:rPr lang="en-US" dirty="0"/>
              <a:t>The return type must be the same or a subclass of the original return type</a:t>
            </a:r>
          </a:p>
          <a:p>
            <a:pPr marL="742950" lvl="1" indent="-285750">
              <a:buFont typeface="Arial" panose="020B0604020202020204" pitchFamily="34" charset="0"/>
              <a:buChar char="•"/>
            </a:pPr>
            <a:r>
              <a:rPr lang="en-US" dirty="0"/>
              <a:t>Same parameters</a:t>
            </a:r>
          </a:p>
          <a:p>
            <a:pPr marL="285750" indent="-285750">
              <a:buFont typeface="Arial" panose="020B0604020202020204" pitchFamily="34" charset="0"/>
              <a:buChar char="•"/>
            </a:pPr>
            <a:r>
              <a:rPr lang="en-US" dirty="0"/>
              <a:t>Method overloading: known as “compile-time” polymorphism. It is determined by the compiler what method to use.</a:t>
            </a:r>
          </a:p>
          <a:p>
            <a:pPr marL="742950" lvl="1" indent="-285750">
              <a:buFont typeface="Arial" panose="020B0604020202020204" pitchFamily="34" charset="0"/>
              <a:buChar char="•"/>
            </a:pPr>
            <a:r>
              <a:rPr lang="en-US" dirty="0"/>
              <a:t>Same method name</a:t>
            </a:r>
          </a:p>
          <a:p>
            <a:pPr marL="742950" lvl="1" indent="-285750">
              <a:buFont typeface="Arial" panose="020B0604020202020204" pitchFamily="34" charset="0"/>
              <a:buChar char="•"/>
            </a:pPr>
            <a:r>
              <a:rPr lang="en-US" dirty="0"/>
              <a:t>You can same or different return types</a:t>
            </a:r>
          </a:p>
          <a:p>
            <a:pPr marL="742950" lvl="1" indent="-285750">
              <a:buFont typeface="Arial" panose="020B0604020202020204" pitchFamily="34" charset="0"/>
              <a:buChar char="•"/>
            </a:pPr>
            <a:r>
              <a:rPr lang="en-US" dirty="0"/>
              <a:t>You must have either a different number of parameters, different type of parameters, or both</a:t>
            </a:r>
          </a:p>
        </p:txBody>
      </p:sp>
    </p:spTree>
    <p:extLst>
      <p:ext uri="{BB962C8B-B14F-4D97-AF65-F5344CB8AC3E}">
        <p14:creationId xmlns:p14="http://schemas.microsoft.com/office/powerpoint/2010/main" val="254468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8262A-E598-41B7-A7B9-C3182BDAE3CD}"/>
              </a:ext>
            </a:extLst>
          </p:cNvPr>
          <p:cNvSpPr>
            <a:spLocks noGrp="1"/>
          </p:cNvSpPr>
          <p:nvPr>
            <p:ph type="title"/>
          </p:nvPr>
        </p:nvSpPr>
        <p:spPr/>
        <p:txBody>
          <a:bodyPr/>
          <a:lstStyle/>
          <a:p>
            <a:r>
              <a:rPr lang="en-US" dirty="0"/>
              <a:t>Scanner Class</a:t>
            </a:r>
          </a:p>
        </p:txBody>
      </p:sp>
      <p:sp>
        <p:nvSpPr>
          <p:cNvPr id="3" name="TextBox 2">
            <a:extLst>
              <a:ext uri="{FF2B5EF4-FFF2-40B4-BE49-F238E27FC236}">
                <a16:creationId xmlns:a16="http://schemas.microsoft.com/office/drawing/2014/main" id="{0AC5B45F-DA3E-43D4-A9CE-6DA6F588F3E1}"/>
              </a:ext>
            </a:extLst>
          </p:cNvPr>
          <p:cNvSpPr txBox="1"/>
          <p:nvPr/>
        </p:nvSpPr>
        <p:spPr>
          <a:xfrm>
            <a:off x="947956" y="1476462"/>
            <a:ext cx="10405844" cy="646331"/>
          </a:xfrm>
          <a:prstGeom prst="rect">
            <a:avLst/>
          </a:prstGeom>
          <a:noFill/>
        </p:spPr>
        <p:txBody>
          <a:bodyPr wrap="square" rtlCol="0">
            <a:spAutoFit/>
          </a:bodyPr>
          <a:lstStyle/>
          <a:p>
            <a:pPr marL="285750" indent="-285750">
              <a:buFont typeface="Arial" panose="020B0604020202020204" pitchFamily="34" charset="0"/>
              <a:buChar char="•"/>
            </a:pPr>
            <a:r>
              <a:rPr lang="en-US" dirty="0"/>
              <a:t>Scanner is a class that serves as a blueprint for Scanner objects. Scanner objects can basically “scan” through some sort of input, such as the console, different files, </a:t>
            </a:r>
            <a:r>
              <a:rPr lang="en-US" dirty="0" err="1"/>
              <a:t>InputStreams</a:t>
            </a:r>
            <a:r>
              <a:rPr lang="en-US" dirty="0"/>
              <a:t>, etc.</a:t>
            </a:r>
          </a:p>
        </p:txBody>
      </p:sp>
    </p:spTree>
    <p:extLst>
      <p:ext uri="{BB962C8B-B14F-4D97-AF65-F5344CB8AC3E}">
        <p14:creationId xmlns:p14="http://schemas.microsoft.com/office/powerpoint/2010/main" val="2567782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3BE4A-2D8C-42E9-B864-E217E3CDED32}"/>
              </a:ext>
            </a:extLst>
          </p:cNvPr>
          <p:cNvSpPr>
            <a:spLocks noGrp="1"/>
          </p:cNvSpPr>
          <p:nvPr>
            <p:ph type="title"/>
          </p:nvPr>
        </p:nvSpPr>
        <p:spPr/>
        <p:txBody>
          <a:bodyPr/>
          <a:lstStyle/>
          <a:p>
            <a:r>
              <a:rPr lang="en-US" dirty="0"/>
              <a:t>Abstraction</a:t>
            </a:r>
          </a:p>
        </p:txBody>
      </p:sp>
      <p:sp>
        <p:nvSpPr>
          <p:cNvPr id="3" name="TextBox 2">
            <a:extLst>
              <a:ext uri="{FF2B5EF4-FFF2-40B4-BE49-F238E27FC236}">
                <a16:creationId xmlns:a16="http://schemas.microsoft.com/office/drawing/2014/main" id="{0A7FE81B-C6BC-4AC4-BA7C-B37EFFF38342}"/>
              </a:ext>
            </a:extLst>
          </p:cNvPr>
          <p:cNvSpPr txBox="1"/>
          <p:nvPr/>
        </p:nvSpPr>
        <p:spPr>
          <a:xfrm>
            <a:off x="964734" y="1610686"/>
            <a:ext cx="10175846" cy="5078313"/>
          </a:xfrm>
          <a:prstGeom prst="rect">
            <a:avLst/>
          </a:prstGeom>
          <a:noFill/>
        </p:spPr>
        <p:txBody>
          <a:bodyPr wrap="square" rtlCol="0">
            <a:spAutoFit/>
          </a:bodyPr>
          <a:lstStyle/>
          <a:p>
            <a:r>
              <a:rPr lang="en-US" dirty="0"/>
              <a:t>Definition: “hiding implementation details”</a:t>
            </a:r>
          </a:p>
          <a:p>
            <a:r>
              <a:rPr lang="en-US" dirty="0"/>
              <a:t>In particular, abstraction just provides a generalized contract for what methods should be implemented</a:t>
            </a:r>
          </a:p>
          <a:p>
            <a:endParaRPr lang="en-US" dirty="0"/>
          </a:p>
          <a:p>
            <a:pPr marL="285750" indent="-285750">
              <a:buFont typeface="Arial" panose="020B0604020202020204" pitchFamily="34" charset="0"/>
              <a:buChar char="•"/>
            </a:pPr>
            <a:r>
              <a:rPr lang="en-US" dirty="0"/>
              <a:t>Interface v. Abstract Class</a:t>
            </a:r>
          </a:p>
          <a:p>
            <a:pPr marL="742950" lvl="1" indent="-285750">
              <a:buFont typeface="Arial" panose="020B0604020202020204" pitchFamily="34" charset="0"/>
              <a:buChar char="•"/>
            </a:pPr>
            <a:r>
              <a:rPr lang="en-US" dirty="0"/>
              <a:t>Commonalities:</a:t>
            </a:r>
          </a:p>
          <a:p>
            <a:pPr marL="1200150" lvl="2" indent="-285750">
              <a:buFont typeface="Arial" panose="020B0604020202020204" pitchFamily="34" charset="0"/>
              <a:buChar char="•"/>
            </a:pPr>
            <a:r>
              <a:rPr lang="en-US" dirty="0"/>
              <a:t>Both cannot be instantiated</a:t>
            </a:r>
          </a:p>
          <a:p>
            <a:pPr marL="1200150" lvl="2" indent="-285750">
              <a:buFont typeface="Arial" panose="020B0604020202020204" pitchFamily="34" charset="0"/>
              <a:buChar char="•"/>
            </a:pPr>
            <a:r>
              <a:rPr lang="en-US" dirty="0"/>
              <a:t>Both CAN have abstract methods</a:t>
            </a:r>
          </a:p>
          <a:p>
            <a:pPr marL="1657350" lvl="3" indent="-285750">
              <a:buFont typeface="Arial" panose="020B0604020202020204" pitchFamily="34" charset="0"/>
              <a:buChar char="•"/>
            </a:pPr>
            <a:r>
              <a:rPr lang="en-US" dirty="0"/>
              <a:t>Methods that don’t have an implementation</a:t>
            </a:r>
          </a:p>
          <a:p>
            <a:pPr marL="742950" lvl="1" indent="-285750">
              <a:buFont typeface="Arial" panose="020B0604020202020204" pitchFamily="34" charset="0"/>
              <a:buChar char="•"/>
            </a:pPr>
            <a:r>
              <a:rPr lang="en-US" dirty="0"/>
              <a:t>Differences:</a:t>
            </a:r>
          </a:p>
          <a:p>
            <a:pPr marL="1200150" lvl="2" indent="-285750">
              <a:buFont typeface="Arial" panose="020B0604020202020204" pitchFamily="34" charset="0"/>
              <a:buChar char="•"/>
            </a:pPr>
            <a:r>
              <a:rPr lang="en-US" dirty="0"/>
              <a:t>Abstract classes can have constructors, interfaces do not</a:t>
            </a:r>
          </a:p>
          <a:p>
            <a:pPr marL="1200150" lvl="2" indent="-285750">
              <a:buFont typeface="Arial" panose="020B0604020202020204" pitchFamily="34" charset="0"/>
              <a:buChar char="•"/>
            </a:pPr>
            <a:r>
              <a:rPr lang="en-US" dirty="0"/>
              <a:t>CAN have non-abstract methods (concrete methods)</a:t>
            </a:r>
          </a:p>
          <a:p>
            <a:pPr marL="1657350" lvl="3" indent="-285750">
              <a:buFont typeface="Arial" panose="020B0604020202020204" pitchFamily="34" charset="0"/>
              <a:buChar char="•"/>
            </a:pPr>
            <a:r>
              <a:rPr lang="en-US" dirty="0"/>
              <a:t>Methods that actually have an implementation</a:t>
            </a:r>
          </a:p>
          <a:p>
            <a:pPr marL="1200150" lvl="2" indent="-285750">
              <a:buFont typeface="Arial" panose="020B0604020202020204" pitchFamily="34" charset="0"/>
              <a:buChar char="•"/>
            </a:pPr>
            <a:r>
              <a:rPr lang="en-US" dirty="0"/>
              <a:t>Classes can implement multiple interfaces, but cannot extend multiple classes</a:t>
            </a:r>
          </a:p>
          <a:p>
            <a:pPr marL="1657350" lvl="3" indent="-285750">
              <a:buFont typeface="Arial" panose="020B0604020202020204" pitchFamily="34" charset="0"/>
              <a:buChar char="•"/>
            </a:pPr>
            <a:endParaRPr lang="en-US" dirty="0"/>
          </a:p>
          <a:p>
            <a:r>
              <a:rPr lang="en-US" dirty="0"/>
              <a:t>Abstract class v. Concrete (normal) class</a:t>
            </a:r>
          </a:p>
          <a:p>
            <a:pPr marL="742950" lvl="1" indent="-285750">
              <a:buFont typeface="Arial" panose="020B0604020202020204" pitchFamily="34" charset="0"/>
              <a:buChar char="•"/>
            </a:pPr>
            <a:r>
              <a:rPr lang="en-US" dirty="0"/>
              <a:t>Abstract classes can have abstract methods, but not normal classes</a:t>
            </a:r>
          </a:p>
          <a:p>
            <a:pPr marL="742950" lvl="1" indent="-285750">
              <a:buFont typeface="Arial" panose="020B0604020202020204" pitchFamily="34" charset="0"/>
              <a:buChar char="•"/>
            </a:pPr>
            <a:r>
              <a:rPr lang="en-US" dirty="0"/>
              <a:t>Abstract classes cannot be instantiated, but normal classes can</a:t>
            </a:r>
          </a:p>
          <a:p>
            <a:pPr marL="1200150" lvl="2" indent="-285750">
              <a:buFont typeface="Arial" panose="020B0604020202020204" pitchFamily="34" charset="0"/>
              <a:buChar char="•"/>
            </a:pPr>
            <a:endParaRPr lang="en-US" dirty="0"/>
          </a:p>
        </p:txBody>
      </p:sp>
    </p:spTree>
    <p:extLst>
      <p:ext uri="{BB962C8B-B14F-4D97-AF65-F5344CB8AC3E}">
        <p14:creationId xmlns:p14="http://schemas.microsoft.com/office/powerpoint/2010/main" val="4272718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9CA6F-0073-41C5-B647-F494BB2909AB}"/>
              </a:ext>
            </a:extLst>
          </p:cNvPr>
          <p:cNvSpPr>
            <a:spLocks noGrp="1"/>
          </p:cNvSpPr>
          <p:nvPr>
            <p:ph type="title"/>
          </p:nvPr>
        </p:nvSpPr>
        <p:spPr>
          <a:xfrm>
            <a:off x="838200" y="138519"/>
            <a:ext cx="10515600" cy="1325563"/>
          </a:xfrm>
        </p:spPr>
        <p:txBody>
          <a:bodyPr/>
          <a:lstStyle/>
          <a:p>
            <a:r>
              <a:rPr lang="en-US" dirty="0"/>
              <a:t>Exceptions</a:t>
            </a:r>
          </a:p>
        </p:txBody>
      </p:sp>
      <p:sp>
        <p:nvSpPr>
          <p:cNvPr id="3" name="TextBox 2">
            <a:extLst>
              <a:ext uri="{FF2B5EF4-FFF2-40B4-BE49-F238E27FC236}">
                <a16:creationId xmlns:a16="http://schemas.microsoft.com/office/drawing/2014/main" id="{764FDFBA-CB1D-4A16-974C-24120E6DD066}"/>
              </a:ext>
            </a:extLst>
          </p:cNvPr>
          <p:cNvSpPr txBox="1"/>
          <p:nvPr/>
        </p:nvSpPr>
        <p:spPr>
          <a:xfrm>
            <a:off x="838200" y="1266738"/>
            <a:ext cx="10515600" cy="4247317"/>
          </a:xfrm>
          <a:prstGeom prst="rect">
            <a:avLst/>
          </a:prstGeom>
          <a:noFill/>
        </p:spPr>
        <p:txBody>
          <a:bodyPr wrap="square" rtlCol="0">
            <a:spAutoFit/>
          </a:bodyPr>
          <a:lstStyle/>
          <a:p>
            <a:r>
              <a:rPr lang="en-US" dirty="0"/>
              <a:t>What are Exceptions?</a:t>
            </a:r>
          </a:p>
          <a:p>
            <a:pPr marL="285750" indent="-285750">
              <a:buFont typeface="Arial" panose="020B0604020202020204" pitchFamily="34" charset="0"/>
              <a:buChar char="•"/>
            </a:pPr>
            <a:r>
              <a:rPr lang="en-US" dirty="0"/>
              <a:t>An Exception is a class, first and foremost, which you can instantiate objects from, and then “throw” these objects</a:t>
            </a:r>
          </a:p>
          <a:p>
            <a:pPr marL="285750" indent="-285750">
              <a:buFont typeface="Arial" panose="020B0604020202020204" pitchFamily="34" charset="0"/>
              <a:buChar char="•"/>
            </a:pPr>
            <a:r>
              <a:rPr lang="en-US" dirty="0"/>
              <a:t>Exceptions have the ability of interrupting the typical flow of your code</a:t>
            </a:r>
          </a:p>
          <a:p>
            <a:pPr marL="285750" indent="-285750">
              <a:buFont typeface="Arial" panose="020B0604020202020204" pitchFamily="34" charset="0"/>
              <a:buChar char="•"/>
            </a:pPr>
            <a:r>
              <a:rPr lang="en-US" dirty="0"/>
              <a:t>Exceptions are typically handled in order to prevent a program from crashing</a:t>
            </a:r>
          </a:p>
          <a:p>
            <a:pPr marL="285750" indent="-285750">
              <a:buFont typeface="Arial" panose="020B0604020202020204" pitchFamily="34" charset="0"/>
              <a:buChar char="•"/>
            </a:pPr>
            <a:r>
              <a:rPr lang="en-US" dirty="0"/>
              <a:t>There are 2 different types of exceptions</a:t>
            </a:r>
          </a:p>
          <a:p>
            <a:pPr marL="742950" lvl="1" indent="-285750">
              <a:buFont typeface="Arial" panose="020B0604020202020204" pitchFamily="34" charset="0"/>
              <a:buChar char="•"/>
            </a:pPr>
            <a:r>
              <a:rPr lang="en-US" dirty="0"/>
              <a:t>Checked Exceptions: Any exception class extending from Exception directly is a checked exception.</a:t>
            </a:r>
          </a:p>
          <a:p>
            <a:pPr marL="742950" lvl="1" indent="-285750">
              <a:buFont typeface="Arial" panose="020B0604020202020204" pitchFamily="34" charset="0"/>
              <a:buChar char="•"/>
            </a:pPr>
            <a:r>
              <a:rPr lang="en-US" dirty="0"/>
              <a:t>Unchecked Exceptions: Any exception class extending from </a:t>
            </a:r>
            <a:r>
              <a:rPr lang="en-US" dirty="0" err="1"/>
              <a:t>RuntimeException</a:t>
            </a:r>
            <a:r>
              <a:rPr lang="en-US" dirty="0"/>
              <a:t> directly is an unchecked exception</a:t>
            </a:r>
          </a:p>
          <a:p>
            <a:endParaRPr lang="en-US" dirty="0"/>
          </a:p>
          <a:p>
            <a:r>
              <a:rPr lang="en-US" dirty="0"/>
              <a:t>When do Exceptions occur?</a:t>
            </a:r>
          </a:p>
          <a:p>
            <a:pPr marL="285750" indent="-285750">
              <a:buFont typeface="Arial" panose="020B0604020202020204" pitchFamily="34" charset="0"/>
              <a:buChar char="•"/>
            </a:pPr>
            <a:r>
              <a:rPr lang="en-US" dirty="0"/>
              <a:t>Exceptions only occur at runtime</a:t>
            </a:r>
          </a:p>
          <a:p>
            <a:pPr marL="285750" indent="-285750">
              <a:buFont typeface="Arial" panose="020B0604020202020204" pitchFamily="34" charset="0"/>
              <a:buChar char="•"/>
            </a:pPr>
            <a:endParaRPr lang="en-US" dirty="0"/>
          </a:p>
          <a:p>
            <a:r>
              <a:rPr lang="en-US" dirty="0"/>
              <a:t>If I write incorrect syntax and try to compile my code, this is different than an exception. </a:t>
            </a:r>
          </a:p>
          <a:p>
            <a:pPr marL="285750" indent="-285750">
              <a:buFont typeface="Arial" panose="020B0604020202020204" pitchFamily="34" charset="0"/>
              <a:buChar char="•"/>
            </a:pPr>
            <a:r>
              <a:rPr lang="en-US" dirty="0"/>
              <a:t>Compilation Error</a:t>
            </a:r>
          </a:p>
        </p:txBody>
      </p:sp>
    </p:spTree>
    <p:extLst>
      <p:ext uri="{BB962C8B-B14F-4D97-AF65-F5344CB8AC3E}">
        <p14:creationId xmlns:p14="http://schemas.microsoft.com/office/powerpoint/2010/main" val="144416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21649-BD68-40A3-B47A-517FB022DCF7}"/>
              </a:ext>
            </a:extLst>
          </p:cNvPr>
          <p:cNvSpPr>
            <a:spLocks noGrp="1"/>
          </p:cNvSpPr>
          <p:nvPr>
            <p:ph type="title"/>
          </p:nvPr>
        </p:nvSpPr>
        <p:spPr>
          <a:xfrm>
            <a:off x="468035" y="0"/>
            <a:ext cx="10515600" cy="1325563"/>
          </a:xfrm>
        </p:spPr>
        <p:txBody>
          <a:bodyPr/>
          <a:lstStyle/>
          <a:p>
            <a:r>
              <a:rPr lang="en-US" dirty="0"/>
              <a:t>Throwable Hierarchy</a:t>
            </a:r>
          </a:p>
        </p:txBody>
      </p:sp>
      <p:sp>
        <p:nvSpPr>
          <p:cNvPr id="4" name="Rectangle 3">
            <a:extLst>
              <a:ext uri="{FF2B5EF4-FFF2-40B4-BE49-F238E27FC236}">
                <a16:creationId xmlns:a16="http://schemas.microsoft.com/office/drawing/2014/main" id="{FCAEFFA1-B508-4150-A615-E04D3F92CF4B}"/>
              </a:ext>
            </a:extLst>
          </p:cNvPr>
          <p:cNvSpPr/>
          <p:nvPr/>
        </p:nvSpPr>
        <p:spPr>
          <a:xfrm>
            <a:off x="4932726" y="1673910"/>
            <a:ext cx="2843868" cy="1434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Throwable Class</a:t>
            </a:r>
          </a:p>
        </p:txBody>
      </p:sp>
      <p:sp>
        <p:nvSpPr>
          <p:cNvPr id="5" name="Rectangle 4">
            <a:extLst>
              <a:ext uri="{FF2B5EF4-FFF2-40B4-BE49-F238E27FC236}">
                <a16:creationId xmlns:a16="http://schemas.microsoft.com/office/drawing/2014/main" id="{B913D257-0D06-4891-8423-26DC62E71FE3}"/>
              </a:ext>
            </a:extLst>
          </p:cNvPr>
          <p:cNvSpPr/>
          <p:nvPr/>
        </p:nvSpPr>
        <p:spPr>
          <a:xfrm>
            <a:off x="2951876" y="3552118"/>
            <a:ext cx="2843868" cy="1434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Exception Class</a:t>
            </a:r>
          </a:p>
        </p:txBody>
      </p:sp>
      <p:sp>
        <p:nvSpPr>
          <p:cNvPr id="6" name="Rectangle 5">
            <a:extLst>
              <a:ext uri="{FF2B5EF4-FFF2-40B4-BE49-F238E27FC236}">
                <a16:creationId xmlns:a16="http://schemas.microsoft.com/office/drawing/2014/main" id="{8F09F218-1D77-4366-8AB1-774E0294E498}"/>
              </a:ext>
            </a:extLst>
          </p:cNvPr>
          <p:cNvSpPr/>
          <p:nvPr/>
        </p:nvSpPr>
        <p:spPr>
          <a:xfrm>
            <a:off x="7331978" y="3600508"/>
            <a:ext cx="2843868" cy="1434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Class</a:t>
            </a:r>
          </a:p>
        </p:txBody>
      </p:sp>
      <p:sp>
        <p:nvSpPr>
          <p:cNvPr id="7" name="TextBox 6">
            <a:extLst>
              <a:ext uri="{FF2B5EF4-FFF2-40B4-BE49-F238E27FC236}">
                <a16:creationId xmlns:a16="http://schemas.microsoft.com/office/drawing/2014/main" id="{EC05517B-AC85-4774-BD1B-2D0FF8EBDC0C}"/>
              </a:ext>
            </a:extLst>
          </p:cNvPr>
          <p:cNvSpPr txBox="1"/>
          <p:nvPr/>
        </p:nvSpPr>
        <p:spPr>
          <a:xfrm>
            <a:off x="468035" y="901447"/>
            <a:ext cx="3096237" cy="5078313"/>
          </a:xfrm>
          <a:prstGeom prst="rect">
            <a:avLst/>
          </a:prstGeom>
          <a:noFill/>
        </p:spPr>
        <p:txBody>
          <a:bodyPr wrap="square" rtlCol="0">
            <a:spAutoFit/>
          </a:bodyPr>
          <a:lstStyle/>
          <a:p>
            <a:pPr marL="342900" indent="-342900">
              <a:buAutoNum type="arabicPeriod"/>
            </a:pPr>
            <a:r>
              <a:rPr lang="en-US" dirty="0"/>
              <a:t>Both Exceptions and Errors can be thrown and handled</a:t>
            </a:r>
          </a:p>
          <a:p>
            <a:pPr marL="342900" indent="-342900">
              <a:buAutoNum type="arabicPeriod"/>
            </a:pPr>
            <a:r>
              <a:rPr lang="en-US" dirty="0"/>
              <a:t>However, Errors are typically reserved for fatal issues with the running of your application. For example, running out of memory. </a:t>
            </a:r>
          </a:p>
          <a:p>
            <a:pPr marL="342900" indent="-342900">
              <a:buAutoNum type="arabicPeriod"/>
            </a:pPr>
            <a:r>
              <a:rPr lang="en-US" dirty="0"/>
              <a:t>So, typically you don’t want to handle errors, but you do want to handle exceptions</a:t>
            </a:r>
          </a:p>
          <a:p>
            <a:pPr marL="342900" indent="-342900">
              <a:buAutoNum type="arabicPeriod"/>
            </a:pPr>
            <a:r>
              <a:rPr lang="en-US" dirty="0"/>
              <a:t>Exception = checked</a:t>
            </a:r>
          </a:p>
          <a:p>
            <a:pPr marL="342900" indent="-342900">
              <a:buAutoNum type="arabicPeriod"/>
            </a:pPr>
            <a:r>
              <a:rPr lang="en-US" dirty="0" err="1"/>
              <a:t>RuntimeException</a:t>
            </a:r>
            <a:r>
              <a:rPr lang="en-US" dirty="0"/>
              <a:t> = unchecked</a:t>
            </a:r>
          </a:p>
          <a:p>
            <a:pPr marL="342900" indent="-342900">
              <a:buAutoNum type="arabicPeriod"/>
            </a:pPr>
            <a:r>
              <a:rPr lang="en-US" dirty="0"/>
              <a:t>BOTH TYPES HAPPEN AT RUNTIME</a:t>
            </a:r>
          </a:p>
          <a:p>
            <a:pPr marL="342900" indent="-342900">
              <a:buAutoNum type="arabicPeriod"/>
            </a:pPr>
            <a:endParaRPr lang="en-US" dirty="0"/>
          </a:p>
        </p:txBody>
      </p:sp>
      <p:cxnSp>
        <p:nvCxnSpPr>
          <p:cNvPr id="9" name="Straight Arrow Connector 8">
            <a:extLst>
              <a:ext uri="{FF2B5EF4-FFF2-40B4-BE49-F238E27FC236}">
                <a16:creationId xmlns:a16="http://schemas.microsoft.com/office/drawing/2014/main" id="{C1BEE1CA-8386-4F11-8987-C72C70617C7F}"/>
              </a:ext>
            </a:extLst>
          </p:cNvPr>
          <p:cNvCxnSpPr/>
          <p:nvPr/>
        </p:nvCxnSpPr>
        <p:spPr>
          <a:xfrm flipH="1">
            <a:off x="4932726" y="2447954"/>
            <a:ext cx="780176" cy="15435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629667B-FA31-43F1-BE8E-B82CE350C7A2}"/>
              </a:ext>
            </a:extLst>
          </p:cNvPr>
          <p:cNvCxnSpPr>
            <a:cxnSpLocks/>
          </p:cNvCxnSpPr>
          <p:nvPr/>
        </p:nvCxnSpPr>
        <p:spPr>
          <a:xfrm>
            <a:off x="7164198" y="2447954"/>
            <a:ext cx="964734" cy="1619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291795B-9091-49D8-9F35-5E0BEC0DD409}"/>
              </a:ext>
            </a:extLst>
          </p:cNvPr>
          <p:cNvSpPr/>
          <p:nvPr/>
        </p:nvSpPr>
        <p:spPr>
          <a:xfrm>
            <a:off x="2951876" y="5318620"/>
            <a:ext cx="2843868" cy="1434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RuntimeException</a:t>
            </a:r>
            <a:r>
              <a:rPr lang="en-US" dirty="0"/>
              <a:t> Class</a:t>
            </a:r>
          </a:p>
        </p:txBody>
      </p:sp>
      <p:sp>
        <p:nvSpPr>
          <p:cNvPr id="14" name="TextBox 13">
            <a:extLst>
              <a:ext uri="{FF2B5EF4-FFF2-40B4-BE49-F238E27FC236}">
                <a16:creationId xmlns:a16="http://schemas.microsoft.com/office/drawing/2014/main" id="{3A2C7144-A4EB-4DC4-9375-777D25751E08}"/>
              </a:ext>
            </a:extLst>
          </p:cNvPr>
          <p:cNvSpPr txBox="1"/>
          <p:nvPr/>
        </p:nvSpPr>
        <p:spPr>
          <a:xfrm>
            <a:off x="5872292" y="5527106"/>
            <a:ext cx="3967993" cy="1200329"/>
          </a:xfrm>
          <a:prstGeom prst="rect">
            <a:avLst/>
          </a:prstGeom>
          <a:noFill/>
        </p:spPr>
        <p:txBody>
          <a:bodyPr wrap="square" rtlCol="0">
            <a:spAutoFit/>
          </a:bodyPr>
          <a:lstStyle/>
          <a:p>
            <a:r>
              <a:rPr lang="en-US" dirty="0"/>
              <a:t>* Don’t let the name of this class confuse you. Exceptions extending from Exception and </a:t>
            </a:r>
            <a:r>
              <a:rPr lang="en-US" dirty="0" err="1"/>
              <a:t>RuntimeException</a:t>
            </a:r>
            <a:r>
              <a:rPr lang="en-US" dirty="0"/>
              <a:t> BOTH occur at Runtime</a:t>
            </a:r>
          </a:p>
        </p:txBody>
      </p:sp>
    </p:spTree>
    <p:extLst>
      <p:ext uri="{BB962C8B-B14F-4D97-AF65-F5344CB8AC3E}">
        <p14:creationId xmlns:p14="http://schemas.microsoft.com/office/powerpoint/2010/main" val="1775765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66FAE-F8BC-44D6-AE3D-DE54F1C1798C}"/>
              </a:ext>
            </a:extLst>
          </p:cNvPr>
          <p:cNvSpPr>
            <a:spLocks noGrp="1"/>
          </p:cNvSpPr>
          <p:nvPr>
            <p:ph type="title"/>
          </p:nvPr>
        </p:nvSpPr>
        <p:spPr/>
        <p:txBody>
          <a:bodyPr/>
          <a:lstStyle/>
          <a:p>
            <a:r>
              <a:rPr lang="en-US" dirty="0"/>
              <a:t>Unchecked v. Checked Exceptions</a:t>
            </a:r>
          </a:p>
        </p:txBody>
      </p:sp>
      <p:sp>
        <p:nvSpPr>
          <p:cNvPr id="3" name="TextBox 2">
            <a:extLst>
              <a:ext uri="{FF2B5EF4-FFF2-40B4-BE49-F238E27FC236}">
                <a16:creationId xmlns:a16="http://schemas.microsoft.com/office/drawing/2014/main" id="{D4E7AB61-EE84-411D-83C0-0B33E939834D}"/>
              </a:ext>
            </a:extLst>
          </p:cNvPr>
          <p:cNvSpPr txBox="1"/>
          <p:nvPr/>
        </p:nvSpPr>
        <p:spPr>
          <a:xfrm>
            <a:off x="989901" y="1518407"/>
            <a:ext cx="105156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An unchecked exception is not required to have code that handles the exception or declares the exception</a:t>
            </a:r>
          </a:p>
          <a:p>
            <a:pPr marL="742950" lvl="1" indent="-285750">
              <a:buFont typeface="Arial" panose="020B0604020202020204" pitchFamily="34" charset="0"/>
              <a:buChar char="•"/>
            </a:pPr>
            <a:r>
              <a:rPr lang="en-US" dirty="0"/>
              <a:t>So, you are not required to declare or use a try-catch block anywhere with an unchecked exception</a:t>
            </a:r>
          </a:p>
          <a:p>
            <a:pPr marL="285750" indent="-285750">
              <a:buFont typeface="Arial" panose="020B0604020202020204" pitchFamily="34" charset="0"/>
              <a:buChar char="•"/>
            </a:pPr>
            <a:r>
              <a:rPr lang="en-US" dirty="0"/>
              <a:t>A checked exception REQUIRES that you have either a declaration for the exception (throws keyword inside your method signature) OR use a try-catch block immediately on that exception. (This is enforced by the compiler).</a:t>
            </a:r>
          </a:p>
        </p:txBody>
      </p:sp>
    </p:spTree>
    <p:extLst>
      <p:ext uri="{BB962C8B-B14F-4D97-AF65-F5344CB8AC3E}">
        <p14:creationId xmlns:p14="http://schemas.microsoft.com/office/powerpoint/2010/main" val="1449992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C4812E-3610-4F45-AE10-53E15D6718AB}"/>
              </a:ext>
            </a:extLst>
          </p:cNvPr>
          <p:cNvSpPr/>
          <p:nvPr/>
        </p:nvSpPr>
        <p:spPr>
          <a:xfrm>
            <a:off x="3095538" y="1208015"/>
            <a:ext cx="3682767" cy="5192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 Stack</a:t>
            </a:r>
          </a:p>
        </p:txBody>
      </p:sp>
      <p:sp>
        <p:nvSpPr>
          <p:cNvPr id="4" name="Rectangle 3">
            <a:extLst>
              <a:ext uri="{FF2B5EF4-FFF2-40B4-BE49-F238E27FC236}">
                <a16:creationId xmlns:a16="http://schemas.microsoft.com/office/drawing/2014/main" id="{29CC01E3-4A23-4870-BAE1-5F0835A018D7}"/>
              </a:ext>
            </a:extLst>
          </p:cNvPr>
          <p:cNvSpPr/>
          <p:nvPr/>
        </p:nvSpPr>
        <p:spPr>
          <a:xfrm>
            <a:off x="7554286" y="5754847"/>
            <a:ext cx="2785145" cy="7633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main()</a:t>
            </a:r>
          </a:p>
        </p:txBody>
      </p:sp>
      <p:sp>
        <p:nvSpPr>
          <p:cNvPr id="6" name="Rectangle 5">
            <a:extLst>
              <a:ext uri="{FF2B5EF4-FFF2-40B4-BE49-F238E27FC236}">
                <a16:creationId xmlns:a16="http://schemas.microsoft.com/office/drawing/2014/main" id="{B568BF29-ED07-4D9D-9600-2A5A899AC0ED}"/>
              </a:ext>
            </a:extLst>
          </p:cNvPr>
          <p:cNvSpPr/>
          <p:nvPr/>
        </p:nvSpPr>
        <p:spPr>
          <a:xfrm>
            <a:off x="9110444" y="4798502"/>
            <a:ext cx="2785145" cy="7633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demo()</a:t>
            </a:r>
          </a:p>
        </p:txBody>
      </p:sp>
    </p:spTree>
    <p:extLst>
      <p:ext uri="{BB962C8B-B14F-4D97-AF65-F5344CB8AC3E}">
        <p14:creationId xmlns:p14="http://schemas.microsoft.com/office/powerpoint/2010/main" val="1080229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DCEB-9C6A-4A8C-9E9A-C6B080C4B7FC}"/>
              </a:ext>
            </a:extLst>
          </p:cNvPr>
          <p:cNvSpPr>
            <a:spLocks noGrp="1"/>
          </p:cNvSpPr>
          <p:nvPr>
            <p:ph type="title"/>
          </p:nvPr>
        </p:nvSpPr>
        <p:spPr/>
        <p:txBody>
          <a:bodyPr/>
          <a:lstStyle/>
          <a:p>
            <a:r>
              <a:rPr lang="en-US" dirty="0"/>
              <a:t>Access Modifiers</a:t>
            </a:r>
          </a:p>
        </p:txBody>
      </p:sp>
      <p:sp>
        <p:nvSpPr>
          <p:cNvPr id="3" name="TextBox 2">
            <a:extLst>
              <a:ext uri="{FF2B5EF4-FFF2-40B4-BE49-F238E27FC236}">
                <a16:creationId xmlns:a16="http://schemas.microsoft.com/office/drawing/2014/main" id="{A1BCAC5B-215D-4E8C-B5F3-67107C37B9C0}"/>
              </a:ext>
            </a:extLst>
          </p:cNvPr>
          <p:cNvSpPr txBox="1"/>
          <p:nvPr/>
        </p:nvSpPr>
        <p:spPr>
          <a:xfrm>
            <a:off x="570451" y="1582340"/>
            <a:ext cx="10578517" cy="3693319"/>
          </a:xfrm>
          <a:prstGeom prst="rect">
            <a:avLst/>
          </a:prstGeom>
          <a:noFill/>
        </p:spPr>
        <p:txBody>
          <a:bodyPr wrap="square" rtlCol="0">
            <a:spAutoFit/>
          </a:bodyPr>
          <a:lstStyle/>
          <a:p>
            <a:r>
              <a:rPr lang="en-US" dirty="0"/>
              <a:t>Definition: Defines where you can access a variable or method, or constructor</a:t>
            </a:r>
          </a:p>
          <a:p>
            <a:endParaRPr lang="en-US" dirty="0"/>
          </a:p>
          <a:p>
            <a:pPr marL="285750" indent="-285750">
              <a:buFont typeface="Arial" panose="020B0604020202020204" pitchFamily="34" charset="0"/>
              <a:buChar char="•"/>
            </a:pPr>
            <a:r>
              <a:rPr lang="en-US" dirty="0"/>
              <a:t>Public: Accessible from anywhere</a:t>
            </a:r>
          </a:p>
          <a:p>
            <a:pPr marL="285750" indent="-285750">
              <a:buFont typeface="Arial" panose="020B0604020202020204" pitchFamily="34" charset="0"/>
              <a:buChar char="•"/>
            </a:pPr>
            <a:r>
              <a:rPr lang="en-US" dirty="0"/>
              <a:t>Protected: Accessible from the same package or any subclass (from anywhere)</a:t>
            </a:r>
          </a:p>
          <a:p>
            <a:pPr marL="285750" indent="-285750">
              <a:buFont typeface="Arial" panose="020B0604020202020204" pitchFamily="34" charset="0"/>
              <a:buChar char="•"/>
            </a:pPr>
            <a:r>
              <a:rPr lang="en-US" dirty="0"/>
              <a:t>Default: from same package</a:t>
            </a:r>
          </a:p>
          <a:p>
            <a:pPr marL="285750" indent="-285750">
              <a:buFont typeface="Arial" panose="020B0604020202020204" pitchFamily="34" charset="0"/>
              <a:buChar char="•"/>
            </a:pPr>
            <a:r>
              <a:rPr lang="en-US" dirty="0"/>
              <a:t>Private: from same class only</a:t>
            </a:r>
          </a:p>
          <a:p>
            <a:pPr marL="285750" indent="-285750">
              <a:buFont typeface="Arial" panose="020B0604020202020204" pitchFamily="34" charset="0"/>
              <a:buChar char="•"/>
            </a:pPr>
            <a:endParaRPr lang="en-US" dirty="0"/>
          </a:p>
          <a:p>
            <a:r>
              <a:rPr lang="en-US" dirty="0"/>
              <a:t>Access Modifiers restrict access, but they are not really used for “security”</a:t>
            </a:r>
          </a:p>
          <a:p>
            <a:r>
              <a:rPr lang="en-US" dirty="0"/>
              <a:t>Application security is a whole different concept that has more to do with preventing hackers from compromising your system</a:t>
            </a:r>
          </a:p>
          <a:p>
            <a:endParaRPr lang="en-US" dirty="0"/>
          </a:p>
          <a:p>
            <a:r>
              <a:rPr lang="en-US" dirty="0"/>
              <a:t>Access modifiers are more about preventing other developers from writing bad code and modifying variables in ways that are “hacky”.</a:t>
            </a:r>
          </a:p>
        </p:txBody>
      </p:sp>
    </p:spTree>
    <p:extLst>
      <p:ext uri="{BB962C8B-B14F-4D97-AF65-F5344CB8AC3E}">
        <p14:creationId xmlns:p14="http://schemas.microsoft.com/office/powerpoint/2010/main" val="769459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1B85-CAAA-4BA7-9CA6-404F447B3D49}"/>
              </a:ext>
            </a:extLst>
          </p:cNvPr>
          <p:cNvSpPr>
            <a:spLocks noGrp="1"/>
          </p:cNvSpPr>
          <p:nvPr>
            <p:ph type="title"/>
          </p:nvPr>
        </p:nvSpPr>
        <p:spPr>
          <a:xfrm>
            <a:off x="838200" y="117343"/>
            <a:ext cx="10515600" cy="1325563"/>
          </a:xfrm>
        </p:spPr>
        <p:txBody>
          <a:bodyPr/>
          <a:lstStyle/>
          <a:p>
            <a:r>
              <a:rPr lang="en-US" dirty="0"/>
              <a:t>Non-access modifiers</a:t>
            </a:r>
          </a:p>
        </p:txBody>
      </p:sp>
      <p:sp>
        <p:nvSpPr>
          <p:cNvPr id="3" name="TextBox 2">
            <a:extLst>
              <a:ext uri="{FF2B5EF4-FFF2-40B4-BE49-F238E27FC236}">
                <a16:creationId xmlns:a16="http://schemas.microsoft.com/office/drawing/2014/main" id="{F22F8178-A673-48D9-A843-6AEE36DA6603}"/>
              </a:ext>
            </a:extLst>
          </p:cNvPr>
          <p:cNvSpPr txBox="1"/>
          <p:nvPr/>
        </p:nvSpPr>
        <p:spPr>
          <a:xfrm>
            <a:off x="964734" y="1442906"/>
            <a:ext cx="105156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Static: defines a class member as being accessible directly from the class itself (ex. </a:t>
            </a:r>
            <a:r>
              <a:rPr lang="en-US" dirty="0" err="1"/>
              <a:t>AnotherClass.staticMethod</a:t>
            </a:r>
            <a:r>
              <a:rPr lang="en-US" dirty="0"/>
              <a:t>())</a:t>
            </a:r>
          </a:p>
          <a:p>
            <a:pPr marL="285750" indent="-285750">
              <a:buFont typeface="Arial" panose="020B0604020202020204" pitchFamily="34" charset="0"/>
              <a:buChar char="•"/>
            </a:pPr>
            <a:r>
              <a:rPr lang="en-US" dirty="0"/>
              <a:t>Final</a:t>
            </a:r>
          </a:p>
          <a:p>
            <a:pPr marL="742950" lvl="1" indent="-285750">
              <a:buFont typeface="Arial" panose="020B0604020202020204" pitchFamily="34" charset="0"/>
              <a:buChar char="•"/>
            </a:pPr>
            <a:r>
              <a:rPr lang="en-US" dirty="0"/>
              <a:t>You can declare classes as final: Cannot be extended</a:t>
            </a:r>
          </a:p>
          <a:p>
            <a:pPr marL="742950" lvl="1" indent="-285750">
              <a:buFont typeface="Arial" panose="020B0604020202020204" pitchFamily="34" charset="0"/>
              <a:buChar char="•"/>
            </a:pPr>
            <a:r>
              <a:rPr lang="en-US" dirty="0"/>
              <a:t>Methods as final: cannot be overridden</a:t>
            </a:r>
          </a:p>
          <a:p>
            <a:pPr marL="742950" lvl="1" indent="-285750">
              <a:buFont typeface="Arial" panose="020B0604020202020204" pitchFamily="34" charset="0"/>
              <a:buChar char="•"/>
            </a:pPr>
            <a:r>
              <a:rPr lang="en-US" dirty="0"/>
              <a:t>Variables as final: Final variables cannot be re-assigned to some other value once it has already been set</a:t>
            </a:r>
          </a:p>
          <a:p>
            <a:pPr marL="285750" indent="-285750">
              <a:buFont typeface="Arial" panose="020B0604020202020204" pitchFamily="34" charset="0"/>
              <a:buChar char="•"/>
            </a:pPr>
            <a:r>
              <a:rPr lang="en-US" dirty="0"/>
              <a:t>Abstract</a:t>
            </a:r>
          </a:p>
          <a:p>
            <a:pPr marL="742950" lvl="1" indent="-285750">
              <a:buFont typeface="Arial" panose="020B0604020202020204" pitchFamily="34" charset="0"/>
              <a:buChar char="•"/>
            </a:pPr>
            <a:r>
              <a:rPr lang="en-US" dirty="0"/>
              <a:t>Can declare a class as abstract</a:t>
            </a:r>
          </a:p>
          <a:p>
            <a:pPr marL="742950" lvl="1" indent="-285750">
              <a:buFont typeface="Arial" panose="020B0604020202020204" pitchFamily="34" charset="0"/>
              <a:buChar char="•"/>
            </a:pPr>
            <a:r>
              <a:rPr lang="en-US" dirty="0"/>
              <a:t>Declare methods inside an abstract class as abstract</a:t>
            </a:r>
          </a:p>
          <a:p>
            <a:pPr marL="285750" indent="-285750">
              <a:buFont typeface="Arial" panose="020B0604020202020204" pitchFamily="34" charset="0"/>
              <a:buChar char="•"/>
            </a:pPr>
            <a:r>
              <a:rPr lang="en-US" dirty="0"/>
              <a:t>Native: marks a method that will be implemented in other languages, not in Java</a:t>
            </a:r>
          </a:p>
          <a:p>
            <a:pPr marL="285750" indent="-285750">
              <a:buFont typeface="Arial" panose="020B0604020202020204" pitchFamily="34" charset="0"/>
              <a:buChar char="•"/>
            </a:pPr>
            <a:r>
              <a:rPr lang="en-US" dirty="0"/>
              <a:t>Synchronized: Used for establishing thread safety and ensure that only one thread can access a method at a time</a:t>
            </a:r>
          </a:p>
          <a:p>
            <a:pPr marL="285750" indent="-285750">
              <a:buFont typeface="Arial" panose="020B0604020202020204" pitchFamily="34" charset="0"/>
              <a:buChar char="•"/>
            </a:pPr>
            <a:r>
              <a:rPr lang="en-US" dirty="0"/>
              <a:t>Transient: Preventing a variable from being serialized</a:t>
            </a:r>
          </a:p>
          <a:p>
            <a:pPr marL="285750" indent="-285750">
              <a:buFont typeface="Arial" panose="020B0604020202020204" pitchFamily="34" charset="0"/>
              <a:buChar char="•"/>
            </a:pPr>
            <a:r>
              <a:rPr lang="en-US" dirty="0"/>
              <a:t>Volatile: The variable value is always read from the main memory, not from a specific thread's memory.</a:t>
            </a:r>
          </a:p>
          <a:p>
            <a:pPr marL="285750" indent="-285750">
              <a:buFont typeface="Arial" panose="020B0604020202020204" pitchFamily="34" charset="0"/>
              <a:buChar char="•"/>
            </a:pPr>
            <a:r>
              <a:rPr lang="en-US" dirty="0" err="1"/>
              <a:t>Strictfp</a:t>
            </a:r>
            <a:r>
              <a:rPr lang="en-US" dirty="0"/>
              <a:t>: deals with making floating point calculations conform to the IEEE 754 standard</a:t>
            </a:r>
          </a:p>
        </p:txBody>
      </p:sp>
    </p:spTree>
    <p:extLst>
      <p:ext uri="{BB962C8B-B14F-4D97-AF65-F5344CB8AC3E}">
        <p14:creationId xmlns:p14="http://schemas.microsoft.com/office/powerpoint/2010/main" val="3422105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9338-E91D-4D0D-A8D6-1CFF35CE141B}"/>
              </a:ext>
            </a:extLst>
          </p:cNvPr>
          <p:cNvSpPr>
            <a:spLocks noGrp="1"/>
          </p:cNvSpPr>
          <p:nvPr>
            <p:ph type="title"/>
          </p:nvPr>
        </p:nvSpPr>
        <p:spPr/>
        <p:txBody>
          <a:bodyPr/>
          <a:lstStyle/>
          <a:p>
            <a:r>
              <a:rPr lang="en-US" dirty="0"/>
              <a:t>Strings</a:t>
            </a:r>
          </a:p>
        </p:txBody>
      </p:sp>
      <p:sp>
        <p:nvSpPr>
          <p:cNvPr id="3" name="TextBox 2">
            <a:extLst>
              <a:ext uri="{FF2B5EF4-FFF2-40B4-BE49-F238E27FC236}">
                <a16:creationId xmlns:a16="http://schemas.microsoft.com/office/drawing/2014/main" id="{CE672256-EDBE-4F23-8F53-9F825AA4983B}"/>
              </a:ext>
            </a:extLst>
          </p:cNvPr>
          <p:cNvSpPr txBox="1"/>
          <p:nvPr/>
        </p:nvSpPr>
        <p:spPr>
          <a:xfrm>
            <a:off x="641059" y="1501629"/>
            <a:ext cx="1071274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Immutable: can’t be changed</a:t>
            </a:r>
          </a:p>
          <a:p>
            <a:pPr marL="742950" lvl="1" indent="-285750">
              <a:buFont typeface="Arial" panose="020B0604020202020204" pitchFamily="34" charset="0"/>
              <a:buChar char="•"/>
            </a:pPr>
            <a:r>
              <a:rPr lang="en-US" dirty="0"/>
              <a:t>Any method that looks like it is manipulating a String, is actually creating an entirely new String object</a:t>
            </a:r>
          </a:p>
          <a:p>
            <a:pPr marL="742950" lvl="1" indent="-285750">
              <a:buFont typeface="Arial" panose="020B0604020202020204" pitchFamily="34" charset="0"/>
              <a:buChar char="•"/>
            </a:pPr>
            <a:r>
              <a:rPr lang="en-US" dirty="0"/>
              <a:t>And returning a reference to that new String object</a:t>
            </a:r>
          </a:p>
          <a:p>
            <a:pPr marL="285750" indent="-285750">
              <a:buFont typeface="Arial" panose="020B0604020202020204" pitchFamily="34" charset="0"/>
              <a:buChar char="•"/>
            </a:pPr>
            <a:r>
              <a:rPr lang="en-US" dirty="0"/>
              <a:t>Is an object in Java</a:t>
            </a:r>
          </a:p>
          <a:p>
            <a:pPr marL="285750" indent="-285750">
              <a:buFont typeface="Arial" panose="020B0604020202020204" pitchFamily="34" charset="0"/>
              <a:buChar char="•"/>
            </a:pPr>
            <a:r>
              <a:rPr lang="en-US" dirty="0"/>
              <a:t>Any variable declared as a String type will be a reference variable</a:t>
            </a:r>
          </a:p>
          <a:p>
            <a:pPr marL="285750" indent="-285750">
              <a:buFont typeface="Arial" panose="020B0604020202020204" pitchFamily="34" charset="0"/>
              <a:buChar char="•"/>
            </a:pPr>
            <a:r>
              <a:rPr lang="en-US" dirty="0"/>
              <a:t>A String object is backed by an array of chars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All String literals, no matter where they are positioned in our code have an instance created in the String pool.</a:t>
            </a:r>
          </a:p>
        </p:txBody>
      </p:sp>
    </p:spTree>
    <p:extLst>
      <p:ext uri="{BB962C8B-B14F-4D97-AF65-F5344CB8AC3E}">
        <p14:creationId xmlns:p14="http://schemas.microsoft.com/office/powerpoint/2010/main" val="2280533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74C187-A310-45FE-9B4B-40BC48FDA354}"/>
              </a:ext>
            </a:extLst>
          </p:cNvPr>
          <p:cNvSpPr txBox="1"/>
          <p:nvPr/>
        </p:nvSpPr>
        <p:spPr>
          <a:xfrm>
            <a:off x="494950" y="1490007"/>
            <a:ext cx="1652631" cy="1477328"/>
          </a:xfrm>
          <a:prstGeom prst="rect">
            <a:avLst/>
          </a:prstGeom>
          <a:noFill/>
        </p:spPr>
        <p:txBody>
          <a:bodyPr wrap="square" rtlCol="0">
            <a:spAutoFit/>
          </a:bodyPr>
          <a:lstStyle/>
          <a:p>
            <a:r>
              <a:rPr lang="en-US" dirty="0"/>
              <a:t>#1: instantiating a String object and having s1 point to it</a:t>
            </a:r>
          </a:p>
        </p:txBody>
      </p:sp>
      <p:sp>
        <p:nvSpPr>
          <p:cNvPr id="4" name="Rectangle 3">
            <a:extLst>
              <a:ext uri="{FF2B5EF4-FFF2-40B4-BE49-F238E27FC236}">
                <a16:creationId xmlns:a16="http://schemas.microsoft.com/office/drawing/2014/main" id="{267C0CDA-A8EA-4672-9CCA-773FAE44BB00}"/>
              </a:ext>
            </a:extLst>
          </p:cNvPr>
          <p:cNvSpPr/>
          <p:nvPr/>
        </p:nvSpPr>
        <p:spPr>
          <a:xfrm>
            <a:off x="5176008" y="192947"/>
            <a:ext cx="4244829" cy="5234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Heap</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a:extLst>
              <a:ext uri="{FF2B5EF4-FFF2-40B4-BE49-F238E27FC236}">
                <a16:creationId xmlns:a16="http://schemas.microsoft.com/office/drawing/2014/main" id="{0933A487-12CD-46B0-A7E5-1553C5198BB8}"/>
              </a:ext>
            </a:extLst>
          </p:cNvPr>
          <p:cNvSpPr/>
          <p:nvPr/>
        </p:nvSpPr>
        <p:spPr>
          <a:xfrm>
            <a:off x="5578679" y="293614"/>
            <a:ext cx="1786856" cy="12583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String Object w/</a:t>
            </a:r>
          </a:p>
          <a:p>
            <a:pPr algn="ctr"/>
            <a:r>
              <a:rPr lang="en-US" dirty="0"/>
              <a:t>Value of </a:t>
            </a:r>
          </a:p>
          <a:p>
            <a:pPr algn="ctr"/>
            <a:r>
              <a:rPr lang="en-US" dirty="0"/>
              <a:t>Hello World!</a:t>
            </a:r>
          </a:p>
        </p:txBody>
      </p:sp>
      <p:sp>
        <p:nvSpPr>
          <p:cNvPr id="6" name="TextBox 5">
            <a:extLst>
              <a:ext uri="{FF2B5EF4-FFF2-40B4-BE49-F238E27FC236}">
                <a16:creationId xmlns:a16="http://schemas.microsoft.com/office/drawing/2014/main" id="{856860B3-A653-4111-BCED-915D4A2BFFE6}"/>
              </a:ext>
            </a:extLst>
          </p:cNvPr>
          <p:cNvSpPr txBox="1"/>
          <p:nvPr/>
        </p:nvSpPr>
        <p:spPr>
          <a:xfrm>
            <a:off x="494950" y="3031301"/>
            <a:ext cx="2772561" cy="1477328"/>
          </a:xfrm>
          <a:prstGeom prst="rect">
            <a:avLst/>
          </a:prstGeom>
          <a:noFill/>
        </p:spPr>
        <p:txBody>
          <a:bodyPr wrap="square" rtlCol="0">
            <a:spAutoFit/>
          </a:bodyPr>
          <a:lstStyle/>
          <a:p>
            <a:r>
              <a:rPr lang="en-US" dirty="0"/>
              <a:t>#2:</a:t>
            </a:r>
          </a:p>
          <a:p>
            <a:r>
              <a:rPr lang="en-US" dirty="0"/>
              <a:t>Assigns s2 to point to the String object “Hello World!”, which is in the String pool</a:t>
            </a:r>
          </a:p>
        </p:txBody>
      </p:sp>
      <p:sp>
        <p:nvSpPr>
          <p:cNvPr id="7" name="Rectangle 6">
            <a:extLst>
              <a:ext uri="{FF2B5EF4-FFF2-40B4-BE49-F238E27FC236}">
                <a16:creationId xmlns:a16="http://schemas.microsoft.com/office/drawing/2014/main" id="{FF2AAC4B-429A-4AEC-9FBB-D94B4C6A0422}"/>
              </a:ext>
            </a:extLst>
          </p:cNvPr>
          <p:cNvSpPr/>
          <p:nvPr/>
        </p:nvSpPr>
        <p:spPr>
          <a:xfrm>
            <a:off x="759203" y="4437776"/>
            <a:ext cx="1723938" cy="2378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Stack</a:t>
            </a:r>
          </a:p>
        </p:txBody>
      </p:sp>
      <p:sp>
        <p:nvSpPr>
          <p:cNvPr id="8" name="Rectangle 7">
            <a:extLst>
              <a:ext uri="{FF2B5EF4-FFF2-40B4-BE49-F238E27FC236}">
                <a16:creationId xmlns:a16="http://schemas.microsoft.com/office/drawing/2014/main" id="{55564BFA-5E74-4508-9FE3-8D675538926C}"/>
              </a:ext>
            </a:extLst>
          </p:cNvPr>
          <p:cNvSpPr/>
          <p:nvPr/>
        </p:nvSpPr>
        <p:spPr>
          <a:xfrm>
            <a:off x="993046" y="5979253"/>
            <a:ext cx="1256252" cy="7508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main() stack frame</a:t>
            </a:r>
          </a:p>
        </p:txBody>
      </p:sp>
      <p:sp>
        <p:nvSpPr>
          <p:cNvPr id="9" name="TextBox 8">
            <a:extLst>
              <a:ext uri="{FF2B5EF4-FFF2-40B4-BE49-F238E27FC236}">
                <a16:creationId xmlns:a16="http://schemas.microsoft.com/office/drawing/2014/main" id="{E4E48E20-AA74-4E9B-BE77-99A723EB8FC4}"/>
              </a:ext>
            </a:extLst>
          </p:cNvPr>
          <p:cNvSpPr txBox="1"/>
          <p:nvPr/>
        </p:nvSpPr>
        <p:spPr>
          <a:xfrm>
            <a:off x="1803633" y="5958063"/>
            <a:ext cx="687897" cy="369332"/>
          </a:xfrm>
          <a:prstGeom prst="rect">
            <a:avLst/>
          </a:prstGeom>
          <a:noFill/>
        </p:spPr>
        <p:txBody>
          <a:bodyPr wrap="square" rtlCol="0">
            <a:spAutoFit/>
          </a:bodyPr>
          <a:lstStyle/>
          <a:p>
            <a:r>
              <a:rPr lang="en-US" dirty="0"/>
              <a:t>s1</a:t>
            </a:r>
          </a:p>
        </p:txBody>
      </p:sp>
      <p:cxnSp>
        <p:nvCxnSpPr>
          <p:cNvPr id="11" name="Straight Arrow Connector 10">
            <a:extLst>
              <a:ext uri="{FF2B5EF4-FFF2-40B4-BE49-F238E27FC236}">
                <a16:creationId xmlns:a16="http://schemas.microsoft.com/office/drawing/2014/main" id="{FAD26C34-C2E6-4889-8B85-93936552BC4A}"/>
              </a:ext>
            </a:extLst>
          </p:cNvPr>
          <p:cNvCxnSpPr>
            <a:stCxn id="9" idx="0"/>
          </p:cNvCxnSpPr>
          <p:nvPr/>
        </p:nvCxnSpPr>
        <p:spPr>
          <a:xfrm flipV="1">
            <a:off x="2147582" y="1098958"/>
            <a:ext cx="3674378" cy="48591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46631B9C-EE6A-4FE7-AEFF-15C11A636FA2}"/>
              </a:ext>
            </a:extLst>
          </p:cNvPr>
          <p:cNvSpPr/>
          <p:nvPr/>
        </p:nvSpPr>
        <p:spPr>
          <a:xfrm>
            <a:off x="5436066" y="4057016"/>
            <a:ext cx="3766657" cy="12583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String Pool</a:t>
            </a:r>
          </a:p>
        </p:txBody>
      </p:sp>
      <p:sp>
        <p:nvSpPr>
          <p:cNvPr id="13" name="TextBox 12">
            <a:extLst>
              <a:ext uri="{FF2B5EF4-FFF2-40B4-BE49-F238E27FC236}">
                <a16:creationId xmlns:a16="http://schemas.microsoft.com/office/drawing/2014/main" id="{CED5CB08-910F-4D65-90A2-06C810ACB583}"/>
              </a:ext>
            </a:extLst>
          </p:cNvPr>
          <p:cNvSpPr txBox="1"/>
          <p:nvPr/>
        </p:nvSpPr>
        <p:spPr>
          <a:xfrm>
            <a:off x="494950" y="253606"/>
            <a:ext cx="4345499" cy="1200329"/>
          </a:xfrm>
          <a:prstGeom prst="rect">
            <a:avLst/>
          </a:prstGeom>
          <a:noFill/>
        </p:spPr>
        <p:txBody>
          <a:bodyPr wrap="square" rtlCol="0">
            <a:spAutoFit/>
          </a:bodyPr>
          <a:lstStyle/>
          <a:p>
            <a:r>
              <a:rPr lang="en-US" dirty="0"/>
              <a:t>#0: </a:t>
            </a:r>
          </a:p>
          <a:p>
            <a:r>
              <a:rPr lang="en-US" dirty="0"/>
              <a:t>JVM scans through the bytecode for any UNIQUE String literals and instantiates String objects for the String literals</a:t>
            </a:r>
          </a:p>
        </p:txBody>
      </p:sp>
      <p:sp>
        <p:nvSpPr>
          <p:cNvPr id="14" name="Rectangle 13">
            <a:extLst>
              <a:ext uri="{FF2B5EF4-FFF2-40B4-BE49-F238E27FC236}">
                <a16:creationId xmlns:a16="http://schemas.microsoft.com/office/drawing/2014/main" id="{9B229A78-ED37-4C1A-BB9A-7AA242082F54}"/>
              </a:ext>
            </a:extLst>
          </p:cNvPr>
          <p:cNvSpPr/>
          <p:nvPr/>
        </p:nvSpPr>
        <p:spPr>
          <a:xfrm>
            <a:off x="5578679" y="4186106"/>
            <a:ext cx="826316" cy="32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“s1: “</a:t>
            </a:r>
          </a:p>
        </p:txBody>
      </p:sp>
      <p:sp>
        <p:nvSpPr>
          <p:cNvPr id="15" name="Rectangle 14">
            <a:extLst>
              <a:ext uri="{FF2B5EF4-FFF2-40B4-BE49-F238E27FC236}">
                <a16:creationId xmlns:a16="http://schemas.microsoft.com/office/drawing/2014/main" id="{BD603ED9-38D3-4F07-BEB6-5FB03E8F83BF}"/>
              </a:ext>
            </a:extLst>
          </p:cNvPr>
          <p:cNvSpPr/>
          <p:nvPr/>
        </p:nvSpPr>
        <p:spPr>
          <a:xfrm>
            <a:off x="5637402" y="4613256"/>
            <a:ext cx="587230" cy="32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47D1C02-8D12-4590-A136-E4579533F92C}"/>
              </a:ext>
            </a:extLst>
          </p:cNvPr>
          <p:cNvSpPr/>
          <p:nvPr/>
        </p:nvSpPr>
        <p:spPr>
          <a:xfrm>
            <a:off x="6547608" y="4044090"/>
            <a:ext cx="1044431" cy="453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“Hello World!”</a:t>
            </a:r>
          </a:p>
        </p:txBody>
      </p:sp>
      <p:sp>
        <p:nvSpPr>
          <p:cNvPr id="17" name="Rectangle 16">
            <a:extLst>
              <a:ext uri="{FF2B5EF4-FFF2-40B4-BE49-F238E27FC236}">
                <a16:creationId xmlns:a16="http://schemas.microsoft.com/office/drawing/2014/main" id="{35FBD772-8F5D-4FF9-9CE6-B97D9B779DEB}"/>
              </a:ext>
            </a:extLst>
          </p:cNvPr>
          <p:cNvSpPr/>
          <p:nvPr/>
        </p:nvSpPr>
        <p:spPr>
          <a:xfrm>
            <a:off x="7667540" y="4135084"/>
            <a:ext cx="587230" cy="32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8A70C61-13FE-41F9-ACF0-ED41B8D436C8}"/>
              </a:ext>
            </a:extLst>
          </p:cNvPr>
          <p:cNvSpPr/>
          <p:nvPr/>
        </p:nvSpPr>
        <p:spPr>
          <a:xfrm>
            <a:off x="6706996" y="4937171"/>
            <a:ext cx="587230" cy="32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6B7C2A5-CF81-4C81-B9AD-2415E976D7C6}"/>
              </a:ext>
            </a:extLst>
          </p:cNvPr>
          <p:cNvSpPr/>
          <p:nvPr/>
        </p:nvSpPr>
        <p:spPr>
          <a:xfrm>
            <a:off x="7885647" y="4931456"/>
            <a:ext cx="587230" cy="32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0B94BE-CA7D-43BF-8A42-DBF747246EB7}"/>
              </a:ext>
            </a:extLst>
          </p:cNvPr>
          <p:cNvSpPr/>
          <p:nvPr/>
        </p:nvSpPr>
        <p:spPr>
          <a:xfrm>
            <a:off x="8556771" y="4458999"/>
            <a:ext cx="587230" cy="32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409DE5F-A005-44A4-B4B0-70402150BF72}"/>
              </a:ext>
            </a:extLst>
          </p:cNvPr>
          <p:cNvSpPr txBox="1"/>
          <p:nvPr/>
        </p:nvSpPr>
        <p:spPr>
          <a:xfrm>
            <a:off x="5494789" y="3677632"/>
            <a:ext cx="486561" cy="369332"/>
          </a:xfrm>
          <a:prstGeom prst="rect">
            <a:avLst/>
          </a:prstGeom>
          <a:noFill/>
        </p:spPr>
        <p:txBody>
          <a:bodyPr wrap="square" rtlCol="0">
            <a:spAutoFit/>
          </a:bodyPr>
          <a:lstStyle/>
          <a:p>
            <a:r>
              <a:rPr lang="en-US" dirty="0"/>
              <a:t>#0</a:t>
            </a:r>
          </a:p>
        </p:txBody>
      </p:sp>
      <p:cxnSp>
        <p:nvCxnSpPr>
          <p:cNvPr id="23" name="Straight Arrow Connector 22">
            <a:extLst>
              <a:ext uri="{FF2B5EF4-FFF2-40B4-BE49-F238E27FC236}">
                <a16:creationId xmlns:a16="http://schemas.microsoft.com/office/drawing/2014/main" id="{EBBEB69D-8BA2-4D82-8FBA-F07327A35781}"/>
              </a:ext>
            </a:extLst>
          </p:cNvPr>
          <p:cNvCxnSpPr>
            <a:cxnSpLocks/>
            <a:stCxn id="9" idx="2"/>
          </p:cNvCxnSpPr>
          <p:nvPr/>
        </p:nvCxnSpPr>
        <p:spPr>
          <a:xfrm flipV="1">
            <a:off x="2147582" y="4186107"/>
            <a:ext cx="4559414" cy="2141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8A40EC28-ED6C-4D8F-AEC1-694C2BEF24D8}"/>
              </a:ext>
            </a:extLst>
          </p:cNvPr>
          <p:cNvSpPr txBox="1"/>
          <p:nvPr/>
        </p:nvSpPr>
        <p:spPr>
          <a:xfrm>
            <a:off x="2694962" y="1889965"/>
            <a:ext cx="2772561" cy="1477328"/>
          </a:xfrm>
          <a:prstGeom prst="rect">
            <a:avLst/>
          </a:prstGeom>
          <a:noFill/>
        </p:spPr>
        <p:txBody>
          <a:bodyPr wrap="square" rtlCol="0">
            <a:spAutoFit/>
          </a:bodyPr>
          <a:lstStyle/>
          <a:p>
            <a:r>
              <a:rPr lang="en-US" dirty="0"/>
              <a:t>#3:</a:t>
            </a:r>
          </a:p>
          <a:p>
            <a:r>
              <a:rPr lang="en-US" dirty="0"/>
              <a:t>Assigns s3 to point to the String object “Hello World!”, which is in the String pool</a:t>
            </a:r>
          </a:p>
        </p:txBody>
      </p:sp>
      <p:sp>
        <p:nvSpPr>
          <p:cNvPr id="26" name="TextBox 25">
            <a:extLst>
              <a:ext uri="{FF2B5EF4-FFF2-40B4-BE49-F238E27FC236}">
                <a16:creationId xmlns:a16="http://schemas.microsoft.com/office/drawing/2014/main" id="{F4C812A2-35AF-4558-BC55-4751903777EC}"/>
              </a:ext>
            </a:extLst>
          </p:cNvPr>
          <p:cNvSpPr txBox="1"/>
          <p:nvPr/>
        </p:nvSpPr>
        <p:spPr>
          <a:xfrm>
            <a:off x="1759591" y="6185723"/>
            <a:ext cx="687897" cy="369332"/>
          </a:xfrm>
          <a:prstGeom prst="rect">
            <a:avLst/>
          </a:prstGeom>
          <a:noFill/>
        </p:spPr>
        <p:txBody>
          <a:bodyPr wrap="square" rtlCol="0">
            <a:spAutoFit/>
          </a:bodyPr>
          <a:lstStyle/>
          <a:p>
            <a:r>
              <a:rPr lang="en-US" dirty="0"/>
              <a:t>s2</a:t>
            </a:r>
          </a:p>
        </p:txBody>
      </p:sp>
      <p:sp>
        <p:nvSpPr>
          <p:cNvPr id="27" name="TextBox 26">
            <a:extLst>
              <a:ext uri="{FF2B5EF4-FFF2-40B4-BE49-F238E27FC236}">
                <a16:creationId xmlns:a16="http://schemas.microsoft.com/office/drawing/2014/main" id="{03E73FA7-046E-481E-85BF-5A3B92A3E55E}"/>
              </a:ext>
            </a:extLst>
          </p:cNvPr>
          <p:cNvSpPr txBox="1"/>
          <p:nvPr/>
        </p:nvSpPr>
        <p:spPr>
          <a:xfrm>
            <a:off x="1741766" y="6348585"/>
            <a:ext cx="687897" cy="369332"/>
          </a:xfrm>
          <a:prstGeom prst="rect">
            <a:avLst/>
          </a:prstGeom>
          <a:noFill/>
        </p:spPr>
        <p:txBody>
          <a:bodyPr wrap="square" rtlCol="0">
            <a:spAutoFit/>
          </a:bodyPr>
          <a:lstStyle/>
          <a:p>
            <a:r>
              <a:rPr lang="en-US" dirty="0"/>
              <a:t>s3</a:t>
            </a:r>
          </a:p>
        </p:txBody>
      </p:sp>
      <p:cxnSp>
        <p:nvCxnSpPr>
          <p:cNvPr id="29" name="Straight Arrow Connector 28">
            <a:extLst>
              <a:ext uri="{FF2B5EF4-FFF2-40B4-BE49-F238E27FC236}">
                <a16:creationId xmlns:a16="http://schemas.microsoft.com/office/drawing/2014/main" id="{C06C4D67-1090-4BCA-B4E3-C775D8087B46}"/>
              </a:ext>
            </a:extLst>
          </p:cNvPr>
          <p:cNvCxnSpPr/>
          <p:nvPr/>
        </p:nvCxnSpPr>
        <p:spPr>
          <a:xfrm flipV="1">
            <a:off x="2067886" y="4348063"/>
            <a:ext cx="5001937" cy="22185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A33213C8-4760-4577-908A-F24BDFE9C5EA}"/>
              </a:ext>
            </a:extLst>
          </p:cNvPr>
          <p:cNvSpPr txBox="1"/>
          <p:nvPr/>
        </p:nvSpPr>
        <p:spPr>
          <a:xfrm>
            <a:off x="2629948" y="4125286"/>
            <a:ext cx="2772561" cy="923330"/>
          </a:xfrm>
          <a:prstGeom prst="rect">
            <a:avLst/>
          </a:prstGeom>
          <a:noFill/>
        </p:spPr>
        <p:txBody>
          <a:bodyPr wrap="square" rtlCol="0">
            <a:spAutoFit/>
          </a:bodyPr>
          <a:lstStyle/>
          <a:p>
            <a:r>
              <a:rPr lang="en-US" dirty="0"/>
              <a:t>#4:</a:t>
            </a:r>
          </a:p>
          <a:p>
            <a:r>
              <a:rPr lang="en-US" dirty="0"/>
              <a:t>Instantiating a String object and having s4 point to it</a:t>
            </a:r>
          </a:p>
        </p:txBody>
      </p:sp>
      <p:sp>
        <p:nvSpPr>
          <p:cNvPr id="31" name="Rectangle 30">
            <a:extLst>
              <a:ext uri="{FF2B5EF4-FFF2-40B4-BE49-F238E27FC236}">
                <a16:creationId xmlns:a16="http://schemas.microsoft.com/office/drawing/2014/main" id="{1E09E3E7-E6AB-48B0-A69F-96ECBB56192B}"/>
              </a:ext>
            </a:extLst>
          </p:cNvPr>
          <p:cNvSpPr/>
          <p:nvPr/>
        </p:nvSpPr>
        <p:spPr>
          <a:xfrm>
            <a:off x="7579449" y="583381"/>
            <a:ext cx="1786856" cy="12583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String Object w/</a:t>
            </a:r>
          </a:p>
          <a:p>
            <a:pPr algn="ctr"/>
            <a:r>
              <a:rPr lang="en-US" dirty="0"/>
              <a:t>Value of </a:t>
            </a:r>
          </a:p>
          <a:p>
            <a:pPr algn="ctr"/>
            <a:r>
              <a:rPr lang="en-US" dirty="0"/>
              <a:t>Hello World!</a:t>
            </a:r>
          </a:p>
        </p:txBody>
      </p:sp>
      <p:sp>
        <p:nvSpPr>
          <p:cNvPr id="32" name="TextBox 31">
            <a:extLst>
              <a:ext uri="{FF2B5EF4-FFF2-40B4-BE49-F238E27FC236}">
                <a16:creationId xmlns:a16="http://schemas.microsoft.com/office/drawing/2014/main" id="{31468C6B-9849-4ED3-AB5F-6EC316463B06}"/>
              </a:ext>
            </a:extLst>
          </p:cNvPr>
          <p:cNvSpPr txBox="1"/>
          <p:nvPr/>
        </p:nvSpPr>
        <p:spPr>
          <a:xfrm>
            <a:off x="1894339" y="6451820"/>
            <a:ext cx="687897" cy="369332"/>
          </a:xfrm>
          <a:prstGeom prst="rect">
            <a:avLst/>
          </a:prstGeom>
          <a:noFill/>
        </p:spPr>
        <p:txBody>
          <a:bodyPr wrap="square" rtlCol="0">
            <a:spAutoFit/>
          </a:bodyPr>
          <a:lstStyle/>
          <a:p>
            <a:r>
              <a:rPr lang="en-US" dirty="0"/>
              <a:t>s4</a:t>
            </a:r>
          </a:p>
        </p:txBody>
      </p:sp>
      <p:cxnSp>
        <p:nvCxnSpPr>
          <p:cNvPr id="33" name="Straight Arrow Connector 32">
            <a:extLst>
              <a:ext uri="{FF2B5EF4-FFF2-40B4-BE49-F238E27FC236}">
                <a16:creationId xmlns:a16="http://schemas.microsoft.com/office/drawing/2014/main" id="{565939B2-1EAF-4C96-B823-263EEB8507A4}"/>
              </a:ext>
            </a:extLst>
          </p:cNvPr>
          <p:cNvCxnSpPr>
            <a:cxnSpLocks/>
          </p:cNvCxnSpPr>
          <p:nvPr/>
        </p:nvCxnSpPr>
        <p:spPr>
          <a:xfrm flipV="1">
            <a:off x="2333184" y="1542635"/>
            <a:ext cx="5921586" cy="51549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232896C3-1896-45A4-8D4C-271C4871D39E}"/>
              </a:ext>
            </a:extLst>
          </p:cNvPr>
          <p:cNvSpPr txBox="1"/>
          <p:nvPr/>
        </p:nvSpPr>
        <p:spPr>
          <a:xfrm>
            <a:off x="1248125" y="6460209"/>
            <a:ext cx="578840" cy="369332"/>
          </a:xfrm>
          <a:prstGeom prst="rect">
            <a:avLst/>
          </a:prstGeom>
          <a:noFill/>
        </p:spPr>
        <p:txBody>
          <a:bodyPr wrap="square" rtlCol="0">
            <a:spAutoFit/>
          </a:bodyPr>
          <a:lstStyle/>
          <a:p>
            <a:r>
              <a:rPr lang="en-US" dirty="0"/>
              <a:t>s5</a:t>
            </a:r>
          </a:p>
        </p:txBody>
      </p:sp>
      <p:sp>
        <p:nvSpPr>
          <p:cNvPr id="36" name="Rectangle 35">
            <a:extLst>
              <a:ext uri="{FF2B5EF4-FFF2-40B4-BE49-F238E27FC236}">
                <a16:creationId xmlns:a16="http://schemas.microsoft.com/office/drawing/2014/main" id="{10135D25-5F3D-4010-B1BF-434AA8BE6352}"/>
              </a:ext>
            </a:extLst>
          </p:cNvPr>
          <p:cNvSpPr/>
          <p:nvPr/>
        </p:nvSpPr>
        <p:spPr>
          <a:xfrm>
            <a:off x="6992219" y="2371172"/>
            <a:ext cx="1786856" cy="12583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String Object w/</a:t>
            </a:r>
          </a:p>
          <a:p>
            <a:pPr algn="ctr"/>
            <a:r>
              <a:rPr lang="en-US" dirty="0"/>
              <a:t>Value of </a:t>
            </a:r>
          </a:p>
          <a:p>
            <a:pPr algn="ctr"/>
            <a:r>
              <a:rPr lang="en-US" dirty="0"/>
              <a:t>Hello World </a:t>
            </a:r>
          </a:p>
        </p:txBody>
      </p:sp>
      <p:cxnSp>
        <p:nvCxnSpPr>
          <p:cNvPr id="38" name="Straight Arrow Connector 37">
            <a:extLst>
              <a:ext uri="{FF2B5EF4-FFF2-40B4-BE49-F238E27FC236}">
                <a16:creationId xmlns:a16="http://schemas.microsoft.com/office/drawing/2014/main" id="{ACE6FEC5-6EE8-46C9-9126-626BABD15431}"/>
              </a:ext>
            </a:extLst>
          </p:cNvPr>
          <p:cNvCxnSpPr/>
          <p:nvPr/>
        </p:nvCxnSpPr>
        <p:spPr>
          <a:xfrm flipV="1">
            <a:off x="1621172" y="3171039"/>
            <a:ext cx="5673054" cy="3473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34027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1882D-749C-4819-9376-2EB58159FB5A}"/>
              </a:ext>
            </a:extLst>
          </p:cNvPr>
          <p:cNvSpPr>
            <a:spLocks noGrp="1"/>
          </p:cNvSpPr>
          <p:nvPr>
            <p:ph type="title"/>
          </p:nvPr>
        </p:nvSpPr>
        <p:spPr/>
        <p:txBody>
          <a:bodyPr/>
          <a:lstStyle/>
          <a:p>
            <a:r>
              <a:rPr lang="en-US" dirty="0"/>
              <a:t>StringBuilder v. </a:t>
            </a:r>
            <a:r>
              <a:rPr lang="en-US" dirty="0" err="1"/>
              <a:t>StringBuffer</a:t>
            </a:r>
            <a:r>
              <a:rPr lang="en-US" dirty="0"/>
              <a:t> v. String</a:t>
            </a:r>
          </a:p>
        </p:txBody>
      </p:sp>
      <p:sp>
        <p:nvSpPr>
          <p:cNvPr id="4" name="TextBox 3">
            <a:extLst>
              <a:ext uri="{FF2B5EF4-FFF2-40B4-BE49-F238E27FC236}">
                <a16:creationId xmlns:a16="http://schemas.microsoft.com/office/drawing/2014/main" id="{7B84E5E7-02CF-4ECB-9E5D-FEC42C518281}"/>
              </a:ext>
            </a:extLst>
          </p:cNvPr>
          <p:cNvSpPr txBox="1"/>
          <p:nvPr/>
        </p:nvSpPr>
        <p:spPr>
          <a:xfrm>
            <a:off x="939567" y="1577130"/>
            <a:ext cx="8581938" cy="3416320"/>
          </a:xfrm>
          <a:prstGeom prst="rect">
            <a:avLst/>
          </a:prstGeom>
          <a:noFill/>
        </p:spPr>
        <p:txBody>
          <a:bodyPr wrap="square" rtlCol="0">
            <a:spAutoFit/>
          </a:bodyPr>
          <a:lstStyle/>
          <a:p>
            <a:pPr marL="285750" indent="-285750">
              <a:buFont typeface="Arial" panose="020B0604020202020204" pitchFamily="34" charset="0"/>
              <a:buChar char="•"/>
            </a:pPr>
            <a:r>
              <a:rPr lang="en-US" dirty="0"/>
              <a:t>StringBuilder and </a:t>
            </a:r>
            <a:r>
              <a:rPr lang="en-US" dirty="0" err="1"/>
              <a:t>StringBuffer</a:t>
            </a:r>
            <a:r>
              <a:rPr lang="en-US" dirty="0"/>
              <a:t> are mutable</a:t>
            </a:r>
          </a:p>
          <a:p>
            <a:pPr marL="285750" indent="-285750">
              <a:buFont typeface="Arial" panose="020B0604020202020204" pitchFamily="34" charset="0"/>
              <a:buChar char="•"/>
            </a:pPr>
            <a:r>
              <a:rPr lang="en-US" dirty="0"/>
              <a:t>The main difference between the two is that StringBuilder is not thread-safe while </a:t>
            </a:r>
            <a:r>
              <a:rPr lang="en-US" dirty="0" err="1"/>
              <a:t>StringBuffer</a:t>
            </a:r>
            <a:r>
              <a:rPr lang="en-US" dirty="0"/>
              <a:t> is thread-safe</a:t>
            </a:r>
          </a:p>
          <a:p>
            <a:pPr marL="742950" lvl="1" indent="-285750">
              <a:buFont typeface="Arial" panose="020B0604020202020204" pitchFamily="34" charset="0"/>
              <a:buChar char="•"/>
            </a:pPr>
            <a:r>
              <a:rPr lang="en-US" dirty="0"/>
              <a:t>Only one thread can be performing an operation at a time within our </a:t>
            </a:r>
            <a:r>
              <a:rPr lang="en-US" dirty="0" err="1"/>
              <a:t>StringBuffer</a:t>
            </a:r>
            <a:r>
              <a:rPr lang="en-US" dirty="0"/>
              <a:t> object</a:t>
            </a:r>
          </a:p>
          <a:p>
            <a:pPr marL="742950" lvl="1" indent="-285750">
              <a:buFont typeface="Arial" panose="020B0604020202020204" pitchFamily="34" charset="0"/>
              <a:buChar char="•"/>
            </a:pPr>
            <a:r>
              <a:rPr lang="en-US" dirty="0"/>
              <a:t>While multiple threads can be performing operations at a time within our StringBuilder</a:t>
            </a:r>
          </a:p>
          <a:p>
            <a:pPr marL="285750" indent="-285750">
              <a:buFont typeface="Arial" panose="020B0604020202020204" pitchFamily="34" charset="0"/>
              <a:buChar char="•"/>
            </a:pPr>
            <a:r>
              <a:rPr lang="en-US" dirty="0"/>
              <a:t>Strings are immutable unlike StringBuilder and </a:t>
            </a:r>
            <a:r>
              <a:rPr lang="en-US" dirty="0" err="1"/>
              <a:t>StringBuffer</a:t>
            </a:r>
            <a:endParaRPr lang="en-US" dirty="0"/>
          </a:p>
          <a:p>
            <a:pPr marL="285750" indent="-285750">
              <a:buFont typeface="Arial" panose="020B0604020202020204" pitchFamily="34" charset="0"/>
              <a:buChar char="•"/>
            </a:pPr>
            <a:endParaRPr lang="en-US" dirty="0"/>
          </a:p>
          <a:p>
            <a:r>
              <a:rPr lang="en-US" dirty="0"/>
              <a:t>StringBuilder is FASTER than </a:t>
            </a:r>
            <a:r>
              <a:rPr lang="en-US" dirty="0" err="1"/>
              <a:t>StringBuffer</a:t>
            </a:r>
            <a:r>
              <a:rPr lang="en-US" dirty="0"/>
              <a:t>. This is because </a:t>
            </a:r>
            <a:r>
              <a:rPr lang="en-US" dirty="0" err="1"/>
              <a:t>StringBuffer</a:t>
            </a:r>
            <a:r>
              <a:rPr lang="en-US" dirty="0"/>
              <a:t> has overhead when it is checking to see if a thread is already currently performing an operation (behind the scenes, </a:t>
            </a:r>
            <a:r>
              <a:rPr lang="en-US" dirty="0" err="1"/>
              <a:t>StringBuffer</a:t>
            </a:r>
            <a:r>
              <a:rPr lang="en-US" dirty="0"/>
              <a:t> utilizes synchronized)</a:t>
            </a:r>
          </a:p>
        </p:txBody>
      </p:sp>
    </p:spTree>
    <p:extLst>
      <p:ext uri="{BB962C8B-B14F-4D97-AF65-F5344CB8AC3E}">
        <p14:creationId xmlns:p14="http://schemas.microsoft.com/office/powerpoint/2010/main" val="2602432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BF4FA-4237-41E1-83E8-57749FE31E02}"/>
              </a:ext>
            </a:extLst>
          </p:cNvPr>
          <p:cNvSpPr>
            <a:spLocks noGrp="1"/>
          </p:cNvSpPr>
          <p:nvPr>
            <p:ph type="title"/>
          </p:nvPr>
        </p:nvSpPr>
        <p:spPr/>
        <p:txBody>
          <a:bodyPr/>
          <a:lstStyle/>
          <a:p>
            <a:r>
              <a:rPr lang="en-US" dirty="0"/>
              <a:t>Dependency Injection</a:t>
            </a:r>
          </a:p>
        </p:txBody>
      </p:sp>
      <p:sp>
        <p:nvSpPr>
          <p:cNvPr id="3" name="TextBox 2">
            <a:extLst>
              <a:ext uri="{FF2B5EF4-FFF2-40B4-BE49-F238E27FC236}">
                <a16:creationId xmlns:a16="http://schemas.microsoft.com/office/drawing/2014/main" id="{99581344-E316-4647-A1BB-5C097E635AA3}"/>
              </a:ext>
            </a:extLst>
          </p:cNvPr>
          <p:cNvSpPr txBox="1"/>
          <p:nvPr/>
        </p:nvSpPr>
        <p:spPr>
          <a:xfrm>
            <a:off x="989901" y="1602297"/>
            <a:ext cx="10746297" cy="646331"/>
          </a:xfrm>
          <a:prstGeom prst="rect">
            <a:avLst/>
          </a:prstGeom>
          <a:noFill/>
        </p:spPr>
        <p:txBody>
          <a:bodyPr wrap="square" rtlCol="0">
            <a:spAutoFit/>
          </a:bodyPr>
          <a:lstStyle/>
          <a:p>
            <a:pPr marL="285750" indent="-285750">
              <a:buFont typeface="Arial" panose="020B0604020202020204" pitchFamily="34" charset="0"/>
              <a:buChar char="•"/>
            </a:pPr>
            <a:r>
              <a:rPr lang="en-US" dirty="0"/>
              <a:t>Dependency: Something that my class/object is dependent on to function properly</a:t>
            </a:r>
          </a:p>
          <a:p>
            <a:pPr marL="285750" indent="-285750">
              <a:buFont typeface="Arial" panose="020B0604020202020204" pitchFamily="34" charset="0"/>
              <a:buChar char="•"/>
            </a:pPr>
            <a:r>
              <a:rPr lang="en-US" dirty="0"/>
              <a:t>Dependency Injection: Where you provide a dependency externally to an object</a:t>
            </a:r>
          </a:p>
        </p:txBody>
      </p:sp>
      <p:sp>
        <p:nvSpPr>
          <p:cNvPr id="4" name="Rectangle 3">
            <a:extLst>
              <a:ext uri="{FF2B5EF4-FFF2-40B4-BE49-F238E27FC236}">
                <a16:creationId xmlns:a16="http://schemas.microsoft.com/office/drawing/2014/main" id="{34628B44-FC8B-4F9B-AA4F-43E888001DB7}"/>
              </a:ext>
            </a:extLst>
          </p:cNvPr>
          <p:cNvSpPr/>
          <p:nvPr/>
        </p:nvSpPr>
        <p:spPr>
          <a:xfrm>
            <a:off x="2818701" y="2508308"/>
            <a:ext cx="7717871" cy="368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Heap</a:t>
            </a:r>
          </a:p>
        </p:txBody>
      </p:sp>
      <p:sp>
        <p:nvSpPr>
          <p:cNvPr id="5" name="Rectangle 4">
            <a:extLst>
              <a:ext uri="{FF2B5EF4-FFF2-40B4-BE49-F238E27FC236}">
                <a16:creationId xmlns:a16="http://schemas.microsoft.com/office/drawing/2014/main" id="{18EF945E-6138-4168-84C5-D7BEF8C6AB4B}"/>
              </a:ext>
            </a:extLst>
          </p:cNvPr>
          <p:cNvSpPr/>
          <p:nvPr/>
        </p:nvSpPr>
        <p:spPr>
          <a:xfrm>
            <a:off x="3405930" y="2919369"/>
            <a:ext cx="1610687" cy="6543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Engine Object</a:t>
            </a:r>
          </a:p>
        </p:txBody>
      </p:sp>
      <p:sp>
        <p:nvSpPr>
          <p:cNvPr id="6" name="Rectangle 5">
            <a:extLst>
              <a:ext uri="{FF2B5EF4-FFF2-40B4-BE49-F238E27FC236}">
                <a16:creationId xmlns:a16="http://schemas.microsoft.com/office/drawing/2014/main" id="{0D09C069-BB20-4D72-8067-9A754B326E08}"/>
              </a:ext>
            </a:extLst>
          </p:cNvPr>
          <p:cNvSpPr/>
          <p:nvPr/>
        </p:nvSpPr>
        <p:spPr>
          <a:xfrm>
            <a:off x="8028264" y="3028426"/>
            <a:ext cx="2004969" cy="90601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Car Object</a:t>
            </a:r>
          </a:p>
        </p:txBody>
      </p:sp>
      <p:cxnSp>
        <p:nvCxnSpPr>
          <p:cNvPr id="8" name="Straight Arrow Connector 7">
            <a:extLst>
              <a:ext uri="{FF2B5EF4-FFF2-40B4-BE49-F238E27FC236}">
                <a16:creationId xmlns:a16="http://schemas.microsoft.com/office/drawing/2014/main" id="{2A56360F-2D57-4547-AF7C-558327D59AB3}"/>
              </a:ext>
            </a:extLst>
          </p:cNvPr>
          <p:cNvCxnSpPr/>
          <p:nvPr/>
        </p:nvCxnSpPr>
        <p:spPr>
          <a:xfrm flipH="1" flipV="1">
            <a:off x="5016617" y="3112316"/>
            <a:ext cx="3296873" cy="1174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4B3A1FC8-5F08-46FB-B9A5-959D8A2BDA80}"/>
              </a:ext>
            </a:extLst>
          </p:cNvPr>
          <p:cNvSpPr txBox="1"/>
          <p:nvPr/>
        </p:nvSpPr>
        <p:spPr>
          <a:xfrm>
            <a:off x="8405769" y="3112316"/>
            <a:ext cx="1702965" cy="369332"/>
          </a:xfrm>
          <a:prstGeom prst="rect">
            <a:avLst/>
          </a:prstGeom>
          <a:noFill/>
        </p:spPr>
        <p:txBody>
          <a:bodyPr wrap="square" rtlCol="0">
            <a:spAutoFit/>
          </a:bodyPr>
          <a:lstStyle/>
          <a:p>
            <a:r>
              <a:rPr lang="en-US" dirty="0"/>
              <a:t>engine</a:t>
            </a:r>
          </a:p>
        </p:txBody>
      </p:sp>
      <p:sp>
        <p:nvSpPr>
          <p:cNvPr id="12" name="Rectangle 11">
            <a:extLst>
              <a:ext uri="{FF2B5EF4-FFF2-40B4-BE49-F238E27FC236}">
                <a16:creationId xmlns:a16="http://schemas.microsoft.com/office/drawing/2014/main" id="{2DCF217E-0108-4EF2-AB7F-8E02FD1F339A}"/>
              </a:ext>
            </a:extLst>
          </p:cNvPr>
          <p:cNvSpPr/>
          <p:nvPr/>
        </p:nvSpPr>
        <p:spPr>
          <a:xfrm>
            <a:off x="2901892" y="4588779"/>
            <a:ext cx="5461233" cy="1602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String Pool</a:t>
            </a:r>
          </a:p>
        </p:txBody>
      </p:sp>
      <p:sp>
        <p:nvSpPr>
          <p:cNvPr id="11" name="Rectangle 10">
            <a:extLst>
              <a:ext uri="{FF2B5EF4-FFF2-40B4-BE49-F238E27FC236}">
                <a16:creationId xmlns:a16="http://schemas.microsoft.com/office/drawing/2014/main" id="{7FE2E79C-4535-416F-A0EF-BF4A9DD5B564}"/>
              </a:ext>
            </a:extLst>
          </p:cNvPr>
          <p:cNvSpPr/>
          <p:nvPr/>
        </p:nvSpPr>
        <p:spPr>
          <a:xfrm>
            <a:off x="6806268" y="4983060"/>
            <a:ext cx="1375794" cy="8137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String Object</a:t>
            </a:r>
          </a:p>
        </p:txBody>
      </p:sp>
      <p:sp>
        <p:nvSpPr>
          <p:cNvPr id="10" name="Rectangle 9">
            <a:extLst>
              <a:ext uri="{FF2B5EF4-FFF2-40B4-BE49-F238E27FC236}">
                <a16:creationId xmlns:a16="http://schemas.microsoft.com/office/drawing/2014/main" id="{7D4105A4-F443-4AC5-93FF-0595C6424C96}"/>
              </a:ext>
            </a:extLst>
          </p:cNvPr>
          <p:cNvSpPr/>
          <p:nvPr/>
        </p:nvSpPr>
        <p:spPr>
          <a:xfrm>
            <a:off x="3206693" y="5083728"/>
            <a:ext cx="1375794" cy="8137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String Object</a:t>
            </a:r>
          </a:p>
        </p:txBody>
      </p:sp>
      <p:cxnSp>
        <p:nvCxnSpPr>
          <p:cNvPr id="14" name="Straight Arrow Connector 13">
            <a:extLst>
              <a:ext uri="{FF2B5EF4-FFF2-40B4-BE49-F238E27FC236}">
                <a16:creationId xmlns:a16="http://schemas.microsoft.com/office/drawing/2014/main" id="{5A892842-A763-49C2-A71A-F40E76720475}"/>
              </a:ext>
            </a:extLst>
          </p:cNvPr>
          <p:cNvCxnSpPr/>
          <p:nvPr/>
        </p:nvCxnSpPr>
        <p:spPr>
          <a:xfrm flipH="1">
            <a:off x="4632821" y="3674378"/>
            <a:ext cx="3730304" cy="13086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75B94AAC-562E-4258-A7FF-E19B97AB9C9E}"/>
              </a:ext>
            </a:extLst>
          </p:cNvPr>
          <p:cNvCxnSpPr>
            <a:cxnSpLocks/>
          </p:cNvCxnSpPr>
          <p:nvPr/>
        </p:nvCxnSpPr>
        <p:spPr>
          <a:xfrm flipH="1">
            <a:off x="7061435" y="3741328"/>
            <a:ext cx="2195816" cy="16530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ECE4A519-25A1-41AA-A5C4-B744D1F8BEF1}"/>
              </a:ext>
            </a:extLst>
          </p:cNvPr>
          <p:cNvSpPr txBox="1"/>
          <p:nvPr/>
        </p:nvSpPr>
        <p:spPr>
          <a:xfrm>
            <a:off x="8151303" y="3464437"/>
            <a:ext cx="1702965" cy="369332"/>
          </a:xfrm>
          <a:prstGeom prst="rect">
            <a:avLst/>
          </a:prstGeom>
          <a:noFill/>
        </p:spPr>
        <p:txBody>
          <a:bodyPr wrap="square" rtlCol="0">
            <a:spAutoFit/>
          </a:bodyPr>
          <a:lstStyle/>
          <a:p>
            <a:r>
              <a:rPr lang="en-US" dirty="0"/>
              <a:t>make</a:t>
            </a:r>
          </a:p>
        </p:txBody>
      </p:sp>
      <p:sp>
        <p:nvSpPr>
          <p:cNvPr id="18" name="TextBox 17">
            <a:extLst>
              <a:ext uri="{FF2B5EF4-FFF2-40B4-BE49-F238E27FC236}">
                <a16:creationId xmlns:a16="http://schemas.microsoft.com/office/drawing/2014/main" id="{4A48F2C6-F2DA-48CB-829D-0A9395D56B0D}"/>
              </a:ext>
            </a:extLst>
          </p:cNvPr>
          <p:cNvSpPr txBox="1"/>
          <p:nvPr/>
        </p:nvSpPr>
        <p:spPr>
          <a:xfrm>
            <a:off x="8833607" y="3573873"/>
            <a:ext cx="1702965" cy="369332"/>
          </a:xfrm>
          <a:prstGeom prst="rect">
            <a:avLst/>
          </a:prstGeom>
          <a:noFill/>
        </p:spPr>
        <p:txBody>
          <a:bodyPr wrap="square" rtlCol="0">
            <a:spAutoFit/>
          </a:bodyPr>
          <a:lstStyle/>
          <a:p>
            <a:r>
              <a:rPr lang="en-US" dirty="0"/>
              <a:t>model</a:t>
            </a:r>
          </a:p>
        </p:txBody>
      </p:sp>
    </p:spTree>
    <p:extLst>
      <p:ext uri="{BB962C8B-B14F-4D97-AF65-F5344CB8AC3E}">
        <p14:creationId xmlns:p14="http://schemas.microsoft.com/office/powerpoint/2010/main" val="1711042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03BB9-E1DD-4E75-AB91-40ADB19F0956}"/>
              </a:ext>
            </a:extLst>
          </p:cNvPr>
          <p:cNvSpPr>
            <a:spLocks noGrp="1"/>
          </p:cNvSpPr>
          <p:nvPr>
            <p:ph type="title"/>
          </p:nvPr>
        </p:nvSpPr>
        <p:spPr/>
        <p:txBody>
          <a:bodyPr/>
          <a:lstStyle/>
          <a:p>
            <a:r>
              <a:rPr lang="en-US" dirty="0"/>
              <a:t>Pillars of OOP</a:t>
            </a:r>
          </a:p>
        </p:txBody>
      </p:sp>
      <p:sp>
        <p:nvSpPr>
          <p:cNvPr id="3" name="TextBox 2">
            <a:extLst>
              <a:ext uri="{FF2B5EF4-FFF2-40B4-BE49-F238E27FC236}">
                <a16:creationId xmlns:a16="http://schemas.microsoft.com/office/drawing/2014/main" id="{DD005197-4768-48FB-964B-C54128764029}"/>
              </a:ext>
            </a:extLst>
          </p:cNvPr>
          <p:cNvSpPr txBox="1"/>
          <p:nvPr/>
        </p:nvSpPr>
        <p:spPr>
          <a:xfrm>
            <a:off x="1023457" y="1551963"/>
            <a:ext cx="105156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Encapsulation: bundling behaviors and properties into a single unit (in our case, a class), while also restricting certain access. Also introduces the idea of getters/setters</a:t>
            </a:r>
          </a:p>
          <a:p>
            <a:pPr marL="285750" indent="-285750">
              <a:buFont typeface="Arial" panose="020B0604020202020204" pitchFamily="34" charset="0"/>
              <a:buChar char="•"/>
            </a:pPr>
            <a:r>
              <a:rPr lang="en-US" dirty="0"/>
              <a:t>Inheritance</a:t>
            </a:r>
          </a:p>
          <a:p>
            <a:pPr marL="285750" indent="-285750">
              <a:buFont typeface="Arial" panose="020B0604020202020204" pitchFamily="34" charset="0"/>
              <a:buChar char="•"/>
            </a:pPr>
            <a:r>
              <a:rPr lang="en-US" dirty="0"/>
              <a:t>Polymorphism</a:t>
            </a:r>
          </a:p>
          <a:p>
            <a:pPr marL="285750" indent="-285750">
              <a:buFont typeface="Arial" panose="020B0604020202020204" pitchFamily="34" charset="0"/>
              <a:buChar char="•"/>
            </a:pPr>
            <a:r>
              <a:rPr lang="en-US" dirty="0"/>
              <a:t>Abstraction</a:t>
            </a:r>
          </a:p>
        </p:txBody>
      </p:sp>
    </p:spTree>
    <p:extLst>
      <p:ext uri="{BB962C8B-B14F-4D97-AF65-F5344CB8AC3E}">
        <p14:creationId xmlns:p14="http://schemas.microsoft.com/office/powerpoint/2010/main" val="2210257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8A5F7-3447-40D8-9EA6-E39085B87374}"/>
              </a:ext>
            </a:extLst>
          </p:cNvPr>
          <p:cNvSpPr>
            <a:spLocks noGrp="1"/>
          </p:cNvSpPr>
          <p:nvPr>
            <p:ph type="title"/>
          </p:nvPr>
        </p:nvSpPr>
        <p:spPr>
          <a:xfrm>
            <a:off x="838200" y="146127"/>
            <a:ext cx="10515600" cy="1325563"/>
          </a:xfrm>
        </p:spPr>
        <p:txBody>
          <a:bodyPr/>
          <a:lstStyle/>
          <a:p>
            <a:r>
              <a:rPr lang="en-US" dirty="0"/>
              <a:t>Inheritance Hierarchy</a:t>
            </a:r>
          </a:p>
        </p:txBody>
      </p:sp>
      <p:sp>
        <p:nvSpPr>
          <p:cNvPr id="3" name="Rectangle 2">
            <a:extLst>
              <a:ext uri="{FF2B5EF4-FFF2-40B4-BE49-F238E27FC236}">
                <a16:creationId xmlns:a16="http://schemas.microsoft.com/office/drawing/2014/main" id="{31F74DAD-E1B6-4707-8540-6AB3D8970F74}"/>
              </a:ext>
            </a:extLst>
          </p:cNvPr>
          <p:cNvSpPr/>
          <p:nvPr/>
        </p:nvSpPr>
        <p:spPr>
          <a:xfrm>
            <a:off x="4561513" y="1335242"/>
            <a:ext cx="235730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Class</a:t>
            </a:r>
          </a:p>
        </p:txBody>
      </p:sp>
      <p:sp>
        <p:nvSpPr>
          <p:cNvPr id="4" name="Rectangle 3">
            <a:extLst>
              <a:ext uri="{FF2B5EF4-FFF2-40B4-BE49-F238E27FC236}">
                <a16:creationId xmlns:a16="http://schemas.microsoft.com/office/drawing/2014/main" id="{A434DC76-7DAE-492F-B181-EACEB61274EB}"/>
              </a:ext>
            </a:extLst>
          </p:cNvPr>
          <p:cNvSpPr/>
          <p:nvPr/>
        </p:nvSpPr>
        <p:spPr>
          <a:xfrm>
            <a:off x="4561513" y="3097609"/>
            <a:ext cx="235730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Animal Class</a:t>
            </a:r>
          </a:p>
        </p:txBody>
      </p:sp>
      <p:sp>
        <p:nvSpPr>
          <p:cNvPr id="5" name="Rectangle 4">
            <a:extLst>
              <a:ext uri="{FF2B5EF4-FFF2-40B4-BE49-F238E27FC236}">
                <a16:creationId xmlns:a16="http://schemas.microsoft.com/office/drawing/2014/main" id="{79D346A6-644F-4E23-93AF-7772FFE2D8CE}"/>
              </a:ext>
            </a:extLst>
          </p:cNvPr>
          <p:cNvSpPr/>
          <p:nvPr/>
        </p:nvSpPr>
        <p:spPr>
          <a:xfrm>
            <a:off x="2382124" y="4663921"/>
            <a:ext cx="235730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 Class</a:t>
            </a:r>
          </a:p>
        </p:txBody>
      </p:sp>
      <p:sp>
        <p:nvSpPr>
          <p:cNvPr id="6" name="Rectangle 5">
            <a:extLst>
              <a:ext uri="{FF2B5EF4-FFF2-40B4-BE49-F238E27FC236}">
                <a16:creationId xmlns:a16="http://schemas.microsoft.com/office/drawing/2014/main" id="{9A7BAF4E-B0CA-4B2C-BB61-7B2EE2BA8213}"/>
              </a:ext>
            </a:extLst>
          </p:cNvPr>
          <p:cNvSpPr/>
          <p:nvPr/>
        </p:nvSpPr>
        <p:spPr>
          <a:xfrm>
            <a:off x="9834694" y="461036"/>
            <a:ext cx="235730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Class</a:t>
            </a:r>
          </a:p>
        </p:txBody>
      </p:sp>
      <p:cxnSp>
        <p:nvCxnSpPr>
          <p:cNvPr id="8" name="Straight Arrow Connector 7">
            <a:extLst>
              <a:ext uri="{FF2B5EF4-FFF2-40B4-BE49-F238E27FC236}">
                <a16:creationId xmlns:a16="http://schemas.microsoft.com/office/drawing/2014/main" id="{64D7C0A4-8AFD-4E08-BF09-2E7ED4E5D821}"/>
              </a:ext>
            </a:extLst>
          </p:cNvPr>
          <p:cNvCxnSpPr/>
          <p:nvPr/>
        </p:nvCxnSpPr>
        <p:spPr>
          <a:xfrm flipH="1">
            <a:off x="4328719" y="4157256"/>
            <a:ext cx="562063" cy="7922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0AD5D4F5-23AB-4142-9516-8D2D2CCCEDF4}"/>
              </a:ext>
            </a:extLst>
          </p:cNvPr>
          <p:cNvCxnSpPr>
            <a:cxnSpLocks/>
          </p:cNvCxnSpPr>
          <p:nvPr/>
        </p:nvCxnSpPr>
        <p:spPr>
          <a:xfrm>
            <a:off x="10264629" y="1162384"/>
            <a:ext cx="543189" cy="835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A9999474-FAA2-482E-8B77-15F6A66C0463}"/>
              </a:ext>
            </a:extLst>
          </p:cNvPr>
          <p:cNvCxnSpPr/>
          <p:nvPr/>
        </p:nvCxnSpPr>
        <p:spPr>
          <a:xfrm>
            <a:off x="5740166" y="2306972"/>
            <a:ext cx="0" cy="10402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35161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1300</Words>
  <Application>Microsoft Office PowerPoint</Application>
  <PresentationFormat>Widescreen</PresentationFormat>
  <Paragraphs>177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Variable Scopes</vt:lpstr>
      <vt:lpstr>Access Modifiers</vt:lpstr>
      <vt:lpstr>Non-access modifiers</vt:lpstr>
      <vt:lpstr>Strings</vt:lpstr>
      <vt:lpstr>PowerPoint Presentation</vt:lpstr>
      <vt:lpstr>StringBuilder v. StringBuffer v. String</vt:lpstr>
      <vt:lpstr>Dependency Injection</vt:lpstr>
      <vt:lpstr>Pillars of OOP</vt:lpstr>
      <vt:lpstr>Inheritance Hierarchy</vt:lpstr>
      <vt:lpstr>Polymorphism</vt:lpstr>
      <vt:lpstr>Scanner Class</vt:lpstr>
      <vt:lpstr>Abstraction</vt:lpstr>
      <vt:lpstr>Exceptions</vt:lpstr>
      <vt:lpstr>Throwable Hierarchy</vt:lpstr>
      <vt:lpstr>Unchecked v. Checked Exceptions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 Scopes</dc:title>
  <dc:creator>Bach Tran</dc:creator>
  <cp:lastModifiedBy>Bach Tran</cp:lastModifiedBy>
  <cp:revision>20</cp:revision>
  <dcterms:created xsi:type="dcterms:W3CDTF">2021-04-06T14:35:36Z</dcterms:created>
  <dcterms:modified xsi:type="dcterms:W3CDTF">2021-04-06T22:13:30Z</dcterms:modified>
</cp:coreProperties>
</file>