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46C1-7B6D-4293-9803-741370021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6DE19-7115-4704-B9DD-971D985A0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9265-9E10-4912-96D6-CC2B6D53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7414-323E-4ABD-B43D-992EBAF6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99CD-6236-4D51-A3F2-1E4CB500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8A9-010F-415C-8CC1-CCB7C3C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0D51-917F-4845-95B1-AC8182BE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632E-9855-4BDF-A900-F258ED6D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0482-F9D7-4AE7-A75E-B266593B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261A-22D6-4B93-B4C7-0BEA223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9D6D5-82AD-41C2-94C2-70107543C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66C5-C803-4D9D-9B99-CC991964C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6BDD-3FDE-4120-9D8C-F788CCF8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0EAC-D7DC-41FD-9A4C-A41B426E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9168-CC25-46BE-A4BA-32DE9572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5CB-7C39-4831-8C7A-BA2BFD06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DC0E-D179-444E-9897-1CA12B43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2D3C-AEE2-4CA2-9783-7A767AFC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9C10-B0A4-4691-80D7-FA272C91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FC2B-46E3-4E66-8B4C-4F0C6EE0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1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56D6-6F60-48B1-A686-67916583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DEC9-4A67-474E-A496-4781A7BA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8151-A2B5-4DCB-8741-1FC590FE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0ACD-8A00-410D-9AE3-6915700C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DE0E-B7B9-433B-B434-A2EDC469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CEEB-8D37-4FDF-A779-2840AB36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F0AA-AC68-4F6C-8A12-02F6069E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ADB53-C7A7-4516-BE3B-90CB79FD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FF85-FDB7-44AC-9B89-16163810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A0744-358E-424D-813A-086D83E3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C0DC-A653-48EC-8AD6-2C9A0940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FCDE-AEEF-4EAB-B222-62FC6D3F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A299-73B4-4EF2-8895-F5AD75A9A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FDAA-F066-4BDC-81C2-9C88D6303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C6D67-6CFE-41FD-96DE-A739658F6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8A860-D20A-42D0-AD3A-E72CAA2A5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F19CD-5A64-4E4F-94A0-2526AFC8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8AAC-3421-4B35-8E0F-275B0060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4DA09-0898-4716-AB1A-F60EDAA9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0DD3-BA34-4F79-AF9E-E686807B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A7767-A3E1-4C62-8C9A-785E2F75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ADEE-E872-4F95-A39D-A4BF4F0D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363F4-C077-4268-80C2-1C9D4EB2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F9D0-1604-4D51-B556-8229B7A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150F3-403E-4E79-B0AB-E3E02609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6DCE8-675F-4215-ADCC-EE443211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0655-4672-4E91-AF2D-38D09E48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532D-64DB-4853-BE4D-D438BF62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87E2-19D3-4010-9CB9-3C2BCB539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99C99-8BD6-4A71-A579-26088CC8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C492-9439-4879-B922-5BAA8734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770-5FF2-4D6D-BFA0-2BD599D1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A2E9-99CE-4619-BA0F-DF99B97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F64EB-B8D1-4C4F-8E83-4F4CEA705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174B9-C78A-4E15-A5DF-E70C73D66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2EA5-1020-4BFA-A16E-12E16066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668BA-E621-4980-AE59-6A1DAA1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B580F-48B4-440E-B5F3-2C432F4F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20636-BBBC-494F-9BED-0703A8DF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B7B72-88FB-47E3-B240-4796C85B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110DC-D217-4897-94FB-67721F6AD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AF53-C8CA-427E-ABC4-CECCA5377B3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87EA-C35D-40E1-9826-88401FB86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ED7D-14A0-4A2F-8246-3EFE3587F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71FDB-902D-4B8A-BD1A-65511436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sson 1 - Introduction to Node.js">
            <a:extLst>
              <a:ext uri="{FF2B5EF4-FFF2-40B4-BE49-F238E27FC236}">
                <a16:creationId xmlns:a16="http://schemas.microsoft.com/office/drawing/2014/main" id="{60D0BBCF-AC7F-4E72-BCD6-1703212A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113" y="-52537"/>
            <a:ext cx="2734887" cy="27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D1137-7535-4187-A9BC-BC60E8F1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36"/>
            <a:ext cx="10515600" cy="1325563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8AC7-18BB-4F64-9180-40A9738BE70A}"/>
              </a:ext>
            </a:extLst>
          </p:cNvPr>
          <p:cNvSpPr txBox="1"/>
          <p:nvPr/>
        </p:nvSpPr>
        <p:spPr>
          <a:xfrm>
            <a:off x="838200" y="1314907"/>
            <a:ext cx="1086111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working Angular, we need to have Node.js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Node.js is often used for server-side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You would build out a backend and run it using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Node.js: We can analogously think of Node as a “JRE” (Java, which has runtime libraries and a JVM)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Node runs JavaScript from a non-browser environment through the V8 engine (which is also the same engine that the Chrome browser)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Node provides various libraries that allow you to do things beyond just the ECMAScript specification for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190B-C0CE-498F-8A76-6B9356F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v.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2B0B-1DB3-4B8C-B53F-3E09EFA2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Angular:</a:t>
            </a:r>
          </a:p>
          <a:p>
            <a:pPr lvl="1"/>
            <a:r>
              <a:rPr lang="en-US" dirty="0"/>
              <a:t>Considered a framework</a:t>
            </a:r>
          </a:p>
          <a:p>
            <a:pPr lvl="1"/>
            <a:r>
              <a:rPr lang="en-US" dirty="0"/>
              <a:t>Is more opinionated than React (meaning that Angular follows a certain structure of doing things much more strictly than React)</a:t>
            </a:r>
          </a:p>
          <a:p>
            <a:pPr lvl="1"/>
            <a:r>
              <a:rPr lang="en-US" dirty="0"/>
              <a:t>Created by Google</a:t>
            </a:r>
          </a:p>
          <a:p>
            <a:r>
              <a:rPr lang="en-US" dirty="0"/>
              <a:t>React:</a:t>
            </a:r>
          </a:p>
          <a:p>
            <a:pPr lvl="1"/>
            <a:r>
              <a:rPr lang="en-US" dirty="0"/>
              <a:t>Considered a library (so just something you use with your plain JavaScript)</a:t>
            </a:r>
          </a:p>
          <a:p>
            <a:pPr lvl="1"/>
            <a:r>
              <a:rPr lang="en-US" dirty="0"/>
              <a:t>Is much less opinionated, more freedom to do different things you want to do</a:t>
            </a:r>
          </a:p>
          <a:p>
            <a:pPr lvl="1"/>
            <a:r>
              <a:rPr lang="en-US" dirty="0"/>
              <a:t>Create by Facebook</a:t>
            </a:r>
          </a:p>
        </p:txBody>
      </p:sp>
    </p:spTree>
    <p:extLst>
      <p:ext uri="{BB962C8B-B14F-4D97-AF65-F5344CB8AC3E}">
        <p14:creationId xmlns:p14="http://schemas.microsoft.com/office/powerpoint/2010/main" val="28655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60C8-5FC8-474E-9CFF-58581647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F08B-2F8C-4ACC-A3E7-4804AFAF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just the standard for JavaScript</a:t>
            </a:r>
          </a:p>
          <a:p>
            <a:r>
              <a:rPr lang="en-US" dirty="0"/>
              <a:t>But if we want JavaScript to do more things, such as</a:t>
            </a:r>
          </a:p>
          <a:p>
            <a:pPr lvl="1"/>
            <a:r>
              <a:rPr lang="en-US" dirty="0"/>
              <a:t>Process HTTP requests/responses</a:t>
            </a:r>
          </a:p>
          <a:p>
            <a:pPr lvl="1"/>
            <a:r>
              <a:rPr lang="en-US" dirty="0"/>
              <a:t>Read files from the system</a:t>
            </a:r>
          </a:p>
          <a:p>
            <a:pPr lvl="1"/>
            <a:r>
              <a:rPr lang="en-US" dirty="0"/>
              <a:t>Connect to a database</a:t>
            </a:r>
          </a:p>
          <a:p>
            <a:r>
              <a:rPr lang="en-US" dirty="0"/>
              <a:t>We would need to extend beyond just the ECMAScript specification</a:t>
            </a:r>
          </a:p>
          <a:p>
            <a:pPr lvl="1"/>
            <a:r>
              <a:rPr lang="en-US" dirty="0"/>
              <a:t>In fact, this is what our browser already does</a:t>
            </a:r>
          </a:p>
          <a:p>
            <a:pPr lvl="1"/>
            <a:r>
              <a:rPr lang="en-US" dirty="0"/>
              <a:t>And we have actually encountered this during P1</a:t>
            </a:r>
          </a:p>
          <a:p>
            <a:pPr lvl="2"/>
            <a:r>
              <a:rPr lang="en-US" dirty="0"/>
              <a:t>DOM Manipulation: IS NOT a part of the ECMAScript specification</a:t>
            </a:r>
          </a:p>
          <a:p>
            <a:pPr lvl="3"/>
            <a:r>
              <a:rPr lang="en-US" dirty="0"/>
              <a:t>Our browser is actually extending additional functionality on top of “JavaScript”</a:t>
            </a:r>
          </a:p>
        </p:txBody>
      </p:sp>
      <p:pic>
        <p:nvPicPr>
          <p:cNvPr id="2050" name="Picture 2" descr="JavaScript — WTF is ES6, ES8, ES 2017, ECMAScript… ? | by Brandon Morelli |  codeburst">
            <a:extLst>
              <a:ext uri="{FF2B5EF4-FFF2-40B4-BE49-F238E27FC236}">
                <a16:creationId xmlns:a16="http://schemas.microsoft.com/office/drawing/2014/main" id="{686FE712-7208-459B-AC8F-99F93252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45" y="225843"/>
            <a:ext cx="3070168" cy="18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0DC91-2258-42FC-ADB2-4178675D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2500"/>
              <a:t>How do functionalities get extended on top of Node.js or the Browser?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BC81-A553-4E64-A87F-4BD684D5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In the case of Node.js, we are running the V8 engine</a:t>
            </a:r>
          </a:p>
          <a:p>
            <a:r>
              <a:rPr lang="en-US" sz="2000"/>
              <a:t>In the case of Chrome at least (which is the most popular browser), we are ALSO using V8 (because V8 was designed originally for Chrome by Google)</a:t>
            </a:r>
          </a:p>
          <a:p>
            <a:pPr lvl="1"/>
            <a:r>
              <a:rPr lang="en-US" sz="2000"/>
              <a:t>The V8 engine was written in C++</a:t>
            </a:r>
          </a:p>
          <a:p>
            <a:r>
              <a:rPr lang="en-US" sz="2000"/>
              <a:t>So, to extend functionality on top of ECMAScript, we can actually write C++ code, and then link that with our JS (to put it simply)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JavaScript works: inside the V8 engine + 5 tips on how to write  optimized code | by Alexander Zlatkov | SessionStack Blog">
            <a:extLst>
              <a:ext uri="{FF2B5EF4-FFF2-40B4-BE49-F238E27FC236}">
                <a16:creationId xmlns:a16="http://schemas.microsoft.com/office/drawing/2014/main" id="{6BC27B52-AC64-4E31-92E9-77610AEC1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4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8E58-049B-49E6-AF93-E9EB3EF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Node.js with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436F-F98D-4F9C-BDD8-95F2A6A4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provides us an entire ecosystem composed of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: node package manager, used to manage our project and various dependencies</a:t>
            </a:r>
          </a:p>
          <a:p>
            <a:pPr lvl="1"/>
            <a:r>
              <a:rPr lang="en-US" dirty="0"/>
              <a:t>Webpack: Angular uses this in the background to bundle together all of our </a:t>
            </a:r>
            <a:r>
              <a:rPr lang="en-US" dirty="0" err="1"/>
              <a:t>css</a:t>
            </a:r>
            <a:r>
              <a:rPr lang="en-US" dirty="0"/>
              <a:t>, html, typescript, etc. into a compact group of .</a:t>
            </a:r>
            <a:r>
              <a:rPr lang="en-US" dirty="0" err="1"/>
              <a:t>js</a:t>
            </a:r>
            <a:r>
              <a:rPr lang="en-US" dirty="0"/>
              <a:t> files and an index.html file (which will then serve as our SPA (single page application)</a:t>
            </a:r>
          </a:p>
          <a:p>
            <a:pPr lvl="1"/>
            <a:r>
              <a:rPr lang="en-US" dirty="0"/>
              <a:t>Angular CLI: a command-line interface that allows us to easily create a base Angular project, or add components, modules, and services to our current Angular project</a:t>
            </a:r>
          </a:p>
        </p:txBody>
      </p:sp>
    </p:spTree>
    <p:extLst>
      <p:ext uri="{BB962C8B-B14F-4D97-AF65-F5344CB8AC3E}">
        <p14:creationId xmlns:p14="http://schemas.microsoft.com/office/powerpoint/2010/main" val="106736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DA77-1631-44EC-942A-EE2163BC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to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5067-4E46-4D41-AF27-96F58A7D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Demo</a:t>
            </a:r>
          </a:p>
          <a:p>
            <a:r>
              <a:rPr lang="en-US" dirty="0"/>
              <a:t>TypeScript demo</a:t>
            </a:r>
          </a:p>
          <a:p>
            <a:r>
              <a:rPr lang="en-US" dirty="0"/>
              <a:t>Angular Demo</a:t>
            </a:r>
          </a:p>
        </p:txBody>
      </p:sp>
    </p:spTree>
    <p:extLst>
      <p:ext uri="{BB962C8B-B14F-4D97-AF65-F5344CB8AC3E}">
        <p14:creationId xmlns:p14="http://schemas.microsoft.com/office/powerpoint/2010/main" val="145650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A481-AEEF-462A-9401-54C30DA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09E2-0B32-40D1-BF94-EB004D94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very first “version” of Angular was called AngularJS. AngularJS is completely different from what we now refer to as Angular (without the JS)</a:t>
            </a:r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Angular 2 through 11 (versions 2 through 11 are much more similar to each other than AngularJS)</a:t>
            </a:r>
          </a:p>
          <a:p>
            <a:pPr lvl="2"/>
            <a:r>
              <a:rPr lang="en-US" dirty="0"/>
              <a:t>You can think of 2, 3, 4, 5, …, 11 as different iterations of the same Angular</a:t>
            </a:r>
          </a:p>
          <a:p>
            <a:pPr lvl="2"/>
            <a:r>
              <a:rPr lang="en-US" dirty="0"/>
              <a:t>Each version here is just adding new features</a:t>
            </a:r>
          </a:p>
          <a:p>
            <a:r>
              <a:rPr lang="en-US" dirty="0"/>
              <a:t>So, oftentimes you will hear people just refer to Angular 2 v. AngularJS</a:t>
            </a:r>
          </a:p>
          <a:p>
            <a:r>
              <a:rPr lang="en-US" dirty="0"/>
              <a:t>AngularJS is older, and completely architecturally different</a:t>
            </a:r>
          </a:p>
        </p:txBody>
      </p:sp>
    </p:spTree>
    <p:extLst>
      <p:ext uri="{BB962C8B-B14F-4D97-AF65-F5344CB8AC3E}">
        <p14:creationId xmlns:p14="http://schemas.microsoft.com/office/powerpoint/2010/main" val="406244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A0DD-155F-48FD-9993-BE68405D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33C8-D52A-4292-AAB1-9B2F4AC9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apps are made up of different components</a:t>
            </a:r>
          </a:p>
          <a:p>
            <a:r>
              <a:rPr lang="en-US" dirty="0"/>
              <a:t>Each component is supposed to do “one thing” in the application that is visible on the screen</a:t>
            </a:r>
          </a:p>
          <a:p>
            <a:r>
              <a:rPr lang="en-US" dirty="0"/>
              <a:t>Components wrap up all of our styling and html for a single “widget”</a:t>
            </a:r>
          </a:p>
          <a:p>
            <a:r>
              <a:rPr lang="en-US" dirty="0"/>
              <a:t>Components (except the app component) can be reused multiple times in an application</a:t>
            </a:r>
          </a:p>
          <a:p>
            <a:r>
              <a:rPr lang="en-US" dirty="0"/>
              <a:t>Components can be nested inside other components</a:t>
            </a:r>
          </a:p>
          <a:p>
            <a:r>
              <a:rPr lang="en-US" dirty="0"/>
              <a:t>The ‘App’ component is always the most parent component</a:t>
            </a:r>
          </a:p>
        </p:txBody>
      </p:sp>
      <p:pic>
        <p:nvPicPr>
          <p:cNvPr id="4098" name="Picture 2" descr="Angular (web framework) - Wikipedia">
            <a:extLst>
              <a:ext uri="{FF2B5EF4-FFF2-40B4-BE49-F238E27FC236}">
                <a16:creationId xmlns:a16="http://schemas.microsoft.com/office/drawing/2014/main" id="{56CD1E5E-198B-4BCE-B144-11EE9BDA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56" y="0"/>
            <a:ext cx="2022762" cy="20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8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558-AFD8-4DA0-A4EE-677DB882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B601-014D-4ECA-A1C5-18ECBBA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the following files:</a:t>
            </a:r>
          </a:p>
          <a:p>
            <a:pPr lvl="1"/>
            <a:r>
              <a:rPr lang="en-US" dirty="0"/>
              <a:t>&lt;component-name&gt;.component.html: contains the html for that particular component</a:t>
            </a:r>
          </a:p>
          <a:p>
            <a:pPr lvl="1"/>
            <a:r>
              <a:rPr lang="en-US" dirty="0"/>
              <a:t>&lt;component-name&gt;.component.css: contains the styling SPECIFICALLY for the html elements inside of the component template ONLY</a:t>
            </a:r>
          </a:p>
          <a:p>
            <a:pPr lvl="1"/>
            <a:r>
              <a:rPr lang="en-US" dirty="0"/>
              <a:t>&lt;component-name&gt;.</a:t>
            </a:r>
            <a:r>
              <a:rPr lang="en-US" dirty="0" err="1"/>
              <a:t>component.ts</a:t>
            </a:r>
            <a:r>
              <a:rPr lang="en-US" dirty="0"/>
              <a:t>: contains the TypeScript code linked to that component’s behaviors and can be used to pass data between the template and actual programming logic</a:t>
            </a:r>
          </a:p>
          <a:p>
            <a:pPr lvl="1"/>
            <a:r>
              <a:rPr lang="en-US" dirty="0"/>
              <a:t>&lt;component-name&gt;.</a:t>
            </a:r>
            <a:r>
              <a:rPr lang="en-US" dirty="0" err="1"/>
              <a:t>component.spec.ts</a:t>
            </a:r>
            <a:r>
              <a:rPr lang="en-US" dirty="0"/>
              <a:t>: used for writing tests for our component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 descr="Angular Component">
            <a:extLst>
              <a:ext uri="{FF2B5EF4-FFF2-40B4-BE49-F238E27FC236}">
                <a16:creationId xmlns:a16="http://schemas.microsoft.com/office/drawing/2014/main" id="{AB418722-3464-4ED0-B81A-CE870BDA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73" y="410586"/>
            <a:ext cx="2008881" cy="147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9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E7AB-874A-42D8-8A28-47424CF1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46"/>
            <a:ext cx="10515600" cy="1325563"/>
          </a:xfrm>
        </p:spPr>
        <p:txBody>
          <a:bodyPr/>
          <a:lstStyle/>
          <a:p>
            <a:r>
              <a:rPr lang="en-US" dirty="0"/>
              <a:t>Component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98F6-DDE6-44BE-BE6A-C5E8EF70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Whenever you build an Angular application, you should think about what components you want to create, and then create a diagram describing the “nested” structure</a:t>
            </a:r>
          </a:p>
          <a:p>
            <a:r>
              <a:rPr lang="en-US" sz="1800" dirty="0"/>
              <a:t>App component is always at the top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AA608-B9E7-4908-8FE3-48BCE18050CE}"/>
              </a:ext>
            </a:extLst>
          </p:cNvPr>
          <p:cNvSpPr/>
          <p:nvPr/>
        </p:nvSpPr>
        <p:spPr>
          <a:xfrm>
            <a:off x="4555222" y="2550253"/>
            <a:ext cx="2063692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47C7A6-07A4-4C2F-B305-A688FF553D14}"/>
              </a:ext>
            </a:extLst>
          </p:cNvPr>
          <p:cNvCxnSpPr>
            <a:cxnSpLocks/>
          </p:cNvCxnSpPr>
          <p:nvPr/>
        </p:nvCxnSpPr>
        <p:spPr>
          <a:xfrm flipH="1">
            <a:off x="3812796" y="3363985"/>
            <a:ext cx="1195432" cy="131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43A10-D829-4F3C-884B-AFD1298B31E0}"/>
              </a:ext>
            </a:extLst>
          </p:cNvPr>
          <p:cNvCxnSpPr>
            <a:cxnSpLocks/>
          </p:cNvCxnSpPr>
          <p:nvPr/>
        </p:nvCxnSpPr>
        <p:spPr>
          <a:xfrm>
            <a:off x="5427677" y="3363985"/>
            <a:ext cx="159391" cy="8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AF7423-74AB-489B-AFB3-D5ACCCEF0A6F}"/>
              </a:ext>
            </a:extLst>
          </p:cNvPr>
          <p:cNvCxnSpPr>
            <a:cxnSpLocks/>
          </p:cNvCxnSpPr>
          <p:nvPr/>
        </p:nvCxnSpPr>
        <p:spPr>
          <a:xfrm>
            <a:off x="6058249" y="3429000"/>
            <a:ext cx="1240173" cy="103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4CE37-B791-4BB5-8BA8-9C7FE8FAD7A9}"/>
              </a:ext>
            </a:extLst>
          </p:cNvPr>
          <p:cNvSpPr/>
          <p:nvPr/>
        </p:nvSpPr>
        <p:spPr>
          <a:xfrm>
            <a:off x="2734811" y="4761574"/>
            <a:ext cx="2155971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ExampleComponent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B0C6E-FA92-4A8C-82FA-A22E1D7280F8}"/>
              </a:ext>
            </a:extLst>
          </p:cNvPr>
          <p:cNvSpPr/>
          <p:nvPr/>
        </p:nvSpPr>
        <p:spPr>
          <a:xfrm>
            <a:off x="5885225" y="4579877"/>
            <a:ext cx="2155971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ExampleComponent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87647-BC46-4F2A-B34A-410438599169}"/>
              </a:ext>
            </a:extLst>
          </p:cNvPr>
          <p:cNvSpPr/>
          <p:nvPr/>
        </p:nvSpPr>
        <p:spPr>
          <a:xfrm>
            <a:off x="4632120" y="4146003"/>
            <a:ext cx="2155971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ExampleComponent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1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788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Node.js</vt:lpstr>
      <vt:lpstr>ECMAScript</vt:lpstr>
      <vt:lpstr>How do functionalities get extended on top of Node.js or the Browser?</vt:lpstr>
      <vt:lpstr>Why do we use Node.js with Angular?</vt:lpstr>
      <vt:lpstr>Demos to reference</vt:lpstr>
      <vt:lpstr>Angular Versions</vt:lpstr>
      <vt:lpstr>Angular Components</vt:lpstr>
      <vt:lpstr>Component Files</vt:lpstr>
      <vt:lpstr>Component Hierarchy</vt:lpstr>
      <vt:lpstr>Angular v.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Orientation</dc:title>
  <dc:creator>Bach Tran</dc:creator>
  <cp:lastModifiedBy>Bach Tran</cp:lastModifiedBy>
  <cp:revision>8</cp:revision>
  <dcterms:created xsi:type="dcterms:W3CDTF">2021-05-04T16:45:26Z</dcterms:created>
  <dcterms:modified xsi:type="dcterms:W3CDTF">2021-05-04T22:15:35Z</dcterms:modified>
</cp:coreProperties>
</file>