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4498-2C69-4E13-9DF1-E40DD6936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4C588-91F9-40BA-AB49-F2F0343DA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CE0EE-3571-4BA9-B825-B983934C293F}"/>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79038E0A-087D-4812-A953-1E6ABF4C6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3C344-3494-4DAD-B15A-4AC97EFFB1F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2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1D9-3DA6-4E13-A299-AC1D0E786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A15C11-B9D9-46AF-840C-EABF84271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E88A-2271-4DAB-84BF-8936FEC0EEE3}"/>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7C8608B7-68D7-4CC1-A2B6-5161BAFC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36C31-DCC0-4150-AB9D-3207915CC49D}"/>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8081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EE69-6826-4772-AF39-9C6C1DBB4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13DA5-36AD-4BC1-9491-0575EA588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59FC8-F44A-4E26-8330-CC4BC0609C07}"/>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BD8C75F1-BC51-4AEB-A29A-89391625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32C03-3F42-49A9-9C6E-284AB64E0F6E}"/>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6646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0A4-F367-446F-AB82-07EFC1036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8C42B-4E04-4D26-A81C-6958B77102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52089-E653-47C9-931A-8FD6F31A822E}"/>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8B87B81F-ADCE-4927-AEF2-EEE38EE9F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46CA-F003-4E84-9E7D-F299FF10E94A}"/>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71426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668-303E-4B39-9DDB-4B7CE414A7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5323BE-2AA6-4DF0-A905-1BD13B650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F5DC7-5376-40DA-8993-3DA86013F95E}"/>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5CD53A2E-89BF-481A-BABD-5DBE14DE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94B-F1DA-4CB2-A230-D5AEEE4C7CAB}"/>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7290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EFFF-0AB0-4DB9-A9EA-83A93D21D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D618B-1464-41A7-A3A0-876F01A0F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286A3-8161-43ED-9A3C-A21F596E2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BC5BE-64CE-4015-AC60-BA23ED4BA58F}"/>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6" name="Footer Placeholder 5">
            <a:extLst>
              <a:ext uri="{FF2B5EF4-FFF2-40B4-BE49-F238E27FC236}">
                <a16:creationId xmlns:a16="http://schemas.microsoft.com/office/drawing/2014/main" id="{E20A917A-949A-4D76-B253-E7FD45B1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EB209-3CE7-479C-8A63-442BCC91B865}"/>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5234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B84D-2440-468D-8594-859668C7C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F7462-236F-4D56-8B9B-3F55CE21B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61C5D-13E6-47B0-8D71-3EAF1BEBE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15602-0B97-4521-B6CB-A2AC8E152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12457-C1CF-4485-A5B8-3BB847AC0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AE1D25-5967-4691-ADB8-C18A78BB2A29}"/>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8" name="Footer Placeholder 7">
            <a:extLst>
              <a:ext uri="{FF2B5EF4-FFF2-40B4-BE49-F238E27FC236}">
                <a16:creationId xmlns:a16="http://schemas.microsoft.com/office/drawing/2014/main" id="{312D92F8-584B-459D-870F-4ECF3C206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94FC3-C633-475D-AB1A-CF1BFE273BD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27348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5CE-4120-45A3-AA09-28C492696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567938-3CFA-4B0D-B0B6-FB4E5BAACB58}"/>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4" name="Footer Placeholder 3">
            <a:extLst>
              <a:ext uri="{FF2B5EF4-FFF2-40B4-BE49-F238E27FC236}">
                <a16:creationId xmlns:a16="http://schemas.microsoft.com/office/drawing/2014/main" id="{7CEDD788-8E69-4A42-AEED-777EEF736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E63F98-12B4-4500-A2CB-BEE48D476BE1}"/>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55968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7D3B6-65DF-439B-9D7E-F6DCC021DCA1}"/>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3" name="Footer Placeholder 2">
            <a:extLst>
              <a:ext uri="{FF2B5EF4-FFF2-40B4-BE49-F238E27FC236}">
                <a16:creationId xmlns:a16="http://schemas.microsoft.com/office/drawing/2014/main" id="{89B6F5D7-C8EC-492E-9A8F-19527FBA4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C258D7-5A26-4727-A1E2-3F20CC06DC52}"/>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633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06A-E6E9-4C8B-BA16-B6233B870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1ED08-8CCF-45FC-A881-E7D8326DE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57550-07F8-4CB0-9394-7B9291B70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49691-1AB5-456F-9C63-42F5F5341D5E}"/>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6" name="Footer Placeholder 5">
            <a:extLst>
              <a:ext uri="{FF2B5EF4-FFF2-40B4-BE49-F238E27FC236}">
                <a16:creationId xmlns:a16="http://schemas.microsoft.com/office/drawing/2014/main" id="{D32C4F63-0B92-415E-AB4E-9868A3191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A4036-3B12-4596-883E-E9C96D5C9D2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92720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70EA-34BE-4B38-8C8A-C86371B62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AC8B8-3830-4183-9260-38EDA47E9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5590DF-7B47-4547-967E-425C690FA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EE7BA-E8F5-4856-867E-6016E3D41E82}"/>
              </a:ext>
            </a:extLst>
          </p:cNvPr>
          <p:cNvSpPr>
            <a:spLocks noGrp="1"/>
          </p:cNvSpPr>
          <p:nvPr>
            <p:ph type="dt" sz="half" idx="10"/>
          </p:nvPr>
        </p:nvSpPr>
        <p:spPr/>
        <p:txBody>
          <a:bodyPr/>
          <a:lstStyle/>
          <a:p>
            <a:fld id="{E633E426-FBC0-4FAC-89BE-B86A0A7DE3F6}" type="datetimeFigureOut">
              <a:rPr lang="en-US" smtClean="0"/>
              <a:t>5/7/2021</a:t>
            </a:fld>
            <a:endParaRPr lang="en-US"/>
          </a:p>
        </p:txBody>
      </p:sp>
      <p:sp>
        <p:nvSpPr>
          <p:cNvPr id="6" name="Footer Placeholder 5">
            <a:extLst>
              <a:ext uri="{FF2B5EF4-FFF2-40B4-BE49-F238E27FC236}">
                <a16:creationId xmlns:a16="http://schemas.microsoft.com/office/drawing/2014/main" id="{D0B0F20B-580D-456C-915B-F577353C8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6E8F2-3048-4E67-8489-054F96B20BD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80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53662-5C97-40E4-929A-B94183F6E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EF56C-901A-47C4-911F-CB375DF8B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E00DC-5267-442D-96FB-D02102055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3E426-FBC0-4FAC-89BE-B86A0A7DE3F6}" type="datetimeFigureOut">
              <a:rPr lang="en-US" smtClean="0"/>
              <a:t>5/7/2021</a:t>
            </a:fld>
            <a:endParaRPr lang="en-US"/>
          </a:p>
        </p:txBody>
      </p:sp>
      <p:sp>
        <p:nvSpPr>
          <p:cNvPr id="5" name="Footer Placeholder 4">
            <a:extLst>
              <a:ext uri="{FF2B5EF4-FFF2-40B4-BE49-F238E27FC236}">
                <a16:creationId xmlns:a16="http://schemas.microsoft.com/office/drawing/2014/main" id="{903B6834-9D69-42B8-BF40-22990EF3C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B5C8E-0F57-42FA-A181-26628CAE1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D010A-B7E5-4FE1-BBA9-77777A08579E}" type="slidenum">
              <a:rPr lang="en-US" smtClean="0"/>
              <a:t>‹#›</a:t>
            </a:fld>
            <a:endParaRPr lang="en-US"/>
          </a:p>
        </p:txBody>
      </p:sp>
    </p:spTree>
    <p:extLst>
      <p:ext uri="{BB962C8B-B14F-4D97-AF65-F5344CB8AC3E}">
        <p14:creationId xmlns:p14="http://schemas.microsoft.com/office/powerpoint/2010/main" val="2301743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9073-718F-43DB-8E8D-498DA9219107}"/>
              </a:ext>
            </a:extLst>
          </p:cNvPr>
          <p:cNvSpPr>
            <a:spLocks noGrp="1"/>
          </p:cNvSpPr>
          <p:nvPr>
            <p:ph type="title"/>
          </p:nvPr>
        </p:nvSpPr>
        <p:spPr/>
        <p:txBody>
          <a:bodyPr/>
          <a:lstStyle/>
          <a:p>
            <a:r>
              <a:rPr lang="en-US" dirty="0"/>
              <a:t>@NgModule Decorator</a:t>
            </a:r>
          </a:p>
        </p:txBody>
      </p:sp>
      <p:sp>
        <p:nvSpPr>
          <p:cNvPr id="3" name="Content Placeholder 2">
            <a:extLst>
              <a:ext uri="{FF2B5EF4-FFF2-40B4-BE49-F238E27FC236}">
                <a16:creationId xmlns:a16="http://schemas.microsoft.com/office/drawing/2014/main" id="{7957812E-3396-495F-9EC7-C12EEFB36772}"/>
              </a:ext>
            </a:extLst>
          </p:cNvPr>
          <p:cNvSpPr>
            <a:spLocks noGrp="1"/>
          </p:cNvSpPr>
          <p:nvPr>
            <p:ph idx="1"/>
          </p:nvPr>
        </p:nvSpPr>
        <p:spPr/>
        <p:txBody>
          <a:bodyPr/>
          <a:lstStyle/>
          <a:p>
            <a:r>
              <a:rPr lang="en-US" dirty="0"/>
              <a:t>This decorator contains the following properties:</a:t>
            </a:r>
          </a:p>
          <a:p>
            <a:pPr lvl="1"/>
            <a:r>
              <a:rPr lang="en-US" dirty="0"/>
              <a:t>Declarations: an array of components, directives, and pipes that belong to the module</a:t>
            </a:r>
          </a:p>
          <a:p>
            <a:pPr lvl="1"/>
            <a:r>
              <a:rPr lang="en-US" dirty="0"/>
              <a:t>Imports: an array of modules that this current module can make use of</a:t>
            </a:r>
          </a:p>
          <a:p>
            <a:pPr lvl="1"/>
            <a:r>
              <a:rPr lang="en-US" dirty="0"/>
              <a:t>Providers: an array of services that belong to this module</a:t>
            </a:r>
          </a:p>
          <a:p>
            <a:pPr lvl="1"/>
            <a:r>
              <a:rPr lang="en-US" dirty="0"/>
              <a:t>bootstrap: this property ONLY EXISTS for the root module called the </a:t>
            </a:r>
            <a:r>
              <a:rPr lang="en-US" dirty="0" err="1"/>
              <a:t>AppModule</a:t>
            </a:r>
            <a:endParaRPr lang="en-US" dirty="0"/>
          </a:p>
        </p:txBody>
      </p:sp>
    </p:spTree>
    <p:extLst>
      <p:ext uri="{BB962C8B-B14F-4D97-AF65-F5344CB8AC3E}">
        <p14:creationId xmlns:p14="http://schemas.microsoft.com/office/powerpoint/2010/main" val="380614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8C2B-D5BA-4999-9100-682AA5C11FD1}"/>
              </a:ext>
            </a:extLst>
          </p:cNvPr>
          <p:cNvSpPr>
            <a:spLocks noGrp="1"/>
          </p:cNvSpPr>
          <p:nvPr>
            <p:ph type="title"/>
          </p:nvPr>
        </p:nvSpPr>
        <p:spPr/>
        <p:txBody>
          <a:bodyPr/>
          <a:lstStyle/>
          <a:p>
            <a:r>
              <a:rPr lang="en-US" dirty="0"/>
              <a:t>Password Generator App</a:t>
            </a:r>
          </a:p>
        </p:txBody>
      </p:sp>
      <p:sp>
        <p:nvSpPr>
          <p:cNvPr id="3" name="Content Placeholder 2">
            <a:extLst>
              <a:ext uri="{FF2B5EF4-FFF2-40B4-BE49-F238E27FC236}">
                <a16:creationId xmlns:a16="http://schemas.microsoft.com/office/drawing/2014/main" id="{CD47CBEB-7FA3-4D2D-A190-6497D2388C3C}"/>
              </a:ext>
            </a:extLst>
          </p:cNvPr>
          <p:cNvSpPr>
            <a:spLocks noGrp="1"/>
          </p:cNvSpPr>
          <p:nvPr>
            <p:ph idx="1"/>
          </p:nvPr>
        </p:nvSpPr>
        <p:spPr>
          <a:xfrm>
            <a:off x="838200" y="1488273"/>
            <a:ext cx="10515600" cy="4351338"/>
          </a:xfrm>
        </p:spPr>
        <p:txBody>
          <a:bodyPr/>
          <a:lstStyle/>
          <a:p>
            <a:r>
              <a:rPr lang="en-US" dirty="0"/>
              <a:t>Currently has everything in the App component</a:t>
            </a:r>
          </a:p>
          <a:p>
            <a:r>
              <a:rPr lang="en-US" dirty="0"/>
              <a:t>We can refactor this to the following:</a:t>
            </a:r>
          </a:p>
        </p:txBody>
      </p:sp>
      <p:sp>
        <p:nvSpPr>
          <p:cNvPr id="4" name="Rectangle 3">
            <a:extLst>
              <a:ext uri="{FF2B5EF4-FFF2-40B4-BE49-F238E27FC236}">
                <a16:creationId xmlns:a16="http://schemas.microsoft.com/office/drawing/2014/main" id="{2E5CF2F9-804B-4BDB-BB26-99EB77FE6AE4}"/>
              </a:ext>
            </a:extLst>
          </p:cNvPr>
          <p:cNvSpPr/>
          <p:nvPr/>
        </p:nvSpPr>
        <p:spPr>
          <a:xfrm>
            <a:off x="4545367" y="2672179"/>
            <a:ext cx="2254928" cy="111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AppComponent</a:t>
            </a:r>
            <a:endParaRPr lang="en-US" dirty="0"/>
          </a:p>
        </p:txBody>
      </p:sp>
      <p:cxnSp>
        <p:nvCxnSpPr>
          <p:cNvPr id="6" name="Straight Arrow Connector 5">
            <a:extLst>
              <a:ext uri="{FF2B5EF4-FFF2-40B4-BE49-F238E27FC236}">
                <a16:creationId xmlns:a16="http://schemas.microsoft.com/office/drawing/2014/main" id="{DD230054-086E-478E-A0A6-48949E19B071}"/>
              </a:ext>
            </a:extLst>
          </p:cNvPr>
          <p:cNvCxnSpPr/>
          <p:nvPr/>
        </p:nvCxnSpPr>
        <p:spPr>
          <a:xfrm>
            <a:off x="5610687" y="3861787"/>
            <a:ext cx="0" cy="87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69D1EE0-71EA-436D-90FE-7C9557B365AF}"/>
              </a:ext>
            </a:extLst>
          </p:cNvPr>
          <p:cNvSpPr/>
          <p:nvPr/>
        </p:nvSpPr>
        <p:spPr>
          <a:xfrm>
            <a:off x="4545369" y="4916335"/>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GeneratorComponent</a:t>
            </a:r>
            <a:endParaRPr lang="en-US" dirty="0"/>
          </a:p>
        </p:txBody>
      </p:sp>
      <p:cxnSp>
        <p:nvCxnSpPr>
          <p:cNvPr id="9" name="Straight Arrow Connector 8">
            <a:extLst>
              <a:ext uri="{FF2B5EF4-FFF2-40B4-BE49-F238E27FC236}">
                <a16:creationId xmlns:a16="http://schemas.microsoft.com/office/drawing/2014/main" id="{0BBA4CB4-5B5D-4E20-8A24-3522FA3945C1}"/>
              </a:ext>
            </a:extLst>
          </p:cNvPr>
          <p:cNvCxnSpPr/>
          <p:nvPr/>
        </p:nvCxnSpPr>
        <p:spPr>
          <a:xfrm>
            <a:off x="7084381" y="3133817"/>
            <a:ext cx="1012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EF85D1-2A9A-47C6-91FB-8B88446026B9}"/>
              </a:ext>
            </a:extLst>
          </p:cNvPr>
          <p:cNvSpPr txBox="1"/>
          <p:nvPr/>
        </p:nvSpPr>
        <p:spPr>
          <a:xfrm>
            <a:off x="6986726" y="2672179"/>
            <a:ext cx="1012054" cy="369332"/>
          </a:xfrm>
          <a:prstGeom prst="rect">
            <a:avLst/>
          </a:prstGeom>
          <a:noFill/>
        </p:spPr>
        <p:txBody>
          <a:bodyPr wrap="square" rtlCol="0">
            <a:spAutoFit/>
          </a:bodyPr>
          <a:lstStyle/>
          <a:p>
            <a:r>
              <a:rPr lang="en-US" dirty="0"/>
              <a:t>contains</a:t>
            </a:r>
          </a:p>
        </p:txBody>
      </p:sp>
      <p:sp>
        <p:nvSpPr>
          <p:cNvPr id="11" name="Rectangle 10">
            <a:extLst>
              <a:ext uri="{FF2B5EF4-FFF2-40B4-BE49-F238E27FC236}">
                <a16:creationId xmlns:a16="http://schemas.microsoft.com/office/drawing/2014/main" id="{1FF9B280-905C-417B-AC3B-CE7301D9DCFA}"/>
              </a:ext>
            </a:extLst>
          </p:cNvPr>
          <p:cNvSpPr/>
          <p:nvPr/>
        </p:nvSpPr>
        <p:spPr>
          <a:xfrm>
            <a:off x="8406415" y="2575541"/>
            <a:ext cx="2059619"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Element for </a:t>
            </a:r>
            <a:r>
              <a:rPr lang="en-US" dirty="0" err="1"/>
              <a:t>passwordLength</a:t>
            </a:r>
            <a:endParaRPr lang="en-US" dirty="0"/>
          </a:p>
        </p:txBody>
      </p:sp>
      <p:sp>
        <p:nvSpPr>
          <p:cNvPr id="12" name="Rectangle 11">
            <a:extLst>
              <a:ext uri="{FF2B5EF4-FFF2-40B4-BE49-F238E27FC236}">
                <a16:creationId xmlns:a16="http://schemas.microsoft.com/office/drawing/2014/main" id="{3A616977-A1C8-4829-92D0-42E8C31B36AA}"/>
              </a:ext>
            </a:extLst>
          </p:cNvPr>
          <p:cNvSpPr/>
          <p:nvPr/>
        </p:nvSpPr>
        <p:spPr>
          <a:xfrm>
            <a:off x="8367944" y="4880823"/>
            <a:ext cx="2059619"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 for generating</a:t>
            </a:r>
          </a:p>
        </p:txBody>
      </p:sp>
      <p:cxnSp>
        <p:nvCxnSpPr>
          <p:cNvPr id="14" name="Straight Arrow Connector 13">
            <a:extLst>
              <a:ext uri="{FF2B5EF4-FFF2-40B4-BE49-F238E27FC236}">
                <a16:creationId xmlns:a16="http://schemas.microsoft.com/office/drawing/2014/main" id="{DCFCC630-6B17-4D6D-A13D-97882998EB90}"/>
              </a:ext>
            </a:extLst>
          </p:cNvPr>
          <p:cNvCxnSpPr/>
          <p:nvPr/>
        </p:nvCxnSpPr>
        <p:spPr>
          <a:xfrm>
            <a:off x="7084381" y="5475627"/>
            <a:ext cx="1012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DA5433-1FE7-4A6F-8A84-4E144E5C6FA3}"/>
              </a:ext>
            </a:extLst>
          </p:cNvPr>
          <p:cNvCxnSpPr/>
          <p:nvPr/>
        </p:nvCxnSpPr>
        <p:spPr>
          <a:xfrm flipH="1">
            <a:off x="2343705" y="3311371"/>
            <a:ext cx="1953087" cy="45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22822C-F9CA-469F-AFFF-7585E787EC70}"/>
              </a:ext>
            </a:extLst>
          </p:cNvPr>
          <p:cNvSpPr/>
          <p:nvPr/>
        </p:nvSpPr>
        <p:spPr>
          <a:xfrm>
            <a:off x="683581" y="3765149"/>
            <a:ext cx="1766656" cy="620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ngforexampleComponent</a:t>
            </a:r>
            <a:endParaRPr lang="en-US" dirty="0"/>
          </a:p>
        </p:txBody>
      </p:sp>
      <p:sp>
        <p:nvSpPr>
          <p:cNvPr id="18" name="Rectangle 17">
            <a:extLst>
              <a:ext uri="{FF2B5EF4-FFF2-40B4-BE49-F238E27FC236}">
                <a16:creationId xmlns:a16="http://schemas.microsoft.com/office/drawing/2014/main" id="{1AC6644B-F0B9-47AB-B0E4-978E0F3D92EF}"/>
              </a:ext>
            </a:extLst>
          </p:cNvPr>
          <p:cNvSpPr/>
          <p:nvPr/>
        </p:nvSpPr>
        <p:spPr>
          <a:xfrm>
            <a:off x="838200" y="4731798"/>
            <a:ext cx="1766656" cy="620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ngswitchexampleComponent</a:t>
            </a:r>
            <a:endParaRPr lang="en-US" dirty="0"/>
          </a:p>
        </p:txBody>
      </p:sp>
      <p:cxnSp>
        <p:nvCxnSpPr>
          <p:cNvPr id="20" name="Straight Arrow Connector 19">
            <a:extLst>
              <a:ext uri="{FF2B5EF4-FFF2-40B4-BE49-F238E27FC236}">
                <a16:creationId xmlns:a16="http://schemas.microsoft.com/office/drawing/2014/main" id="{A89271FD-7CA4-41F4-934F-91A22D88690C}"/>
              </a:ext>
            </a:extLst>
          </p:cNvPr>
          <p:cNvCxnSpPr/>
          <p:nvPr/>
        </p:nvCxnSpPr>
        <p:spPr>
          <a:xfrm flipH="1">
            <a:off x="2636668" y="3454939"/>
            <a:ext cx="1819922" cy="116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7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E74E-7FCA-4996-AA9E-C47B377FC299}"/>
              </a:ext>
            </a:extLst>
          </p:cNvPr>
          <p:cNvSpPr>
            <a:spLocks noGrp="1"/>
          </p:cNvSpPr>
          <p:nvPr>
            <p:ph type="title"/>
          </p:nvPr>
        </p:nvSpPr>
        <p:spPr/>
        <p:txBody>
          <a:bodyPr/>
          <a:lstStyle/>
          <a:p>
            <a:r>
              <a:rPr lang="en-US" dirty="0"/>
              <a:t>Input Decorator (Parent-to-child communication)</a:t>
            </a:r>
          </a:p>
        </p:txBody>
      </p:sp>
      <p:sp>
        <p:nvSpPr>
          <p:cNvPr id="3" name="Content Placeholder 2">
            <a:extLst>
              <a:ext uri="{FF2B5EF4-FFF2-40B4-BE49-F238E27FC236}">
                <a16:creationId xmlns:a16="http://schemas.microsoft.com/office/drawing/2014/main" id="{4A028F0C-49C5-4D73-BF51-FDF2CB46F744}"/>
              </a:ext>
            </a:extLst>
          </p:cNvPr>
          <p:cNvSpPr>
            <a:spLocks noGrp="1"/>
          </p:cNvSpPr>
          <p:nvPr>
            <p:ph idx="1"/>
          </p:nvPr>
        </p:nvSpPr>
        <p:spPr/>
        <p:txBody>
          <a:bodyPr/>
          <a:lstStyle/>
          <a:p>
            <a:r>
              <a:rPr lang="en-US" dirty="0"/>
              <a:t>Allows us to use property binding on our components in order to pass data from a parent component to a child component</a:t>
            </a:r>
          </a:p>
        </p:txBody>
      </p:sp>
      <p:pic>
        <p:nvPicPr>
          <p:cNvPr id="5" name="Picture 4">
            <a:extLst>
              <a:ext uri="{FF2B5EF4-FFF2-40B4-BE49-F238E27FC236}">
                <a16:creationId xmlns:a16="http://schemas.microsoft.com/office/drawing/2014/main" id="{8995CC35-2919-4488-B393-5CE5C279EDD1}"/>
              </a:ext>
            </a:extLst>
          </p:cNvPr>
          <p:cNvPicPr>
            <a:picLocks noChangeAspect="1"/>
          </p:cNvPicPr>
          <p:nvPr/>
        </p:nvPicPr>
        <p:blipFill>
          <a:blip r:embed="rId2"/>
          <a:stretch>
            <a:fillRect/>
          </a:stretch>
        </p:blipFill>
        <p:spPr>
          <a:xfrm>
            <a:off x="1620129" y="3067281"/>
            <a:ext cx="5400675" cy="847725"/>
          </a:xfrm>
          <a:prstGeom prst="rect">
            <a:avLst/>
          </a:prstGeom>
        </p:spPr>
      </p:pic>
      <p:sp>
        <p:nvSpPr>
          <p:cNvPr id="6" name="TextBox 5">
            <a:extLst>
              <a:ext uri="{FF2B5EF4-FFF2-40B4-BE49-F238E27FC236}">
                <a16:creationId xmlns:a16="http://schemas.microsoft.com/office/drawing/2014/main" id="{18180AA6-DE46-4F97-A4F1-D6834F821A21}"/>
              </a:ext>
            </a:extLst>
          </p:cNvPr>
          <p:cNvSpPr txBox="1"/>
          <p:nvPr/>
        </p:nvSpPr>
        <p:spPr>
          <a:xfrm>
            <a:off x="1847461" y="2696547"/>
            <a:ext cx="4248539" cy="369332"/>
          </a:xfrm>
          <a:prstGeom prst="rect">
            <a:avLst/>
          </a:prstGeom>
          <a:noFill/>
        </p:spPr>
        <p:txBody>
          <a:bodyPr wrap="square" rtlCol="0">
            <a:spAutoFit/>
          </a:bodyPr>
          <a:lstStyle/>
          <a:p>
            <a:r>
              <a:rPr lang="en-US" dirty="0"/>
              <a:t>Inside parent component template:</a:t>
            </a:r>
          </a:p>
        </p:txBody>
      </p:sp>
      <p:pic>
        <p:nvPicPr>
          <p:cNvPr id="8" name="Picture 7">
            <a:extLst>
              <a:ext uri="{FF2B5EF4-FFF2-40B4-BE49-F238E27FC236}">
                <a16:creationId xmlns:a16="http://schemas.microsoft.com/office/drawing/2014/main" id="{3C7E647C-BC90-4AB2-A2E3-0D620B5C5E93}"/>
              </a:ext>
            </a:extLst>
          </p:cNvPr>
          <p:cNvPicPr>
            <a:picLocks noChangeAspect="1"/>
          </p:cNvPicPr>
          <p:nvPr/>
        </p:nvPicPr>
        <p:blipFill>
          <a:blip r:embed="rId3"/>
          <a:stretch>
            <a:fillRect/>
          </a:stretch>
        </p:blipFill>
        <p:spPr>
          <a:xfrm>
            <a:off x="1634416" y="4577464"/>
            <a:ext cx="5372100" cy="1600200"/>
          </a:xfrm>
          <a:prstGeom prst="rect">
            <a:avLst/>
          </a:prstGeom>
        </p:spPr>
      </p:pic>
      <p:sp>
        <p:nvSpPr>
          <p:cNvPr id="9" name="TextBox 8">
            <a:extLst>
              <a:ext uri="{FF2B5EF4-FFF2-40B4-BE49-F238E27FC236}">
                <a16:creationId xmlns:a16="http://schemas.microsoft.com/office/drawing/2014/main" id="{3459FDBB-FD3B-4147-BA9A-A51DD351B5CA}"/>
              </a:ext>
            </a:extLst>
          </p:cNvPr>
          <p:cNvSpPr txBox="1"/>
          <p:nvPr/>
        </p:nvSpPr>
        <p:spPr>
          <a:xfrm>
            <a:off x="1847461" y="4207431"/>
            <a:ext cx="4248539" cy="369332"/>
          </a:xfrm>
          <a:prstGeom prst="rect">
            <a:avLst/>
          </a:prstGeom>
          <a:noFill/>
        </p:spPr>
        <p:txBody>
          <a:bodyPr wrap="square" rtlCol="0">
            <a:spAutoFit/>
          </a:bodyPr>
          <a:lstStyle/>
          <a:p>
            <a:r>
              <a:rPr lang="en-US" dirty="0"/>
              <a:t>Inside child component:</a:t>
            </a:r>
          </a:p>
        </p:txBody>
      </p:sp>
      <p:cxnSp>
        <p:nvCxnSpPr>
          <p:cNvPr id="11" name="Straight Arrow Connector 10">
            <a:extLst>
              <a:ext uri="{FF2B5EF4-FFF2-40B4-BE49-F238E27FC236}">
                <a16:creationId xmlns:a16="http://schemas.microsoft.com/office/drawing/2014/main" id="{F13EC511-F00F-4CDF-A435-DAA0C9E9B618}"/>
              </a:ext>
            </a:extLst>
          </p:cNvPr>
          <p:cNvCxnSpPr>
            <a:cxnSpLocks/>
          </p:cNvCxnSpPr>
          <p:nvPr/>
        </p:nvCxnSpPr>
        <p:spPr>
          <a:xfrm flipH="1">
            <a:off x="4811697" y="2691496"/>
            <a:ext cx="4456591" cy="62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A72436-A8B0-4352-9A73-62F6EDA8C42D}"/>
              </a:ext>
            </a:extLst>
          </p:cNvPr>
          <p:cNvSpPr txBox="1"/>
          <p:nvPr/>
        </p:nvSpPr>
        <p:spPr>
          <a:xfrm>
            <a:off x="7477147" y="2881213"/>
            <a:ext cx="3279606" cy="1200329"/>
          </a:xfrm>
          <a:prstGeom prst="rect">
            <a:avLst/>
          </a:prstGeom>
          <a:noFill/>
        </p:spPr>
        <p:txBody>
          <a:bodyPr wrap="square" rtlCol="0">
            <a:spAutoFit/>
          </a:bodyPr>
          <a:lstStyle/>
          <a:p>
            <a:r>
              <a:rPr lang="en-US" dirty="0"/>
              <a:t>Property in parent component (</a:t>
            </a:r>
            <a:r>
              <a:rPr lang="en-US" dirty="0" err="1"/>
              <a:t>passwordLength</a:t>
            </a:r>
            <a:r>
              <a:rPr lang="en-US" dirty="0"/>
              <a:t>) being passed to length property in child component</a:t>
            </a:r>
          </a:p>
        </p:txBody>
      </p:sp>
    </p:spTree>
    <p:extLst>
      <p:ext uri="{BB962C8B-B14F-4D97-AF65-F5344CB8AC3E}">
        <p14:creationId xmlns:p14="http://schemas.microsoft.com/office/powerpoint/2010/main" val="366312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B0E3-8937-4FED-A4B0-7720439CEC04}"/>
              </a:ext>
            </a:extLst>
          </p:cNvPr>
          <p:cNvSpPr>
            <a:spLocks noGrp="1"/>
          </p:cNvSpPr>
          <p:nvPr>
            <p:ph type="title"/>
          </p:nvPr>
        </p:nvSpPr>
        <p:spPr/>
        <p:txBody>
          <a:bodyPr/>
          <a:lstStyle/>
          <a:p>
            <a:r>
              <a:rPr lang="en-US" dirty="0"/>
              <a:t>To introduce child-to-parent, let’s refactor our app again…</a:t>
            </a:r>
          </a:p>
        </p:txBody>
      </p:sp>
      <p:sp>
        <p:nvSpPr>
          <p:cNvPr id="4" name="Rectangle 3">
            <a:extLst>
              <a:ext uri="{FF2B5EF4-FFF2-40B4-BE49-F238E27FC236}">
                <a16:creationId xmlns:a16="http://schemas.microsoft.com/office/drawing/2014/main" id="{929567CD-73DD-4127-8A85-645D07E270FF}"/>
              </a:ext>
            </a:extLst>
          </p:cNvPr>
          <p:cNvSpPr/>
          <p:nvPr/>
        </p:nvSpPr>
        <p:spPr>
          <a:xfrm>
            <a:off x="4358936" y="1766656"/>
            <a:ext cx="2388093"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AppComponent</a:t>
            </a:r>
            <a:endParaRPr lang="en-US" dirty="0"/>
          </a:p>
        </p:txBody>
      </p:sp>
      <p:cxnSp>
        <p:nvCxnSpPr>
          <p:cNvPr id="6" name="Straight Arrow Connector 5">
            <a:extLst>
              <a:ext uri="{FF2B5EF4-FFF2-40B4-BE49-F238E27FC236}">
                <a16:creationId xmlns:a16="http://schemas.microsoft.com/office/drawing/2014/main" id="{13580263-3269-4D39-BE95-D48D01111889}"/>
              </a:ext>
            </a:extLst>
          </p:cNvPr>
          <p:cNvCxnSpPr>
            <a:cxnSpLocks/>
          </p:cNvCxnSpPr>
          <p:nvPr/>
        </p:nvCxnSpPr>
        <p:spPr>
          <a:xfrm flipH="1">
            <a:off x="4065973" y="3133817"/>
            <a:ext cx="319597" cy="68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26BF11-AE9D-4B94-9671-5873933C6100}"/>
              </a:ext>
            </a:extLst>
          </p:cNvPr>
          <p:cNvCxnSpPr/>
          <p:nvPr/>
        </p:nvCxnSpPr>
        <p:spPr>
          <a:xfrm>
            <a:off x="6747029" y="3142695"/>
            <a:ext cx="435006" cy="75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5A936B-CEEC-42C3-AFA2-4EE9A59F7382}"/>
              </a:ext>
            </a:extLst>
          </p:cNvPr>
          <p:cNvSpPr/>
          <p:nvPr/>
        </p:nvSpPr>
        <p:spPr>
          <a:xfrm>
            <a:off x="6267637" y="4010812"/>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GeneratorComponent</a:t>
            </a:r>
            <a:endParaRPr lang="en-US" dirty="0"/>
          </a:p>
        </p:txBody>
      </p:sp>
      <p:sp>
        <p:nvSpPr>
          <p:cNvPr id="11" name="Rectangle 10">
            <a:extLst>
              <a:ext uri="{FF2B5EF4-FFF2-40B4-BE49-F238E27FC236}">
                <a16:creationId xmlns:a16="http://schemas.microsoft.com/office/drawing/2014/main" id="{F2BCD7D8-465A-4F25-A481-6C777A3497DD}"/>
              </a:ext>
            </a:extLst>
          </p:cNvPr>
          <p:cNvSpPr/>
          <p:nvPr/>
        </p:nvSpPr>
        <p:spPr>
          <a:xfrm>
            <a:off x="2760957" y="3901737"/>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LengthInputComponent</a:t>
            </a:r>
            <a:endParaRPr lang="en-US" dirty="0"/>
          </a:p>
        </p:txBody>
      </p:sp>
      <p:cxnSp>
        <p:nvCxnSpPr>
          <p:cNvPr id="13" name="Straight Arrow Connector 12">
            <a:extLst>
              <a:ext uri="{FF2B5EF4-FFF2-40B4-BE49-F238E27FC236}">
                <a16:creationId xmlns:a16="http://schemas.microsoft.com/office/drawing/2014/main" id="{20C794D9-277E-4BFC-BF80-2B320CE09D59}"/>
              </a:ext>
            </a:extLst>
          </p:cNvPr>
          <p:cNvCxnSpPr/>
          <p:nvPr/>
        </p:nvCxnSpPr>
        <p:spPr>
          <a:xfrm flipV="1">
            <a:off x="3071674" y="2512381"/>
            <a:ext cx="1154097" cy="1136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477499-EBE2-4C54-92B7-BEF036539A13}"/>
              </a:ext>
            </a:extLst>
          </p:cNvPr>
          <p:cNvSpPr txBox="1"/>
          <p:nvPr/>
        </p:nvSpPr>
        <p:spPr>
          <a:xfrm>
            <a:off x="2281561" y="2505670"/>
            <a:ext cx="1624613" cy="1477328"/>
          </a:xfrm>
          <a:prstGeom prst="rect">
            <a:avLst/>
          </a:prstGeom>
          <a:noFill/>
        </p:spPr>
        <p:txBody>
          <a:bodyPr wrap="square" rtlCol="0">
            <a:spAutoFit/>
          </a:bodyPr>
          <a:lstStyle/>
          <a:p>
            <a:r>
              <a:rPr lang="en-US" dirty="0"/>
              <a:t>Pass data to app component (child-to-parent)</a:t>
            </a:r>
          </a:p>
        </p:txBody>
      </p:sp>
      <p:sp>
        <p:nvSpPr>
          <p:cNvPr id="15" name="TextBox 14">
            <a:extLst>
              <a:ext uri="{FF2B5EF4-FFF2-40B4-BE49-F238E27FC236}">
                <a16:creationId xmlns:a16="http://schemas.microsoft.com/office/drawing/2014/main" id="{0B5B5E4C-2862-4561-900F-AFD5425405CE}"/>
              </a:ext>
            </a:extLst>
          </p:cNvPr>
          <p:cNvSpPr txBox="1"/>
          <p:nvPr/>
        </p:nvSpPr>
        <p:spPr>
          <a:xfrm>
            <a:off x="4385570" y="3313565"/>
            <a:ext cx="1251750" cy="369332"/>
          </a:xfrm>
          <a:prstGeom prst="rect">
            <a:avLst/>
          </a:prstGeom>
          <a:noFill/>
        </p:spPr>
        <p:txBody>
          <a:bodyPr wrap="square" rtlCol="0">
            <a:spAutoFit/>
          </a:bodyPr>
          <a:lstStyle/>
          <a:p>
            <a:r>
              <a:rPr lang="en-US" dirty="0"/>
              <a:t>renders</a:t>
            </a:r>
          </a:p>
        </p:txBody>
      </p:sp>
      <p:sp>
        <p:nvSpPr>
          <p:cNvPr id="16" name="TextBox 15">
            <a:extLst>
              <a:ext uri="{FF2B5EF4-FFF2-40B4-BE49-F238E27FC236}">
                <a16:creationId xmlns:a16="http://schemas.microsoft.com/office/drawing/2014/main" id="{48F360B1-02D1-45C6-979E-F326314817A9}"/>
              </a:ext>
            </a:extLst>
          </p:cNvPr>
          <p:cNvSpPr txBox="1"/>
          <p:nvPr/>
        </p:nvSpPr>
        <p:spPr>
          <a:xfrm>
            <a:off x="6554682" y="3279390"/>
            <a:ext cx="1251750" cy="369332"/>
          </a:xfrm>
          <a:prstGeom prst="rect">
            <a:avLst/>
          </a:prstGeom>
          <a:noFill/>
        </p:spPr>
        <p:txBody>
          <a:bodyPr wrap="square" rtlCol="0">
            <a:spAutoFit/>
          </a:bodyPr>
          <a:lstStyle/>
          <a:p>
            <a:r>
              <a:rPr lang="en-US" dirty="0"/>
              <a:t>renders</a:t>
            </a:r>
          </a:p>
        </p:txBody>
      </p:sp>
      <p:cxnSp>
        <p:nvCxnSpPr>
          <p:cNvPr id="18" name="Straight Arrow Connector 17">
            <a:extLst>
              <a:ext uri="{FF2B5EF4-FFF2-40B4-BE49-F238E27FC236}">
                <a16:creationId xmlns:a16="http://schemas.microsoft.com/office/drawing/2014/main" id="{8F32BDBD-F50D-4D22-83BD-DE37C13EC0E2}"/>
              </a:ext>
            </a:extLst>
          </p:cNvPr>
          <p:cNvCxnSpPr/>
          <p:nvPr/>
        </p:nvCxnSpPr>
        <p:spPr>
          <a:xfrm>
            <a:off x="7075503" y="2512381"/>
            <a:ext cx="1145219" cy="130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EE837C-F35E-40AB-A0FA-297849F9B118}"/>
              </a:ext>
            </a:extLst>
          </p:cNvPr>
          <p:cNvSpPr txBox="1"/>
          <p:nvPr/>
        </p:nvSpPr>
        <p:spPr>
          <a:xfrm>
            <a:off x="7664391" y="2745236"/>
            <a:ext cx="2503500" cy="923330"/>
          </a:xfrm>
          <a:prstGeom prst="rect">
            <a:avLst/>
          </a:prstGeom>
          <a:noFill/>
        </p:spPr>
        <p:txBody>
          <a:bodyPr wrap="square" rtlCol="0">
            <a:spAutoFit/>
          </a:bodyPr>
          <a:lstStyle/>
          <a:p>
            <a:r>
              <a:rPr lang="en-US" dirty="0"/>
              <a:t>Pass data to generator component (parent-to-child)</a:t>
            </a:r>
          </a:p>
        </p:txBody>
      </p:sp>
    </p:spTree>
    <p:extLst>
      <p:ext uri="{BB962C8B-B14F-4D97-AF65-F5344CB8AC3E}">
        <p14:creationId xmlns:p14="http://schemas.microsoft.com/office/powerpoint/2010/main" val="316887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A4C8-C81C-44F5-A28F-C7C4679B0ACE}"/>
              </a:ext>
            </a:extLst>
          </p:cNvPr>
          <p:cNvSpPr>
            <a:spLocks noGrp="1"/>
          </p:cNvSpPr>
          <p:nvPr>
            <p:ph type="title"/>
          </p:nvPr>
        </p:nvSpPr>
        <p:spPr/>
        <p:txBody>
          <a:bodyPr/>
          <a:lstStyle/>
          <a:p>
            <a:r>
              <a:rPr lang="en-US" dirty="0"/>
              <a:t>Output Decorator (Child-to-parent communication)</a:t>
            </a:r>
          </a:p>
        </p:txBody>
      </p:sp>
      <p:sp>
        <p:nvSpPr>
          <p:cNvPr id="3" name="Content Placeholder 2">
            <a:extLst>
              <a:ext uri="{FF2B5EF4-FFF2-40B4-BE49-F238E27FC236}">
                <a16:creationId xmlns:a16="http://schemas.microsoft.com/office/drawing/2014/main" id="{5DEB5565-B5DA-45FD-AFF8-0FDDE6896E74}"/>
              </a:ext>
            </a:extLst>
          </p:cNvPr>
          <p:cNvSpPr>
            <a:spLocks noGrp="1"/>
          </p:cNvSpPr>
          <p:nvPr>
            <p:ph idx="1"/>
          </p:nvPr>
        </p:nvSpPr>
        <p:spPr/>
        <p:txBody>
          <a:bodyPr/>
          <a:lstStyle/>
          <a:p>
            <a:r>
              <a:rPr lang="en-US" dirty="0"/>
              <a:t>We often want to segregate our application into components that display data, and other components that take some input. These components will often be nested inside of a parent component.</a:t>
            </a:r>
          </a:p>
          <a:p>
            <a:r>
              <a:rPr lang="en-US" dirty="0"/>
              <a:t>So, we need to both utilize child-to-parent and parent-to-child to have all of the data properly flowing between components</a:t>
            </a:r>
          </a:p>
        </p:txBody>
      </p:sp>
      <p:pic>
        <p:nvPicPr>
          <p:cNvPr id="5" name="Picture 4">
            <a:extLst>
              <a:ext uri="{FF2B5EF4-FFF2-40B4-BE49-F238E27FC236}">
                <a16:creationId xmlns:a16="http://schemas.microsoft.com/office/drawing/2014/main" id="{99F09FFE-16E9-4A74-92AC-1DB1974EF465}"/>
              </a:ext>
            </a:extLst>
          </p:cNvPr>
          <p:cNvPicPr>
            <a:picLocks noChangeAspect="1"/>
          </p:cNvPicPr>
          <p:nvPr/>
        </p:nvPicPr>
        <p:blipFill>
          <a:blip r:embed="rId2"/>
          <a:stretch>
            <a:fillRect/>
          </a:stretch>
        </p:blipFill>
        <p:spPr>
          <a:xfrm>
            <a:off x="1279460" y="4226767"/>
            <a:ext cx="2801725" cy="2491467"/>
          </a:xfrm>
          <a:prstGeom prst="rect">
            <a:avLst/>
          </a:prstGeom>
        </p:spPr>
      </p:pic>
      <p:sp>
        <p:nvSpPr>
          <p:cNvPr id="6" name="TextBox 5">
            <a:extLst>
              <a:ext uri="{FF2B5EF4-FFF2-40B4-BE49-F238E27FC236}">
                <a16:creationId xmlns:a16="http://schemas.microsoft.com/office/drawing/2014/main" id="{0107594C-B16F-4719-B304-7E947C2DBD42}"/>
              </a:ext>
            </a:extLst>
          </p:cNvPr>
          <p:cNvSpPr txBox="1"/>
          <p:nvPr/>
        </p:nvSpPr>
        <p:spPr>
          <a:xfrm>
            <a:off x="1118895" y="3907164"/>
            <a:ext cx="3122853" cy="369332"/>
          </a:xfrm>
          <a:prstGeom prst="rect">
            <a:avLst/>
          </a:prstGeom>
          <a:noFill/>
        </p:spPr>
        <p:txBody>
          <a:bodyPr wrap="square" rtlCol="0">
            <a:spAutoFit/>
          </a:bodyPr>
          <a:lstStyle/>
          <a:p>
            <a:r>
              <a:rPr lang="en-US" dirty="0"/>
              <a:t>Inside child component</a:t>
            </a:r>
          </a:p>
        </p:txBody>
      </p:sp>
      <p:pic>
        <p:nvPicPr>
          <p:cNvPr id="8" name="Picture 7">
            <a:extLst>
              <a:ext uri="{FF2B5EF4-FFF2-40B4-BE49-F238E27FC236}">
                <a16:creationId xmlns:a16="http://schemas.microsoft.com/office/drawing/2014/main" id="{61ED3440-45CA-44A1-80B6-FA964D2119B4}"/>
              </a:ext>
            </a:extLst>
          </p:cNvPr>
          <p:cNvPicPr>
            <a:picLocks noChangeAspect="1"/>
          </p:cNvPicPr>
          <p:nvPr/>
        </p:nvPicPr>
        <p:blipFill>
          <a:blip r:embed="rId3"/>
          <a:stretch>
            <a:fillRect/>
          </a:stretch>
        </p:blipFill>
        <p:spPr>
          <a:xfrm>
            <a:off x="4522445" y="4813400"/>
            <a:ext cx="7353300" cy="628650"/>
          </a:xfrm>
          <a:prstGeom prst="rect">
            <a:avLst/>
          </a:prstGeom>
        </p:spPr>
      </p:pic>
      <p:sp>
        <p:nvSpPr>
          <p:cNvPr id="9" name="TextBox 8">
            <a:extLst>
              <a:ext uri="{FF2B5EF4-FFF2-40B4-BE49-F238E27FC236}">
                <a16:creationId xmlns:a16="http://schemas.microsoft.com/office/drawing/2014/main" id="{BE1F28DE-826D-427D-A068-BE7B4F095D20}"/>
              </a:ext>
            </a:extLst>
          </p:cNvPr>
          <p:cNvSpPr txBox="1"/>
          <p:nvPr/>
        </p:nvSpPr>
        <p:spPr>
          <a:xfrm>
            <a:off x="5955172" y="4376600"/>
            <a:ext cx="3524640" cy="369332"/>
          </a:xfrm>
          <a:prstGeom prst="rect">
            <a:avLst/>
          </a:prstGeom>
          <a:noFill/>
        </p:spPr>
        <p:txBody>
          <a:bodyPr wrap="square" rtlCol="0">
            <a:spAutoFit/>
          </a:bodyPr>
          <a:lstStyle/>
          <a:p>
            <a:r>
              <a:rPr lang="en-US" dirty="0"/>
              <a:t>Inside parent component template</a:t>
            </a:r>
          </a:p>
        </p:txBody>
      </p:sp>
    </p:spTree>
    <p:extLst>
      <p:ext uri="{BB962C8B-B14F-4D97-AF65-F5344CB8AC3E}">
        <p14:creationId xmlns:p14="http://schemas.microsoft.com/office/powerpoint/2010/main" val="332005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1AF9-68FA-4D5A-92D9-910287BFE21B}"/>
              </a:ext>
            </a:extLst>
          </p:cNvPr>
          <p:cNvSpPr>
            <a:spLocks noGrp="1"/>
          </p:cNvSpPr>
          <p:nvPr>
            <p:ph type="title"/>
          </p:nvPr>
        </p:nvSpPr>
        <p:spPr/>
        <p:txBody>
          <a:bodyPr/>
          <a:lstStyle/>
          <a:p>
            <a:r>
              <a:rPr lang="en-US" dirty="0"/>
              <a:t>Two-way databinding</a:t>
            </a:r>
          </a:p>
        </p:txBody>
      </p:sp>
      <p:sp>
        <p:nvSpPr>
          <p:cNvPr id="3" name="Content Placeholder 2">
            <a:extLst>
              <a:ext uri="{FF2B5EF4-FFF2-40B4-BE49-F238E27FC236}">
                <a16:creationId xmlns:a16="http://schemas.microsoft.com/office/drawing/2014/main" id="{313C0766-2B60-4645-B196-466683209466}"/>
              </a:ext>
            </a:extLst>
          </p:cNvPr>
          <p:cNvSpPr>
            <a:spLocks noGrp="1"/>
          </p:cNvSpPr>
          <p:nvPr>
            <p:ph idx="1"/>
          </p:nvPr>
        </p:nvSpPr>
        <p:spPr/>
        <p:txBody>
          <a:bodyPr>
            <a:normAutofit lnSpcReduction="10000"/>
          </a:bodyPr>
          <a:lstStyle/>
          <a:p>
            <a:r>
              <a:rPr lang="en-US" dirty="0"/>
              <a:t>So far, we have seen 1-way data binding</a:t>
            </a:r>
          </a:p>
          <a:p>
            <a:pPr lvl="1"/>
            <a:r>
              <a:rPr lang="en-US" dirty="0"/>
              <a:t>String interpolation</a:t>
            </a:r>
          </a:p>
          <a:p>
            <a:pPr lvl="1"/>
            <a:r>
              <a:rPr lang="en-US" dirty="0"/>
              <a:t>Event binding</a:t>
            </a:r>
          </a:p>
          <a:p>
            <a:pPr lvl="1"/>
            <a:r>
              <a:rPr lang="en-US" dirty="0"/>
              <a:t>Property binding</a:t>
            </a:r>
          </a:p>
          <a:p>
            <a:r>
              <a:rPr lang="en-US" dirty="0"/>
              <a:t>But there is also 2-way data binding that looks like this:</a:t>
            </a:r>
          </a:p>
          <a:p>
            <a:pPr lvl="1"/>
            <a:r>
              <a:rPr lang="en-US" dirty="0"/>
              <a:t>[(</a:t>
            </a:r>
            <a:r>
              <a:rPr lang="en-US" dirty="0" err="1"/>
              <a:t>ngModel</a:t>
            </a:r>
            <a:r>
              <a:rPr lang="en-US" dirty="0"/>
              <a:t>)] &lt;- “banana in a box”, but don’t say it in an interview</a:t>
            </a:r>
          </a:p>
          <a:p>
            <a:pPr lvl="1"/>
            <a:r>
              <a:rPr lang="en-US" dirty="0"/>
              <a:t>It links a property in the component with a attribute of an element both ways</a:t>
            </a:r>
          </a:p>
          <a:p>
            <a:pPr lvl="1"/>
            <a:r>
              <a:rPr lang="en-US" dirty="0"/>
              <a:t>So, if the property in the component changes, it will also change the attribute of the element, and vice versa</a:t>
            </a:r>
          </a:p>
          <a:p>
            <a:pPr lvl="1"/>
            <a:r>
              <a:rPr lang="en-US" dirty="0"/>
              <a:t>Mostly used w/ input elements: </a:t>
            </a:r>
            <a:r>
              <a:rPr lang="en-US" b="1" dirty="0"/>
              <a:t>&lt;input [(</a:t>
            </a:r>
            <a:r>
              <a:rPr lang="en-US" b="1" dirty="0" err="1"/>
              <a:t>ngModel</a:t>
            </a:r>
            <a:r>
              <a:rPr lang="en-US" b="1" dirty="0"/>
              <a:t>)]=“</a:t>
            </a:r>
            <a:r>
              <a:rPr lang="en-US" b="1" dirty="0" err="1"/>
              <a:t>someVariable</a:t>
            </a:r>
            <a:r>
              <a:rPr lang="en-US" b="1" dirty="0"/>
              <a:t>” type=“text” /&gt;</a:t>
            </a:r>
          </a:p>
        </p:txBody>
      </p:sp>
    </p:spTree>
    <p:extLst>
      <p:ext uri="{BB962C8B-B14F-4D97-AF65-F5344CB8AC3E}">
        <p14:creationId xmlns:p14="http://schemas.microsoft.com/office/powerpoint/2010/main" val="273859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A761-D744-4B07-9838-F6413D7B233A}"/>
              </a:ext>
            </a:extLst>
          </p:cNvPr>
          <p:cNvSpPr>
            <a:spLocks noGrp="1"/>
          </p:cNvSpPr>
          <p:nvPr>
            <p:ph type="title"/>
          </p:nvPr>
        </p:nvSpPr>
        <p:spPr/>
        <p:txBody>
          <a:bodyPr/>
          <a:lstStyle/>
          <a:p>
            <a:r>
              <a:rPr lang="en-US" dirty="0"/>
              <a:t>Setting up 2-way databinding</a:t>
            </a:r>
          </a:p>
        </p:txBody>
      </p:sp>
      <p:pic>
        <p:nvPicPr>
          <p:cNvPr id="5" name="Picture 4">
            <a:extLst>
              <a:ext uri="{FF2B5EF4-FFF2-40B4-BE49-F238E27FC236}">
                <a16:creationId xmlns:a16="http://schemas.microsoft.com/office/drawing/2014/main" id="{FD1620E3-BB4D-4F94-B478-4532209CBF1C}"/>
              </a:ext>
            </a:extLst>
          </p:cNvPr>
          <p:cNvPicPr>
            <a:picLocks noChangeAspect="1"/>
          </p:cNvPicPr>
          <p:nvPr/>
        </p:nvPicPr>
        <p:blipFill>
          <a:blip r:embed="rId2"/>
          <a:stretch>
            <a:fillRect/>
          </a:stretch>
        </p:blipFill>
        <p:spPr>
          <a:xfrm>
            <a:off x="838200" y="1690688"/>
            <a:ext cx="4657725" cy="4267200"/>
          </a:xfrm>
          <a:prstGeom prst="rect">
            <a:avLst/>
          </a:prstGeom>
        </p:spPr>
      </p:pic>
      <p:sp>
        <p:nvSpPr>
          <p:cNvPr id="6" name="TextBox 5">
            <a:extLst>
              <a:ext uri="{FF2B5EF4-FFF2-40B4-BE49-F238E27FC236}">
                <a16:creationId xmlns:a16="http://schemas.microsoft.com/office/drawing/2014/main" id="{C406D389-7CEE-47E0-8B51-67E07C5DBD97}"/>
              </a:ext>
            </a:extLst>
          </p:cNvPr>
          <p:cNvSpPr txBox="1"/>
          <p:nvPr/>
        </p:nvSpPr>
        <p:spPr>
          <a:xfrm>
            <a:off x="5887616" y="2062065"/>
            <a:ext cx="4814596" cy="2308324"/>
          </a:xfrm>
          <a:prstGeom prst="rect">
            <a:avLst/>
          </a:prstGeom>
          <a:noFill/>
        </p:spPr>
        <p:txBody>
          <a:bodyPr wrap="square" rtlCol="0">
            <a:spAutoFit/>
          </a:bodyPr>
          <a:lstStyle/>
          <a:p>
            <a:r>
              <a:rPr lang="en-US" dirty="0"/>
              <a:t>We need to import </a:t>
            </a:r>
            <a:r>
              <a:rPr lang="en-US" dirty="0" err="1"/>
              <a:t>FormsModule</a:t>
            </a:r>
            <a:r>
              <a:rPr lang="en-US" dirty="0"/>
              <a:t> into the Module that contains the components in which we want to use [(</a:t>
            </a:r>
            <a:r>
              <a:rPr lang="en-US" dirty="0" err="1"/>
              <a:t>ngModel</a:t>
            </a:r>
            <a:r>
              <a:rPr lang="en-US" dirty="0"/>
              <a:t>)] with.</a:t>
            </a:r>
          </a:p>
          <a:p>
            <a:endParaRPr lang="en-US" dirty="0"/>
          </a:p>
          <a:p>
            <a:r>
              <a:rPr lang="en-US" dirty="0"/>
              <a:t>So, in this case, the </a:t>
            </a:r>
            <a:r>
              <a:rPr lang="en-US" dirty="0" err="1"/>
              <a:t>AppComponent</a:t>
            </a:r>
            <a:r>
              <a:rPr lang="en-US" dirty="0"/>
              <a:t>, </a:t>
            </a:r>
            <a:r>
              <a:rPr lang="en-US" dirty="0" err="1"/>
              <a:t>SpeedComponent</a:t>
            </a:r>
            <a:r>
              <a:rPr lang="en-US" dirty="0"/>
              <a:t>, and </a:t>
            </a:r>
            <a:r>
              <a:rPr lang="en-US" dirty="0" err="1"/>
              <a:t>TemperatureComponent</a:t>
            </a:r>
            <a:r>
              <a:rPr lang="en-US" dirty="0"/>
              <a:t> all have the ability to utilize [(</a:t>
            </a:r>
            <a:r>
              <a:rPr lang="en-US" dirty="0" err="1"/>
              <a:t>ngModel</a:t>
            </a:r>
            <a:r>
              <a:rPr lang="en-US" dirty="0"/>
              <a:t>)], which comes from the </a:t>
            </a:r>
            <a:r>
              <a:rPr lang="en-US" dirty="0" err="1"/>
              <a:t>FormsModule</a:t>
            </a:r>
            <a:endParaRPr lang="en-US" dirty="0"/>
          </a:p>
        </p:txBody>
      </p:sp>
    </p:spTree>
    <p:extLst>
      <p:ext uri="{BB962C8B-B14F-4D97-AF65-F5344CB8AC3E}">
        <p14:creationId xmlns:p14="http://schemas.microsoft.com/office/powerpoint/2010/main" val="181957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6A18-6355-4989-9985-395E366F1ECE}"/>
              </a:ext>
            </a:extLst>
          </p:cNvPr>
          <p:cNvSpPr>
            <a:spLocks noGrp="1"/>
          </p:cNvSpPr>
          <p:nvPr>
            <p:ph type="title"/>
          </p:nvPr>
        </p:nvSpPr>
        <p:spPr/>
        <p:txBody>
          <a:bodyPr/>
          <a:lstStyle/>
          <a:p>
            <a:r>
              <a:rPr lang="en-US" dirty="0"/>
              <a:t>Angular Services</a:t>
            </a:r>
          </a:p>
        </p:txBody>
      </p:sp>
      <p:sp>
        <p:nvSpPr>
          <p:cNvPr id="3" name="Content Placeholder 2">
            <a:extLst>
              <a:ext uri="{FF2B5EF4-FFF2-40B4-BE49-F238E27FC236}">
                <a16:creationId xmlns:a16="http://schemas.microsoft.com/office/drawing/2014/main" id="{60603914-33FA-4A8F-A9A6-6E8B6EB69293}"/>
              </a:ext>
            </a:extLst>
          </p:cNvPr>
          <p:cNvSpPr>
            <a:spLocks noGrp="1"/>
          </p:cNvSpPr>
          <p:nvPr>
            <p:ph idx="1"/>
          </p:nvPr>
        </p:nvSpPr>
        <p:spPr/>
        <p:txBody>
          <a:bodyPr/>
          <a:lstStyle/>
          <a:p>
            <a:r>
              <a:rPr lang="en-US" dirty="0"/>
              <a:t>Similar to our design choice on the backend, we should also segregate what is responsible for the “view” of our frontend app from other functionality such as sending HTTP requests and receiving responses.</a:t>
            </a:r>
          </a:p>
          <a:p>
            <a:r>
              <a:rPr lang="en-US" dirty="0"/>
              <a:t>More complicated business logic will typically go into a “service” layer</a:t>
            </a:r>
          </a:p>
          <a:p>
            <a:r>
              <a:rPr lang="en-US" dirty="0"/>
              <a:t>You can think of the components as being a “presentation” layer</a:t>
            </a:r>
          </a:p>
          <a:p>
            <a:endParaRPr lang="en-US" dirty="0"/>
          </a:p>
          <a:p>
            <a:pPr marL="0" indent="0">
              <a:buNone/>
            </a:pPr>
            <a:r>
              <a:rPr lang="en-US" dirty="0"/>
              <a:t>Angular utilizes dependency injection in order to provide these service objects to components.</a:t>
            </a:r>
          </a:p>
        </p:txBody>
      </p:sp>
    </p:spTree>
    <p:extLst>
      <p:ext uri="{BB962C8B-B14F-4D97-AF65-F5344CB8AC3E}">
        <p14:creationId xmlns:p14="http://schemas.microsoft.com/office/powerpoint/2010/main" val="2280857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D818-D314-4E1F-95C5-F9489DBD414F}"/>
              </a:ext>
            </a:extLst>
          </p:cNvPr>
          <p:cNvSpPr>
            <a:spLocks noGrp="1"/>
          </p:cNvSpPr>
          <p:nvPr>
            <p:ph type="title"/>
          </p:nvPr>
        </p:nvSpPr>
        <p:spPr/>
        <p:txBody>
          <a:bodyPr/>
          <a:lstStyle/>
          <a:p>
            <a:r>
              <a:rPr lang="en-US" dirty="0"/>
              <a:t>Revisiting Week 1 (Dependency Injection)</a:t>
            </a:r>
          </a:p>
        </p:txBody>
      </p:sp>
      <p:sp>
        <p:nvSpPr>
          <p:cNvPr id="3" name="Content Placeholder 2">
            <a:extLst>
              <a:ext uri="{FF2B5EF4-FFF2-40B4-BE49-F238E27FC236}">
                <a16:creationId xmlns:a16="http://schemas.microsoft.com/office/drawing/2014/main" id="{5DABB039-15D5-45B7-A20C-332BEC84C2A1}"/>
              </a:ext>
            </a:extLst>
          </p:cNvPr>
          <p:cNvSpPr>
            <a:spLocks noGrp="1"/>
          </p:cNvSpPr>
          <p:nvPr>
            <p:ph idx="1"/>
          </p:nvPr>
        </p:nvSpPr>
        <p:spPr>
          <a:xfrm>
            <a:off x="838200" y="1457490"/>
            <a:ext cx="10515600" cy="4351338"/>
          </a:xfrm>
        </p:spPr>
        <p:txBody>
          <a:bodyPr/>
          <a:lstStyle/>
          <a:p>
            <a:r>
              <a:rPr lang="en-US" dirty="0"/>
              <a:t>Dependency Injection: passing in dependencies from an external source</a:t>
            </a:r>
          </a:p>
          <a:p>
            <a:r>
              <a:rPr lang="en-US" dirty="0"/>
              <a:t>In week 1, we saw the use of a parameterized constructor to pass in another object from outside into the object that we are currently instantiating with the constructor</a:t>
            </a:r>
          </a:p>
          <a:p>
            <a:pPr marL="0" indent="0">
              <a:buNone/>
            </a:pPr>
            <a:endParaRPr lang="en-US" dirty="0"/>
          </a:p>
        </p:txBody>
      </p:sp>
      <p:pic>
        <p:nvPicPr>
          <p:cNvPr id="5" name="Picture 4">
            <a:extLst>
              <a:ext uri="{FF2B5EF4-FFF2-40B4-BE49-F238E27FC236}">
                <a16:creationId xmlns:a16="http://schemas.microsoft.com/office/drawing/2014/main" id="{D611E3F6-503E-4E58-9727-CB57D0BE2ACB}"/>
              </a:ext>
            </a:extLst>
          </p:cNvPr>
          <p:cNvPicPr>
            <a:picLocks noChangeAspect="1"/>
          </p:cNvPicPr>
          <p:nvPr/>
        </p:nvPicPr>
        <p:blipFill>
          <a:blip r:embed="rId2"/>
          <a:stretch>
            <a:fillRect/>
          </a:stretch>
        </p:blipFill>
        <p:spPr>
          <a:xfrm>
            <a:off x="3000375" y="3633159"/>
            <a:ext cx="6191250" cy="2705100"/>
          </a:xfrm>
          <a:prstGeom prst="rect">
            <a:avLst/>
          </a:prstGeom>
        </p:spPr>
      </p:pic>
    </p:spTree>
    <p:extLst>
      <p:ext uri="{BB962C8B-B14F-4D97-AF65-F5344CB8AC3E}">
        <p14:creationId xmlns:p14="http://schemas.microsoft.com/office/powerpoint/2010/main" val="12502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EF2F-7BD6-41D7-BC33-D982AEC23E70}"/>
              </a:ext>
            </a:extLst>
          </p:cNvPr>
          <p:cNvSpPr>
            <a:spLocks noGrp="1"/>
          </p:cNvSpPr>
          <p:nvPr>
            <p:ph type="title"/>
          </p:nvPr>
        </p:nvSpPr>
        <p:spPr/>
        <p:txBody>
          <a:bodyPr/>
          <a:lstStyle/>
          <a:p>
            <a:r>
              <a:rPr lang="en-US" dirty="0" err="1"/>
              <a:t>RxJS</a:t>
            </a:r>
            <a:r>
              <a:rPr lang="en-US" dirty="0"/>
              <a:t> Observables</a:t>
            </a:r>
          </a:p>
        </p:txBody>
      </p:sp>
      <p:sp>
        <p:nvSpPr>
          <p:cNvPr id="3" name="Content Placeholder 2">
            <a:extLst>
              <a:ext uri="{FF2B5EF4-FFF2-40B4-BE49-F238E27FC236}">
                <a16:creationId xmlns:a16="http://schemas.microsoft.com/office/drawing/2014/main" id="{3BF4EB06-C1C2-487F-BF1F-C830DFB21088}"/>
              </a:ext>
            </a:extLst>
          </p:cNvPr>
          <p:cNvSpPr>
            <a:spLocks noGrp="1"/>
          </p:cNvSpPr>
          <p:nvPr>
            <p:ph idx="1"/>
          </p:nvPr>
        </p:nvSpPr>
        <p:spPr/>
        <p:txBody>
          <a:bodyPr/>
          <a:lstStyle/>
          <a:p>
            <a:r>
              <a:rPr lang="en-US" dirty="0"/>
              <a:t>Similar to promises, but can have multiple values instead of one, OVER TIME</a:t>
            </a:r>
          </a:p>
          <a:p>
            <a:r>
              <a:rPr lang="en-US" dirty="0"/>
              <a:t>You can process the data through a pipeline using operators</a:t>
            </a:r>
          </a:p>
          <a:p>
            <a:pPr lvl="1"/>
            <a:r>
              <a:rPr lang="en-US" dirty="0"/>
              <a:t>There are TONS of different operators available</a:t>
            </a:r>
          </a:p>
          <a:p>
            <a:r>
              <a:rPr lang="en-US" dirty="0"/>
              <a:t>Observables can be cancelled, Promises cannot</a:t>
            </a:r>
          </a:p>
          <a:p>
            <a:r>
              <a:rPr lang="en-US" dirty="0"/>
              <a:t>Overall, however, promises and observables are pretty similar</a:t>
            </a:r>
          </a:p>
          <a:p>
            <a:pPr lvl="1"/>
            <a:r>
              <a:rPr lang="en-US" dirty="0"/>
              <a:t>You can actually convert from an observable to a Promise</a:t>
            </a:r>
          </a:p>
          <a:p>
            <a:pPr lvl="1"/>
            <a:r>
              <a:rPr lang="en-US" dirty="0"/>
              <a:t>But, this should only be done when you are expecting a single value from the Observable (such as when utilizing </a:t>
            </a:r>
            <a:r>
              <a:rPr lang="en-US" dirty="0" err="1"/>
              <a:t>HttpClient</a:t>
            </a:r>
            <a:r>
              <a:rPr lang="en-US" dirty="0"/>
              <a:t>)</a:t>
            </a:r>
          </a:p>
          <a:p>
            <a:pPr marL="0" indent="0">
              <a:buNone/>
            </a:pPr>
            <a:endParaRPr lang="en-US" dirty="0"/>
          </a:p>
        </p:txBody>
      </p:sp>
    </p:spTree>
    <p:extLst>
      <p:ext uri="{BB962C8B-B14F-4D97-AF65-F5344CB8AC3E}">
        <p14:creationId xmlns:p14="http://schemas.microsoft.com/office/powerpoint/2010/main" val="174002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57C6-0F19-468A-89BC-A3B400C55DC4}"/>
              </a:ext>
            </a:extLst>
          </p:cNvPr>
          <p:cNvSpPr>
            <a:spLocks noGrp="1"/>
          </p:cNvSpPr>
          <p:nvPr>
            <p:ph type="title"/>
          </p:nvPr>
        </p:nvSpPr>
        <p:spPr/>
        <p:txBody>
          <a:bodyPr/>
          <a:lstStyle/>
          <a:p>
            <a:r>
              <a:rPr lang="en-US" dirty="0" err="1"/>
              <a:t>RxJs</a:t>
            </a:r>
            <a:r>
              <a:rPr lang="en-US" dirty="0"/>
              <a:t> Subjects</a:t>
            </a:r>
          </a:p>
        </p:txBody>
      </p:sp>
      <p:sp>
        <p:nvSpPr>
          <p:cNvPr id="3" name="Content Placeholder 2">
            <a:extLst>
              <a:ext uri="{FF2B5EF4-FFF2-40B4-BE49-F238E27FC236}">
                <a16:creationId xmlns:a16="http://schemas.microsoft.com/office/drawing/2014/main" id="{90592698-7AED-49B0-B2FC-CAB275313D33}"/>
              </a:ext>
            </a:extLst>
          </p:cNvPr>
          <p:cNvSpPr>
            <a:spLocks noGrp="1"/>
          </p:cNvSpPr>
          <p:nvPr>
            <p:ph idx="1"/>
          </p:nvPr>
        </p:nvSpPr>
        <p:spPr/>
        <p:txBody>
          <a:bodyPr/>
          <a:lstStyle/>
          <a:p>
            <a:r>
              <a:rPr lang="en-US" dirty="0"/>
              <a:t>Follows the pattern of pub-sub (publisher-subscriber)</a:t>
            </a:r>
          </a:p>
          <a:p>
            <a:r>
              <a:rPr lang="en-US" dirty="0"/>
              <a:t>We can publish values to a subject (using .next(&lt;value&gt;))</a:t>
            </a:r>
          </a:p>
          <a:p>
            <a:r>
              <a:rPr lang="en-US" dirty="0"/>
              <a:t>Any subscriber to the subject (subscribers are also known as observers) will then receive that “update”</a:t>
            </a:r>
          </a:p>
          <a:p>
            <a:pPr lvl="1"/>
            <a:r>
              <a:rPr lang="en-US" dirty="0"/>
              <a:t>An analogy would be a weather channel where you publish weather updates to all viewers or listeners</a:t>
            </a:r>
          </a:p>
        </p:txBody>
      </p:sp>
    </p:spTree>
    <p:extLst>
      <p:ext uri="{BB962C8B-B14F-4D97-AF65-F5344CB8AC3E}">
        <p14:creationId xmlns:p14="http://schemas.microsoft.com/office/powerpoint/2010/main" val="282230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11D-6D3D-460C-8B0B-2D173143CB86}"/>
              </a:ext>
            </a:extLst>
          </p:cNvPr>
          <p:cNvSpPr>
            <a:spLocks noGrp="1"/>
          </p:cNvSpPr>
          <p:nvPr>
            <p:ph type="title"/>
          </p:nvPr>
        </p:nvSpPr>
        <p:spPr/>
        <p:txBody>
          <a:bodyPr/>
          <a:lstStyle/>
          <a:p>
            <a:r>
              <a:rPr lang="en-US" dirty="0"/>
              <a:t>Angular Bootstrapping Process</a:t>
            </a:r>
          </a:p>
        </p:txBody>
      </p:sp>
      <p:sp>
        <p:nvSpPr>
          <p:cNvPr id="3" name="Content Placeholder 2">
            <a:extLst>
              <a:ext uri="{FF2B5EF4-FFF2-40B4-BE49-F238E27FC236}">
                <a16:creationId xmlns:a16="http://schemas.microsoft.com/office/drawing/2014/main" id="{1B564EFC-02DF-4027-B86B-549255814C3C}"/>
              </a:ext>
            </a:extLst>
          </p:cNvPr>
          <p:cNvSpPr>
            <a:spLocks noGrp="1"/>
          </p:cNvSpPr>
          <p:nvPr>
            <p:ph idx="1"/>
          </p:nvPr>
        </p:nvSpPr>
        <p:spPr/>
        <p:txBody>
          <a:bodyPr/>
          <a:lstStyle/>
          <a:p>
            <a:r>
              <a:rPr lang="en-US" dirty="0"/>
              <a:t>“Bootstrapping”: The process of starting up an Angular application</a:t>
            </a:r>
          </a:p>
          <a:p>
            <a:r>
              <a:rPr lang="en-US" dirty="0"/>
              <a:t>Steps:</a:t>
            </a:r>
          </a:p>
          <a:p>
            <a:pPr lvl="1"/>
            <a:r>
              <a:rPr lang="en-US" dirty="0" err="1"/>
              <a:t>main.ts</a:t>
            </a:r>
            <a:r>
              <a:rPr lang="en-US" dirty="0"/>
              <a:t> serves as the entry point in the Application</a:t>
            </a:r>
          </a:p>
          <a:p>
            <a:pPr lvl="2"/>
            <a:r>
              <a:rPr lang="en-US" dirty="0"/>
              <a:t>We see code in </a:t>
            </a:r>
            <a:r>
              <a:rPr lang="en-US" dirty="0" err="1"/>
              <a:t>main.ts</a:t>
            </a:r>
            <a:r>
              <a:rPr lang="en-US" dirty="0"/>
              <a:t> that will load up the root module that is known as the </a:t>
            </a:r>
            <a:r>
              <a:rPr lang="en-US" dirty="0" err="1"/>
              <a:t>AppModule</a:t>
            </a:r>
            <a:r>
              <a:rPr lang="en-US" dirty="0"/>
              <a:t> (</a:t>
            </a:r>
            <a:r>
              <a:rPr lang="en-US" dirty="0" err="1"/>
              <a:t>app.module.ts</a:t>
            </a:r>
            <a:r>
              <a:rPr lang="en-US" dirty="0"/>
              <a:t>)</a:t>
            </a:r>
          </a:p>
          <a:p>
            <a:pPr lvl="1"/>
            <a:r>
              <a:rPr lang="en-US" dirty="0"/>
              <a:t>Inside of </a:t>
            </a:r>
            <a:r>
              <a:rPr lang="en-US" dirty="0" err="1"/>
              <a:t>app.module.ts</a:t>
            </a:r>
            <a:r>
              <a:rPr lang="en-US" dirty="0"/>
              <a:t>, we see that </a:t>
            </a:r>
            <a:r>
              <a:rPr lang="en-US" dirty="0" err="1"/>
              <a:t>AppComponent</a:t>
            </a:r>
            <a:r>
              <a:rPr lang="en-US" dirty="0"/>
              <a:t> is designated to be “bootstrapped”</a:t>
            </a:r>
          </a:p>
          <a:p>
            <a:pPr lvl="1"/>
            <a:r>
              <a:rPr lang="en-US" dirty="0"/>
              <a:t>Angular will then analyze the </a:t>
            </a:r>
            <a:r>
              <a:rPr lang="en-US" dirty="0" err="1"/>
              <a:t>AppComponent</a:t>
            </a:r>
            <a:r>
              <a:rPr lang="en-US" dirty="0"/>
              <a:t> to find that it utilizes the `app-root` selector as its element tag</a:t>
            </a:r>
          </a:p>
          <a:p>
            <a:pPr lvl="1"/>
            <a:r>
              <a:rPr lang="en-US" dirty="0"/>
              <a:t>Index.html is then loaded onto the browser and then Angular will render whatever is inside of app-root as well</a:t>
            </a:r>
          </a:p>
        </p:txBody>
      </p:sp>
    </p:spTree>
    <p:extLst>
      <p:ext uri="{BB962C8B-B14F-4D97-AF65-F5344CB8AC3E}">
        <p14:creationId xmlns:p14="http://schemas.microsoft.com/office/powerpoint/2010/main" val="16411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3EBD-A634-489C-9101-AE0EDB604775}"/>
              </a:ext>
            </a:extLst>
          </p:cNvPr>
          <p:cNvSpPr>
            <a:spLocks noGrp="1"/>
          </p:cNvSpPr>
          <p:nvPr>
            <p:ph type="title"/>
          </p:nvPr>
        </p:nvSpPr>
        <p:spPr/>
        <p:txBody>
          <a:bodyPr/>
          <a:lstStyle/>
          <a:p>
            <a:r>
              <a:rPr lang="en-US" dirty="0"/>
              <a:t>1-way data binding</a:t>
            </a:r>
          </a:p>
        </p:txBody>
      </p:sp>
      <p:sp>
        <p:nvSpPr>
          <p:cNvPr id="3" name="Content Placeholder 2">
            <a:extLst>
              <a:ext uri="{FF2B5EF4-FFF2-40B4-BE49-F238E27FC236}">
                <a16:creationId xmlns:a16="http://schemas.microsoft.com/office/drawing/2014/main" id="{146F2D69-62D5-45E2-B4CA-F4E778B9D8EA}"/>
              </a:ext>
            </a:extLst>
          </p:cNvPr>
          <p:cNvSpPr>
            <a:spLocks noGrp="1"/>
          </p:cNvSpPr>
          <p:nvPr>
            <p:ph idx="1"/>
          </p:nvPr>
        </p:nvSpPr>
        <p:spPr/>
        <p:txBody>
          <a:bodyPr/>
          <a:lstStyle/>
          <a:p>
            <a:pPr marL="0" indent="0">
              <a:buNone/>
            </a:pPr>
            <a:r>
              <a:rPr lang="en-US" dirty="0"/>
              <a:t>There are 3 different ways of doing data binding:</a:t>
            </a:r>
          </a:p>
          <a:p>
            <a:pPr marL="514350" indent="-514350">
              <a:buAutoNum type="arabicPeriod"/>
            </a:pPr>
            <a:r>
              <a:rPr lang="en-US" dirty="0"/>
              <a:t>Event Binding: allows us to easily listen for events being emitted from elements in our template, and make use of methods in our component. We can use this to pass data from inputs to variables inside our component </a:t>
            </a:r>
            <a:r>
              <a:rPr lang="en-US" b="1" dirty="0"/>
              <a:t>(template to component)</a:t>
            </a:r>
          </a:p>
          <a:p>
            <a:pPr marL="514350" indent="-514350">
              <a:buAutoNum type="arabicPeriod"/>
            </a:pPr>
            <a:r>
              <a:rPr lang="en-US" dirty="0"/>
              <a:t>String Interpolation: passing values from our component to our template to be displayed </a:t>
            </a:r>
            <a:r>
              <a:rPr lang="en-US" b="1" dirty="0"/>
              <a:t>(component to template)</a:t>
            </a:r>
          </a:p>
          <a:p>
            <a:pPr marL="514350" indent="-514350">
              <a:buAutoNum type="arabicPeriod"/>
            </a:pPr>
            <a:r>
              <a:rPr lang="en-US" dirty="0"/>
              <a:t>Property Binding: passing values from our component to an element’s attribute in our template </a:t>
            </a:r>
            <a:r>
              <a:rPr lang="en-US" b="1" dirty="0"/>
              <a:t>(component to template)</a:t>
            </a:r>
          </a:p>
        </p:txBody>
      </p:sp>
    </p:spTree>
    <p:extLst>
      <p:ext uri="{BB962C8B-B14F-4D97-AF65-F5344CB8AC3E}">
        <p14:creationId xmlns:p14="http://schemas.microsoft.com/office/powerpoint/2010/main" val="85541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219-4D46-4B8B-A82E-05572C353F72}"/>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606FF6E0-3508-4BC7-B4C4-82D3F6C50A13}"/>
              </a:ext>
            </a:extLst>
          </p:cNvPr>
          <p:cNvSpPr>
            <a:spLocks noGrp="1"/>
          </p:cNvSpPr>
          <p:nvPr>
            <p:ph idx="1"/>
          </p:nvPr>
        </p:nvSpPr>
        <p:spPr/>
        <p:txBody>
          <a:bodyPr/>
          <a:lstStyle/>
          <a:p>
            <a:r>
              <a:rPr lang="en-US" dirty="0"/>
              <a:t>Directives are a construct of Angular. They “direct” elements on what to do. There are 3 different types of directives:</a:t>
            </a:r>
          </a:p>
          <a:p>
            <a:pPr lvl="1"/>
            <a:r>
              <a:rPr lang="en-US" dirty="0"/>
              <a:t>Components: components are themselves directives. People don’t usually think of components as being directives, but they essentially “direct” the </a:t>
            </a:r>
            <a:r>
              <a:rPr lang="en-US" dirty="0" err="1"/>
              <a:t>dom</a:t>
            </a:r>
            <a:r>
              <a:rPr lang="en-US" dirty="0"/>
              <a:t> to render the template of the component</a:t>
            </a:r>
          </a:p>
          <a:p>
            <a:pPr lvl="1"/>
            <a:r>
              <a:rPr lang="en-US" dirty="0"/>
              <a:t>Structural Directives: used to manipulate and change the **structure** of the DOM, hence why it is “structural”</a:t>
            </a:r>
          </a:p>
          <a:p>
            <a:pPr lvl="1"/>
            <a:r>
              <a:rPr lang="en-US" dirty="0"/>
              <a:t>Attribute Directives: used to change the look and behavior of elements</a:t>
            </a:r>
          </a:p>
        </p:txBody>
      </p:sp>
    </p:spTree>
    <p:extLst>
      <p:ext uri="{BB962C8B-B14F-4D97-AF65-F5344CB8AC3E}">
        <p14:creationId xmlns:p14="http://schemas.microsoft.com/office/powerpoint/2010/main" val="21053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9F57-8EB8-4B7D-880C-0675663232FD}"/>
              </a:ext>
            </a:extLst>
          </p:cNvPr>
          <p:cNvSpPr>
            <a:spLocks noGrp="1"/>
          </p:cNvSpPr>
          <p:nvPr>
            <p:ph type="title"/>
          </p:nvPr>
        </p:nvSpPr>
        <p:spPr/>
        <p:txBody>
          <a:bodyPr/>
          <a:lstStyle/>
          <a:p>
            <a:r>
              <a:rPr lang="en-US" dirty="0"/>
              <a:t>Structural Directives</a:t>
            </a:r>
          </a:p>
        </p:txBody>
      </p:sp>
      <p:sp>
        <p:nvSpPr>
          <p:cNvPr id="3" name="Content Placeholder 2">
            <a:extLst>
              <a:ext uri="{FF2B5EF4-FFF2-40B4-BE49-F238E27FC236}">
                <a16:creationId xmlns:a16="http://schemas.microsoft.com/office/drawing/2014/main" id="{A33BAEDD-DAE9-410A-A538-815003FF9AFD}"/>
              </a:ext>
            </a:extLst>
          </p:cNvPr>
          <p:cNvSpPr>
            <a:spLocks noGrp="1"/>
          </p:cNvSpPr>
          <p:nvPr>
            <p:ph idx="1"/>
          </p:nvPr>
        </p:nvSpPr>
        <p:spPr/>
        <p:txBody>
          <a:bodyPr/>
          <a:lstStyle/>
          <a:p>
            <a:r>
              <a:rPr lang="en-US" dirty="0"/>
              <a:t>*</a:t>
            </a:r>
            <a:r>
              <a:rPr lang="en-US" dirty="0" err="1"/>
              <a:t>ngIf</a:t>
            </a:r>
            <a:r>
              <a:rPr lang="en-US" dirty="0"/>
              <a:t>: used for conditional rendering. If an element with this directive evaluates to false, it will not display</a:t>
            </a:r>
          </a:p>
          <a:p>
            <a:r>
              <a:rPr lang="en-US" dirty="0"/>
              <a:t>*</a:t>
            </a:r>
            <a:r>
              <a:rPr lang="en-US" dirty="0" err="1"/>
              <a:t>ngFor</a:t>
            </a:r>
            <a:endParaRPr lang="en-US" dirty="0"/>
          </a:p>
          <a:p>
            <a:r>
              <a:rPr lang="en-US" dirty="0" err="1"/>
              <a:t>ngSwitch</a:t>
            </a:r>
            <a:endParaRPr lang="en-US" dirty="0"/>
          </a:p>
          <a:p>
            <a:pPr lvl="1"/>
            <a:r>
              <a:rPr lang="en-US" dirty="0"/>
              <a:t>[</a:t>
            </a:r>
            <a:r>
              <a:rPr lang="en-US" dirty="0" err="1"/>
              <a:t>ngSwitch</a:t>
            </a:r>
            <a:r>
              <a:rPr lang="en-US" dirty="0"/>
              <a:t>]: attribute directive which controls…</a:t>
            </a:r>
          </a:p>
          <a:p>
            <a:pPr lvl="2"/>
            <a:r>
              <a:rPr lang="en-US" dirty="0"/>
              <a:t>*</a:t>
            </a:r>
            <a:r>
              <a:rPr lang="en-US" dirty="0" err="1"/>
              <a:t>ngSwitchCase</a:t>
            </a:r>
            <a:r>
              <a:rPr lang="en-US" dirty="0"/>
              <a:t>: structural</a:t>
            </a:r>
          </a:p>
          <a:p>
            <a:pPr lvl="2"/>
            <a:r>
              <a:rPr lang="en-US" dirty="0"/>
              <a:t>*</a:t>
            </a:r>
            <a:r>
              <a:rPr lang="en-US" dirty="0" err="1"/>
              <a:t>ngSwitchDefault</a:t>
            </a:r>
            <a:r>
              <a:rPr lang="en-US" dirty="0"/>
              <a:t>: structural</a:t>
            </a:r>
          </a:p>
        </p:txBody>
      </p:sp>
    </p:spTree>
    <p:extLst>
      <p:ext uri="{BB962C8B-B14F-4D97-AF65-F5344CB8AC3E}">
        <p14:creationId xmlns:p14="http://schemas.microsoft.com/office/powerpoint/2010/main" val="9113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0EDE-3A7F-47B7-B3DB-51D34E654A51}"/>
              </a:ext>
            </a:extLst>
          </p:cNvPr>
          <p:cNvSpPr>
            <a:spLocks noGrp="1"/>
          </p:cNvSpPr>
          <p:nvPr>
            <p:ph type="title"/>
          </p:nvPr>
        </p:nvSpPr>
        <p:spPr/>
        <p:txBody>
          <a:bodyPr/>
          <a:lstStyle/>
          <a:p>
            <a:r>
              <a:rPr lang="en-US" dirty="0"/>
              <a:t>Attribute Directives</a:t>
            </a:r>
          </a:p>
        </p:txBody>
      </p:sp>
      <p:sp>
        <p:nvSpPr>
          <p:cNvPr id="3" name="Content Placeholder 2">
            <a:extLst>
              <a:ext uri="{FF2B5EF4-FFF2-40B4-BE49-F238E27FC236}">
                <a16:creationId xmlns:a16="http://schemas.microsoft.com/office/drawing/2014/main" id="{CDD1E12A-50D3-4E91-8E6B-BEF1BF790CB0}"/>
              </a:ext>
            </a:extLst>
          </p:cNvPr>
          <p:cNvSpPr>
            <a:spLocks noGrp="1"/>
          </p:cNvSpPr>
          <p:nvPr>
            <p:ph idx="1"/>
          </p:nvPr>
        </p:nvSpPr>
        <p:spPr/>
        <p:txBody>
          <a:bodyPr/>
          <a:lstStyle/>
          <a:p>
            <a:r>
              <a:rPr lang="en-US" dirty="0"/>
              <a:t>The most common attribute directives are</a:t>
            </a:r>
          </a:p>
          <a:p>
            <a:pPr lvl="1"/>
            <a:r>
              <a:rPr lang="en-US" dirty="0" err="1"/>
              <a:t>ngClass</a:t>
            </a:r>
            <a:r>
              <a:rPr lang="en-US" dirty="0"/>
              <a:t>: used to apply a class to an element. But, </a:t>
            </a:r>
            <a:r>
              <a:rPr lang="en-US" dirty="0" err="1"/>
              <a:t>ngClass</a:t>
            </a:r>
            <a:r>
              <a:rPr lang="en-US" dirty="0"/>
              <a:t> enables us to link classes to our elements based on what is on the </a:t>
            </a:r>
            <a:r>
              <a:rPr lang="en-US" dirty="0" err="1"/>
              <a:t>component.ts</a:t>
            </a:r>
            <a:r>
              <a:rPr lang="en-US" dirty="0"/>
              <a:t> itself</a:t>
            </a:r>
          </a:p>
          <a:p>
            <a:pPr lvl="2"/>
            <a:r>
              <a:rPr lang="en-US" dirty="0"/>
              <a:t>You can pass in a string</a:t>
            </a:r>
          </a:p>
          <a:p>
            <a:pPr lvl="2"/>
            <a:r>
              <a:rPr lang="en-US" dirty="0"/>
              <a:t>An array of strings</a:t>
            </a:r>
          </a:p>
          <a:p>
            <a:pPr lvl="2"/>
            <a:r>
              <a:rPr lang="en-US" dirty="0"/>
              <a:t>An object w/ the properties being the classes and values being a Boolean</a:t>
            </a:r>
          </a:p>
          <a:p>
            <a:pPr lvl="1"/>
            <a:r>
              <a:rPr lang="en-US" dirty="0" err="1"/>
              <a:t>ngStyle</a:t>
            </a:r>
            <a:r>
              <a:rPr lang="en-US" dirty="0"/>
              <a:t>: used to apply some styling to an element. This takes in an object w/ the </a:t>
            </a:r>
            <a:r>
              <a:rPr lang="en-US" dirty="0" err="1"/>
              <a:t>css</a:t>
            </a:r>
            <a:r>
              <a:rPr lang="en-US" dirty="0"/>
              <a:t> property and a corresponding value (could be a ternary expression if you want to have different styles according to different conditions)</a:t>
            </a:r>
          </a:p>
        </p:txBody>
      </p:sp>
    </p:spTree>
    <p:extLst>
      <p:ext uri="{BB962C8B-B14F-4D97-AF65-F5344CB8AC3E}">
        <p14:creationId xmlns:p14="http://schemas.microsoft.com/office/powerpoint/2010/main" val="56793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B589-61C3-4C0D-9E21-2F766D0A6576}"/>
              </a:ext>
            </a:extLst>
          </p:cNvPr>
          <p:cNvSpPr>
            <a:spLocks noGrp="1"/>
          </p:cNvSpPr>
          <p:nvPr>
            <p:ph type="title"/>
          </p:nvPr>
        </p:nvSpPr>
        <p:spPr/>
        <p:txBody>
          <a:bodyPr/>
          <a:lstStyle/>
          <a:p>
            <a:r>
              <a:rPr lang="en-US" dirty="0"/>
              <a:t>Component Lifecycle Methods</a:t>
            </a:r>
          </a:p>
        </p:txBody>
      </p:sp>
      <p:sp>
        <p:nvSpPr>
          <p:cNvPr id="3" name="Content Placeholder 2">
            <a:extLst>
              <a:ext uri="{FF2B5EF4-FFF2-40B4-BE49-F238E27FC236}">
                <a16:creationId xmlns:a16="http://schemas.microsoft.com/office/drawing/2014/main" id="{C955E5FD-45BC-41CA-9DDD-0A3A73095BC5}"/>
              </a:ext>
            </a:extLst>
          </p:cNvPr>
          <p:cNvSpPr>
            <a:spLocks noGrp="1"/>
          </p:cNvSpPr>
          <p:nvPr>
            <p:ph idx="1"/>
          </p:nvPr>
        </p:nvSpPr>
        <p:spPr>
          <a:xfrm>
            <a:off x="759823" y="1390196"/>
            <a:ext cx="10515600" cy="4949643"/>
          </a:xfrm>
        </p:spPr>
        <p:txBody>
          <a:bodyPr/>
          <a:lstStyle/>
          <a:p>
            <a:r>
              <a:rPr lang="en-US" dirty="0"/>
              <a:t>Components have a lifecycle, from the creation of the component to the destruction of the component.</a:t>
            </a:r>
          </a:p>
          <a:p>
            <a:pPr lvl="1"/>
            <a:r>
              <a:rPr lang="en-US" dirty="0"/>
              <a:t>Components are created when they are rendered onto the screen, and destroyed when they are no longer being rendered</a:t>
            </a:r>
          </a:p>
          <a:p>
            <a:r>
              <a:rPr lang="en-US" dirty="0"/>
              <a:t>We have various methods that can run at different parts of the lifecycle:</a:t>
            </a:r>
          </a:p>
          <a:p>
            <a:pPr lvl="1"/>
            <a:r>
              <a:rPr lang="en-US" sz="1600" dirty="0"/>
              <a:t>Constructor: always executes first, ONCE</a:t>
            </a:r>
          </a:p>
          <a:p>
            <a:pPr lvl="1"/>
            <a:r>
              <a:rPr lang="en-US" sz="1600" dirty="0" err="1"/>
              <a:t>ngOnChanges</a:t>
            </a:r>
            <a:r>
              <a:rPr lang="en-US" sz="1600" dirty="0"/>
              <a:t>(): whenever input properties of a component change, this is called. Will be called multiple times during the lifetime of a component based on how many input property changes occur.</a:t>
            </a:r>
          </a:p>
          <a:p>
            <a:pPr lvl="1"/>
            <a:r>
              <a:rPr lang="en-US" sz="1600" dirty="0" err="1"/>
              <a:t>ngOnInit</a:t>
            </a:r>
            <a:r>
              <a:rPr lang="en-US" sz="1600" dirty="0"/>
              <a:t>(): called ONE TIME when the component is first initialized</a:t>
            </a:r>
          </a:p>
          <a:p>
            <a:pPr lvl="1"/>
            <a:r>
              <a:rPr lang="en-US" sz="1600" dirty="0" err="1"/>
              <a:t>ngDoCheck</a:t>
            </a:r>
            <a:r>
              <a:rPr lang="en-US" sz="1600" dirty="0"/>
              <a:t>(): called immediately after </a:t>
            </a:r>
            <a:r>
              <a:rPr lang="en-US" sz="1600" dirty="0" err="1"/>
              <a:t>ngOnChanges</a:t>
            </a:r>
            <a:r>
              <a:rPr lang="en-US" sz="1600" dirty="0"/>
              <a:t>() and during change detection runs so that we can implement our own custom actions for change detection</a:t>
            </a:r>
          </a:p>
          <a:p>
            <a:pPr lvl="1"/>
            <a:r>
              <a:rPr lang="en-US" sz="1600" dirty="0" err="1"/>
              <a:t>ngOnDestroy</a:t>
            </a:r>
            <a:r>
              <a:rPr lang="en-US" sz="1600" dirty="0"/>
              <a:t>(): called before Angular destroys a directive or component</a:t>
            </a:r>
          </a:p>
          <a:p>
            <a:pPr lvl="1"/>
            <a:endParaRPr lang="en-US" dirty="0"/>
          </a:p>
        </p:txBody>
      </p:sp>
    </p:spTree>
    <p:extLst>
      <p:ext uri="{BB962C8B-B14F-4D97-AF65-F5344CB8AC3E}">
        <p14:creationId xmlns:p14="http://schemas.microsoft.com/office/powerpoint/2010/main" val="101946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D8F8D-1715-4877-AF8B-F4301B226D49}"/>
              </a:ext>
            </a:extLst>
          </p:cNvPr>
          <p:cNvSpPr txBox="1"/>
          <p:nvPr/>
        </p:nvSpPr>
        <p:spPr>
          <a:xfrm>
            <a:off x="1118584" y="305022"/>
            <a:ext cx="2370338" cy="646331"/>
          </a:xfrm>
          <a:prstGeom prst="rect">
            <a:avLst/>
          </a:prstGeom>
          <a:noFill/>
        </p:spPr>
        <p:txBody>
          <a:bodyPr wrap="square" rtlCol="0">
            <a:spAutoFit/>
          </a:bodyPr>
          <a:lstStyle/>
          <a:p>
            <a:r>
              <a:rPr lang="en-US" dirty="0"/>
              <a:t>When we first create a component…</a:t>
            </a:r>
          </a:p>
        </p:txBody>
      </p:sp>
      <p:sp>
        <p:nvSpPr>
          <p:cNvPr id="5" name="Rectangle 4">
            <a:extLst>
              <a:ext uri="{FF2B5EF4-FFF2-40B4-BE49-F238E27FC236}">
                <a16:creationId xmlns:a16="http://schemas.microsoft.com/office/drawing/2014/main" id="{4BCB44BF-FC94-488A-8D89-B0BEEE519C0E}"/>
              </a:ext>
            </a:extLst>
          </p:cNvPr>
          <p:cNvSpPr/>
          <p:nvPr/>
        </p:nvSpPr>
        <p:spPr>
          <a:xfrm>
            <a:off x="1118584" y="1146570"/>
            <a:ext cx="2095131"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called</a:t>
            </a:r>
          </a:p>
        </p:txBody>
      </p:sp>
      <p:sp>
        <p:nvSpPr>
          <p:cNvPr id="6" name="Rectangle 5">
            <a:extLst>
              <a:ext uri="{FF2B5EF4-FFF2-40B4-BE49-F238E27FC236}">
                <a16:creationId xmlns:a16="http://schemas.microsoft.com/office/drawing/2014/main" id="{10EDA6BE-C71C-4183-B5D7-78092D4A8E9D}"/>
              </a:ext>
            </a:extLst>
          </p:cNvPr>
          <p:cNvSpPr/>
          <p:nvPr/>
        </p:nvSpPr>
        <p:spPr>
          <a:xfrm>
            <a:off x="1118584" y="2433740"/>
            <a:ext cx="2095131" cy="10919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ngOnChanges</a:t>
            </a:r>
            <a:r>
              <a:rPr lang="en-US" dirty="0"/>
              <a:t> called</a:t>
            </a:r>
          </a:p>
        </p:txBody>
      </p:sp>
      <p:sp>
        <p:nvSpPr>
          <p:cNvPr id="7" name="Rectangle 6">
            <a:extLst>
              <a:ext uri="{FF2B5EF4-FFF2-40B4-BE49-F238E27FC236}">
                <a16:creationId xmlns:a16="http://schemas.microsoft.com/office/drawing/2014/main" id="{5FA6A0C8-6D14-400A-8C75-94901D633591}"/>
              </a:ext>
            </a:extLst>
          </p:cNvPr>
          <p:cNvSpPr/>
          <p:nvPr/>
        </p:nvSpPr>
        <p:spPr>
          <a:xfrm>
            <a:off x="1118583" y="3720910"/>
            <a:ext cx="2095131" cy="10919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ngInit</a:t>
            </a:r>
            <a:r>
              <a:rPr lang="en-US" dirty="0"/>
              <a:t> called</a:t>
            </a:r>
          </a:p>
        </p:txBody>
      </p:sp>
      <p:sp>
        <p:nvSpPr>
          <p:cNvPr id="8" name="Rectangle 7">
            <a:extLst>
              <a:ext uri="{FF2B5EF4-FFF2-40B4-BE49-F238E27FC236}">
                <a16:creationId xmlns:a16="http://schemas.microsoft.com/office/drawing/2014/main" id="{78748A1C-6CD9-4E9E-8016-82AFE13D8893}"/>
              </a:ext>
            </a:extLst>
          </p:cNvPr>
          <p:cNvSpPr/>
          <p:nvPr/>
        </p:nvSpPr>
        <p:spPr>
          <a:xfrm>
            <a:off x="1118583" y="5008080"/>
            <a:ext cx="2095131" cy="10919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ngDoCheck</a:t>
            </a:r>
            <a:r>
              <a:rPr lang="en-US" dirty="0"/>
              <a:t> called</a:t>
            </a:r>
          </a:p>
        </p:txBody>
      </p:sp>
      <p:sp>
        <p:nvSpPr>
          <p:cNvPr id="9" name="Rectangle 8">
            <a:extLst>
              <a:ext uri="{FF2B5EF4-FFF2-40B4-BE49-F238E27FC236}">
                <a16:creationId xmlns:a16="http://schemas.microsoft.com/office/drawing/2014/main" id="{7954A1BC-B11F-4310-96BA-CA0AAE65F975}"/>
              </a:ext>
            </a:extLst>
          </p:cNvPr>
          <p:cNvSpPr/>
          <p:nvPr/>
        </p:nvSpPr>
        <p:spPr>
          <a:xfrm>
            <a:off x="8392351" y="2337047"/>
            <a:ext cx="2095131"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ngOnDestroy</a:t>
            </a:r>
            <a:r>
              <a:rPr lang="en-US" dirty="0"/>
              <a:t> called</a:t>
            </a:r>
          </a:p>
        </p:txBody>
      </p:sp>
      <p:cxnSp>
        <p:nvCxnSpPr>
          <p:cNvPr id="11" name="Straight Arrow Connector 10">
            <a:extLst>
              <a:ext uri="{FF2B5EF4-FFF2-40B4-BE49-F238E27FC236}">
                <a16:creationId xmlns:a16="http://schemas.microsoft.com/office/drawing/2014/main" id="{BA7121E0-6BE5-496F-BCED-194577CB8BF2}"/>
              </a:ext>
            </a:extLst>
          </p:cNvPr>
          <p:cNvCxnSpPr/>
          <p:nvPr/>
        </p:nvCxnSpPr>
        <p:spPr>
          <a:xfrm>
            <a:off x="577049" y="1287262"/>
            <a:ext cx="0" cy="470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7607E1-56F9-4422-94B6-358084037F6D}"/>
              </a:ext>
            </a:extLst>
          </p:cNvPr>
          <p:cNvSpPr txBox="1"/>
          <p:nvPr/>
        </p:nvSpPr>
        <p:spPr>
          <a:xfrm>
            <a:off x="4617865" y="86933"/>
            <a:ext cx="2370338" cy="1200329"/>
          </a:xfrm>
          <a:prstGeom prst="rect">
            <a:avLst/>
          </a:prstGeom>
          <a:noFill/>
        </p:spPr>
        <p:txBody>
          <a:bodyPr wrap="square" rtlCol="0">
            <a:spAutoFit/>
          </a:bodyPr>
          <a:lstStyle/>
          <a:p>
            <a:r>
              <a:rPr lang="en-US" dirty="0"/>
              <a:t>While the component is running, and a change occurs w/ an </a:t>
            </a:r>
            <a:r>
              <a:rPr lang="en-US" b="1" dirty="0"/>
              <a:t>input property</a:t>
            </a:r>
            <a:r>
              <a:rPr lang="en-US" dirty="0"/>
              <a:t>,</a:t>
            </a:r>
          </a:p>
        </p:txBody>
      </p:sp>
      <p:sp>
        <p:nvSpPr>
          <p:cNvPr id="13" name="Rectangle 12">
            <a:extLst>
              <a:ext uri="{FF2B5EF4-FFF2-40B4-BE49-F238E27FC236}">
                <a16:creationId xmlns:a16="http://schemas.microsoft.com/office/drawing/2014/main" id="{9B990692-EA43-4330-AF77-F04D6A41989C}"/>
              </a:ext>
            </a:extLst>
          </p:cNvPr>
          <p:cNvSpPr/>
          <p:nvPr/>
        </p:nvSpPr>
        <p:spPr>
          <a:xfrm>
            <a:off x="4755468" y="1591841"/>
            <a:ext cx="2095131" cy="10919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ngOnChanges</a:t>
            </a:r>
            <a:r>
              <a:rPr lang="en-US" dirty="0"/>
              <a:t> called</a:t>
            </a:r>
          </a:p>
        </p:txBody>
      </p:sp>
      <p:sp>
        <p:nvSpPr>
          <p:cNvPr id="14" name="Rectangle 13">
            <a:extLst>
              <a:ext uri="{FF2B5EF4-FFF2-40B4-BE49-F238E27FC236}">
                <a16:creationId xmlns:a16="http://schemas.microsoft.com/office/drawing/2014/main" id="{F2F4AF0E-9F3F-4B84-8540-AEBA227EFA19}"/>
              </a:ext>
            </a:extLst>
          </p:cNvPr>
          <p:cNvSpPr/>
          <p:nvPr/>
        </p:nvSpPr>
        <p:spPr>
          <a:xfrm>
            <a:off x="4755467" y="2988373"/>
            <a:ext cx="2095131" cy="10919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ngDoCheck</a:t>
            </a:r>
            <a:r>
              <a:rPr lang="en-US" dirty="0"/>
              <a:t> called</a:t>
            </a:r>
          </a:p>
        </p:txBody>
      </p:sp>
      <p:cxnSp>
        <p:nvCxnSpPr>
          <p:cNvPr id="16" name="Straight Arrow Connector 15">
            <a:extLst>
              <a:ext uri="{FF2B5EF4-FFF2-40B4-BE49-F238E27FC236}">
                <a16:creationId xmlns:a16="http://schemas.microsoft.com/office/drawing/2014/main" id="{50866DC2-C807-45ED-97D7-A50AE3993EC2}"/>
              </a:ext>
            </a:extLst>
          </p:cNvPr>
          <p:cNvCxnSpPr/>
          <p:nvPr/>
        </p:nvCxnSpPr>
        <p:spPr>
          <a:xfrm>
            <a:off x="4385569" y="1591841"/>
            <a:ext cx="0" cy="248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790341-FF08-49EB-BC66-7B398E5CB2D6}"/>
              </a:ext>
            </a:extLst>
          </p:cNvPr>
          <p:cNvSpPr txBox="1"/>
          <p:nvPr/>
        </p:nvSpPr>
        <p:spPr>
          <a:xfrm>
            <a:off x="8392351" y="951353"/>
            <a:ext cx="1959010" cy="1200329"/>
          </a:xfrm>
          <a:prstGeom prst="rect">
            <a:avLst/>
          </a:prstGeom>
          <a:noFill/>
        </p:spPr>
        <p:txBody>
          <a:bodyPr wrap="square" rtlCol="0">
            <a:spAutoFit/>
          </a:bodyPr>
          <a:lstStyle/>
          <a:p>
            <a:r>
              <a:rPr lang="en-US" dirty="0"/>
              <a:t>When we are no longer rendering a component to the DOM,</a:t>
            </a:r>
          </a:p>
        </p:txBody>
      </p:sp>
    </p:spTree>
    <p:extLst>
      <p:ext uri="{BB962C8B-B14F-4D97-AF65-F5344CB8AC3E}">
        <p14:creationId xmlns:p14="http://schemas.microsoft.com/office/powerpoint/2010/main" val="35766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82F4-147C-47E2-8421-62D9DAC5D612}"/>
              </a:ext>
            </a:extLst>
          </p:cNvPr>
          <p:cNvSpPr>
            <a:spLocks noGrp="1"/>
          </p:cNvSpPr>
          <p:nvPr>
            <p:ph type="title"/>
          </p:nvPr>
        </p:nvSpPr>
        <p:spPr/>
        <p:txBody>
          <a:bodyPr/>
          <a:lstStyle/>
          <a:p>
            <a:r>
              <a:rPr lang="en-US" dirty="0"/>
              <a:t>Component Parent-child communication</a:t>
            </a:r>
          </a:p>
        </p:txBody>
      </p:sp>
      <p:sp>
        <p:nvSpPr>
          <p:cNvPr id="3" name="Content Placeholder 2">
            <a:extLst>
              <a:ext uri="{FF2B5EF4-FFF2-40B4-BE49-F238E27FC236}">
                <a16:creationId xmlns:a16="http://schemas.microsoft.com/office/drawing/2014/main" id="{4F4D072D-D79C-4410-B7C7-AEF209CF6EBA}"/>
              </a:ext>
            </a:extLst>
          </p:cNvPr>
          <p:cNvSpPr>
            <a:spLocks noGrp="1"/>
          </p:cNvSpPr>
          <p:nvPr>
            <p:ph idx="1"/>
          </p:nvPr>
        </p:nvSpPr>
        <p:spPr/>
        <p:txBody>
          <a:bodyPr/>
          <a:lstStyle/>
          <a:p>
            <a:r>
              <a:rPr lang="en-US" dirty="0"/>
              <a:t>In Angular, we have apps composed of MANY different components. Components can be nested inside other components. These nested components are the child components</a:t>
            </a:r>
          </a:p>
          <a:p>
            <a:r>
              <a:rPr lang="en-US" dirty="0"/>
              <a:t>So naturally, we might want to pass data from one component to another. So far, we have only been using a single component where we pass data from the template to the component object itself.</a:t>
            </a:r>
          </a:p>
        </p:txBody>
      </p:sp>
    </p:spTree>
    <p:extLst>
      <p:ext uri="{BB962C8B-B14F-4D97-AF65-F5344CB8AC3E}">
        <p14:creationId xmlns:p14="http://schemas.microsoft.com/office/powerpoint/2010/main" val="1138443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1386</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@NgModule Decorator</vt:lpstr>
      <vt:lpstr>Angular Bootstrapping Process</vt:lpstr>
      <vt:lpstr>1-way data binding</vt:lpstr>
      <vt:lpstr>Directives</vt:lpstr>
      <vt:lpstr>Structural Directives</vt:lpstr>
      <vt:lpstr>Attribute Directives</vt:lpstr>
      <vt:lpstr>Component Lifecycle Methods</vt:lpstr>
      <vt:lpstr>PowerPoint Presentation</vt:lpstr>
      <vt:lpstr>Component Parent-child communication</vt:lpstr>
      <vt:lpstr>Password Generator App</vt:lpstr>
      <vt:lpstr>Input Decorator (Parent-to-child communication)</vt:lpstr>
      <vt:lpstr>To introduce child-to-parent, let’s refactor our app again…</vt:lpstr>
      <vt:lpstr>Output Decorator (Child-to-parent communication)</vt:lpstr>
      <vt:lpstr>Two-way databinding</vt:lpstr>
      <vt:lpstr>Setting up 2-way databinding</vt:lpstr>
      <vt:lpstr>Angular Services</vt:lpstr>
      <vt:lpstr>Revisiting Week 1 (Dependency Injection)</vt:lpstr>
      <vt:lpstr>RxJS Observables</vt:lpstr>
      <vt:lpstr>RxJs Subjects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@NgModule Decorator</dc:title>
  <dc:creator>Bach Tran</dc:creator>
  <cp:lastModifiedBy>Bach Tran</cp:lastModifiedBy>
  <cp:revision>17</cp:revision>
  <dcterms:created xsi:type="dcterms:W3CDTF">2021-05-05T20:29:35Z</dcterms:created>
  <dcterms:modified xsi:type="dcterms:W3CDTF">2021-05-07T19:21:09Z</dcterms:modified>
</cp:coreProperties>
</file>