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648-E2D3-4261-BE26-30E4EF2F4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15DA-0CA7-4A91-9EEE-5CD2CF816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E3A4-D688-4D92-885E-B32DC83B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DF4D-70F3-46C8-BAF7-EC21D817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4D7AE-C6C2-4F46-B92A-7E8B637A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1727-C37F-47BA-9FFB-4B058295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5CF4B-E7DF-4080-82C7-D9771B85D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36F85-D289-4A26-8CAE-5C5598B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0D24-5E40-4A36-91D9-3F60EC74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57DE-14E8-4BE7-98C9-6EFE1461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27AE9-17A0-43B4-AB99-5DFF2CABD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5DF7F-C711-4BB6-9B47-E41FB93A2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AF2E-D91C-48DB-8E9F-39E33C4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D36F-E3E0-4F57-AFF9-99B8029A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13DC-06F1-46E8-9298-27DBBAEB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9C5-BE54-458D-BD98-B043EFCD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F602-EA4C-4B73-B0F9-4390139B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70DF-E199-4C49-9BD9-0581AD8D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8A00-123D-47FC-B305-F538C3EE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7437-296A-4297-9D1A-933FAFAD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5F34-D40C-41DE-97B2-7E903615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5F61-B220-4057-B815-B7297942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E3EF-D093-4BF3-9428-D959C872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CE85-F681-41C9-945D-EA98E6E8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259A-825E-4578-A10F-D63D83CD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46A-BD36-4F6B-8C6F-3F00D253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15E9-F449-458E-BCA9-B320B7FD4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D660C-F963-4A15-B117-31DF7840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F8344-75BB-4A2B-BB8E-145010C6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CE8B-832C-4266-9B83-6F95B303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5116C-CB91-4D69-88A8-DF32A9B5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681-5B59-4C71-AA49-C57730B7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E591-D32A-48EB-A78E-D60FE2097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4A5D-390B-44AF-82D0-74E1C5A7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B7B39-31D7-41AB-A7BB-47F291662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BB14B-90D2-4157-86BB-E0574B104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06FC1-A8FA-47CB-A560-931B6115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17E62-8486-4E66-AF55-C790E74E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66206-8B68-4019-8C89-715EF25F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6DDB-717E-44CA-B868-860BDA2E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99175-E90B-4FAE-81A6-540E9FD6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8AC1-38F8-4F60-A611-EB6DFFD1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1C58-BF08-48D9-8982-96FFFF44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AFF7D-B5A7-4DAA-A091-49B71ADA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240CB-C4BA-4E02-8FD2-36060A66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9FCF-76AD-4272-8966-0A8CDBBB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CC25-7EB4-4CDB-A283-7E974D06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F925-58DD-44CE-9BF4-8FD08082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52AA-F432-41A5-B7DB-F0CC2F63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8D02-308A-4B27-B656-2FEE4228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1ACEF-CA15-46CA-B189-9CE91DD4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4F03F-E2B6-4871-AB99-32DE4C02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40F4-5BE6-492A-AFC5-F0AD9BA5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D61BA-70AF-4CC9-BA30-D80DEB3E6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AD04-3486-4317-B9E3-0302C39D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BA6EA-1B78-46FC-B383-0C9539DA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07025-01CD-4708-A90B-66E505E3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85E1-5637-490A-8454-5119B2CF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9F408-6B1A-4D1C-8F71-5680C3FF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CD07-ACA9-4888-AE66-D9164AB5A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11E64-5FB7-4153-A1FC-9A4333D17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F909-F5A3-438D-9756-632D1068F51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36F9-5543-43A7-96AC-3292410D0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B2D8-CA87-44F4-9852-02AC8BD24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BD1CE-8208-4CC9-89AE-8BEE5C51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5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FB7FF3-D34D-4AF1-88BE-991FBC24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Changing String Values w/ Reflection (demo)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6381B-CA65-41F1-8FAC-F829E79ACEDD}"/>
              </a:ext>
            </a:extLst>
          </p:cNvPr>
          <p:cNvSpPr/>
          <p:nvPr/>
        </p:nvSpPr>
        <p:spPr>
          <a:xfrm>
            <a:off x="5738327" y="1959429"/>
            <a:ext cx="6055567" cy="46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ECE21-2020-4109-8B09-52403B3DF756}"/>
              </a:ext>
            </a:extLst>
          </p:cNvPr>
          <p:cNvSpPr/>
          <p:nvPr/>
        </p:nvSpPr>
        <p:spPr>
          <a:xfrm>
            <a:off x="6920917" y="4890782"/>
            <a:ext cx="4563611" cy="16020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Pool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F7663-68A9-422B-AB3B-5E4EF25D4E63}"/>
              </a:ext>
            </a:extLst>
          </p:cNvPr>
          <p:cNvSpPr/>
          <p:nvPr/>
        </p:nvSpPr>
        <p:spPr>
          <a:xfrm>
            <a:off x="2009861" y="1980000"/>
            <a:ext cx="2634143" cy="855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Object</a:t>
            </a:r>
          </a:p>
          <a:p>
            <a:pPr algn="ctr"/>
            <a:r>
              <a:rPr lang="en-US" dirty="0"/>
              <a:t>w/ value</a:t>
            </a:r>
          </a:p>
          <a:p>
            <a:pPr algn="ctr"/>
            <a:r>
              <a:rPr lang="en-US" dirty="0"/>
              <a:t>“Hello World!”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0DD11-31F3-44BB-87FD-D0F9808874E2}"/>
              </a:ext>
            </a:extLst>
          </p:cNvPr>
          <p:cNvSpPr txBox="1"/>
          <p:nvPr/>
        </p:nvSpPr>
        <p:spPr>
          <a:xfrm>
            <a:off x="1065402" y="3565321"/>
            <a:ext cx="12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62B1C-4F58-4648-8F18-04AE31EEBB3C}"/>
              </a:ext>
            </a:extLst>
          </p:cNvPr>
          <p:cNvCxnSpPr>
            <a:cxnSpLocks/>
          </p:cNvCxnSpPr>
          <p:nvPr/>
        </p:nvCxnSpPr>
        <p:spPr>
          <a:xfrm>
            <a:off x="1367406" y="3733102"/>
            <a:ext cx="8598715" cy="163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1BA21-5322-45F5-B881-724A53B8F018}"/>
              </a:ext>
            </a:extLst>
          </p:cNvPr>
          <p:cNvSpPr/>
          <p:nvPr/>
        </p:nvSpPr>
        <p:spPr>
          <a:xfrm>
            <a:off x="9803234" y="5112904"/>
            <a:ext cx="1550566" cy="10495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Object</a:t>
            </a:r>
          </a:p>
          <a:p>
            <a:pPr algn="ctr"/>
            <a:r>
              <a:rPr lang="en-US" dirty="0"/>
              <a:t>w/ value</a:t>
            </a:r>
          </a:p>
          <a:p>
            <a:pPr algn="ctr"/>
            <a:r>
              <a:rPr lang="en-US" dirty="0"/>
              <a:t>“HAHAHAHA”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E5D8B-160F-4044-864B-6C1EDF8B8555}"/>
              </a:ext>
            </a:extLst>
          </p:cNvPr>
          <p:cNvSpPr txBox="1"/>
          <p:nvPr/>
        </p:nvSpPr>
        <p:spPr>
          <a:xfrm>
            <a:off x="3976382" y="3254928"/>
            <a:ext cx="98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“Hello, World!”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A80FD-2E92-413C-8D6A-B9BB8F0D6EB4}"/>
              </a:ext>
            </a:extLst>
          </p:cNvPr>
          <p:cNvCxnSpPr/>
          <p:nvPr/>
        </p:nvCxnSpPr>
        <p:spPr>
          <a:xfrm>
            <a:off x="4823670" y="3842158"/>
            <a:ext cx="5142451" cy="183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BFEAD-7A92-453C-8D53-E51446FA2E83}"/>
              </a:ext>
            </a:extLst>
          </p:cNvPr>
          <p:cNvSpPr/>
          <p:nvPr/>
        </p:nvSpPr>
        <p:spPr>
          <a:xfrm>
            <a:off x="7139031" y="5112904"/>
            <a:ext cx="1145796" cy="83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“value”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E0537B-3EFC-4B9E-A219-B68AA920235E}"/>
              </a:ext>
            </a:extLst>
          </p:cNvPr>
          <p:cNvSpPr/>
          <p:nvPr/>
        </p:nvSpPr>
        <p:spPr>
          <a:xfrm>
            <a:off x="8284827" y="5943673"/>
            <a:ext cx="1270234" cy="47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“HAHAHAHA”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2EBA4-E01D-447E-8959-72F0754694AD}"/>
              </a:ext>
            </a:extLst>
          </p:cNvPr>
          <p:cNvSpPr txBox="1"/>
          <p:nvPr/>
        </p:nvSpPr>
        <p:spPr>
          <a:xfrm>
            <a:off x="3884103" y="4630723"/>
            <a:ext cx="10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“value”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E4A1D-4F21-408E-9344-F8705B64381D}"/>
              </a:ext>
            </a:extLst>
          </p:cNvPr>
          <p:cNvSpPr txBox="1"/>
          <p:nvPr/>
        </p:nvSpPr>
        <p:spPr>
          <a:xfrm>
            <a:off x="3729035" y="5252280"/>
            <a:ext cx="108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“HAHAHAHA”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7B52B-AB42-4BF0-8962-956FCAE57500}"/>
              </a:ext>
            </a:extLst>
          </p:cNvPr>
          <p:cNvCxnSpPr>
            <a:endCxn id="18" idx="1"/>
          </p:cNvCxnSpPr>
          <p:nvPr/>
        </p:nvCxnSpPr>
        <p:spPr>
          <a:xfrm>
            <a:off x="4471332" y="5691828"/>
            <a:ext cx="3813495" cy="48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386909-7A3D-4159-9324-B34855654ED9}"/>
              </a:ext>
            </a:extLst>
          </p:cNvPr>
          <p:cNvCxnSpPr>
            <a:cxnSpLocks/>
          </p:cNvCxnSpPr>
          <p:nvPr/>
        </p:nvCxnSpPr>
        <p:spPr>
          <a:xfrm>
            <a:off x="4609052" y="4797194"/>
            <a:ext cx="2863791" cy="468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3CC-86DE-4829-A2FE-E8AF9A07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Aside – Instantaneous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7C5B-37F8-4635-954D-38C440D8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414564"/>
            <a:ext cx="10515600" cy="4351338"/>
          </a:xfrm>
        </p:spPr>
        <p:txBody>
          <a:bodyPr/>
          <a:lstStyle/>
          <a:p>
            <a:r>
              <a:rPr lang="en-US" dirty="0"/>
              <a:t>Arrays are contiguous in memory</a:t>
            </a:r>
          </a:p>
          <a:p>
            <a:pPr lvl="1"/>
            <a:r>
              <a:rPr lang="en-US" dirty="0"/>
              <a:t>Therefore, Arrays are fixed in size</a:t>
            </a:r>
          </a:p>
          <a:p>
            <a:pPr lvl="1"/>
            <a:r>
              <a:rPr lang="en-US" dirty="0"/>
              <a:t>And because I know exactly what size each variable is in my Array</a:t>
            </a:r>
          </a:p>
          <a:p>
            <a:pPr lvl="1"/>
            <a:r>
              <a:rPr lang="en-US" dirty="0"/>
              <a:t>Ex. Int is 32 bits.. I can immediately do a calculation using the memory address of the start of the array, to jump to anywhere else in the array, “INSTANTLY”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C815F3-1CC2-46BB-B2E4-762DFEA1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8299"/>
              </p:ext>
            </p:extLst>
          </p:nvPr>
        </p:nvGraphicFramePr>
        <p:xfrm>
          <a:off x="1427993" y="3889261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07311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843963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4528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1543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5524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815240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777867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9586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73555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0421397"/>
                    </a:ext>
                  </a:extLst>
                </a:gridCol>
              </a:tblGrid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2741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51371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99785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86413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18622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26717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64166"/>
                  </a:ext>
                </a:extLst>
              </a:tr>
              <a:tr h="2998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2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9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2DA8-F016-4CC9-9BD8-4C6BC58F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ED91-787A-4725-810E-1DE860FB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other object inherits from the Object class</a:t>
            </a:r>
          </a:p>
          <a:p>
            <a:pPr lvl="1"/>
            <a:r>
              <a:rPr lang="en-US" dirty="0"/>
              <a:t>If you don’t extend from any class explicitly, then the Object class will be implicitly extended</a:t>
            </a:r>
          </a:p>
          <a:p>
            <a:pPr lvl="1"/>
            <a:r>
              <a:rPr lang="en-US" dirty="0"/>
              <a:t>Any class that explicitly extends from a class that is not Object will be indirectly inheriting from Object</a:t>
            </a:r>
          </a:p>
          <a:p>
            <a:r>
              <a:rPr lang="en-US" dirty="0"/>
              <a:t>Some important methods inside Object class: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(): returns a String that represents some sort of data for my object</a:t>
            </a:r>
          </a:p>
          <a:p>
            <a:pPr lvl="2"/>
            <a:r>
              <a:rPr lang="en-US" dirty="0"/>
              <a:t>You can typically override this method to print out the properties of an object, for example</a:t>
            </a:r>
          </a:p>
          <a:p>
            <a:pPr lvl="2"/>
            <a:r>
              <a:rPr lang="en-US" dirty="0"/>
              <a:t>Typically, you will let the IDE do this for you</a:t>
            </a:r>
          </a:p>
          <a:p>
            <a:pPr lvl="1"/>
            <a:r>
              <a:rPr lang="en-US" dirty="0"/>
              <a:t>equals(Object o): returns a Boolean based on some sort of equality</a:t>
            </a:r>
          </a:p>
          <a:p>
            <a:pPr lvl="1"/>
            <a:r>
              <a:rPr lang="en-US" dirty="0" err="1"/>
              <a:t>hashCode</a:t>
            </a:r>
            <a:r>
              <a:rPr lang="en-US" dirty="0"/>
              <a:t>(): returns some sort of hashed output</a:t>
            </a:r>
          </a:p>
          <a:p>
            <a:pPr lvl="1"/>
            <a:r>
              <a:rPr lang="en-US" dirty="0"/>
              <a:t>Whenever you override .equals(Object o), you should also override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3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7ADA-2A57-4C90-8A00-813FFD2D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D7EF-8BDF-477D-B8FB-68BB688F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some sort of hashing algorithm that takes an input and creates an output</a:t>
            </a:r>
          </a:p>
          <a:p>
            <a:r>
              <a:rPr lang="en-US" dirty="0"/>
              <a:t>What are the requirements for a hashing algorithm?</a:t>
            </a:r>
          </a:p>
          <a:p>
            <a:pPr lvl="1"/>
            <a:r>
              <a:rPr lang="en-US" dirty="0"/>
              <a:t>No matter how many times you run the hashing algorithm, given some input, the output should always be the same</a:t>
            </a:r>
          </a:p>
          <a:p>
            <a:pPr lvl="1"/>
            <a:r>
              <a:rPr lang="en-US" dirty="0"/>
              <a:t>You should not be able to go from the output to figure out what the input was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3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4CB1-EA69-479D-B43B-F30EE3DB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27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f(x) = x + 2 &lt;- This is NOT a hashing algorithm, because I can figure out what my input was from my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a simple example of a hashing algorithm:</a:t>
            </a:r>
          </a:p>
          <a:p>
            <a:pPr marL="0" indent="0">
              <a:buNone/>
            </a:pPr>
            <a:r>
              <a:rPr lang="en-US" dirty="0"/>
              <a:t>f(x) = x % 2</a:t>
            </a:r>
          </a:p>
          <a:p>
            <a:pPr marL="0" indent="0">
              <a:buNone/>
            </a:pPr>
            <a:r>
              <a:rPr lang="en-US" dirty="0"/>
              <a:t>f(?) = 1</a:t>
            </a:r>
          </a:p>
          <a:p>
            <a:pPr marL="0" indent="0">
              <a:buNone/>
            </a:pPr>
            <a:r>
              <a:rPr lang="en-US" dirty="0"/>
              <a:t>I cannot figure out what my input was based on the output</a:t>
            </a:r>
          </a:p>
          <a:p>
            <a:pPr marL="0" indent="0">
              <a:buNone/>
            </a:pPr>
            <a:r>
              <a:rPr lang="en-US" dirty="0"/>
              <a:t>Any ODD number that is an input.. Will be 1</a:t>
            </a:r>
          </a:p>
          <a:p>
            <a:pPr marL="0" indent="0">
              <a:buNone/>
            </a:pPr>
            <a:r>
              <a:rPr lang="en-US" dirty="0"/>
              <a:t>Any EVEN number that is an input.. Will be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8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E281-F638-4C0C-AE5F-4C6E2B0C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FC2B-C7F3-488E-A51A-915C2096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first letter of everyone’s first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FD5EC-7F36-41D6-B63D-C5E6A607E722}"/>
              </a:ext>
            </a:extLst>
          </p:cNvPr>
          <p:cNvSpPr/>
          <p:nvPr/>
        </p:nvSpPr>
        <p:spPr>
          <a:xfrm>
            <a:off x="729840" y="2657470"/>
            <a:ext cx="1585519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C843-EE8F-4914-953C-0EB47B7F4128}"/>
              </a:ext>
            </a:extLst>
          </p:cNvPr>
          <p:cNvSpPr/>
          <p:nvPr/>
        </p:nvSpPr>
        <p:spPr>
          <a:xfrm>
            <a:off x="838200" y="3883083"/>
            <a:ext cx="1585519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F1EC7-C5C8-42CC-803A-1D9486118146}"/>
              </a:ext>
            </a:extLst>
          </p:cNvPr>
          <p:cNvSpPr/>
          <p:nvPr/>
        </p:nvSpPr>
        <p:spPr>
          <a:xfrm>
            <a:off x="729841" y="5265738"/>
            <a:ext cx="1585519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Charlie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173CA6-4B6D-4892-91FB-861921F5EC27}"/>
              </a:ext>
            </a:extLst>
          </p:cNvPr>
          <p:cNvCxnSpPr/>
          <p:nvPr/>
        </p:nvCxnSpPr>
        <p:spPr>
          <a:xfrm>
            <a:off x="2541864" y="2994870"/>
            <a:ext cx="2340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6C2BDC-FE8A-441E-9D91-94549792AF84}"/>
              </a:ext>
            </a:extLst>
          </p:cNvPr>
          <p:cNvSpPr txBox="1"/>
          <p:nvPr/>
        </p:nvSpPr>
        <p:spPr>
          <a:xfrm>
            <a:off x="5098060" y="27621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7EE94-345B-448E-917A-031AAD80BAF0}"/>
              </a:ext>
            </a:extLst>
          </p:cNvPr>
          <p:cNvSpPr txBox="1"/>
          <p:nvPr/>
        </p:nvSpPr>
        <p:spPr>
          <a:xfrm>
            <a:off x="5067999" y="41723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035B4C-30D3-4647-A2C2-32397C4BFE6A}"/>
              </a:ext>
            </a:extLst>
          </p:cNvPr>
          <p:cNvCxnSpPr/>
          <p:nvPr/>
        </p:nvCxnSpPr>
        <p:spPr>
          <a:xfrm>
            <a:off x="2692866" y="4357061"/>
            <a:ext cx="2189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3A1D96-133B-432D-B5DB-496656CD9B32}"/>
              </a:ext>
            </a:extLst>
          </p:cNvPr>
          <p:cNvSpPr txBox="1"/>
          <p:nvPr/>
        </p:nvSpPr>
        <p:spPr>
          <a:xfrm>
            <a:off x="4976070" y="56341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8BCDD2-E3A1-4F9C-8E43-9E4192A96567}"/>
              </a:ext>
            </a:extLst>
          </p:cNvPr>
          <p:cNvCxnSpPr/>
          <p:nvPr/>
        </p:nvCxnSpPr>
        <p:spPr>
          <a:xfrm>
            <a:off x="2541864" y="5818793"/>
            <a:ext cx="243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FF622-CE4C-443C-99B8-D36B989E754E}"/>
              </a:ext>
            </a:extLst>
          </p:cNvPr>
          <p:cNvSpPr/>
          <p:nvPr/>
        </p:nvSpPr>
        <p:spPr>
          <a:xfrm>
            <a:off x="6719582" y="2441196"/>
            <a:ext cx="2374084" cy="124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 A: contains all the names starting with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770B11-F83D-4D2C-986F-72921E28D8F0}"/>
              </a:ext>
            </a:extLst>
          </p:cNvPr>
          <p:cNvSpPr/>
          <p:nvPr/>
        </p:nvSpPr>
        <p:spPr>
          <a:xfrm>
            <a:off x="6779703" y="3920941"/>
            <a:ext cx="2374084" cy="124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 B: contains all the names starting with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878C0-7640-428B-A73D-431438F637F9}"/>
              </a:ext>
            </a:extLst>
          </p:cNvPr>
          <p:cNvSpPr/>
          <p:nvPr/>
        </p:nvSpPr>
        <p:spPr>
          <a:xfrm>
            <a:off x="6755235" y="5382673"/>
            <a:ext cx="2374084" cy="124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 C: contains all the names starting with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A6426-1200-49FB-A43F-72E13160BC1F}"/>
              </a:ext>
            </a:extLst>
          </p:cNvPr>
          <p:cNvSpPr/>
          <p:nvPr/>
        </p:nvSpPr>
        <p:spPr>
          <a:xfrm>
            <a:off x="2541864" y="2638553"/>
            <a:ext cx="1585519" cy="947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186310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297-90CE-42DC-A85F-E9821D2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for previous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51E8-BED4-4C19-B5EB-059D088F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first letter of everyone’s first name: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/>
              <a:t>The bins: an index for some array</a:t>
            </a:r>
          </a:p>
          <a:p>
            <a:pPr lvl="1"/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index: Bin A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index: Bin B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In this case, each of the elements in each index might be a LinkedList</a:t>
            </a:r>
          </a:p>
        </p:txBody>
      </p:sp>
    </p:spTree>
    <p:extLst>
      <p:ext uri="{BB962C8B-B14F-4D97-AF65-F5344CB8AC3E}">
        <p14:creationId xmlns:p14="http://schemas.microsoft.com/office/powerpoint/2010/main" val="424144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1496-B161-4E3E-9D11-BFAD9A4E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1AE3-83CD-4E96-917C-C16902E6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Collection?</a:t>
            </a:r>
          </a:p>
          <a:p>
            <a:pPr lvl="1"/>
            <a:r>
              <a:rPr lang="en-US" dirty="0"/>
              <a:t>Some sort of tool that helps us to organize similar data</a:t>
            </a:r>
          </a:p>
          <a:p>
            <a:r>
              <a:rPr lang="en-US" dirty="0"/>
              <a:t>Is composed of an entire hierarchy of different interfaces and classes</a:t>
            </a:r>
          </a:p>
        </p:txBody>
      </p:sp>
    </p:spTree>
    <p:extLst>
      <p:ext uri="{BB962C8B-B14F-4D97-AF65-F5344CB8AC3E}">
        <p14:creationId xmlns:p14="http://schemas.microsoft.com/office/powerpoint/2010/main" val="86422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194-15EC-4940-9E8D-B620E84A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07" y="0"/>
            <a:ext cx="10515600" cy="1325563"/>
          </a:xfrm>
        </p:spPr>
        <p:txBody>
          <a:bodyPr/>
          <a:lstStyle/>
          <a:p>
            <a:r>
              <a:rPr lang="en-US" dirty="0"/>
              <a:t>Collection Hierarchy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80629-F76F-426D-9415-75770C47BCF7}"/>
              </a:ext>
            </a:extLst>
          </p:cNvPr>
          <p:cNvSpPr/>
          <p:nvPr/>
        </p:nvSpPr>
        <p:spPr>
          <a:xfrm>
            <a:off x="2478946" y="2553545"/>
            <a:ext cx="2063692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  <a:p>
            <a:pPr algn="ctr"/>
            <a:r>
              <a:rPr lang="en-US" dirty="0"/>
              <a:t>(interface)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2EEEA-0B92-4003-B854-5CD22CAC501B}"/>
              </a:ext>
            </a:extLst>
          </p:cNvPr>
          <p:cNvCxnSpPr/>
          <p:nvPr/>
        </p:nvCxnSpPr>
        <p:spPr>
          <a:xfrm>
            <a:off x="3510792" y="1912690"/>
            <a:ext cx="0" cy="8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CF7441-D773-4137-BA90-79895CB8139B}"/>
              </a:ext>
            </a:extLst>
          </p:cNvPr>
          <p:cNvSpPr/>
          <p:nvPr/>
        </p:nvSpPr>
        <p:spPr>
          <a:xfrm>
            <a:off x="2478946" y="1074185"/>
            <a:ext cx="2063692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Iterable</a:t>
            </a:r>
            <a:endParaRPr lang="en-US" dirty="0"/>
          </a:p>
          <a:p>
            <a:pPr algn="ctr"/>
            <a:r>
              <a:rPr lang="en-US" dirty="0"/>
              <a:t>(interface)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3E06F-D5BB-4325-9005-DF85E4991FB6}"/>
              </a:ext>
            </a:extLst>
          </p:cNvPr>
          <p:cNvSpPr txBox="1"/>
          <p:nvPr/>
        </p:nvSpPr>
        <p:spPr>
          <a:xfrm>
            <a:off x="7550092" y="234892"/>
            <a:ext cx="2692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aside:</a:t>
            </a:r>
          </a:p>
          <a:p>
            <a:r>
              <a:rPr lang="en-US" dirty="0"/>
              <a:t>Classes extend other classes and implement interfaces</a:t>
            </a:r>
          </a:p>
          <a:p>
            <a:endParaRPr lang="en-US" dirty="0"/>
          </a:p>
          <a:p>
            <a:r>
              <a:rPr lang="en-US" dirty="0"/>
              <a:t>Interfaces extend other interfaces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9CEF78-F4EB-4A86-A6F9-EF13D1FB010A}"/>
              </a:ext>
            </a:extLst>
          </p:cNvPr>
          <p:cNvSpPr/>
          <p:nvPr/>
        </p:nvSpPr>
        <p:spPr>
          <a:xfrm>
            <a:off x="415254" y="4059878"/>
            <a:ext cx="2063692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  <a:p>
            <a:pPr algn="ctr"/>
            <a:r>
              <a:rPr lang="en-US" dirty="0"/>
              <a:t>(interface)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7BB59A-78F3-479B-BD82-7BA583F8E2C4}"/>
              </a:ext>
            </a:extLst>
          </p:cNvPr>
          <p:cNvSpPr/>
          <p:nvPr/>
        </p:nvSpPr>
        <p:spPr>
          <a:xfrm>
            <a:off x="5750652" y="4017138"/>
            <a:ext cx="2063692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  <a:p>
            <a:pPr algn="ctr"/>
            <a:r>
              <a:rPr lang="en-US" dirty="0"/>
              <a:t>(interface)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EEC5B-5683-462F-99EC-5DF289B8FC06}"/>
              </a:ext>
            </a:extLst>
          </p:cNvPr>
          <p:cNvSpPr/>
          <p:nvPr/>
        </p:nvSpPr>
        <p:spPr>
          <a:xfrm>
            <a:off x="2921465" y="4062089"/>
            <a:ext cx="2063692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(interface)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823C3-D6E9-48C8-B28A-D013B9CB12D9}"/>
              </a:ext>
            </a:extLst>
          </p:cNvPr>
          <p:cNvCxnSpPr/>
          <p:nvPr/>
        </p:nvCxnSpPr>
        <p:spPr>
          <a:xfrm flipH="1">
            <a:off x="2046914" y="3429000"/>
            <a:ext cx="906010" cy="81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E41067-B95A-4EE0-ACAB-452149895DCA}"/>
              </a:ext>
            </a:extLst>
          </p:cNvPr>
          <p:cNvCxnSpPr>
            <a:cxnSpLocks/>
          </p:cNvCxnSpPr>
          <p:nvPr/>
        </p:nvCxnSpPr>
        <p:spPr>
          <a:xfrm>
            <a:off x="3879907" y="3374319"/>
            <a:ext cx="0" cy="98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64C0EF-454B-4528-B696-BB56A2B42019}"/>
              </a:ext>
            </a:extLst>
          </p:cNvPr>
          <p:cNvCxnSpPr>
            <a:cxnSpLocks/>
          </p:cNvCxnSpPr>
          <p:nvPr/>
        </p:nvCxnSpPr>
        <p:spPr>
          <a:xfrm>
            <a:off x="4353885" y="3254928"/>
            <a:ext cx="1459686" cy="98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B9BB6-6159-4CCE-B84F-6311352F5216}"/>
              </a:ext>
            </a:extLst>
          </p:cNvPr>
          <p:cNvSpPr/>
          <p:nvPr/>
        </p:nvSpPr>
        <p:spPr>
          <a:xfrm>
            <a:off x="251670" y="5704514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740D1-3BD5-46B3-A9DA-3384C797E7A5}"/>
              </a:ext>
            </a:extLst>
          </p:cNvPr>
          <p:cNvSpPr/>
          <p:nvPr/>
        </p:nvSpPr>
        <p:spPr>
          <a:xfrm>
            <a:off x="2016154" y="5704514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8C9B6-4376-4C9E-A357-2B5734B48EFE}"/>
              </a:ext>
            </a:extLst>
          </p:cNvPr>
          <p:cNvSpPr/>
          <p:nvPr/>
        </p:nvSpPr>
        <p:spPr>
          <a:xfrm>
            <a:off x="3670532" y="5322274"/>
            <a:ext cx="1459684" cy="88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Deque</a:t>
            </a:r>
          </a:p>
          <a:p>
            <a:pPr algn="ctr"/>
            <a:r>
              <a:rPr lang="en-US" dirty="0"/>
              <a:t>(interface)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BADE59-6E8C-4A50-A2C7-FD14300E65C2}"/>
              </a:ext>
            </a:extLst>
          </p:cNvPr>
          <p:cNvSpPr/>
          <p:nvPr/>
        </p:nvSpPr>
        <p:spPr>
          <a:xfrm>
            <a:off x="5331902" y="5666266"/>
            <a:ext cx="1517010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A35A98-1830-4236-8B3A-7140CE57AE3A}"/>
              </a:ext>
            </a:extLst>
          </p:cNvPr>
          <p:cNvSpPr/>
          <p:nvPr/>
        </p:nvSpPr>
        <p:spPr>
          <a:xfrm>
            <a:off x="7031374" y="5663381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DF653-FA0D-4222-B8C4-05DDE3AB5ACA}"/>
              </a:ext>
            </a:extLst>
          </p:cNvPr>
          <p:cNvSpPr/>
          <p:nvPr/>
        </p:nvSpPr>
        <p:spPr>
          <a:xfrm>
            <a:off x="8716162" y="5663381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6525DF-7B26-432A-A931-C1E48B451867}"/>
              </a:ext>
            </a:extLst>
          </p:cNvPr>
          <p:cNvCxnSpPr/>
          <p:nvPr/>
        </p:nvCxnSpPr>
        <p:spPr>
          <a:xfrm>
            <a:off x="832607" y="5025006"/>
            <a:ext cx="0" cy="88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A90560-299F-4B9A-82B8-321B3A063711}"/>
              </a:ext>
            </a:extLst>
          </p:cNvPr>
          <p:cNvCxnSpPr/>
          <p:nvPr/>
        </p:nvCxnSpPr>
        <p:spPr>
          <a:xfrm>
            <a:off x="1820411" y="5058561"/>
            <a:ext cx="503339" cy="83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F141A6-41DA-43BA-9FF6-6BA82633A680}"/>
              </a:ext>
            </a:extLst>
          </p:cNvPr>
          <p:cNvCxnSpPr>
            <a:cxnSpLocks/>
          </p:cNvCxnSpPr>
          <p:nvPr/>
        </p:nvCxnSpPr>
        <p:spPr>
          <a:xfrm flipH="1">
            <a:off x="2602860" y="4908360"/>
            <a:ext cx="590025" cy="96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91522-266F-4351-9F7C-087B2021E5FF}"/>
              </a:ext>
            </a:extLst>
          </p:cNvPr>
          <p:cNvCxnSpPr/>
          <p:nvPr/>
        </p:nvCxnSpPr>
        <p:spPr>
          <a:xfrm>
            <a:off x="4261607" y="5058561"/>
            <a:ext cx="227201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ACF93-E9BE-4F4E-876B-DAE28CFBC178}"/>
              </a:ext>
            </a:extLst>
          </p:cNvPr>
          <p:cNvCxnSpPr>
            <a:cxnSpLocks/>
          </p:cNvCxnSpPr>
          <p:nvPr/>
        </p:nvCxnSpPr>
        <p:spPr>
          <a:xfrm>
            <a:off x="4892180" y="4847756"/>
            <a:ext cx="653641" cy="93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8A2EDD-E9DE-401B-B215-17AF0EFDB250}"/>
              </a:ext>
            </a:extLst>
          </p:cNvPr>
          <p:cNvCxnSpPr/>
          <p:nvPr/>
        </p:nvCxnSpPr>
        <p:spPr>
          <a:xfrm>
            <a:off x="7031374" y="4908360"/>
            <a:ext cx="418050" cy="87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400F1F-322D-4430-9952-90AB46B7EDD2}"/>
              </a:ext>
            </a:extLst>
          </p:cNvPr>
          <p:cNvCxnSpPr>
            <a:cxnSpLocks/>
          </p:cNvCxnSpPr>
          <p:nvPr/>
        </p:nvCxnSpPr>
        <p:spPr>
          <a:xfrm>
            <a:off x="7708086" y="4791726"/>
            <a:ext cx="1737918" cy="108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D787D3-2BF3-42E1-84D6-F5A36172CB82}"/>
              </a:ext>
            </a:extLst>
          </p:cNvPr>
          <p:cNvSpPr/>
          <p:nvPr/>
        </p:nvSpPr>
        <p:spPr>
          <a:xfrm>
            <a:off x="9048923" y="2449499"/>
            <a:ext cx="2063692" cy="1149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/>
            <a:r>
              <a:rPr lang="en-US" dirty="0"/>
              <a:t>(interface)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21F08F-05BB-4274-84A9-0D4AA731D779}"/>
              </a:ext>
            </a:extLst>
          </p:cNvPr>
          <p:cNvSpPr/>
          <p:nvPr/>
        </p:nvSpPr>
        <p:spPr>
          <a:xfrm>
            <a:off x="8166683" y="3841883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HashMap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C0FC5E-474D-4DD5-9A5E-FEF20F0B95CF}"/>
              </a:ext>
            </a:extLst>
          </p:cNvPr>
          <p:cNvSpPr/>
          <p:nvPr/>
        </p:nvSpPr>
        <p:spPr>
          <a:xfrm>
            <a:off x="9803934" y="3804407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D52E1C-FD0E-45BC-A8A8-95C0F9488903}"/>
              </a:ext>
            </a:extLst>
          </p:cNvPr>
          <p:cNvSpPr/>
          <p:nvPr/>
        </p:nvSpPr>
        <p:spPr>
          <a:xfrm>
            <a:off x="7256478" y="2849250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0B9B6C-FB14-4AA5-880E-19BBD5D96694}"/>
              </a:ext>
            </a:extLst>
          </p:cNvPr>
          <p:cNvCxnSpPr/>
          <p:nvPr/>
        </p:nvCxnSpPr>
        <p:spPr>
          <a:xfrm flipH="1">
            <a:off x="8577045" y="2986996"/>
            <a:ext cx="734735" cy="18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C0F4DA-8105-49EA-851E-80D75F5AAED1}"/>
              </a:ext>
            </a:extLst>
          </p:cNvPr>
          <p:cNvCxnSpPr>
            <a:cxnSpLocks/>
          </p:cNvCxnSpPr>
          <p:nvPr/>
        </p:nvCxnSpPr>
        <p:spPr>
          <a:xfrm flipH="1">
            <a:off x="9048923" y="3429000"/>
            <a:ext cx="537248" cy="56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5F98A3-82BB-4063-AFD2-FAB0CE95F5D7}"/>
              </a:ext>
            </a:extLst>
          </p:cNvPr>
          <p:cNvCxnSpPr>
            <a:cxnSpLocks/>
          </p:cNvCxnSpPr>
          <p:nvPr/>
        </p:nvCxnSpPr>
        <p:spPr>
          <a:xfrm flipH="1">
            <a:off x="10533776" y="3449801"/>
            <a:ext cx="281728" cy="5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357EC0-7F43-4390-8CF5-81689DAE9628}"/>
              </a:ext>
            </a:extLst>
          </p:cNvPr>
          <p:cNvCxnSpPr/>
          <p:nvPr/>
        </p:nvCxnSpPr>
        <p:spPr>
          <a:xfrm flipH="1">
            <a:off x="3280357" y="5723141"/>
            <a:ext cx="635203" cy="38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E05C440-AB84-4A5F-A3F7-163586CD55B7}"/>
              </a:ext>
            </a:extLst>
          </p:cNvPr>
          <p:cNvSpPr/>
          <p:nvPr/>
        </p:nvSpPr>
        <p:spPr>
          <a:xfrm>
            <a:off x="5459135" y="1178705"/>
            <a:ext cx="1459684" cy="8808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  <a:p>
            <a:pPr algn="ctr"/>
            <a:r>
              <a:rPr lang="en-US" dirty="0"/>
              <a:t>(class)</a:t>
            </a:r>
          </a:p>
          <a:p>
            <a:pPr algn="ctr"/>
            <a:r>
              <a:rPr lang="en-US" dirty="0"/>
              <a:t>Utility class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4F2A26-C272-4564-9082-40BF215891E2}"/>
              </a:ext>
            </a:extLst>
          </p:cNvPr>
          <p:cNvSpPr/>
          <p:nvPr/>
        </p:nvSpPr>
        <p:spPr>
          <a:xfrm>
            <a:off x="3735198" y="6203118"/>
            <a:ext cx="1348530" cy="532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ArrayDeque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7BA9F7-A361-4214-813F-F3B7CDBA4460}"/>
              </a:ext>
            </a:extLst>
          </p:cNvPr>
          <p:cNvCxnSpPr/>
          <p:nvPr/>
        </p:nvCxnSpPr>
        <p:spPr>
          <a:xfrm>
            <a:off x="4261607" y="5998128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9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A233-890F-4C87-832C-BDA3C0FB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/ Contrast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B407-B6D7-41CF-9FED-85EE8E106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sz="1800" dirty="0"/>
              <a:t>HashSet v. </a:t>
            </a:r>
            <a:r>
              <a:rPr lang="en-US" sz="1800" dirty="0" err="1"/>
              <a:t>TreeSet</a:t>
            </a:r>
            <a:r>
              <a:rPr lang="en-US" sz="1800" dirty="0"/>
              <a:t>: </a:t>
            </a:r>
          </a:p>
          <a:p>
            <a:pPr lvl="1"/>
            <a:r>
              <a:rPr lang="en-US" sz="1800" dirty="0"/>
              <a:t>HashSet has no order, but </a:t>
            </a:r>
            <a:r>
              <a:rPr lang="en-US" sz="1800" dirty="0" err="1"/>
              <a:t>TreeSet</a:t>
            </a:r>
            <a:r>
              <a:rPr lang="en-US" sz="1800" dirty="0"/>
              <a:t> has ordering</a:t>
            </a:r>
          </a:p>
          <a:p>
            <a:pPr lvl="1"/>
            <a:r>
              <a:rPr lang="en-US" sz="1800" dirty="0"/>
              <a:t>Both can only have unique elements</a:t>
            </a:r>
          </a:p>
          <a:p>
            <a:r>
              <a:rPr lang="en-US" sz="1800" dirty="0" err="1"/>
              <a:t>ArrayList</a:t>
            </a:r>
            <a:r>
              <a:rPr lang="en-US" sz="1800" dirty="0"/>
              <a:t> v. LinkedList: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/>
              <a:t>ArrayList</a:t>
            </a:r>
            <a:r>
              <a:rPr lang="en-US" sz="1800" dirty="0"/>
              <a:t> is backed by an Array, while a LinkedList is a collection of nodes each containing an element, that are linked together by references on each node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/>
              <a:t>ArrayList</a:t>
            </a:r>
            <a:r>
              <a:rPr lang="en-US" sz="1800" dirty="0"/>
              <a:t> is usually more commonly used than a LinkedList, because in most cases, it is more efficient (but not in all cases).</a:t>
            </a:r>
          </a:p>
          <a:p>
            <a:r>
              <a:rPr lang="en-US" sz="2200" dirty="0"/>
              <a:t>HashMap v. </a:t>
            </a:r>
            <a:r>
              <a:rPr lang="en-US" sz="2200" dirty="0" err="1"/>
              <a:t>HashTable</a:t>
            </a:r>
            <a:r>
              <a:rPr lang="en-US" sz="2200" dirty="0"/>
              <a:t> v. </a:t>
            </a:r>
            <a:r>
              <a:rPr lang="en-US" sz="2200" dirty="0" err="1"/>
              <a:t>TreeMap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Pretty much the same for the most part, but </a:t>
            </a:r>
            <a:r>
              <a:rPr lang="en-US" sz="1800" dirty="0" err="1"/>
              <a:t>HashTable</a:t>
            </a:r>
            <a:r>
              <a:rPr lang="en-US" sz="1800" dirty="0"/>
              <a:t> is thread-safe</a:t>
            </a:r>
          </a:p>
          <a:p>
            <a:pPr lvl="1"/>
            <a:r>
              <a:rPr lang="en-US" sz="1800" dirty="0"/>
              <a:t>HashMap is not thread-safe, so it is FASTER</a:t>
            </a:r>
          </a:p>
          <a:p>
            <a:pPr lvl="1"/>
            <a:r>
              <a:rPr lang="en-US" sz="1800" dirty="0" err="1"/>
              <a:t>TreeMap</a:t>
            </a:r>
            <a:r>
              <a:rPr lang="en-US" sz="1800" dirty="0"/>
              <a:t> has ordering of the keys, while HashMap and </a:t>
            </a:r>
            <a:r>
              <a:rPr lang="en-US" sz="1800" dirty="0" err="1"/>
              <a:t>HashTable</a:t>
            </a:r>
            <a:r>
              <a:rPr lang="en-US" sz="1800" dirty="0"/>
              <a:t> do not</a:t>
            </a:r>
          </a:p>
          <a:p>
            <a:pPr lvl="1"/>
            <a:r>
              <a:rPr lang="en-US" sz="1800" dirty="0"/>
              <a:t>HashMap allows null values and a null key, </a:t>
            </a:r>
            <a:r>
              <a:rPr lang="en-US" sz="1800" dirty="0" err="1"/>
              <a:t>HashTable</a:t>
            </a:r>
            <a:r>
              <a:rPr lang="en-US" sz="1800" dirty="0"/>
              <a:t> doesn’t allow either</a:t>
            </a:r>
          </a:p>
          <a:p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719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Visualization of Changing String Values w/ Reflection (demo)</vt:lpstr>
      <vt:lpstr>Object Class</vt:lpstr>
      <vt:lpstr>HashCode</vt:lpstr>
      <vt:lpstr>PowerPoint Presentation</vt:lpstr>
      <vt:lpstr>Another example</vt:lpstr>
      <vt:lpstr>Analogy for previous example</vt:lpstr>
      <vt:lpstr>Collection Framework</vt:lpstr>
      <vt:lpstr>Collection Hierarchy</vt:lpstr>
      <vt:lpstr>Compare / Contrast</vt:lpstr>
      <vt:lpstr>Array Aside – Instantaneous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Changing String Values w/ Reflection (demo)</dc:title>
  <dc:creator>Bach Tran</dc:creator>
  <cp:lastModifiedBy>Bach Tran</cp:lastModifiedBy>
  <cp:revision>14</cp:revision>
  <dcterms:created xsi:type="dcterms:W3CDTF">2021-04-07T15:25:28Z</dcterms:created>
  <dcterms:modified xsi:type="dcterms:W3CDTF">2021-04-08T03:18:59Z</dcterms:modified>
</cp:coreProperties>
</file>