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4498-2C69-4E13-9DF1-E40DD6936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84C588-91F9-40BA-AB49-F2F0343DA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8CE0EE-3571-4BA9-B825-B983934C293F}"/>
              </a:ext>
            </a:extLst>
          </p:cNvPr>
          <p:cNvSpPr>
            <a:spLocks noGrp="1"/>
          </p:cNvSpPr>
          <p:nvPr>
            <p:ph type="dt" sz="half" idx="10"/>
          </p:nvPr>
        </p:nvSpPr>
        <p:spPr/>
        <p:txBody>
          <a:bodyPr/>
          <a:lstStyle/>
          <a:p>
            <a:fld id="{E633E426-FBC0-4FAC-89BE-B86A0A7DE3F6}" type="datetimeFigureOut">
              <a:rPr lang="en-US" smtClean="0"/>
              <a:t>5/5/2021</a:t>
            </a:fld>
            <a:endParaRPr lang="en-US"/>
          </a:p>
        </p:txBody>
      </p:sp>
      <p:sp>
        <p:nvSpPr>
          <p:cNvPr id="5" name="Footer Placeholder 4">
            <a:extLst>
              <a:ext uri="{FF2B5EF4-FFF2-40B4-BE49-F238E27FC236}">
                <a16:creationId xmlns:a16="http://schemas.microsoft.com/office/drawing/2014/main" id="{79038E0A-087D-4812-A953-1E6ABF4C6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3C344-3494-4DAD-B15A-4AC97EFFB1F8}"/>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58240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61D9-3DA6-4E13-A299-AC1D0E7866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A15C11-B9D9-46AF-840C-EABF842711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8E88A-2271-4DAB-84BF-8936FEC0EEE3}"/>
              </a:ext>
            </a:extLst>
          </p:cNvPr>
          <p:cNvSpPr>
            <a:spLocks noGrp="1"/>
          </p:cNvSpPr>
          <p:nvPr>
            <p:ph type="dt" sz="half" idx="10"/>
          </p:nvPr>
        </p:nvSpPr>
        <p:spPr/>
        <p:txBody>
          <a:bodyPr/>
          <a:lstStyle/>
          <a:p>
            <a:fld id="{E633E426-FBC0-4FAC-89BE-B86A0A7DE3F6}" type="datetimeFigureOut">
              <a:rPr lang="en-US" smtClean="0"/>
              <a:t>5/5/2021</a:t>
            </a:fld>
            <a:endParaRPr lang="en-US"/>
          </a:p>
        </p:txBody>
      </p:sp>
      <p:sp>
        <p:nvSpPr>
          <p:cNvPr id="5" name="Footer Placeholder 4">
            <a:extLst>
              <a:ext uri="{FF2B5EF4-FFF2-40B4-BE49-F238E27FC236}">
                <a16:creationId xmlns:a16="http://schemas.microsoft.com/office/drawing/2014/main" id="{7C8608B7-68D7-4CC1-A2B6-5161BAFC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36C31-DCC0-4150-AB9D-3207915CC49D}"/>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180813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EFEE69-6826-4772-AF39-9C6C1DBB4E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113DA5-36AD-4BC1-9491-0575EA5880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59FC8-F44A-4E26-8330-CC4BC0609C07}"/>
              </a:ext>
            </a:extLst>
          </p:cNvPr>
          <p:cNvSpPr>
            <a:spLocks noGrp="1"/>
          </p:cNvSpPr>
          <p:nvPr>
            <p:ph type="dt" sz="half" idx="10"/>
          </p:nvPr>
        </p:nvSpPr>
        <p:spPr/>
        <p:txBody>
          <a:bodyPr/>
          <a:lstStyle/>
          <a:p>
            <a:fld id="{E633E426-FBC0-4FAC-89BE-B86A0A7DE3F6}" type="datetimeFigureOut">
              <a:rPr lang="en-US" smtClean="0"/>
              <a:t>5/5/2021</a:t>
            </a:fld>
            <a:endParaRPr lang="en-US"/>
          </a:p>
        </p:txBody>
      </p:sp>
      <p:sp>
        <p:nvSpPr>
          <p:cNvPr id="5" name="Footer Placeholder 4">
            <a:extLst>
              <a:ext uri="{FF2B5EF4-FFF2-40B4-BE49-F238E27FC236}">
                <a16:creationId xmlns:a16="http://schemas.microsoft.com/office/drawing/2014/main" id="{BD8C75F1-BC51-4AEB-A29A-89391625B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32C03-3F42-49A9-9C6E-284AB64E0F6E}"/>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266460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A0A4-F367-446F-AB82-07EFC1036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8C42B-4E04-4D26-A81C-6958B77102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552089-E653-47C9-931A-8FD6F31A822E}"/>
              </a:ext>
            </a:extLst>
          </p:cNvPr>
          <p:cNvSpPr>
            <a:spLocks noGrp="1"/>
          </p:cNvSpPr>
          <p:nvPr>
            <p:ph type="dt" sz="half" idx="10"/>
          </p:nvPr>
        </p:nvSpPr>
        <p:spPr/>
        <p:txBody>
          <a:bodyPr/>
          <a:lstStyle/>
          <a:p>
            <a:fld id="{E633E426-FBC0-4FAC-89BE-B86A0A7DE3F6}" type="datetimeFigureOut">
              <a:rPr lang="en-US" smtClean="0"/>
              <a:t>5/5/2021</a:t>
            </a:fld>
            <a:endParaRPr lang="en-US"/>
          </a:p>
        </p:txBody>
      </p:sp>
      <p:sp>
        <p:nvSpPr>
          <p:cNvPr id="5" name="Footer Placeholder 4">
            <a:extLst>
              <a:ext uri="{FF2B5EF4-FFF2-40B4-BE49-F238E27FC236}">
                <a16:creationId xmlns:a16="http://schemas.microsoft.com/office/drawing/2014/main" id="{8B87B81F-ADCE-4927-AEF2-EEE38EE9F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946CA-F003-4E84-9E7D-F299FF10E94A}"/>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2714268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E668-303E-4B39-9DDB-4B7CE414A7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5323BE-2AA6-4DF0-A905-1BD13B650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9F5DC7-5376-40DA-8993-3DA86013F95E}"/>
              </a:ext>
            </a:extLst>
          </p:cNvPr>
          <p:cNvSpPr>
            <a:spLocks noGrp="1"/>
          </p:cNvSpPr>
          <p:nvPr>
            <p:ph type="dt" sz="half" idx="10"/>
          </p:nvPr>
        </p:nvSpPr>
        <p:spPr/>
        <p:txBody>
          <a:bodyPr/>
          <a:lstStyle/>
          <a:p>
            <a:fld id="{E633E426-FBC0-4FAC-89BE-B86A0A7DE3F6}" type="datetimeFigureOut">
              <a:rPr lang="en-US" smtClean="0"/>
              <a:t>5/5/2021</a:t>
            </a:fld>
            <a:endParaRPr lang="en-US"/>
          </a:p>
        </p:txBody>
      </p:sp>
      <p:sp>
        <p:nvSpPr>
          <p:cNvPr id="5" name="Footer Placeholder 4">
            <a:extLst>
              <a:ext uri="{FF2B5EF4-FFF2-40B4-BE49-F238E27FC236}">
                <a16:creationId xmlns:a16="http://schemas.microsoft.com/office/drawing/2014/main" id="{5CD53A2E-89BF-481A-BABD-5DBE14DE6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5B94B-F1DA-4CB2-A230-D5AEEE4C7CAB}"/>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372900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EFFF-0AB0-4DB9-A9EA-83A93D21D9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D618B-1464-41A7-A3A0-876F01A0F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C286A3-8161-43ED-9A3C-A21F596E23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3BC5BE-64CE-4015-AC60-BA23ED4BA58F}"/>
              </a:ext>
            </a:extLst>
          </p:cNvPr>
          <p:cNvSpPr>
            <a:spLocks noGrp="1"/>
          </p:cNvSpPr>
          <p:nvPr>
            <p:ph type="dt" sz="half" idx="10"/>
          </p:nvPr>
        </p:nvSpPr>
        <p:spPr/>
        <p:txBody>
          <a:bodyPr/>
          <a:lstStyle/>
          <a:p>
            <a:fld id="{E633E426-FBC0-4FAC-89BE-B86A0A7DE3F6}" type="datetimeFigureOut">
              <a:rPr lang="en-US" smtClean="0"/>
              <a:t>5/5/2021</a:t>
            </a:fld>
            <a:endParaRPr lang="en-US"/>
          </a:p>
        </p:txBody>
      </p:sp>
      <p:sp>
        <p:nvSpPr>
          <p:cNvPr id="6" name="Footer Placeholder 5">
            <a:extLst>
              <a:ext uri="{FF2B5EF4-FFF2-40B4-BE49-F238E27FC236}">
                <a16:creationId xmlns:a16="http://schemas.microsoft.com/office/drawing/2014/main" id="{E20A917A-949A-4D76-B253-E7FD45B19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BEB209-3CE7-479C-8A63-442BCC91B865}"/>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352344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B84D-2440-468D-8594-859668C7C5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5F7462-236F-4D56-8B9B-3F55CE21B2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F61C5D-13E6-47B0-8D71-3EAF1BEBE4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915602-0B97-4521-B6CB-A2AC8E152E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312457-C1CF-4485-A5B8-3BB847AC02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AE1D25-5967-4691-ADB8-C18A78BB2A29}"/>
              </a:ext>
            </a:extLst>
          </p:cNvPr>
          <p:cNvSpPr>
            <a:spLocks noGrp="1"/>
          </p:cNvSpPr>
          <p:nvPr>
            <p:ph type="dt" sz="half" idx="10"/>
          </p:nvPr>
        </p:nvSpPr>
        <p:spPr/>
        <p:txBody>
          <a:bodyPr/>
          <a:lstStyle/>
          <a:p>
            <a:fld id="{E633E426-FBC0-4FAC-89BE-B86A0A7DE3F6}" type="datetimeFigureOut">
              <a:rPr lang="en-US" smtClean="0"/>
              <a:t>5/5/2021</a:t>
            </a:fld>
            <a:endParaRPr lang="en-US"/>
          </a:p>
        </p:txBody>
      </p:sp>
      <p:sp>
        <p:nvSpPr>
          <p:cNvPr id="8" name="Footer Placeholder 7">
            <a:extLst>
              <a:ext uri="{FF2B5EF4-FFF2-40B4-BE49-F238E27FC236}">
                <a16:creationId xmlns:a16="http://schemas.microsoft.com/office/drawing/2014/main" id="{312D92F8-584B-459D-870F-4ECF3C2068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594FC3-C633-475D-AB1A-CF1BFE273BD8}"/>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327348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A5CE-4120-45A3-AA09-28C492696F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567938-3CFA-4B0D-B0B6-FB4E5BAACB58}"/>
              </a:ext>
            </a:extLst>
          </p:cNvPr>
          <p:cNvSpPr>
            <a:spLocks noGrp="1"/>
          </p:cNvSpPr>
          <p:nvPr>
            <p:ph type="dt" sz="half" idx="10"/>
          </p:nvPr>
        </p:nvSpPr>
        <p:spPr/>
        <p:txBody>
          <a:bodyPr/>
          <a:lstStyle/>
          <a:p>
            <a:fld id="{E633E426-FBC0-4FAC-89BE-B86A0A7DE3F6}" type="datetimeFigureOut">
              <a:rPr lang="en-US" smtClean="0"/>
              <a:t>5/5/2021</a:t>
            </a:fld>
            <a:endParaRPr lang="en-US"/>
          </a:p>
        </p:txBody>
      </p:sp>
      <p:sp>
        <p:nvSpPr>
          <p:cNvPr id="4" name="Footer Placeholder 3">
            <a:extLst>
              <a:ext uri="{FF2B5EF4-FFF2-40B4-BE49-F238E27FC236}">
                <a16:creationId xmlns:a16="http://schemas.microsoft.com/office/drawing/2014/main" id="{7CEDD788-8E69-4A42-AEED-777EEF7365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E63F98-12B4-4500-A2CB-BEE48D476BE1}"/>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1559683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37D3B6-65DF-439B-9D7E-F6DCC021DCA1}"/>
              </a:ext>
            </a:extLst>
          </p:cNvPr>
          <p:cNvSpPr>
            <a:spLocks noGrp="1"/>
          </p:cNvSpPr>
          <p:nvPr>
            <p:ph type="dt" sz="half" idx="10"/>
          </p:nvPr>
        </p:nvSpPr>
        <p:spPr/>
        <p:txBody>
          <a:bodyPr/>
          <a:lstStyle/>
          <a:p>
            <a:fld id="{E633E426-FBC0-4FAC-89BE-B86A0A7DE3F6}" type="datetimeFigureOut">
              <a:rPr lang="en-US" smtClean="0"/>
              <a:t>5/5/2021</a:t>
            </a:fld>
            <a:endParaRPr lang="en-US"/>
          </a:p>
        </p:txBody>
      </p:sp>
      <p:sp>
        <p:nvSpPr>
          <p:cNvPr id="3" name="Footer Placeholder 2">
            <a:extLst>
              <a:ext uri="{FF2B5EF4-FFF2-40B4-BE49-F238E27FC236}">
                <a16:creationId xmlns:a16="http://schemas.microsoft.com/office/drawing/2014/main" id="{89B6F5D7-C8EC-492E-9A8F-19527FBA4A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C258D7-5A26-4727-A1E2-3F20CC06DC52}"/>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6339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D06A-E6E9-4C8B-BA16-B6233B870B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E1ED08-8CCF-45FC-A881-E7D8326DE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957550-07F8-4CB0-9394-7B9291B70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49691-1AB5-456F-9C63-42F5F5341D5E}"/>
              </a:ext>
            </a:extLst>
          </p:cNvPr>
          <p:cNvSpPr>
            <a:spLocks noGrp="1"/>
          </p:cNvSpPr>
          <p:nvPr>
            <p:ph type="dt" sz="half" idx="10"/>
          </p:nvPr>
        </p:nvSpPr>
        <p:spPr/>
        <p:txBody>
          <a:bodyPr/>
          <a:lstStyle/>
          <a:p>
            <a:fld id="{E633E426-FBC0-4FAC-89BE-B86A0A7DE3F6}" type="datetimeFigureOut">
              <a:rPr lang="en-US" smtClean="0"/>
              <a:t>5/5/2021</a:t>
            </a:fld>
            <a:endParaRPr lang="en-US"/>
          </a:p>
        </p:txBody>
      </p:sp>
      <p:sp>
        <p:nvSpPr>
          <p:cNvPr id="6" name="Footer Placeholder 5">
            <a:extLst>
              <a:ext uri="{FF2B5EF4-FFF2-40B4-BE49-F238E27FC236}">
                <a16:creationId xmlns:a16="http://schemas.microsoft.com/office/drawing/2014/main" id="{D32C4F63-0B92-415E-AB4E-9868A3191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A4036-3B12-4596-883E-E9C96D5C9D29}"/>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192720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70EA-34BE-4B38-8C8A-C86371B62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AC8B8-3830-4183-9260-38EDA47E98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5590DF-7B47-4547-967E-425C690FA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1EE7BA-E8F5-4856-867E-6016E3D41E82}"/>
              </a:ext>
            </a:extLst>
          </p:cNvPr>
          <p:cNvSpPr>
            <a:spLocks noGrp="1"/>
          </p:cNvSpPr>
          <p:nvPr>
            <p:ph type="dt" sz="half" idx="10"/>
          </p:nvPr>
        </p:nvSpPr>
        <p:spPr/>
        <p:txBody>
          <a:bodyPr/>
          <a:lstStyle/>
          <a:p>
            <a:fld id="{E633E426-FBC0-4FAC-89BE-B86A0A7DE3F6}" type="datetimeFigureOut">
              <a:rPr lang="en-US" smtClean="0"/>
              <a:t>5/5/2021</a:t>
            </a:fld>
            <a:endParaRPr lang="en-US"/>
          </a:p>
        </p:txBody>
      </p:sp>
      <p:sp>
        <p:nvSpPr>
          <p:cNvPr id="6" name="Footer Placeholder 5">
            <a:extLst>
              <a:ext uri="{FF2B5EF4-FFF2-40B4-BE49-F238E27FC236}">
                <a16:creationId xmlns:a16="http://schemas.microsoft.com/office/drawing/2014/main" id="{D0B0F20B-580D-456C-915B-F577353C85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6E8F2-3048-4E67-8489-054F96B20BD9}"/>
              </a:ext>
            </a:extLst>
          </p:cNvPr>
          <p:cNvSpPr>
            <a:spLocks noGrp="1"/>
          </p:cNvSpPr>
          <p:nvPr>
            <p:ph type="sldNum" sz="quarter" idx="12"/>
          </p:nvPr>
        </p:nvSpPr>
        <p:spPr/>
        <p:txBody>
          <a:bodyPr/>
          <a:lstStyle/>
          <a:p>
            <a:fld id="{1DDD010A-B7E5-4FE1-BBA9-77777A08579E}" type="slidenum">
              <a:rPr lang="en-US" smtClean="0"/>
              <a:t>‹#›</a:t>
            </a:fld>
            <a:endParaRPr lang="en-US"/>
          </a:p>
        </p:txBody>
      </p:sp>
    </p:spTree>
    <p:extLst>
      <p:ext uri="{BB962C8B-B14F-4D97-AF65-F5344CB8AC3E}">
        <p14:creationId xmlns:p14="http://schemas.microsoft.com/office/powerpoint/2010/main" val="5880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653662-5C97-40E4-929A-B94183F6E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9EF56C-901A-47C4-911F-CB375DF8B6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6E00DC-5267-442D-96FB-D021020558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3E426-FBC0-4FAC-89BE-B86A0A7DE3F6}" type="datetimeFigureOut">
              <a:rPr lang="en-US" smtClean="0"/>
              <a:t>5/5/2021</a:t>
            </a:fld>
            <a:endParaRPr lang="en-US"/>
          </a:p>
        </p:txBody>
      </p:sp>
      <p:sp>
        <p:nvSpPr>
          <p:cNvPr id="5" name="Footer Placeholder 4">
            <a:extLst>
              <a:ext uri="{FF2B5EF4-FFF2-40B4-BE49-F238E27FC236}">
                <a16:creationId xmlns:a16="http://schemas.microsoft.com/office/drawing/2014/main" id="{903B6834-9D69-42B8-BF40-22990EF3CB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BB5C8E-0F57-42FA-A181-26628CAE10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D010A-B7E5-4FE1-BBA9-77777A08579E}" type="slidenum">
              <a:rPr lang="en-US" smtClean="0"/>
              <a:t>‹#›</a:t>
            </a:fld>
            <a:endParaRPr lang="en-US"/>
          </a:p>
        </p:txBody>
      </p:sp>
    </p:spTree>
    <p:extLst>
      <p:ext uri="{BB962C8B-B14F-4D97-AF65-F5344CB8AC3E}">
        <p14:creationId xmlns:p14="http://schemas.microsoft.com/office/powerpoint/2010/main" val="2301743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9073-718F-43DB-8E8D-498DA9219107}"/>
              </a:ext>
            </a:extLst>
          </p:cNvPr>
          <p:cNvSpPr>
            <a:spLocks noGrp="1"/>
          </p:cNvSpPr>
          <p:nvPr>
            <p:ph type="title"/>
          </p:nvPr>
        </p:nvSpPr>
        <p:spPr/>
        <p:txBody>
          <a:bodyPr/>
          <a:lstStyle/>
          <a:p>
            <a:r>
              <a:rPr lang="en-US" dirty="0"/>
              <a:t>@NgModule Decorator</a:t>
            </a:r>
          </a:p>
        </p:txBody>
      </p:sp>
      <p:sp>
        <p:nvSpPr>
          <p:cNvPr id="3" name="Content Placeholder 2">
            <a:extLst>
              <a:ext uri="{FF2B5EF4-FFF2-40B4-BE49-F238E27FC236}">
                <a16:creationId xmlns:a16="http://schemas.microsoft.com/office/drawing/2014/main" id="{7957812E-3396-495F-9EC7-C12EEFB36772}"/>
              </a:ext>
            </a:extLst>
          </p:cNvPr>
          <p:cNvSpPr>
            <a:spLocks noGrp="1"/>
          </p:cNvSpPr>
          <p:nvPr>
            <p:ph idx="1"/>
          </p:nvPr>
        </p:nvSpPr>
        <p:spPr/>
        <p:txBody>
          <a:bodyPr/>
          <a:lstStyle/>
          <a:p>
            <a:r>
              <a:rPr lang="en-US" dirty="0"/>
              <a:t>This decorator contains the following properties:</a:t>
            </a:r>
          </a:p>
          <a:p>
            <a:pPr lvl="1"/>
            <a:r>
              <a:rPr lang="en-US" dirty="0"/>
              <a:t>Declarations: an array of components, directives, and pipes that belong to the module</a:t>
            </a:r>
          </a:p>
          <a:p>
            <a:pPr lvl="1"/>
            <a:r>
              <a:rPr lang="en-US" dirty="0"/>
              <a:t>Imports: an array of modules that this current module can make use of</a:t>
            </a:r>
          </a:p>
          <a:p>
            <a:pPr lvl="1"/>
            <a:r>
              <a:rPr lang="en-US" dirty="0"/>
              <a:t>Providers: an array of services that belong to this module</a:t>
            </a:r>
          </a:p>
          <a:p>
            <a:pPr lvl="1"/>
            <a:r>
              <a:rPr lang="en-US" dirty="0"/>
              <a:t>bootstrap: this property ONLY EXISTS for the root module called the </a:t>
            </a:r>
            <a:r>
              <a:rPr lang="en-US" dirty="0" err="1"/>
              <a:t>AppModule</a:t>
            </a:r>
            <a:endParaRPr lang="en-US" dirty="0"/>
          </a:p>
        </p:txBody>
      </p:sp>
    </p:spTree>
    <p:extLst>
      <p:ext uri="{BB962C8B-B14F-4D97-AF65-F5344CB8AC3E}">
        <p14:creationId xmlns:p14="http://schemas.microsoft.com/office/powerpoint/2010/main" val="380614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111D-6D3D-460C-8B0B-2D173143CB86}"/>
              </a:ext>
            </a:extLst>
          </p:cNvPr>
          <p:cNvSpPr>
            <a:spLocks noGrp="1"/>
          </p:cNvSpPr>
          <p:nvPr>
            <p:ph type="title"/>
          </p:nvPr>
        </p:nvSpPr>
        <p:spPr/>
        <p:txBody>
          <a:bodyPr/>
          <a:lstStyle/>
          <a:p>
            <a:r>
              <a:rPr lang="en-US" dirty="0"/>
              <a:t>Angular Bootstrapping Process</a:t>
            </a:r>
          </a:p>
        </p:txBody>
      </p:sp>
      <p:sp>
        <p:nvSpPr>
          <p:cNvPr id="3" name="Content Placeholder 2">
            <a:extLst>
              <a:ext uri="{FF2B5EF4-FFF2-40B4-BE49-F238E27FC236}">
                <a16:creationId xmlns:a16="http://schemas.microsoft.com/office/drawing/2014/main" id="{1B564EFC-02DF-4027-B86B-549255814C3C}"/>
              </a:ext>
            </a:extLst>
          </p:cNvPr>
          <p:cNvSpPr>
            <a:spLocks noGrp="1"/>
          </p:cNvSpPr>
          <p:nvPr>
            <p:ph idx="1"/>
          </p:nvPr>
        </p:nvSpPr>
        <p:spPr/>
        <p:txBody>
          <a:bodyPr/>
          <a:lstStyle/>
          <a:p>
            <a:r>
              <a:rPr lang="en-US" dirty="0"/>
              <a:t>“Bootstrapping”: The process of starting up an Angular application</a:t>
            </a:r>
          </a:p>
          <a:p>
            <a:r>
              <a:rPr lang="en-US" dirty="0"/>
              <a:t>Steps:</a:t>
            </a:r>
          </a:p>
          <a:p>
            <a:pPr lvl="1"/>
            <a:r>
              <a:rPr lang="en-US" dirty="0" err="1"/>
              <a:t>main.ts</a:t>
            </a:r>
            <a:r>
              <a:rPr lang="en-US" dirty="0"/>
              <a:t> serves as the entry point in the Application</a:t>
            </a:r>
          </a:p>
          <a:p>
            <a:pPr lvl="2"/>
            <a:r>
              <a:rPr lang="en-US" dirty="0"/>
              <a:t>We see code in </a:t>
            </a:r>
            <a:r>
              <a:rPr lang="en-US" dirty="0" err="1"/>
              <a:t>main.ts</a:t>
            </a:r>
            <a:r>
              <a:rPr lang="en-US" dirty="0"/>
              <a:t> that will load up the root module that is known as the </a:t>
            </a:r>
            <a:r>
              <a:rPr lang="en-US" dirty="0" err="1"/>
              <a:t>AppModule</a:t>
            </a:r>
            <a:r>
              <a:rPr lang="en-US" dirty="0"/>
              <a:t> (</a:t>
            </a:r>
            <a:r>
              <a:rPr lang="en-US" dirty="0" err="1"/>
              <a:t>app.module.ts</a:t>
            </a:r>
            <a:r>
              <a:rPr lang="en-US" dirty="0"/>
              <a:t>)</a:t>
            </a:r>
          </a:p>
          <a:p>
            <a:pPr lvl="1"/>
            <a:r>
              <a:rPr lang="en-US" dirty="0"/>
              <a:t>Inside of </a:t>
            </a:r>
            <a:r>
              <a:rPr lang="en-US" dirty="0" err="1"/>
              <a:t>app.module.ts</a:t>
            </a:r>
            <a:r>
              <a:rPr lang="en-US" dirty="0"/>
              <a:t>, we see that </a:t>
            </a:r>
            <a:r>
              <a:rPr lang="en-US" dirty="0" err="1"/>
              <a:t>AppComponent</a:t>
            </a:r>
            <a:r>
              <a:rPr lang="en-US" dirty="0"/>
              <a:t> is designated to be “bootstrapped”</a:t>
            </a:r>
          </a:p>
          <a:p>
            <a:pPr lvl="1"/>
            <a:r>
              <a:rPr lang="en-US" dirty="0"/>
              <a:t>Angular will then analyze the </a:t>
            </a:r>
            <a:r>
              <a:rPr lang="en-US" dirty="0" err="1"/>
              <a:t>AppComponent</a:t>
            </a:r>
            <a:r>
              <a:rPr lang="en-US" dirty="0"/>
              <a:t> to find that it utilizes the `app-root` selector as its element tag</a:t>
            </a:r>
          </a:p>
          <a:p>
            <a:pPr lvl="1"/>
            <a:r>
              <a:rPr lang="en-US" dirty="0"/>
              <a:t>Index.html is then loaded onto the browser and then Angular will render whatever is inside of app-root as well</a:t>
            </a:r>
          </a:p>
        </p:txBody>
      </p:sp>
    </p:spTree>
    <p:extLst>
      <p:ext uri="{BB962C8B-B14F-4D97-AF65-F5344CB8AC3E}">
        <p14:creationId xmlns:p14="http://schemas.microsoft.com/office/powerpoint/2010/main" val="1641186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3EBD-A634-489C-9101-AE0EDB604775}"/>
              </a:ext>
            </a:extLst>
          </p:cNvPr>
          <p:cNvSpPr>
            <a:spLocks noGrp="1"/>
          </p:cNvSpPr>
          <p:nvPr>
            <p:ph type="title"/>
          </p:nvPr>
        </p:nvSpPr>
        <p:spPr/>
        <p:txBody>
          <a:bodyPr/>
          <a:lstStyle/>
          <a:p>
            <a:r>
              <a:rPr lang="en-US" dirty="0"/>
              <a:t>1-way data binding</a:t>
            </a:r>
          </a:p>
        </p:txBody>
      </p:sp>
      <p:sp>
        <p:nvSpPr>
          <p:cNvPr id="3" name="Content Placeholder 2">
            <a:extLst>
              <a:ext uri="{FF2B5EF4-FFF2-40B4-BE49-F238E27FC236}">
                <a16:creationId xmlns:a16="http://schemas.microsoft.com/office/drawing/2014/main" id="{146F2D69-62D5-45E2-B4CA-F4E778B9D8EA}"/>
              </a:ext>
            </a:extLst>
          </p:cNvPr>
          <p:cNvSpPr>
            <a:spLocks noGrp="1"/>
          </p:cNvSpPr>
          <p:nvPr>
            <p:ph idx="1"/>
          </p:nvPr>
        </p:nvSpPr>
        <p:spPr/>
        <p:txBody>
          <a:bodyPr/>
          <a:lstStyle/>
          <a:p>
            <a:pPr marL="0" indent="0">
              <a:buNone/>
            </a:pPr>
            <a:r>
              <a:rPr lang="en-US" dirty="0"/>
              <a:t>There are 3 different ways of doing data binding:</a:t>
            </a:r>
          </a:p>
          <a:p>
            <a:pPr marL="514350" indent="-514350">
              <a:buAutoNum type="arabicPeriod"/>
            </a:pPr>
            <a:r>
              <a:rPr lang="en-US" dirty="0"/>
              <a:t>Event Binding: allows us to easily listen for events being emitted from elements in our template, and make use of methods in our component. We can use this to pass data from inputs to variables inside our component </a:t>
            </a:r>
            <a:r>
              <a:rPr lang="en-US" b="1" dirty="0"/>
              <a:t>(template to component)</a:t>
            </a:r>
          </a:p>
          <a:p>
            <a:pPr marL="514350" indent="-514350">
              <a:buAutoNum type="arabicPeriod"/>
            </a:pPr>
            <a:r>
              <a:rPr lang="en-US" dirty="0"/>
              <a:t>String Interpolation: passing values from our component to our template to be displayed </a:t>
            </a:r>
            <a:r>
              <a:rPr lang="en-US" b="1" dirty="0"/>
              <a:t>(component to template)</a:t>
            </a:r>
          </a:p>
          <a:p>
            <a:pPr marL="514350" indent="-514350">
              <a:buAutoNum type="arabicPeriod"/>
            </a:pPr>
            <a:r>
              <a:rPr lang="en-US" dirty="0"/>
              <a:t>Property Binding: passing values from our component to an element’s attribute in our template </a:t>
            </a:r>
            <a:r>
              <a:rPr lang="en-US" b="1" dirty="0"/>
              <a:t>(component to template)</a:t>
            </a:r>
          </a:p>
        </p:txBody>
      </p:sp>
    </p:spTree>
    <p:extLst>
      <p:ext uri="{BB962C8B-B14F-4D97-AF65-F5344CB8AC3E}">
        <p14:creationId xmlns:p14="http://schemas.microsoft.com/office/powerpoint/2010/main" val="855417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8219-4D46-4B8B-A82E-05572C353F72}"/>
              </a:ext>
            </a:extLst>
          </p:cNvPr>
          <p:cNvSpPr>
            <a:spLocks noGrp="1"/>
          </p:cNvSpPr>
          <p:nvPr>
            <p:ph type="title"/>
          </p:nvPr>
        </p:nvSpPr>
        <p:spPr/>
        <p:txBody>
          <a:bodyPr/>
          <a:lstStyle/>
          <a:p>
            <a:r>
              <a:rPr lang="en-US" dirty="0"/>
              <a:t>Directives</a:t>
            </a:r>
          </a:p>
        </p:txBody>
      </p:sp>
      <p:sp>
        <p:nvSpPr>
          <p:cNvPr id="3" name="Content Placeholder 2">
            <a:extLst>
              <a:ext uri="{FF2B5EF4-FFF2-40B4-BE49-F238E27FC236}">
                <a16:creationId xmlns:a16="http://schemas.microsoft.com/office/drawing/2014/main" id="{606FF6E0-3508-4BC7-B4C4-82D3F6C50A13}"/>
              </a:ext>
            </a:extLst>
          </p:cNvPr>
          <p:cNvSpPr>
            <a:spLocks noGrp="1"/>
          </p:cNvSpPr>
          <p:nvPr>
            <p:ph idx="1"/>
          </p:nvPr>
        </p:nvSpPr>
        <p:spPr/>
        <p:txBody>
          <a:bodyPr/>
          <a:lstStyle/>
          <a:p>
            <a:r>
              <a:rPr lang="en-US" dirty="0"/>
              <a:t>Directives are a construct of Angular. They “direct” elements on what to do. There are 3 different types of directives:</a:t>
            </a:r>
          </a:p>
          <a:p>
            <a:pPr lvl="1"/>
            <a:r>
              <a:rPr lang="en-US" dirty="0"/>
              <a:t>Components: components are themselves directives. People don’t usually think of components as being directives, but they essentially “direct” the </a:t>
            </a:r>
            <a:r>
              <a:rPr lang="en-US" dirty="0" err="1"/>
              <a:t>dom</a:t>
            </a:r>
            <a:r>
              <a:rPr lang="en-US" dirty="0"/>
              <a:t> to render the template of the component</a:t>
            </a:r>
          </a:p>
          <a:p>
            <a:pPr lvl="1"/>
            <a:r>
              <a:rPr lang="en-US" dirty="0"/>
              <a:t>Structural Directives: used to manipulate and change the **structure** of the DOM, hence why it is “structural”</a:t>
            </a:r>
          </a:p>
          <a:p>
            <a:pPr lvl="1"/>
            <a:r>
              <a:rPr lang="en-US" dirty="0"/>
              <a:t>Attribute Directives: used to change the look and behavior of elements</a:t>
            </a:r>
          </a:p>
        </p:txBody>
      </p:sp>
    </p:spTree>
    <p:extLst>
      <p:ext uri="{BB962C8B-B14F-4D97-AF65-F5344CB8AC3E}">
        <p14:creationId xmlns:p14="http://schemas.microsoft.com/office/powerpoint/2010/main" val="210534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9F57-8EB8-4B7D-880C-0675663232FD}"/>
              </a:ext>
            </a:extLst>
          </p:cNvPr>
          <p:cNvSpPr>
            <a:spLocks noGrp="1"/>
          </p:cNvSpPr>
          <p:nvPr>
            <p:ph type="title"/>
          </p:nvPr>
        </p:nvSpPr>
        <p:spPr/>
        <p:txBody>
          <a:bodyPr/>
          <a:lstStyle/>
          <a:p>
            <a:r>
              <a:rPr lang="en-US" dirty="0"/>
              <a:t>Structural Directives</a:t>
            </a:r>
          </a:p>
        </p:txBody>
      </p:sp>
      <p:sp>
        <p:nvSpPr>
          <p:cNvPr id="3" name="Content Placeholder 2">
            <a:extLst>
              <a:ext uri="{FF2B5EF4-FFF2-40B4-BE49-F238E27FC236}">
                <a16:creationId xmlns:a16="http://schemas.microsoft.com/office/drawing/2014/main" id="{A33BAEDD-DAE9-410A-A538-815003FF9AFD}"/>
              </a:ext>
            </a:extLst>
          </p:cNvPr>
          <p:cNvSpPr>
            <a:spLocks noGrp="1"/>
          </p:cNvSpPr>
          <p:nvPr>
            <p:ph idx="1"/>
          </p:nvPr>
        </p:nvSpPr>
        <p:spPr/>
        <p:txBody>
          <a:bodyPr/>
          <a:lstStyle/>
          <a:p>
            <a:r>
              <a:rPr lang="en-US" dirty="0"/>
              <a:t>*</a:t>
            </a:r>
            <a:r>
              <a:rPr lang="en-US" dirty="0" err="1"/>
              <a:t>ngIf</a:t>
            </a:r>
            <a:r>
              <a:rPr lang="en-US" dirty="0"/>
              <a:t>: used for conditional rendering. If an element with this directive evaluates to false, it will not display</a:t>
            </a:r>
          </a:p>
          <a:p>
            <a:r>
              <a:rPr lang="en-US" dirty="0"/>
              <a:t>*</a:t>
            </a:r>
            <a:r>
              <a:rPr lang="en-US" dirty="0" err="1"/>
              <a:t>ngFor</a:t>
            </a:r>
            <a:endParaRPr lang="en-US" dirty="0"/>
          </a:p>
          <a:p>
            <a:r>
              <a:rPr lang="en-US" dirty="0" err="1"/>
              <a:t>ngSwitch</a:t>
            </a:r>
            <a:endParaRPr lang="en-US" dirty="0"/>
          </a:p>
          <a:p>
            <a:pPr lvl="1"/>
            <a:r>
              <a:rPr lang="en-US" dirty="0"/>
              <a:t>[</a:t>
            </a:r>
            <a:r>
              <a:rPr lang="en-US" dirty="0" err="1"/>
              <a:t>ngSwitch</a:t>
            </a:r>
            <a:r>
              <a:rPr lang="en-US" dirty="0"/>
              <a:t>]: attribute directive which controls…</a:t>
            </a:r>
          </a:p>
          <a:p>
            <a:pPr lvl="2"/>
            <a:r>
              <a:rPr lang="en-US" dirty="0"/>
              <a:t>*</a:t>
            </a:r>
            <a:r>
              <a:rPr lang="en-US" dirty="0" err="1"/>
              <a:t>ngSwitchCase</a:t>
            </a:r>
            <a:r>
              <a:rPr lang="en-US" dirty="0"/>
              <a:t>: structural</a:t>
            </a:r>
          </a:p>
          <a:p>
            <a:pPr lvl="2"/>
            <a:r>
              <a:rPr lang="en-US" dirty="0"/>
              <a:t>*</a:t>
            </a:r>
            <a:r>
              <a:rPr lang="en-US" dirty="0" err="1"/>
              <a:t>ngSwitchDefault</a:t>
            </a:r>
            <a:r>
              <a:rPr lang="en-US" dirty="0"/>
              <a:t>: structural</a:t>
            </a:r>
          </a:p>
        </p:txBody>
      </p:sp>
    </p:spTree>
    <p:extLst>
      <p:ext uri="{BB962C8B-B14F-4D97-AF65-F5344CB8AC3E}">
        <p14:creationId xmlns:p14="http://schemas.microsoft.com/office/powerpoint/2010/main" val="9113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B589-61C3-4C0D-9E21-2F766D0A6576}"/>
              </a:ext>
            </a:extLst>
          </p:cNvPr>
          <p:cNvSpPr>
            <a:spLocks noGrp="1"/>
          </p:cNvSpPr>
          <p:nvPr>
            <p:ph type="title"/>
          </p:nvPr>
        </p:nvSpPr>
        <p:spPr/>
        <p:txBody>
          <a:bodyPr/>
          <a:lstStyle/>
          <a:p>
            <a:r>
              <a:rPr lang="en-US" dirty="0"/>
              <a:t>Component Lifecycle Methods</a:t>
            </a:r>
          </a:p>
        </p:txBody>
      </p:sp>
      <p:sp>
        <p:nvSpPr>
          <p:cNvPr id="3" name="Content Placeholder 2">
            <a:extLst>
              <a:ext uri="{FF2B5EF4-FFF2-40B4-BE49-F238E27FC236}">
                <a16:creationId xmlns:a16="http://schemas.microsoft.com/office/drawing/2014/main" id="{C955E5FD-45BC-41CA-9DDD-0A3A73095BC5}"/>
              </a:ext>
            </a:extLst>
          </p:cNvPr>
          <p:cNvSpPr>
            <a:spLocks noGrp="1"/>
          </p:cNvSpPr>
          <p:nvPr>
            <p:ph idx="1"/>
          </p:nvPr>
        </p:nvSpPr>
        <p:spPr>
          <a:xfrm>
            <a:off x="759823" y="1390196"/>
            <a:ext cx="10515600" cy="4949643"/>
          </a:xfrm>
        </p:spPr>
        <p:txBody>
          <a:bodyPr/>
          <a:lstStyle/>
          <a:p>
            <a:r>
              <a:rPr lang="en-US" dirty="0"/>
              <a:t>Components have a lifecycle, from the creation of the component to the destruction of the component.</a:t>
            </a:r>
          </a:p>
          <a:p>
            <a:pPr lvl="1"/>
            <a:r>
              <a:rPr lang="en-US" dirty="0"/>
              <a:t>Components are created when they are rendered onto the screen, and destroyed when they are no longer being rendered</a:t>
            </a:r>
          </a:p>
          <a:p>
            <a:r>
              <a:rPr lang="en-US" dirty="0"/>
              <a:t>We have various methods that can run at different parts of the lifecycle:</a:t>
            </a:r>
          </a:p>
          <a:p>
            <a:pPr lvl="1"/>
            <a:r>
              <a:rPr lang="en-US" sz="1600" dirty="0"/>
              <a:t>Constructor: always executes first, ONCE</a:t>
            </a:r>
          </a:p>
          <a:p>
            <a:pPr lvl="1"/>
            <a:r>
              <a:rPr lang="en-US" sz="1600" dirty="0" err="1"/>
              <a:t>ngOnChanges</a:t>
            </a:r>
            <a:r>
              <a:rPr lang="en-US" sz="1600" dirty="0"/>
              <a:t>(): whenever properties of a component change, this is called. Will be called multiple times during the lifetime of a component based on how many changes occur.</a:t>
            </a:r>
          </a:p>
          <a:p>
            <a:pPr lvl="1"/>
            <a:r>
              <a:rPr lang="en-US" sz="1600" dirty="0" err="1"/>
              <a:t>ngOnInit</a:t>
            </a:r>
            <a:r>
              <a:rPr lang="en-US" sz="1600" dirty="0"/>
              <a:t>(): called ONE TIME when the component is first initialized</a:t>
            </a:r>
          </a:p>
          <a:p>
            <a:pPr lvl="1"/>
            <a:r>
              <a:rPr lang="en-US" sz="1600" dirty="0" err="1"/>
              <a:t>ngDoCheck</a:t>
            </a:r>
            <a:r>
              <a:rPr lang="en-US" sz="1600" dirty="0"/>
              <a:t>(): called immediately after </a:t>
            </a:r>
            <a:r>
              <a:rPr lang="en-US" sz="1600" dirty="0" err="1"/>
              <a:t>ngOnChanges</a:t>
            </a:r>
            <a:r>
              <a:rPr lang="en-US" sz="1600" dirty="0"/>
              <a:t>() and during change detection runs so that we can implement our own custom actions for change detection</a:t>
            </a:r>
          </a:p>
          <a:p>
            <a:pPr lvl="1"/>
            <a:r>
              <a:rPr lang="en-US" sz="1600" dirty="0" err="1"/>
              <a:t>ngOnDestroy</a:t>
            </a:r>
            <a:r>
              <a:rPr lang="en-US" sz="1600" dirty="0"/>
              <a:t>(): called before Angular destroys a directive or component</a:t>
            </a:r>
          </a:p>
          <a:p>
            <a:pPr lvl="1"/>
            <a:endParaRPr lang="en-US" dirty="0"/>
          </a:p>
        </p:txBody>
      </p:sp>
    </p:spTree>
    <p:extLst>
      <p:ext uri="{BB962C8B-B14F-4D97-AF65-F5344CB8AC3E}">
        <p14:creationId xmlns:p14="http://schemas.microsoft.com/office/powerpoint/2010/main" val="1019464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550</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@NgModule Decorator</vt:lpstr>
      <vt:lpstr>Angular Bootstrapping Process</vt:lpstr>
      <vt:lpstr>1-way data binding</vt:lpstr>
      <vt:lpstr>Directives</vt:lpstr>
      <vt:lpstr>Structural Directives</vt:lpstr>
      <vt:lpstr>Component Lifecycle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@NgModule Decorator</dc:title>
  <dc:creator>Bach Tran</dc:creator>
  <cp:lastModifiedBy>Bach Tran</cp:lastModifiedBy>
  <cp:revision>7</cp:revision>
  <dcterms:created xsi:type="dcterms:W3CDTF">2021-05-05T20:29:35Z</dcterms:created>
  <dcterms:modified xsi:type="dcterms:W3CDTF">2021-05-05T22:02:37Z</dcterms:modified>
</cp:coreProperties>
</file>