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10" r:id="rId2"/>
    <p:sldMasterId id="2147483755" r:id="rId3"/>
  </p:sldMasterIdLst>
  <p:notesMasterIdLst>
    <p:notesMasterId r:id="rId17"/>
  </p:notesMasterIdLst>
  <p:sldIdLst>
    <p:sldId id="1859" r:id="rId4"/>
    <p:sldId id="1902" r:id="rId5"/>
    <p:sldId id="1861" r:id="rId6"/>
    <p:sldId id="1903" r:id="rId7"/>
    <p:sldId id="1904" r:id="rId8"/>
    <p:sldId id="1905" r:id="rId9"/>
    <p:sldId id="1906" r:id="rId10"/>
    <p:sldId id="1907" r:id="rId11"/>
    <p:sldId id="1908" r:id="rId12"/>
    <p:sldId id="1909" r:id="rId13"/>
    <p:sldId id="1910" r:id="rId14"/>
    <p:sldId id="1911" r:id="rId15"/>
    <p:sldId id="191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橙色模板" id="{588AAC05-F352-4829-9048-1B91AD334B5F}">
          <p14:sldIdLst>
            <p14:sldId id="1859"/>
            <p14:sldId id="1902"/>
            <p14:sldId id="1861"/>
            <p14:sldId id="1903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3"/>
          </p14:sldIdLst>
        </p14:section>
        <p14:section name="蓝色模板" id="{9471BAA0-5FEC-403A-A7BC-33EDAD33156C}">
          <p14:sldIdLst/>
        </p14:section>
        <p14:section name="使用技巧" id="{23AFFF6C-486A-48F5-B7B9-4862CC8DE548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35AE5"/>
    <a:srgbClr val="FFFFFF"/>
    <a:srgbClr val="F2631B"/>
    <a:srgbClr val="172A6C"/>
    <a:srgbClr val="162C68"/>
    <a:srgbClr val="0E2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7175-1DCF-4F11-A179-ACEF5C90076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D7AA-7923-4585-8682-4F15FDC56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0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6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7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7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9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3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6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8AD633-D745-478D-BB4A-2A9BB43AE2FC}"/>
              </a:ext>
            </a:extLst>
          </p:cNvPr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AB204F-E662-407B-AB6B-E940F8081C83}"/>
              </a:ext>
            </a:extLst>
          </p:cNvPr>
          <p:cNvCxnSpPr>
            <a:cxnSpLocks/>
          </p:cNvCxnSpPr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0345AF-F54E-4CF2-9DFD-6DF2D09EFB86}"/>
              </a:ext>
            </a:extLst>
          </p:cNvPr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396FD7-62A3-46CC-9D20-68EAD529C75C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E5E4CC-1BA6-47FC-AB2A-0BEDD71ADF4C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8E881-4548-4D44-B5F0-C2EF0EA27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9F3D5-1FBD-4D4F-8A11-99A580582B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5486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057CBA-DD81-4396-BE78-359F2D45D10F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833A577-C64F-4312-B51B-3E15807F3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F6FC61-EF6B-4DA5-918B-551B4BDC686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20F919C2-287E-4F89-9B71-1630E31578B8}"/>
              </a:ext>
            </a:extLst>
          </p:cNvPr>
          <p:cNvSpPr/>
          <p:nvPr userDrawn="1"/>
        </p:nvSpPr>
        <p:spPr>
          <a:xfrm flipV="1">
            <a:off x="3457971" y="1639716"/>
            <a:ext cx="3669022" cy="3669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CD472F-95C6-47D6-8D11-9515F72E5377}"/>
              </a:ext>
            </a:extLst>
          </p:cNvPr>
          <p:cNvSpPr/>
          <p:nvPr userDrawn="1"/>
        </p:nvSpPr>
        <p:spPr>
          <a:xfrm flipV="1">
            <a:off x="4197266" y="2379011"/>
            <a:ext cx="2190432" cy="219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867970" y="4799668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0" y="-1521571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9801" y="4862161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F7F1AFE9-4936-4A9E-A7E6-FFCF1937B5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480" y="2716427"/>
            <a:ext cx="3645951" cy="1784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9852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875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04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77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8AD633-D745-478D-BB4A-2A9BB43AE2FC}"/>
              </a:ext>
            </a:extLst>
          </p:cNvPr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AB204F-E662-407B-AB6B-E940F8081C83}"/>
              </a:ext>
            </a:extLst>
          </p:cNvPr>
          <p:cNvCxnSpPr>
            <a:cxnSpLocks/>
          </p:cNvCxnSpPr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0345AF-F54E-4CF2-9DFD-6DF2D09EFB86}"/>
              </a:ext>
            </a:extLst>
          </p:cNvPr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396FD7-62A3-46CC-9D20-68EAD529C75C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E5E4CC-1BA6-47FC-AB2A-0BEDD71ADF4C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8E881-4548-4D44-B5F0-C2EF0EA27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9F3D5-1FBD-4D4F-8A11-99A580582B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897015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D67FAEC-16F9-4C7C-9978-ADACBB680D2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357BADB-DEA2-4CC4-92E7-07CC85571BCC}"/>
              </a:ext>
            </a:extLst>
          </p:cNvPr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8B2611-5D71-4B6B-94CB-F4401B91E93F}"/>
              </a:ext>
            </a:extLst>
          </p:cNvPr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326CE-1E33-4B64-BE2C-5884CE97109A}"/>
                </a:ext>
              </a:extLst>
            </p:cNvPr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7472B87-CB4A-44BB-A433-D5878AAD799E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EF77D2-F1B1-4A3A-8025-9FD24B83F888}"/>
                </a:ext>
              </a:extLst>
            </p:cNvPr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BB6AA2-BAB5-48E4-9757-1DC9983FA8CF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2E4A96-041A-44E1-9041-28668CC5F045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84B543B-A1B6-4C4C-A3B9-9CD2311B09B7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3D5E2B-5CD9-4259-BA68-D28C6141E3B2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5A4D7AC-BF45-4ADD-98A1-945A39B5F6CB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8EA0B9E-A7DC-4E67-8F47-55AB0D306B66}"/>
              </a:ext>
            </a:extLst>
          </p:cNvPr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F2631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F2631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35F4DC-9F4A-4565-BB1A-2E2FFC2A45E8}"/>
              </a:ext>
            </a:extLst>
          </p:cNvPr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791E69A-D7FE-42ED-9022-EFE2DD714A01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25286B-BF77-4C89-BC12-0DE030D79C93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5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DD80FA5A-ED57-4DAD-9DE4-7AA2EB86F48B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8843E2-A0D4-4C9B-9038-298A8536DE8F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34603AF-C494-493D-8FD8-55ED84E330CF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E9FCFAB-2217-4135-BD16-3A36C9B1E40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C15BA1E-D5ED-4211-8C60-868F4540419B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522461D-EA11-452B-BBC6-FAB0463A1CDD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F07D7EF-981A-4C9B-8E51-DF8DC6B18149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054799F-6242-439E-8CEA-06FED91EEBA5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5E2DD9-759D-4913-B468-08A23D599BCA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944EE66-480F-4E72-9B65-380536D0C68B}"/>
              </a:ext>
            </a:extLst>
          </p:cNvPr>
          <p:cNvSpPr/>
          <p:nvPr userDrawn="1"/>
        </p:nvSpPr>
        <p:spPr>
          <a:xfrm>
            <a:off x="1233306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C79B7F2-37E2-4EE4-8A77-E70CCE6CFC86}"/>
              </a:ext>
            </a:extLst>
          </p:cNvPr>
          <p:cNvSpPr/>
          <p:nvPr userDrawn="1"/>
        </p:nvSpPr>
        <p:spPr>
          <a:xfrm>
            <a:off x="6580918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61CCEA8-CEF1-4A8E-AAAE-D578871BB994}"/>
              </a:ext>
            </a:extLst>
          </p:cNvPr>
          <p:cNvSpPr/>
          <p:nvPr userDrawn="1"/>
        </p:nvSpPr>
        <p:spPr>
          <a:xfrm>
            <a:off x="1233306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A19DBB2-6385-49B1-8661-EEFB78CF1DC2}"/>
              </a:ext>
            </a:extLst>
          </p:cNvPr>
          <p:cNvSpPr/>
          <p:nvPr userDrawn="1"/>
        </p:nvSpPr>
        <p:spPr>
          <a:xfrm>
            <a:off x="6580918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2234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33762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28820" y="450022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20BC1A9-27DF-43AB-BD69-4D8EAB7275C6}"/>
              </a:ext>
            </a:extLst>
          </p:cNvPr>
          <p:cNvGrpSpPr/>
          <p:nvPr userDrawn="1"/>
        </p:nvGrpSpPr>
        <p:grpSpPr>
          <a:xfrm>
            <a:off x="6914461" y="-1498047"/>
            <a:ext cx="6568397" cy="6568397"/>
            <a:chOff x="6914461" y="-1521570"/>
            <a:chExt cx="6568397" cy="656839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D14F093-8F08-43A3-892D-8276C57CAE1A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5ADF43-1333-49A0-A2A0-D3F69734A760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DFEA69D-2A93-4A77-BB50-B2E288F8E98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39CF8A4-1173-4D36-B776-F58B6E5E414E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CDA65C-7282-45D8-B0AD-1BDA2151411F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EAD297-F47C-47F5-8988-AF3C6F4DF976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FE6882-D7BF-4386-8D8F-675B76000A0D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979428F-E83A-45D5-900C-07FDF4ADA53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788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8390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78959" y="450173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275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DD80FA5A-ED57-4DAD-9DE4-7AA2EB86F48B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8843E2-A0D4-4C9B-9038-298A8536DE8F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34603AF-C494-493D-8FD8-55ED84E330CF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E9FCFAB-2217-4135-BD16-3A36C9B1E40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C15BA1E-D5ED-4211-8C60-868F4540419B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522461D-EA11-452B-BBC6-FAB0463A1CDD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F07D7EF-981A-4C9B-8E51-DF8DC6B18149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054799F-6242-439E-8CEA-06FED91EEBA5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5E2DD9-759D-4913-B468-08A23D599BCA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944EE66-480F-4E72-9B65-380536D0C68B}"/>
              </a:ext>
            </a:extLst>
          </p:cNvPr>
          <p:cNvSpPr/>
          <p:nvPr userDrawn="1"/>
        </p:nvSpPr>
        <p:spPr>
          <a:xfrm>
            <a:off x="1233306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C79B7F2-37E2-4EE4-8A77-E70CCE6CFC86}"/>
              </a:ext>
            </a:extLst>
          </p:cNvPr>
          <p:cNvSpPr/>
          <p:nvPr userDrawn="1"/>
        </p:nvSpPr>
        <p:spPr>
          <a:xfrm>
            <a:off x="6580918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61CCEA8-CEF1-4A8E-AAAE-D578871BB994}"/>
              </a:ext>
            </a:extLst>
          </p:cNvPr>
          <p:cNvSpPr/>
          <p:nvPr userDrawn="1"/>
        </p:nvSpPr>
        <p:spPr>
          <a:xfrm>
            <a:off x="1233306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A19DBB2-6385-49B1-8661-EEFB78CF1DC2}"/>
              </a:ext>
            </a:extLst>
          </p:cNvPr>
          <p:cNvSpPr/>
          <p:nvPr userDrawn="1"/>
        </p:nvSpPr>
        <p:spPr>
          <a:xfrm>
            <a:off x="6580918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2234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33762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28820" y="450022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20BC1A9-27DF-43AB-BD69-4D8EAB7275C6}"/>
              </a:ext>
            </a:extLst>
          </p:cNvPr>
          <p:cNvGrpSpPr/>
          <p:nvPr userDrawn="1"/>
        </p:nvGrpSpPr>
        <p:grpSpPr>
          <a:xfrm>
            <a:off x="6914461" y="-1498047"/>
            <a:ext cx="6568397" cy="6568397"/>
            <a:chOff x="6914461" y="-1521570"/>
            <a:chExt cx="6568397" cy="656839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D14F093-8F08-43A3-892D-8276C57CAE1A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5ADF43-1333-49A0-A2A0-D3F69734A760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DFEA69D-2A93-4A77-BB50-B2E288F8E98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39CF8A4-1173-4D36-B776-F58B6E5E414E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CDA65C-7282-45D8-B0AD-1BDA2151411F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EAD297-F47C-47F5-8988-AF3C6F4DF976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FE6882-D7BF-4386-8D8F-675B76000A0D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979428F-E83A-45D5-900C-07FDF4ADA53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788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8390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78959" y="450173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23902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D5DC3C-3A08-4750-A28F-98F1D1FAEEC9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1A6A5A-A8F4-4705-8F9D-1384F12E8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2A0D51C-FC4A-4527-8277-AF8ED67B8DC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3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152BF2-CCA5-49FC-9487-5EC7C4F5F2CD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16812459-4FC2-4F06-9629-A190123AB4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F2DF9-DEF5-4D96-B10E-0E32CDD4A2A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4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5D1423-64C1-4E99-8F94-C0A6E435F5F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848FAAE-E8D3-48D5-B780-FBC0539311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043732-5661-48C9-8AAB-9CF6365F5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19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BB840-3C16-4D50-BBDF-394181E69D5C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DB55860-5447-4A7F-B811-EDF296E8F1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1CD957-0632-4623-A971-4E89463B20A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97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FCD2DA-B309-49E6-BD32-01A6749ACB16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4B62829-E792-47CE-BED3-4A96046FE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E343F7-8260-4E73-9B55-FD89F1A75E4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20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057CBA-DD81-4396-BE78-359F2D45D10F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833A577-C64F-4312-B51B-3E15807F3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F6FC61-EF6B-4DA5-918B-551B4BDC686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48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03D05-666A-4A75-B878-CEE396EABB54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A17DADC-E1FF-435A-B1B5-93221A0C7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9E47D3-C499-4F04-8DCF-3A555F6F996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01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20F919C2-287E-4F89-9B71-1630E31578B8}"/>
              </a:ext>
            </a:extLst>
          </p:cNvPr>
          <p:cNvSpPr/>
          <p:nvPr userDrawn="1"/>
        </p:nvSpPr>
        <p:spPr>
          <a:xfrm flipV="1">
            <a:off x="3457971" y="1639716"/>
            <a:ext cx="3669022" cy="3669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CD472F-95C6-47D6-8D11-9515F72E5377}"/>
              </a:ext>
            </a:extLst>
          </p:cNvPr>
          <p:cNvSpPr/>
          <p:nvPr userDrawn="1"/>
        </p:nvSpPr>
        <p:spPr>
          <a:xfrm flipV="1">
            <a:off x="4197266" y="2379011"/>
            <a:ext cx="2190432" cy="219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867970" y="4799668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0" y="-1521571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9801" y="4862161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F7F1AFE9-4936-4A9E-A7E6-FFCF1937B5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480" y="2716427"/>
            <a:ext cx="3645951" cy="1784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3968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8AD633-D745-478D-BB4A-2A9BB43AE2FC}"/>
              </a:ext>
            </a:extLst>
          </p:cNvPr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AB204F-E662-407B-AB6B-E940F8081C83}"/>
              </a:ext>
            </a:extLst>
          </p:cNvPr>
          <p:cNvCxnSpPr>
            <a:cxnSpLocks/>
          </p:cNvCxnSpPr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0345AF-F54E-4CF2-9DFD-6DF2D09EFB86}"/>
              </a:ext>
            </a:extLst>
          </p:cNvPr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396FD7-62A3-46CC-9D20-68EAD529C75C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E5E4CC-1BA6-47FC-AB2A-0BEDD71ADF4C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8E881-4548-4D44-B5F0-C2EF0EA27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9F3D5-1FBD-4D4F-8A11-99A580582B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791225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D67FAEC-16F9-4C7C-9978-ADACBB680D2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357BADB-DEA2-4CC4-92E7-07CC85571BCC}"/>
              </a:ext>
            </a:extLst>
          </p:cNvPr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8B2611-5D71-4B6B-94CB-F4401B91E93F}"/>
              </a:ext>
            </a:extLst>
          </p:cNvPr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326CE-1E33-4B64-BE2C-5884CE97109A}"/>
                </a:ext>
              </a:extLst>
            </p:cNvPr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7472B87-CB4A-44BB-A433-D5878AAD799E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EF77D2-F1B1-4A3A-8025-9FD24B83F888}"/>
                </a:ext>
              </a:extLst>
            </p:cNvPr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BB6AA2-BAB5-48E4-9757-1DC9983FA8CF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2E4A96-041A-44E1-9041-28668CC5F045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84B543B-A1B6-4C4C-A3B9-9CD2311B09B7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3D5E2B-5CD9-4259-BA68-D28C6141E3B2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5A4D7AC-BF45-4ADD-98A1-945A39B5F6CB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8EA0B9E-A7DC-4E67-8F47-55AB0D306B66}"/>
              </a:ext>
            </a:extLst>
          </p:cNvPr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F2631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F2631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35F4DC-9F4A-4565-BB1A-2E2FFC2A45E8}"/>
              </a:ext>
            </a:extLst>
          </p:cNvPr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791E69A-D7FE-42ED-9022-EFE2DD714A01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25286B-BF77-4C89-BC12-0DE030D79C93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82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D67FAEC-16F9-4C7C-9978-ADACBB680D2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357BADB-DEA2-4CC4-92E7-07CC85571BCC}"/>
              </a:ext>
            </a:extLst>
          </p:cNvPr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8B2611-5D71-4B6B-94CB-F4401B91E93F}"/>
              </a:ext>
            </a:extLst>
          </p:cNvPr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326CE-1E33-4B64-BE2C-5884CE97109A}"/>
                </a:ext>
              </a:extLst>
            </p:cNvPr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7472B87-CB4A-44BB-A433-D5878AAD799E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EF77D2-F1B1-4A3A-8025-9FD24B83F888}"/>
                </a:ext>
              </a:extLst>
            </p:cNvPr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BB6AA2-BAB5-48E4-9757-1DC9983FA8CF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2E4A96-041A-44E1-9041-28668CC5F045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84B543B-A1B6-4C4C-A3B9-9CD2311B09B7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3D5E2B-5CD9-4259-BA68-D28C6141E3B2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5A4D7AC-BF45-4ADD-98A1-945A39B5F6CB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8EA0B9E-A7DC-4E67-8F47-55AB0D306B66}"/>
              </a:ext>
            </a:extLst>
          </p:cNvPr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F2631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F2631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35F4DC-9F4A-4565-BB1A-2E2FFC2A45E8}"/>
              </a:ext>
            </a:extLst>
          </p:cNvPr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791E69A-D7FE-42ED-9022-EFE2DD714A01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25286B-BF77-4C89-BC12-0DE030D79C93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0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DD80FA5A-ED57-4DAD-9DE4-7AA2EB86F48B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8843E2-A0D4-4C9B-9038-298A8536DE8F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34603AF-C494-493D-8FD8-55ED84E330CF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E9FCFAB-2217-4135-BD16-3A36C9B1E40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C15BA1E-D5ED-4211-8C60-868F4540419B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522461D-EA11-452B-BBC6-FAB0463A1CDD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F07D7EF-981A-4C9B-8E51-DF8DC6B18149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054799F-6242-439E-8CEA-06FED91EEBA5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5E2DD9-759D-4913-B468-08A23D599BCA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944EE66-480F-4E72-9B65-380536D0C68B}"/>
              </a:ext>
            </a:extLst>
          </p:cNvPr>
          <p:cNvSpPr/>
          <p:nvPr userDrawn="1"/>
        </p:nvSpPr>
        <p:spPr>
          <a:xfrm>
            <a:off x="1233306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C79B7F2-37E2-4EE4-8A77-E70CCE6CFC86}"/>
              </a:ext>
            </a:extLst>
          </p:cNvPr>
          <p:cNvSpPr/>
          <p:nvPr userDrawn="1"/>
        </p:nvSpPr>
        <p:spPr>
          <a:xfrm>
            <a:off x="6580918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61CCEA8-CEF1-4A8E-AAAE-D578871BB994}"/>
              </a:ext>
            </a:extLst>
          </p:cNvPr>
          <p:cNvSpPr/>
          <p:nvPr userDrawn="1"/>
        </p:nvSpPr>
        <p:spPr>
          <a:xfrm>
            <a:off x="1233306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A19DBB2-6385-49B1-8661-EEFB78CF1DC2}"/>
              </a:ext>
            </a:extLst>
          </p:cNvPr>
          <p:cNvSpPr/>
          <p:nvPr userDrawn="1"/>
        </p:nvSpPr>
        <p:spPr>
          <a:xfrm>
            <a:off x="6580918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2234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33762" y="2692581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28820" y="4500220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20BC1A9-27DF-43AB-BD69-4D8EAB7275C6}"/>
              </a:ext>
            </a:extLst>
          </p:cNvPr>
          <p:cNvGrpSpPr/>
          <p:nvPr userDrawn="1"/>
        </p:nvGrpSpPr>
        <p:grpSpPr>
          <a:xfrm>
            <a:off x="6914461" y="-1498047"/>
            <a:ext cx="6568397" cy="6568397"/>
            <a:chOff x="6914461" y="-1521570"/>
            <a:chExt cx="6568397" cy="656839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D14F093-8F08-43A3-892D-8276C57CAE1A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5ADF43-1333-49A0-A2A0-D3F69734A760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DFEA69D-2A93-4A77-BB50-B2E288F8E98B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39CF8A4-1173-4D36-B776-F58B6E5E414E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CDA65C-7282-45D8-B0AD-1BDA2151411F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EAD297-F47C-47F5-8988-AF3C6F4DF976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FE6882-D7BF-4386-8D8F-675B76000A0D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979428F-E83A-45D5-900C-07FDF4ADA53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788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83901" y="2694100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78959" y="4501739"/>
            <a:ext cx="2329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24911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D5DC3C-3A08-4750-A28F-98F1D1FAEEC9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1A6A5A-A8F4-4705-8F9D-1384F12E8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2A0D51C-FC4A-4527-8277-AF8ED67B8DC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07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152BF2-CCA5-49FC-9487-5EC7C4F5F2CD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16812459-4FC2-4F06-9629-A190123AB4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F2DF9-DEF5-4D96-B10E-0E32CDD4A2A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7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5D1423-64C1-4E99-8F94-C0A6E435F5F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848FAAE-E8D3-48D5-B780-FBC0539311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043732-5661-48C9-8AAB-9CF6365F5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97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BB840-3C16-4D50-BBDF-394181E69D5C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DB55860-5447-4A7F-B811-EDF296E8F1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1CD957-0632-4623-A971-4E89463B20A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624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FCD2DA-B309-49E6-BD32-01A6749ACB16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4B62829-E792-47CE-BED3-4A96046FE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E343F7-8260-4E73-9B55-FD89F1A75E4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41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057CBA-DD81-4396-BE78-359F2D45D10F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833A577-C64F-4312-B51B-3E15807F3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F6FC61-EF6B-4DA5-918B-551B4BDC686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81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03D05-666A-4A75-B878-CEE396EABB54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A17DADC-E1FF-435A-B1B5-93221A0C7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9E47D3-C499-4F04-8DCF-3A555F6F996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3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20F919C2-287E-4F89-9B71-1630E31578B8}"/>
              </a:ext>
            </a:extLst>
          </p:cNvPr>
          <p:cNvSpPr/>
          <p:nvPr userDrawn="1"/>
        </p:nvSpPr>
        <p:spPr>
          <a:xfrm flipV="1">
            <a:off x="3457971" y="1639716"/>
            <a:ext cx="3669022" cy="3669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CD472F-95C6-47D6-8D11-9515F72E5377}"/>
              </a:ext>
            </a:extLst>
          </p:cNvPr>
          <p:cNvSpPr/>
          <p:nvPr userDrawn="1"/>
        </p:nvSpPr>
        <p:spPr>
          <a:xfrm flipV="1">
            <a:off x="4197266" y="2379011"/>
            <a:ext cx="2190432" cy="219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867970" y="4799668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0" y="-1521571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9801" y="4862161"/>
            <a:ext cx="26612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F7F1AFE9-4936-4A9E-A7E6-FFCF1937B5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480" y="2716427"/>
            <a:ext cx="3645951" cy="17843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68648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36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D5DC3C-3A08-4750-A28F-98F1D1FAEEC9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1A6A5A-A8F4-4705-8F9D-1384F12E8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2A0D51C-FC4A-4527-8277-AF8ED67B8DC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028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657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5226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35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4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91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904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00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030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5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0BB840-3C16-4D50-BBDF-394181E69D5C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DB55860-5447-4A7F-B811-EDF296E8F1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1CD957-0632-4623-A971-4E89463B20A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602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991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62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37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52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1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700DF-83D2-4570-80B6-C67CC2659C1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4328-3C5C-4465-8925-F3DBA8472FF2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96D7D6-BB0B-461A-A88F-1DA97AAF3E37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26FC42-E57E-438C-AE3B-E4E3C91A419A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8494F5-473C-429A-8620-988729A2AFF5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064D91-A2C9-4054-847A-D8CAAE6FC010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CC23A7-D320-4313-AFF6-E781F6058C72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3CA4E2-29A4-4B0E-A740-3BEB0582F1A0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D9E5F29-2192-45CC-8F63-5D624531D803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286894-A1AF-4756-B927-60492F17E7F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8AD633-D745-478D-BB4A-2A9BB43AE2FC}"/>
              </a:ext>
            </a:extLst>
          </p:cNvPr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523E0C-1014-4012-A054-59B986461626}"/>
              </a:ext>
            </a:extLst>
          </p:cNvPr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AB204F-E662-407B-AB6B-E940F8081C83}"/>
              </a:ext>
            </a:extLst>
          </p:cNvPr>
          <p:cNvCxnSpPr>
            <a:cxnSpLocks/>
          </p:cNvCxnSpPr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0345AF-F54E-4CF2-9DFD-6DF2D09EFB86}"/>
              </a:ext>
            </a:extLst>
          </p:cNvPr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396FD7-62A3-46CC-9D20-68EAD529C75C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3E5E4CC-1BA6-47FC-AB2A-0BEDD71ADF4C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AFA22A-9946-4F34-8519-B6B395719B9F}"/>
              </a:ext>
            </a:extLst>
          </p:cNvPr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9616EE-5F96-44F0-8B0A-822002C5D8A1}"/>
                </a:ext>
              </a:extLst>
            </p:cNvPr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F6C0831-A983-416B-B9B9-3C36C94CA876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B55122-351A-45B4-B67B-740C6BA3ECFE}"/>
                </a:ext>
              </a:extLst>
            </p:cNvPr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0C5B47-6C7E-4B07-A42A-FB235200D6B5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69AD27-B97D-4EC7-A517-4E6A8B8AA8A8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A4C1E4-5B51-47FF-8A6D-4B3ADC0BAC8E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ED78850-86D4-4CF0-A242-08A5D11C9B6B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BDC9610-65AD-46EA-A7FC-A2465A219299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8E881-4548-4D44-B5F0-C2EF0EA27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9F3D5-1FBD-4D4F-8A11-99A580582B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382FF703-2466-4D1E-B115-F20DFA7C3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12252412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D67FAEC-16F9-4C7C-9978-ADACBB680D26}"/>
              </a:ext>
            </a:extLst>
          </p:cNvPr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357BADB-DEA2-4CC4-92E7-07CC85571BCC}"/>
              </a:ext>
            </a:extLst>
          </p:cNvPr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8B2611-5D71-4B6B-94CB-F4401B91E93F}"/>
              </a:ext>
            </a:extLst>
          </p:cNvPr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326CE-1E33-4B64-BE2C-5884CE97109A}"/>
                </a:ext>
              </a:extLst>
            </p:cNvPr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7472B87-CB4A-44BB-A433-D5878AAD799E}"/>
                </a:ext>
              </a:extLst>
            </p:cNvPr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EF77D2-F1B1-4A3A-8025-9FD24B83F888}"/>
                </a:ext>
              </a:extLst>
            </p:cNvPr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BB6AA2-BAB5-48E4-9757-1DC9983FA8CF}"/>
                </a:ext>
              </a:extLst>
            </p:cNvPr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2E4A96-041A-44E1-9041-28668CC5F045}"/>
                </a:ext>
              </a:extLst>
            </p:cNvPr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84B543B-A1B6-4C4C-A3B9-9CD2311B09B7}"/>
                </a:ext>
              </a:extLst>
            </p:cNvPr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3D5E2B-5CD9-4259-BA68-D28C6141E3B2}"/>
                </a:ext>
              </a:extLst>
            </p:cNvPr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5A4D7AC-BF45-4ADD-98A1-945A39B5F6CB}"/>
                </a:ext>
              </a:extLst>
            </p:cNvPr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8EA0B9E-A7DC-4E67-8F47-55AB0D306B66}"/>
              </a:ext>
            </a:extLst>
          </p:cNvPr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F2631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F2631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35F4DC-9F4A-4565-BB1A-2E2FFC2A45E8}"/>
              </a:ext>
            </a:extLst>
          </p:cNvPr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791E69A-D7FE-42ED-9022-EFE2DD714A01}"/>
                </a:ext>
              </a:extLst>
            </p:cNvPr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25286B-BF77-4C89-BC12-0DE030D79C93}"/>
                </a:ext>
              </a:extLst>
            </p:cNvPr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62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152BF2-CCA5-49FC-9487-5EC7C4F5F2CD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16812459-4FC2-4F06-9629-A190123AB4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F2DF9-DEF5-4D96-B10E-0E32CDD4A2A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6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03D05-666A-4A75-B878-CEE396EABB54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A17DADC-E1FF-435A-B1B5-93221A0C7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9E47D3-C499-4F04-8DCF-3A555F6F996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FCD2DA-B309-49E6-BD32-01A6749ACB16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4B62829-E792-47CE-BED3-4A96046FE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E343F7-8260-4E73-9B55-FD89F1A75E4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5D1423-64C1-4E99-8F94-C0A6E435F5F0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848FAAE-E8D3-48D5-B780-FBC0539311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043732-5661-48C9-8AAB-9CF6365F5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3EE46E-3CB2-4DA6-8402-B17C3845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509DD-1CB4-4536-BA07-26606BCC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F2546-CDD6-4219-8CD5-8C7DBEF36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0043-97CA-4A80-B5ED-5A3FD635E947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06C1C-4E07-40A7-8498-86197E7E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9823B-19CC-42B7-91F9-27F8ED4C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BB7D-13DF-48DD-85D6-3C10580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8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2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280E6E-7DEC-4F2D-94D3-47415C9AAABC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DD2B8-C0DA-46A8-88E3-E872D6D67A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4AA382-294A-491F-A20F-D8125F83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700" y="2116749"/>
            <a:ext cx="10356600" cy="1015663"/>
          </a:xfrm>
        </p:spPr>
        <p:txBody>
          <a:bodyPr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五子棋实验报告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9E55DB6-2239-4360-AB30-1FC09FF3F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7902" y="3244334"/>
            <a:ext cx="2009568" cy="369332"/>
          </a:xfrm>
        </p:spPr>
        <p:txBody>
          <a:bodyPr wrap="square">
            <a:spAutoFit/>
          </a:bodyPr>
          <a:lstStyle/>
          <a:p>
            <a:r>
              <a:rPr lang="en-US" altLang="zh-CN" dirty="0"/>
              <a:t>------------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FECCB71-E4F7-4D6F-9ED1-2FD1B2A83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报告人：陈钰江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11604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802098" y="756214"/>
            <a:ext cx="422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测试分析：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 flipV="1">
            <a:off x="802097" y="1704574"/>
            <a:ext cx="3863644" cy="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5632584-B002-461F-0012-99755BBD40E0}"/>
              </a:ext>
            </a:extLst>
          </p:cNvPr>
          <p:cNvSpPr txBox="1"/>
          <p:nvPr/>
        </p:nvSpPr>
        <p:spPr>
          <a:xfrm>
            <a:off x="1839414" y="2291938"/>
            <a:ext cx="62179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zh-CN" altLang="en-US" sz="2600" b="1" dirty="0"/>
              <a:t>利：经过多次优化，</a:t>
            </a:r>
            <a:r>
              <a:rPr lang="en-US" altLang="zh-CN" sz="2600" b="1" dirty="0"/>
              <a:t>ai</a:t>
            </a:r>
            <a:r>
              <a:rPr lang="zh-CN" altLang="en-US" sz="2600" b="1" dirty="0"/>
              <a:t>的棋力相对之前有了较好的改观；</a:t>
            </a:r>
            <a:endParaRPr lang="en-US" altLang="zh-CN" sz="2600" b="1" dirty="0"/>
          </a:p>
          <a:p>
            <a:r>
              <a:rPr lang="en-US" altLang="zh-CN" sz="2600" b="1" dirty="0"/>
              <a:t>  </a:t>
            </a:r>
          </a:p>
          <a:p>
            <a:r>
              <a:rPr lang="en-US" altLang="zh-CN" sz="2600" b="1" dirty="0"/>
              <a:t>   </a:t>
            </a:r>
            <a:r>
              <a:rPr lang="zh-CN" altLang="en-US" sz="2600" b="1" dirty="0"/>
              <a:t>弊：但每一步棋所花的时间较长；</a:t>
            </a:r>
          </a:p>
        </p:txBody>
      </p:sp>
    </p:spTree>
    <p:extLst>
      <p:ext uri="{BB962C8B-B14F-4D97-AF65-F5344CB8AC3E}">
        <p14:creationId xmlns:p14="http://schemas.microsoft.com/office/powerpoint/2010/main" val="389101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3601FF9-6217-799A-C872-12B6A977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64" y="4656228"/>
            <a:ext cx="958899" cy="5143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455851" y="756214"/>
            <a:ext cx="4915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探索、尝试：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>
            <a:off x="802097" y="1740200"/>
            <a:ext cx="3863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DDB28B-014B-488D-15C6-64666BAC7332}"/>
              </a:ext>
            </a:extLst>
          </p:cNvPr>
          <p:cNvSpPr txBox="1"/>
          <p:nvPr/>
        </p:nvSpPr>
        <p:spPr>
          <a:xfrm>
            <a:off x="1110343" y="2026800"/>
            <a:ext cx="3948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a.</a:t>
            </a:r>
            <a:r>
              <a:rPr lang="zh-CN" altLang="en-US" sz="2400" b="1" dirty="0"/>
              <a:t>评估函数优化：</a:t>
            </a:r>
            <a:endParaRPr lang="en-US" altLang="zh-CN" sz="2400" b="1" dirty="0"/>
          </a:p>
          <a:p>
            <a:r>
              <a:rPr lang="en-US" altLang="zh-CN" dirty="0"/>
              <a:t>    </a:t>
            </a:r>
            <a:r>
              <a:rPr lang="zh-CN" altLang="en-US" dirty="0"/>
              <a:t>仅有棋形一个评估因素，发现</a:t>
            </a:r>
            <a:r>
              <a:rPr lang="en-US" altLang="zh-CN" dirty="0"/>
              <a:t>ai</a:t>
            </a:r>
            <a:r>
              <a:rPr lang="zh-CN" altLang="en-US" dirty="0"/>
              <a:t>表现较为死板，</a:t>
            </a:r>
            <a:endParaRPr lang="en-US" altLang="zh-CN" dirty="0"/>
          </a:p>
          <a:p>
            <a:r>
              <a:rPr lang="en-US" altLang="zh-CN" dirty="0"/>
              <a:t>    1.</a:t>
            </a:r>
            <a:r>
              <a:rPr lang="zh-CN" altLang="en-US" dirty="0"/>
              <a:t>引入了棋子的</a:t>
            </a:r>
            <a:r>
              <a:rPr lang="zh-CN" altLang="en-US" dirty="0">
                <a:solidFill>
                  <a:schemeClr val="accent1"/>
                </a:solidFill>
              </a:rPr>
              <a:t>连通性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又从围棋中</a:t>
            </a:r>
            <a:r>
              <a:rPr lang="zh-CN" altLang="en-US" dirty="0">
                <a:solidFill>
                  <a:schemeClr val="accent1"/>
                </a:solidFill>
              </a:rPr>
              <a:t>引入目数</a:t>
            </a:r>
            <a:r>
              <a:rPr lang="zh-CN" altLang="en-US" dirty="0"/>
              <a:t>；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061FB2-3552-DC97-08FF-42A15AAD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41" y="3024540"/>
            <a:ext cx="3139043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link_evaluate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player)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;////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连通行估分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C9B74F-0DE5-FD7E-B634-C8B589A7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41" y="3313584"/>
            <a:ext cx="4857008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__centerlise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size,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**board,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player,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pair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location)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;////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目数估分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DE7378-4AD7-9B4B-C5BB-C1E40D6D302C}"/>
              </a:ext>
            </a:extLst>
          </p:cNvPr>
          <p:cNvSpPr txBox="1"/>
          <p:nvPr/>
        </p:nvSpPr>
        <p:spPr>
          <a:xfrm>
            <a:off x="1110343" y="4079175"/>
            <a:ext cx="43582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b.</a:t>
            </a:r>
            <a:r>
              <a:rPr lang="zh-CN" altLang="en-US" sz="2400" b="1" dirty="0"/>
              <a:t>启发式搜索优化：</a:t>
            </a:r>
            <a:endParaRPr lang="en-US" altLang="zh-CN" sz="2400" b="1" dirty="0"/>
          </a:p>
          <a:p>
            <a:r>
              <a:rPr lang="en-US" altLang="zh-CN" dirty="0"/>
              <a:t>   </a:t>
            </a:r>
            <a:r>
              <a:rPr lang="zh-CN" altLang="en-US" dirty="0"/>
              <a:t>原本仅考虑棋子在棋盘上的分布，来确定落子中心，导致关键局部位置无法遍历到；</a:t>
            </a:r>
            <a:endParaRPr lang="en-US" altLang="zh-CN" dirty="0"/>
          </a:p>
          <a:p>
            <a:r>
              <a:rPr lang="en-US" altLang="zh-CN" dirty="0"/>
              <a:t>  1.</a:t>
            </a:r>
            <a:r>
              <a:rPr lang="zh-CN" altLang="en-US" dirty="0"/>
              <a:t>在原基础上，</a:t>
            </a:r>
            <a:r>
              <a:rPr lang="zh-CN" altLang="en-US" dirty="0">
                <a:solidFill>
                  <a:schemeClr val="accent1"/>
                </a:solidFill>
              </a:rPr>
              <a:t>引入关键棋形来确定落子中心。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726066-94E8-D8AC-C800-47767F57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587" y="5341760"/>
            <a:ext cx="4085112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pair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pair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key_record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player);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JetBrains Mono"/>
              </a:rPr>
              <a:t>////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寻找关键棋形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7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7476320-C51D-770D-4683-221398E1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02" y="4394044"/>
            <a:ext cx="730288" cy="8826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802097" y="795820"/>
            <a:ext cx="45244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探索、尝试：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>
            <a:off x="802097" y="1740200"/>
            <a:ext cx="3863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B86E43-6BF1-097F-9F70-F47EAEE51F69}"/>
              </a:ext>
            </a:extLst>
          </p:cNvPr>
          <p:cNvSpPr txBox="1"/>
          <p:nvPr/>
        </p:nvSpPr>
        <p:spPr>
          <a:xfrm>
            <a:off x="802097" y="2434442"/>
            <a:ext cx="621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c. alpha_beta</a:t>
            </a:r>
            <a:r>
              <a:rPr lang="zh-CN" altLang="en-US" sz="2400" b="1" dirty="0"/>
              <a:t>剪枝与神经网络的融合应用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E5803-49FD-A545-D2A9-570C94AF7B64}"/>
              </a:ext>
            </a:extLst>
          </p:cNvPr>
          <p:cNvSpPr txBox="1"/>
          <p:nvPr/>
        </p:nvSpPr>
        <p:spPr>
          <a:xfrm>
            <a:off x="1229609" y="3239882"/>
            <a:ext cx="3835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由于</a:t>
            </a:r>
            <a:r>
              <a:rPr lang="en-US" altLang="zh-CN" dirty="0"/>
              <a:t>alpha_beta</a:t>
            </a:r>
            <a:r>
              <a:rPr lang="zh-CN" altLang="en-US" dirty="0"/>
              <a:t>剪枝的“默认最佳”，导致只能在有限个最终棋盘中选择“最佳的”，不能真正表示智能；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所以引入神经网络，剪枝选取路线的对各层棋盘进行</a:t>
            </a:r>
            <a:r>
              <a:rPr lang="zh-CN" altLang="en-US" dirty="0">
                <a:solidFill>
                  <a:schemeClr val="accent1"/>
                </a:solidFill>
              </a:rPr>
              <a:t>评分加权求和</a:t>
            </a:r>
            <a:r>
              <a:rPr lang="zh-CN" altLang="en-US" dirty="0"/>
              <a:t>，从而扩大了选择范围，也更贴近现实。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9501B9D-72E6-8F7E-76BA-E542A61A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27" y="3429000"/>
            <a:ext cx="3271652" cy="1338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score_1=calculate_score(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it, player)/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_depth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__it=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(i--){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score_1+=calculate_score(father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,player*=-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__it=father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(score_total&lt;score_cur) {score_total=score_cur;_it=it;}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4AA382-294A-491F-A20F-D8125F83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700" y="2116749"/>
            <a:ext cx="10356600" cy="1015663"/>
          </a:xfrm>
        </p:spPr>
        <p:txBody>
          <a:bodyPr>
            <a:spAutoFit/>
          </a:bodyPr>
          <a:lstStyle/>
          <a:p>
            <a:r>
              <a:rPr lang="zh-CN" altLang="en-US" dirty="0"/>
              <a:t>感谢观看！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9E55DB6-2239-4360-AB30-1FC09FF3F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7902" y="3244334"/>
            <a:ext cx="2009568" cy="369332"/>
          </a:xfrm>
        </p:spPr>
        <p:txBody>
          <a:bodyPr wrap="square">
            <a:spAutoFit/>
          </a:bodyPr>
          <a:lstStyle/>
          <a:p>
            <a:r>
              <a:rPr lang="en-US" altLang="zh-CN" dirty="0"/>
              <a:t>------------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FECCB71-E4F7-4D6F-9ED1-2FD1B2A83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报告人：陈钰江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2114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AAE3A2DA-FC62-C292-2C01-97DEE401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85" y="4706303"/>
            <a:ext cx="742988" cy="406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02F757-E606-00CD-41C0-09114EC8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384" y="560354"/>
            <a:ext cx="1568531" cy="13081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E88470-C7B1-2297-8D9E-226EFDC4AEA4}"/>
              </a:ext>
            </a:extLst>
          </p:cNvPr>
          <p:cNvSpPr txBox="1"/>
          <p:nvPr/>
        </p:nvSpPr>
        <p:spPr>
          <a:xfrm>
            <a:off x="5116757" y="3665730"/>
            <a:ext cx="265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6.</a:t>
            </a:r>
            <a:r>
              <a:rPr lang="zh-CN" altLang="en-US" sz="2400" b="1" dirty="0"/>
              <a:t>探索、尝试；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AC6AA-7D93-7CCE-9FC3-913FFB7E162B}"/>
              </a:ext>
            </a:extLst>
          </p:cNvPr>
          <p:cNvSpPr txBox="1"/>
          <p:nvPr/>
        </p:nvSpPr>
        <p:spPr>
          <a:xfrm>
            <a:off x="1430615" y="2133817"/>
            <a:ext cx="2359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主要数据结构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51D4FD-1AE7-2C31-51D0-197F84982789}"/>
              </a:ext>
            </a:extLst>
          </p:cNvPr>
          <p:cNvSpPr txBox="1"/>
          <p:nvPr/>
        </p:nvSpPr>
        <p:spPr>
          <a:xfrm>
            <a:off x="1488149" y="2929461"/>
            <a:ext cx="1795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主要算法</a:t>
            </a:r>
            <a:r>
              <a:rPr lang="zh-CN" altLang="en-US" sz="2400" dirty="0"/>
              <a:t>；</a:t>
            </a:r>
            <a:endParaRPr lang="en-US" altLang="zh-CN" sz="1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36E851-5372-612C-0A0B-877321C88842}"/>
              </a:ext>
            </a:extLst>
          </p:cNvPr>
          <p:cNvSpPr txBox="1"/>
          <p:nvPr/>
        </p:nvSpPr>
        <p:spPr>
          <a:xfrm>
            <a:off x="1368384" y="3713195"/>
            <a:ext cx="270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 3.</a:t>
            </a:r>
            <a:r>
              <a:rPr lang="zh-CN" altLang="en-US" sz="2400" b="1" dirty="0"/>
              <a:t>评估函数实现；</a:t>
            </a:r>
            <a:endParaRPr lang="en-US" altLang="zh-CN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67997A-EABC-A573-CC23-362FBCEE2E47}"/>
              </a:ext>
            </a:extLst>
          </p:cNvPr>
          <p:cNvSpPr txBox="1"/>
          <p:nvPr/>
        </p:nvSpPr>
        <p:spPr>
          <a:xfrm>
            <a:off x="5116757" y="2145794"/>
            <a:ext cx="2475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4.</a:t>
            </a:r>
            <a:r>
              <a:rPr lang="zh-CN" altLang="en-US" sz="2400" b="1" dirty="0">
                <a:latin typeface="+mj-ea"/>
                <a:ea typeface="+mj-ea"/>
              </a:rPr>
              <a:t>核心算法实现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113B88-7914-83D9-AB41-132770038460}"/>
              </a:ext>
            </a:extLst>
          </p:cNvPr>
          <p:cNvSpPr txBox="1"/>
          <p:nvPr/>
        </p:nvSpPr>
        <p:spPr>
          <a:xfrm>
            <a:off x="5116757" y="2929461"/>
            <a:ext cx="216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测试、分析</a:t>
            </a:r>
            <a:r>
              <a:rPr lang="zh-CN" altLang="en-US" sz="1800" b="1" dirty="0"/>
              <a:t>；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1155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61D15B-49F8-8891-BAA6-560DE342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55" y="4650004"/>
            <a:ext cx="952549" cy="4318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802097" y="756214"/>
            <a:ext cx="422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数据结构：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20EEFD-BBDC-9C54-9638-42CF2479835A}"/>
              </a:ext>
            </a:extLst>
          </p:cNvPr>
          <p:cNvSpPr txBox="1"/>
          <p:nvPr/>
        </p:nvSpPr>
        <p:spPr>
          <a:xfrm>
            <a:off x="1520042" y="2207996"/>
            <a:ext cx="42929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Abadi" panose="020F0502020204030204" pitchFamily="34" charset="0"/>
              </a:rPr>
              <a:t>a</a:t>
            </a:r>
            <a:r>
              <a:rPr lang="en-US" altLang="zh-CN" sz="2600" dirty="0"/>
              <a:t>.</a:t>
            </a:r>
            <a:r>
              <a:rPr lang="zh-CN" altLang="en-US" sz="2600" dirty="0"/>
              <a:t>二维数组</a:t>
            </a:r>
            <a:r>
              <a:rPr lang="en-US" altLang="zh-CN" sz="2600" dirty="0"/>
              <a:t>: </a:t>
            </a:r>
            <a:r>
              <a:rPr lang="zh-CN" altLang="en-US" sz="2600" dirty="0"/>
              <a:t>存储棋盘信息；</a:t>
            </a:r>
            <a:endParaRPr lang="en-US" altLang="zh-CN" sz="2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042929-5E2C-ADD8-811F-F5753ADFA9F0}"/>
              </a:ext>
            </a:extLst>
          </p:cNvPr>
          <p:cNvSpPr txBox="1"/>
          <p:nvPr/>
        </p:nvSpPr>
        <p:spPr>
          <a:xfrm>
            <a:off x="1520042" y="3136666"/>
            <a:ext cx="4239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Abadi" panose="020B0604020104020204" pitchFamily="34" charset="0"/>
              </a:rPr>
              <a:t>b</a:t>
            </a:r>
            <a:r>
              <a:rPr lang="en-US" altLang="zh-CN" sz="2600" dirty="0"/>
              <a:t>.</a:t>
            </a:r>
            <a:r>
              <a:rPr lang="zh-CN" altLang="en-US" sz="2600" dirty="0"/>
              <a:t>博弈树： 存储棋盘关系；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04719E-6EFD-500D-A517-BFEFA5F8B9C7}"/>
              </a:ext>
            </a:extLst>
          </p:cNvPr>
          <p:cNvSpPr txBox="1"/>
          <p:nvPr/>
        </p:nvSpPr>
        <p:spPr>
          <a:xfrm>
            <a:off x="1520043" y="4010485"/>
            <a:ext cx="37585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Abadi" panose="020B0604020104020204" pitchFamily="34" charset="0"/>
              </a:rPr>
              <a:t>c</a:t>
            </a:r>
            <a:r>
              <a:rPr lang="en-US" altLang="zh-CN" sz="2600" dirty="0"/>
              <a:t>.</a:t>
            </a:r>
            <a:r>
              <a:rPr lang="zh-CN" altLang="en-US" sz="2600" dirty="0"/>
              <a:t>队列：存储各层棋盘；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2F2BFC-A461-11C2-D2E7-EFF339270EEB}"/>
              </a:ext>
            </a:extLst>
          </p:cNvPr>
          <p:cNvSpPr txBox="1"/>
          <p:nvPr/>
        </p:nvSpPr>
        <p:spPr>
          <a:xfrm>
            <a:off x="5973288" y="3136666"/>
            <a:ext cx="31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accent1"/>
                </a:solidFill>
              </a:rPr>
              <a:t>实现：</a:t>
            </a:r>
            <a:r>
              <a:rPr lang="en-US" altLang="zh-CN" u="sng" dirty="0" err="1">
                <a:solidFill>
                  <a:schemeClr val="accent1"/>
                </a:solidFill>
              </a:rPr>
              <a:t>c++</a:t>
            </a:r>
            <a:r>
              <a:rPr lang="en-US" altLang="zh-CN" u="sng" dirty="0">
                <a:solidFill>
                  <a:schemeClr val="accent1"/>
                </a:solidFill>
              </a:rPr>
              <a:t>  map</a:t>
            </a:r>
            <a:r>
              <a:rPr lang="zh-CN" altLang="en-US" u="sng" dirty="0">
                <a:solidFill>
                  <a:schemeClr val="accent1"/>
                </a:solidFill>
              </a:rPr>
              <a:t>类模板；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59E6C8-1C4C-00B4-1514-2A3482DC28DA}"/>
              </a:ext>
            </a:extLst>
          </p:cNvPr>
          <p:cNvSpPr txBox="1"/>
          <p:nvPr/>
        </p:nvSpPr>
        <p:spPr>
          <a:xfrm>
            <a:off x="5973288" y="3956853"/>
            <a:ext cx="760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accent1"/>
                </a:solidFill>
              </a:rPr>
              <a:t>实现：</a:t>
            </a:r>
            <a:r>
              <a:rPr lang="en-US" altLang="zh-CN" u="sng" dirty="0" err="1">
                <a:solidFill>
                  <a:schemeClr val="accent1"/>
                </a:solidFill>
              </a:rPr>
              <a:t>c++</a:t>
            </a:r>
            <a:r>
              <a:rPr lang="en-US" altLang="zh-CN" u="sng" dirty="0">
                <a:solidFill>
                  <a:schemeClr val="accent1"/>
                </a:solidFill>
              </a:rPr>
              <a:t>  vector</a:t>
            </a:r>
            <a:r>
              <a:rPr lang="zh-CN" altLang="en-US" u="sng" dirty="0">
                <a:solidFill>
                  <a:schemeClr val="accent1"/>
                </a:solidFill>
              </a:rPr>
              <a:t>容器；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976500F-5286-3723-BA2B-E51E30B23A11}"/>
              </a:ext>
            </a:extLst>
          </p:cNvPr>
          <p:cNvCxnSpPr>
            <a:cxnSpLocks/>
          </p:cNvCxnSpPr>
          <p:nvPr/>
        </p:nvCxnSpPr>
        <p:spPr>
          <a:xfrm>
            <a:off x="515958" y="1731241"/>
            <a:ext cx="414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802097" y="756214"/>
            <a:ext cx="422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主要算法：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BB495C-63F9-0AB0-A03E-0A927F1DAE2E}"/>
              </a:ext>
            </a:extLst>
          </p:cNvPr>
          <p:cNvSpPr/>
          <p:nvPr/>
        </p:nvSpPr>
        <p:spPr>
          <a:xfrm>
            <a:off x="1520229" y="2321151"/>
            <a:ext cx="42114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极大极小搜索（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942CA-D4DD-3757-BF6D-69778C97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2" y="4536633"/>
            <a:ext cx="717587" cy="8509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D1FAF8-A38A-0E4D-E80C-6F1AA8AFA6C0}"/>
              </a:ext>
            </a:extLst>
          </p:cNvPr>
          <p:cNvSpPr/>
          <p:nvPr/>
        </p:nvSpPr>
        <p:spPr>
          <a:xfrm>
            <a:off x="1585543" y="3151638"/>
            <a:ext cx="34852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b.Alpha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-Beta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剪枝算法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7C628A-B21B-2FE5-E8D9-5E7F545EA87D}"/>
              </a:ext>
            </a:extLst>
          </p:cNvPr>
          <p:cNvSpPr/>
          <p:nvPr/>
        </p:nvSpPr>
        <p:spPr>
          <a:xfrm>
            <a:off x="1599009" y="4005638"/>
            <a:ext cx="20922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启发式搜索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B86F72-E42C-5063-64F8-A7800F4FA562}"/>
              </a:ext>
            </a:extLst>
          </p:cNvPr>
          <p:cNvSpPr/>
          <p:nvPr/>
        </p:nvSpPr>
        <p:spPr>
          <a:xfrm>
            <a:off x="1599009" y="4859638"/>
            <a:ext cx="24128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神经网络模拟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 flipV="1">
            <a:off x="802097" y="1704574"/>
            <a:ext cx="3863644" cy="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370859" y="547093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评估函数实现：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B602BF-360C-87F3-7F44-87FA016A41BD}"/>
              </a:ext>
            </a:extLst>
          </p:cNvPr>
          <p:cNvSpPr/>
          <p:nvPr/>
        </p:nvSpPr>
        <p:spPr>
          <a:xfrm>
            <a:off x="917593" y="2073716"/>
            <a:ext cx="21034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原理讲解：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DB055E1-7BAD-F8EA-E228-74E82E21CA33}"/>
              </a:ext>
            </a:extLst>
          </p:cNvPr>
          <p:cNvCxnSpPr/>
          <p:nvPr/>
        </p:nvCxnSpPr>
        <p:spPr>
          <a:xfrm>
            <a:off x="917593" y="2541318"/>
            <a:ext cx="185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B95689-6816-06C5-BDA9-DD6370441E1F}"/>
              </a:ext>
            </a:extLst>
          </p:cNvPr>
          <p:cNvCxnSpPr/>
          <p:nvPr/>
        </p:nvCxnSpPr>
        <p:spPr>
          <a:xfrm flipV="1">
            <a:off x="370859" y="1470423"/>
            <a:ext cx="5115541" cy="4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BC04BD-EB15-6A5D-C17F-BB70E8ECB6AF}"/>
              </a:ext>
            </a:extLst>
          </p:cNvPr>
          <p:cNvSpPr txBox="1"/>
          <p:nvPr/>
        </p:nvSpPr>
        <p:spPr>
          <a:xfrm>
            <a:off x="1199407" y="2994053"/>
            <a:ext cx="4435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      </a:t>
            </a:r>
            <a:r>
              <a:rPr lang="en-US" altLang="zh-CN" sz="2000" b="1" dirty="0"/>
              <a:t>1.</a:t>
            </a:r>
            <a:r>
              <a:rPr lang="zh-CN" altLang="en-US" sz="2000" b="1" dirty="0"/>
              <a:t>棋形估分：</a:t>
            </a:r>
            <a:r>
              <a:rPr lang="zh-CN" altLang="en-US" sz="2000" dirty="0"/>
              <a:t>根据棋盘上形成的有效棋形进行估分；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1213E4-CC73-D036-B65D-99D98DFAC800}"/>
              </a:ext>
            </a:extLst>
          </p:cNvPr>
          <p:cNvSpPr txBox="1"/>
          <p:nvPr/>
        </p:nvSpPr>
        <p:spPr>
          <a:xfrm>
            <a:off x="1282535" y="3735845"/>
            <a:ext cx="435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sz="2000" b="1" dirty="0"/>
              <a:t>2.</a:t>
            </a:r>
            <a:r>
              <a:rPr lang="zh-CN" altLang="en-US" sz="2000" b="1" dirty="0"/>
              <a:t>连通性估分：</a:t>
            </a:r>
            <a:r>
              <a:rPr lang="zh-CN" altLang="en-US" sz="2000" dirty="0"/>
              <a:t>根据棋盘上棋子的连通性程度进行估分；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8B6DDB5-C7D0-1B5F-6139-4FFD7A17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1" y="4682691"/>
            <a:ext cx="958899" cy="70488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D71F837-1D7C-6154-36DF-5E1F715440A1}"/>
              </a:ext>
            </a:extLst>
          </p:cNvPr>
          <p:cNvSpPr txBox="1"/>
          <p:nvPr/>
        </p:nvSpPr>
        <p:spPr>
          <a:xfrm>
            <a:off x="1353786" y="4517683"/>
            <a:ext cx="412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</a:t>
            </a:r>
            <a:r>
              <a:rPr lang="en-US" altLang="zh-CN" sz="2000" b="1" dirty="0"/>
              <a:t>3.</a:t>
            </a:r>
            <a:r>
              <a:rPr lang="zh-CN" altLang="en-US" sz="2000" b="1" dirty="0"/>
              <a:t>目数估分：</a:t>
            </a:r>
            <a:r>
              <a:rPr lang="zh-CN" altLang="en-US" sz="2000" dirty="0"/>
              <a:t>根据棋子四周可走位置进行估分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90C45C-1A1E-4FF8-A004-8F11A0C5C9EC}"/>
              </a:ext>
            </a:extLst>
          </p:cNvPr>
          <p:cNvSpPr txBox="1"/>
          <p:nvPr/>
        </p:nvSpPr>
        <p:spPr>
          <a:xfrm>
            <a:off x="1598947" y="5387577"/>
            <a:ext cx="34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>
                <a:latin typeface="Aharoni" panose="020F0502020204030204" pitchFamily="2" charset="-79"/>
                <a:cs typeface="Aharoni" panose="020F0502020204030204" pitchFamily="2" charset="-79"/>
              </a:rPr>
              <a:t>注：目数估分</a:t>
            </a:r>
            <a:r>
              <a:rPr lang="en-US" altLang="zh-CN" sz="1400" u="sng" dirty="0">
                <a:latin typeface="Aharoni" panose="020F0502020204030204" pitchFamily="2" charset="-79"/>
                <a:cs typeface="Aharoni" panose="020F0502020204030204" pitchFamily="2" charset="-79"/>
              </a:rPr>
              <a:t>&lt;&lt;</a:t>
            </a:r>
            <a:r>
              <a:rPr lang="zh-CN" altLang="en-US" sz="1400" u="sng" dirty="0">
                <a:latin typeface="Aharoni" panose="020F0502020204030204" pitchFamily="2" charset="-79"/>
                <a:cs typeface="Aharoni" panose="020F0502020204030204" pitchFamily="2" charset="-79"/>
              </a:rPr>
              <a:t>连通性估分</a:t>
            </a:r>
            <a:r>
              <a:rPr lang="en-US" altLang="zh-CN" sz="1400" u="sng" dirty="0">
                <a:latin typeface="Aharoni" panose="020F0502020204030204" pitchFamily="2" charset="-79"/>
                <a:cs typeface="Aharoni" panose="020F0502020204030204" pitchFamily="2" charset="-79"/>
              </a:rPr>
              <a:t>&lt;&lt;</a:t>
            </a:r>
            <a:r>
              <a:rPr lang="zh-CN" altLang="en-US" sz="1400" u="sng" dirty="0">
                <a:latin typeface="Aharoni" panose="020F0502020204030204" pitchFamily="2" charset="-79"/>
                <a:cs typeface="Aharoni" panose="020F0502020204030204" pitchFamily="2" charset="-79"/>
              </a:rPr>
              <a:t>棋形估分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D186426-8E5B-A5B1-A442-1C8CEECFC8FA}"/>
              </a:ext>
            </a:extLst>
          </p:cNvPr>
          <p:cNvSpPr txBox="1"/>
          <p:nvPr/>
        </p:nvSpPr>
        <p:spPr>
          <a:xfrm>
            <a:off x="6709557" y="565734"/>
            <a:ext cx="230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b.</a:t>
            </a:r>
            <a:r>
              <a:rPr lang="zh-CN" altLang="en-US" sz="2400" b="1" dirty="0"/>
              <a:t>核心代码示例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253EF0-077C-AB24-3E08-F8E0C8937D04}"/>
              </a:ext>
            </a:extLst>
          </p:cNvPr>
          <p:cNvCxnSpPr>
            <a:cxnSpLocks/>
          </p:cNvCxnSpPr>
          <p:nvPr/>
        </p:nvCxnSpPr>
        <p:spPr>
          <a:xfrm>
            <a:off x="6709558" y="1096487"/>
            <a:ext cx="2309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D9CFC42-C2F9-3565-0174-29021B835D66}"/>
              </a:ext>
            </a:extLst>
          </p:cNvPr>
          <p:cNvSpPr txBox="1"/>
          <p:nvPr/>
        </p:nvSpPr>
        <p:spPr>
          <a:xfrm>
            <a:off x="5284518" y="2999438"/>
            <a:ext cx="3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540F587-F0F1-E842-C876-17B51111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569" y="2208419"/>
            <a:ext cx="2487882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vector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vector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&gt;&gt; chess_record=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冲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4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,player,player,player,player,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ED2125-EDD2-937A-F303-6418DACE818C}"/>
              </a:ext>
            </a:extLst>
          </p:cNvPr>
          <p:cNvSpPr txBox="1"/>
          <p:nvPr/>
        </p:nvSpPr>
        <p:spPr>
          <a:xfrm>
            <a:off x="6420594" y="1493694"/>
            <a:ext cx="259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1.</a:t>
            </a:r>
            <a:r>
              <a:rPr lang="zh-CN" altLang="en-US" sz="2800" dirty="0">
                <a:solidFill>
                  <a:schemeClr val="accent1"/>
                </a:solidFill>
              </a:rPr>
              <a:t>棋形估分：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8C34B70-0D31-5AA9-5C37-B5DA3B38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569" y="2813536"/>
            <a:ext cx="5253322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 it=chess_record.begin(); it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chess_record.end(); 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m=max(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,i-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);m&lt;=min(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,i+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);m++)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flag1=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,ind=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(ans.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[m][j] ==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 = 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(flag)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(ind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ind &lt;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it).size()&amp;&amp; m&lt;=min(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,i+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)&amp;&amp;(board[m][j]!=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||it1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it);m++,ind++)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(ans.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[m][j] !=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{m=k;flag1+=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(ind==(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it).size())flag=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370859" y="547093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评估函数实现：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B95689-6816-06C5-BDA9-DD6370441E1F}"/>
              </a:ext>
            </a:extLst>
          </p:cNvPr>
          <p:cNvCxnSpPr/>
          <p:nvPr/>
        </p:nvCxnSpPr>
        <p:spPr>
          <a:xfrm flipV="1">
            <a:off x="370859" y="1470423"/>
            <a:ext cx="5115541" cy="4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D186426-8E5B-A5B1-A442-1C8CEECFC8FA}"/>
              </a:ext>
            </a:extLst>
          </p:cNvPr>
          <p:cNvSpPr txBox="1"/>
          <p:nvPr/>
        </p:nvSpPr>
        <p:spPr>
          <a:xfrm>
            <a:off x="864919" y="2116086"/>
            <a:ext cx="230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b.</a:t>
            </a:r>
            <a:r>
              <a:rPr lang="zh-CN" altLang="en-US" sz="2400" b="1" dirty="0"/>
              <a:t>核心代码示例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253EF0-077C-AB24-3E08-F8E0C8937D04}"/>
              </a:ext>
            </a:extLst>
          </p:cNvPr>
          <p:cNvCxnSpPr>
            <a:cxnSpLocks/>
          </p:cNvCxnSpPr>
          <p:nvPr/>
        </p:nvCxnSpPr>
        <p:spPr>
          <a:xfrm>
            <a:off x="920337" y="2577751"/>
            <a:ext cx="2309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F2D5AF-9E2D-6691-46E0-EC47323C3409}"/>
              </a:ext>
            </a:extLst>
          </p:cNvPr>
          <p:cNvSpPr txBox="1"/>
          <p:nvPr/>
        </p:nvSpPr>
        <p:spPr>
          <a:xfrm>
            <a:off x="864919" y="2948900"/>
            <a:ext cx="295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2.</a:t>
            </a:r>
            <a:r>
              <a:rPr lang="zh-CN" altLang="en-US" sz="2400" dirty="0">
                <a:solidFill>
                  <a:schemeClr val="accent1"/>
                </a:solidFill>
              </a:rPr>
              <a:t>连通性估分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94C620-490B-20DE-19A8-7682F4D4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742" y="2577751"/>
            <a:ext cx="3580410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x1=location.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first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y1=min(location.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second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[x1][y1]==player&amp;&amp; board[x1][y1]!=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board[x1][y1]+=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count+=__centerlise(size,board,x,player, make_pair(x1,y1));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(!x.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[x1][y1]&amp;&amp;board[x1][y1]&lt;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board[x1][y1]+=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count++;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A9EBA1-9B4E-E62F-D2F5-9A87772CE0EE}"/>
              </a:ext>
            </a:extLst>
          </p:cNvPr>
          <p:cNvSpPr txBox="1"/>
          <p:nvPr/>
        </p:nvSpPr>
        <p:spPr>
          <a:xfrm>
            <a:off x="5929745" y="1911927"/>
            <a:ext cx="237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c.</a:t>
            </a:r>
            <a:r>
              <a:rPr lang="zh-CN" altLang="en-US" sz="2400" dirty="0">
                <a:solidFill>
                  <a:schemeClr val="accent1"/>
                </a:solidFill>
              </a:rPr>
              <a:t>目数估分：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F3078C-355B-1984-96A0-BCDEF98BF40D}"/>
              </a:ext>
            </a:extLst>
          </p:cNvPr>
          <p:cNvCxnSpPr>
            <a:cxnSpLocks/>
          </p:cNvCxnSpPr>
          <p:nvPr/>
        </p:nvCxnSpPr>
        <p:spPr>
          <a:xfrm>
            <a:off x="1300347" y="2577751"/>
            <a:ext cx="2309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9D4FF-B1A7-7306-B4D9-C4A44F3C470E}"/>
              </a:ext>
            </a:extLst>
          </p:cNvPr>
          <p:cNvCxnSpPr>
            <a:cxnSpLocks/>
          </p:cNvCxnSpPr>
          <p:nvPr/>
        </p:nvCxnSpPr>
        <p:spPr>
          <a:xfrm>
            <a:off x="7018316" y="6530254"/>
            <a:ext cx="2309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2">
            <a:extLst>
              <a:ext uri="{FF2B5EF4-FFF2-40B4-BE49-F238E27FC236}">
                <a16:creationId xmlns:a16="http://schemas.microsoft.com/office/drawing/2014/main" id="{0A44A18A-8053-2268-B2FE-30F729A1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0" y="3545520"/>
            <a:ext cx="5115542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link_evaluate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player){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board[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]={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count=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#define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grade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;i&lt;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;i++){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;j&lt;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;j++){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[i][j]){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n=i,m=j;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board[i][j]=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(m&lt;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[n][m++]==player){count++;board[n][m]+=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n=i;m=j;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&amp;&amp;m&lt;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[n++][m++]==player){count++;board[n][m]+=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n=i;m=j;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&amp;&amp;m&lt;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LENTH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[n++][m]==player){count++;board[n][m]+=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n=i;m=j;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(n&lt;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&amp;&amp;m&gt;=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&amp;&amp;x.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[n++][m--]==player){count++;board[n][m]+=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;}\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4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109602" y="756214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核心算法实现：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BB495C-63F9-0AB0-A03E-0A927F1DAE2E}"/>
              </a:ext>
            </a:extLst>
          </p:cNvPr>
          <p:cNvSpPr/>
          <p:nvPr/>
        </p:nvSpPr>
        <p:spPr>
          <a:xfrm>
            <a:off x="958598" y="2154430"/>
            <a:ext cx="44759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极大极小与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alpha_beta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剪枝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942CA-D4DD-3757-BF6D-69778C97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2" y="4536633"/>
            <a:ext cx="717587" cy="850944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>
            <a:off x="618058" y="1740200"/>
            <a:ext cx="4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350EC0-917F-A616-6166-49B27A2E3520}"/>
              </a:ext>
            </a:extLst>
          </p:cNvPr>
          <p:cNvCxnSpPr>
            <a:cxnSpLocks/>
          </p:cNvCxnSpPr>
          <p:nvPr/>
        </p:nvCxnSpPr>
        <p:spPr>
          <a:xfrm>
            <a:off x="938692" y="2671006"/>
            <a:ext cx="4607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E9634D-F463-B0C9-D21D-951942408E07}"/>
              </a:ext>
            </a:extLst>
          </p:cNvPr>
          <p:cNvSpPr txBox="1"/>
          <p:nvPr/>
        </p:nvSpPr>
        <p:spPr>
          <a:xfrm>
            <a:off x="938692" y="3076565"/>
            <a:ext cx="3651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阐述：</a:t>
            </a:r>
            <a:r>
              <a:rPr lang="zh-CN" altLang="en-US" sz="1400" dirty="0"/>
              <a:t>以评估函数获取棋盘分数，选择“最佳”棋盘，默认选择双方均选择最佳，剪掉明确淘汰的棋盘。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F332AB-E809-6D8F-37DB-0E949DA8DCCE}"/>
              </a:ext>
            </a:extLst>
          </p:cNvPr>
          <p:cNvSpPr txBox="1"/>
          <p:nvPr/>
        </p:nvSpPr>
        <p:spPr>
          <a:xfrm>
            <a:off x="6354840" y="1738931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代码：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endParaRPr lang="zh-CN" alt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FA8F36-AC61-97D7-1BC2-621060F1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79" y="2385262"/>
            <a:ext cx="3800104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(player==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(; it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.end(); 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score= ab_search(depth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it, -player, a, b);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(score&gt;best_score){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best_score=score;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a=max(a,score);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(a&gt;b) {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best_score;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(; it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.end(); 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score = ab_search(depth -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it, -player, a, b);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(score&lt;best_score){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best_score=score;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b=min(b,score);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(a&gt;b) {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6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109602" y="756214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核心算法实现：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BB495C-63F9-0AB0-A03E-0A927F1DAE2E}"/>
              </a:ext>
            </a:extLst>
          </p:cNvPr>
          <p:cNvSpPr/>
          <p:nvPr/>
        </p:nvSpPr>
        <p:spPr>
          <a:xfrm>
            <a:off x="809953" y="2209341"/>
            <a:ext cx="21034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启发式搜索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942CA-D4DD-3757-BF6D-69778C97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2" y="4536633"/>
            <a:ext cx="717587" cy="850944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>
            <a:off x="618058" y="1740200"/>
            <a:ext cx="4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350EC0-917F-A616-6166-49B27A2E3520}"/>
              </a:ext>
            </a:extLst>
          </p:cNvPr>
          <p:cNvCxnSpPr>
            <a:cxnSpLocks/>
          </p:cNvCxnSpPr>
          <p:nvPr/>
        </p:nvCxnSpPr>
        <p:spPr>
          <a:xfrm>
            <a:off x="938692" y="2671006"/>
            <a:ext cx="190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E9634D-F463-B0C9-D21D-951942408E07}"/>
              </a:ext>
            </a:extLst>
          </p:cNvPr>
          <p:cNvSpPr txBox="1"/>
          <p:nvPr/>
        </p:nvSpPr>
        <p:spPr>
          <a:xfrm>
            <a:off x="938692" y="3076565"/>
            <a:ext cx="3651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阐述：</a:t>
            </a:r>
            <a:r>
              <a:rPr lang="zh-CN" altLang="en-US" sz="1400" b="1" dirty="0"/>
              <a:t>通过棋盘上</a:t>
            </a:r>
            <a:r>
              <a:rPr lang="zh-CN" altLang="en-US" sz="1400" b="1" dirty="0">
                <a:solidFill>
                  <a:schemeClr val="accent1"/>
                </a:solidFill>
              </a:rPr>
              <a:t>棋子的分布，形成的棋形</a:t>
            </a:r>
            <a:r>
              <a:rPr lang="zh-CN" altLang="en-US" sz="1400" b="1" dirty="0"/>
              <a:t>确认落子中心，以落子中心进行范围搜索，减少计算</a:t>
            </a:r>
            <a:r>
              <a:rPr lang="zh-CN" altLang="en-US" sz="1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F332AB-E809-6D8F-37DB-0E949DA8DCCE}"/>
              </a:ext>
            </a:extLst>
          </p:cNvPr>
          <p:cNvSpPr txBox="1"/>
          <p:nvPr/>
        </p:nvSpPr>
        <p:spPr>
          <a:xfrm>
            <a:off x="5703372" y="1417034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代码：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E6F584-E26C-EE83-914B-3B150219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66" y="1793176"/>
            <a:ext cx="4345096" cy="49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F81B5E-90A4-AB26-356A-8266F24F9D7E}"/>
              </a:ext>
            </a:extLst>
          </p:cNvPr>
          <p:cNvSpPr/>
          <p:nvPr/>
        </p:nvSpPr>
        <p:spPr>
          <a:xfrm>
            <a:off x="109602" y="756214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核心算法实现：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BB495C-63F9-0AB0-A03E-0A927F1DAE2E}"/>
              </a:ext>
            </a:extLst>
          </p:cNvPr>
          <p:cNvSpPr/>
          <p:nvPr/>
        </p:nvSpPr>
        <p:spPr>
          <a:xfrm>
            <a:off x="661675" y="2209341"/>
            <a:ext cx="2400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神经网络模拟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942CA-D4DD-3757-BF6D-69778C97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52" y="4536633"/>
            <a:ext cx="717587" cy="850944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4601E9-C71A-B87F-A260-B5D0B3550044}"/>
              </a:ext>
            </a:extLst>
          </p:cNvPr>
          <p:cNvCxnSpPr>
            <a:cxnSpLocks/>
          </p:cNvCxnSpPr>
          <p:nvPr/>
        </p:nvCxnSpPr>
        <p:spPr>
          <a:xfrm>
            <a:off x="618058" y="1740200"/>
            <a:ext cx="445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350EC0-917F-A616-6166-49B27A2E3520}"/>
              </a:ext>
            </a:extLst>
          </p:cNvPr>
          <p:cNvCxnSpPr>
            <a:cxnSpLocks/>
          </p:cNvCxnSpPr>
          <p:nvPr/>
        </p:nvCxnSpPr>
        <p:spPr>
          <a:xfrm>
            <a:off x="938692" y="2671006"/>
            <a:ext cx="190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E9634D-F463-B0C9-D21D-951942408E07}"/>
              </a:ext>
            </a:extLst>
          </p:cNvPr>
          <p:cNvSpPr txBox="1"/>
          <p:nvPr/>
        </p:nvSpPr>
        <p:spPr>
          <a:xfrm>
            <a:off x="938692" y="3076565"/>
            <a:ext cx="3651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 阐述</a:t>
            </a:r>
            <a:r>
              <a:rPr lang="en-US" altLang="zh-CN" b="1" dirty="0"/>
              <a:t>: </a:t>
            </a:r>
            <a:r>
              <a:rPr lang="zh-CN" altLang="en-US" sz="1400" b="1" dirty="0"/>
              <a:t>对</a:t>
            </a:r>
            <a:r>
              <a:rPr lang="en-US" altLang="zh-CN" sz="1400" b="1" dirty="0"/>
              <a:t>alpha_beta</a:t>
            </a:r>
            <a:r>
              <a:rPr lang="zh-CN" altLang="en-US" sz="1400" b="1" dirty="0"/>
              <a:t>剪枝出棋形进行</a:t>
            </a:r>
            <a:r>
              <a:rPr lang="zh-CN" altLang="en-US" sz="1400" b="1" dirty="0">
                <a:solidFill>
                  <a:schemeClr val="accent1"/>
                </a:solidFill>
              </a:rPr>
              <a:t>各层评分加权求和</a:t>
            </a:r>
            <a:r>
              <a:rPr lang="zh-CN" altLang="en-US" sz="1400" b="1" dirty="0"/>
              <a:t>，</a:t>
            </a:r>
            <a:r>
              <a:rPr lang="zh-CN" altLang="en-US" sz="1400" b="1" dirty="0">
                <a:solidFill>
                  <a:schemeClr val="accent1"/>
                </a:solidFill>
              </a:rPr>
              <a:t>取加权分数最高棋形</a:t>
            </a:r>
            <a:r>
              <a:rPr lang="zh-CN" altLang="en-US" sz="1400" b="1" dirty="0"/>
              <a:t>路线棋盘，模拟真实情况；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F332AB-E809-6D8F-37DB-0E949DA8DCCE}"/>
              </a:ext>
            </a:extLst>
          </p:cNvPr>
          <p:cNvSpPr txBox="1"/>
          <p:nvPr/>
        </p:nvSpPr>
        <p:spPr>
          <a:xfrm>
            <a:off x="5703372" y="1417034"/>
            <a:ext cx="19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代码：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endParaRPr lang="zh-CN" alt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B76329-152E-5EF6-9F9A-983449D8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372" y="2063365"/>
            <a:ext cx="4335236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auto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it=mp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.begin();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auto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_it=it;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////minmax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估分，对各层棋盘进行权值估分 获得最佳棋盘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score_1,score_total=-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,score_cur;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it=mp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.begin();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(; it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.end(); 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当前层进行权重估分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score_1=calculate_score(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it, player)/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_depth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__it=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(i--){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score_1+=calculate_score(father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,player*=-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__it=father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(score_total&lt;score_cur) {score_total=score_cur;_it=it;}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chess_map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ans2=copy(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_it);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vec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.clear();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ans2;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679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2631B"/>
      </a:accent2>
      <a:accent3>
        <a:srgbClr val="0E215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1871</Words>
  <Application>Microsoft Office PowerPoint</Application>
  <PresentationFormat>宽屏</PresentationFormat>
  <Paragraphs>90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等线</vt:lpstr>
      <vt:lpstr>宋体</vt:lpstr>
      <vt:lpstr>微软雅黑</vt:lpstr>
      <vt:lpstr>Abadi</vt:lpstr>
      <vt:lpstr>Aharoni</vt:lpstr>
      <vt:lpstr>Arial</vt:lpstr>
      <vt:lpstr>Calibri</vt:lpstr>
      <vt:lpstr>Century Gothic</vt:lpstr>
      <vt:lpstr>Segoe UI Light</vt:lpstr>
      <vt:lpstr>自定义设计方案</vt:lpstr>
      <vt:lpstr>1_自定义设计方案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Chris Green</cp:lastModifiedBy>
  <cp:revision>67</cp:revision>
  <dcterms:created xsi:type="dcterms:W3CDTF">2019-10-16T02:29:31Z</dcterms:created>
  <dcterms:modified xsi:type="dcterms:W3CDTF">2023-12-30T03:38:20Z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2019-10-16T02:38:21.8197595Z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5cd17c32-d69b-4896-9dcb-279e24c36fda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