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60" r:id="rId4"/>
    <p:sldId id="257" r:id="rId5"/>
    <p:sldId id="259" r:id="rId6"/>
    <p:sldId id="265"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3" d="100"/>
          <a:sy n="113" d="100"/>
        </p:scale>
        <p:origin x="5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91F53-5A41-4D06-8794-EA49746FCF76}" type="datetimeFigureOut">
              <a:rPr lang="nl-NL" smtClean="0"/>
              <a:t>31-10-2017</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0A43-0212-4A64-B03A-2A8B64BC2296}" type="slidenum">
              <a:rPr lang="nl-NL" smtClean="0"/>
              <a:t>‹nr.›</a:t>
            </a:fld>
            <a:endParaRPr lang="nl-NL"/>
          </a:p>
        </p:txBody>
      </p:sp>
    </p:spTree>
    <p:extLst>
      <p:ext uri="{BB962C8B-B14F-4D97-AF65-F5344CB8AC3E}">
        <p14:creationId xmlns:p14="http://schemas.microsoft.com/office/powerpoint/2010/main" val="373688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DigiSteun is een organisatie die mensen op verzoek helpt met IT problemen. Ze kunnen een ticket indienen via de mail, en dan behandelen wij het verder. Als we het telefonisch niet op kunnen lossen is het altijd mogelijk om op locatie te komen. Momenteel zitten we in Vlissingen en Goes.</a:t>
            </a:r>
          </a:p>
          <a:p>
            <a:endParaRPr lang="nl-NL" dirty="0"/>
          </a:p>
        </p:txBody>
      </p:sp>
      <p:sp>
        <p:nvSpPr>
          <p:cNvPr id="4" name="Tijdelijke aanduiding voor dianummer 3"/>
          <p:cNvSpPr>
            <a:spLocks noGrp="1"/>
          </p:cNvSpPr>
          <p:nvPr>
            <p:ph type="sldNum" sz="quarter" idx="10"/>
          </p:nvPr>
        </p:nvSpPr>
        <p:spPr/>
        <p:txBody>
          <a:bodyPr/>
          <a:lstStyle/>
          <a:p>
            <a:fld id="{E5860A43-0212-4A64-B03A-2A8B64BC2296}" type="slidenum">
              <a:rPr lang="nl-NL" smtClean="0"/>
              <a:t>3</a:t>
            </a:fld>
            <a:endParaRPr lang="nl-NL"/>
          </a:p>
        </p:txBody>
      </p:sp>
    </p:spTree>
    <p:extLst>
      <p:ext uri="{BB962C8B-B14F-4D97-AF65-F5344CB8AC3E}">
        <p14:creationId xmlns:p14="http://schemas.microsoft.com/office/powerpoint/2010/main" val="171752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a:solidFill>
                  <a:schemeClr val="tx1"/>
                </a:solidFill>
                <a:effectLst/>
                <a:latin typeface="+mn-lt"/>
                <a:ea typeface="+mn-ea"/>
                <a:cs typeface="+mn-cs"/>
              </a:rPr>
              <a:t>Perfect view is het nummer 1 CRM van Nederland.</a:t>
            </a:r>
          </a:p>
          <a:p>
            <a:r>
              <a:rPr lang="nl-NL"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CRM </a:t>
            </a:r>
            <a:r>
              <a:rPr lang="en-US" sz="1200" kern="1200" dirty="0" err="1">
                <a:solidFill>
                  <a:schemeClr val="tx1"/>
                </a:solidFill>
                <a:effectLst/>
                <a:latin typeface="+mn-lt"/>
                <a:ea typeface="+mn-ea"/>
                <a:cs typeface="+mn-cs"/>
              </a:rPr>
              <a:t>staat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voor</a:t>
            </a:r>
            <a:r>
              <a:rPr lang="en-US" sz="1200" kern="1200" dirty="0">
                <a:solidFill>
                  <a:schemeClr val="tx1"/>
                </a:solidFill>
                <a:effectLst/>
                <a:latin typeface="+mn-lt"/>
                <a:ea typeface="+mn-ea"/>
                <a:cs typeface="+mn-cs"/>
              </a:rPr>
              <a:t> Customer Relationship Management. </a:t>
            </a:r>
            <a:r>
              <a:rPr lang="nl-NL" sz="1200" kern="1200" dirty="0">
                <a:solidFill>
                  <a:schemeClr val="tx1"/>
                </a:solidFill>
                <a:effectLst/>
                <a:latin typeface="+mn-lt"/>
                <a:ea typeface="+mn-ea"/>
                <a:cs typeface="+mn-cs"/>
              </a:rPr>
              <a:t>In een CRM systeem worden klant- en relatiegegevens zoals bijvoorbeeld gespreksverslagen, verkoopkansen, en e-mailconversaties vastgelegd.</a:t>
            </a:r>
          </a:p>
          <a:p>
            <a:endParaRPr lang="nl-NL" dirty="0"/>
          </a:p>
        </p:txBody>
      </p:sp>
      <p:sp>
        <p:nvSpPr>
          <p:cNvPr id="4" name="Tijdelijke aanduiding voor dianummer 3"/>
          <p:cNvSpPr>
            <a:spLocks noGrp="1"/>
          </p:cNvSpPr>
          <p:nvPr>
            <p:ph type="sldNum" sz="quarter" idx="10"/>
          </p:nvPr>
        </p:nvSpPr>
        <p:spPr/>
        <p:txBody>
          <a:bodyPr/>
          <a:lstStyle/>
          <a:p>
            <a:fld id="{E5860A43-0212-4A64-B03A-2A8B64BC2296}" type="slidenum">
              <a:rPr lang="nl-NL" smtClean="0"/>
              <a:t>5</a:t>
            </a:fld>
            <a:endParaRPr lang="nl-NL"/>
          </a:p>
        </p:txBody>
      </p:sp>
    </p:spTree>
    <p:extLst>
      <p:ext uri="{BB962C8B-B14F-4D97-AF65-F5344CB8AC3E}">
        <p14:creationId xmlns:p14="http://schemas.microsoft.com/office/powerpoint/2010/main" val="434455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a:t>Klik om de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30272397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30226684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73593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a:t>Klik om de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22268809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15781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a:t>Tekststijl van het model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2121450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12420463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a:t>Klik om de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26095483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15629132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a:t>Klik om de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0D01EE05-554A-4604-8583-04B866D3B7C3}" type="datetimeFigureOut">
              <a:rPr lang="nl-NL" smtClean="0"/>
              <a:t>31-10-2017</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40568414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0D01EE05-554A-4604-8583-04B866D3B7C3}" type="datetimeFigureOut">
              <a:rPr lang="nl-NL" smtClean="0"/>
              <a:t>31-10-2017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4386349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a:t>Klik om de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0D01EE05-554A-4604-8583-04B866D3B7C3}" type="datetimeFigureOut">
              <a:rPr lang="nl-NL" smtClean="0"/>
              <a:t>31-10-2017</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25864380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0D01EE05-554A-4604-8583-04B866D3B7C3}" type="datetimeFigureOut">
              <a:rPr lang="nl-NL" smtClean="0"/>
              <a:t>31-10-2017</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42722359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1EE05-554A-4604-8583-04B866D3B7C3}" type="datetimeFigureOut">
              <a:rPr lang="nl-NL" smtClean="0"/>
              <a:t>31-10-2017</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32774254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a:t>Klik om de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0D01EE05-554A-4604-8583-04B866D3B7C3}" type="datetimeFigureOut">
              <a:rPr lang="nl-NL" smtClean="0"/>
              <a:t>31-10-2017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39103675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a:t>Klik om de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a:t>
            </a:r>
          </a:p>
        </p:txBody>
      </p:sp>
      <p:sp>
        <p:nvSpPr>
          <p:cNvPr id="5" name="Date Placeholder 4"/>
          <p:cNvSpPr>
            <a:spLocks noGrp="1"/>
          </p:cNvSpPr>
          <p:nvPr>
            <p:ph type="dt" sz="half" idx="10"/>
          </p:nvPr>
        </p:nvSpPr>
        <p:spPr/>
        <p:txBody>
          <a:bodyPr/>
          <a:lstStyle/>
          <a:p>
            <a:fld id="{0D01EE05-554A-4604-8583-04B866D3B7C3}" type="datetimeFigureOut">
              <a:rPr lang="nl-NL" smtClean="0"/>
              <a:t>31-10-2017</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EC30BF5-5E77-4B39-A125-0EE97CE2004B}" type="slidenum">
              <a:rPr lang="nl-NL" smtClean="0"/>
              <a:t>‹nr.›</a:t>
            </a:fld>
            <a:endParaRPr lang="nl-NL"/>
          </a:p>
        </p:txBody>
      </p:sp>
    </p:spTree>
    <p:extLst>
      <p:ext uri="{BB962C8B-B14F-4D97-AF65-F5344CB8AC3E}">
        <p14:creationId xmlns:p14="http://schemas.microsoft.com/office/powerpoint/2010/main" val="32888076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01EE05-554A-4604-8583-04B866D3B7C3}" type="datetimeFigureOut">
              <a:rPr lang="nl-NL" smtClean="0"/>
              <a:t>31-10-2017</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C30BF5-5E77-4B39-A125-0EE97CE2004B}" type="slidenum">
              <a:rPr lang="nl-NL" smtClean="0"/>
              <a:t>‹nr.›</a:t>
            </a:fld>
            <a:endParaRPr lang="nl-NL"/>
          </a:p>
        </p:txBody>
      </p:sp>
    </p:spTree>
    <p:extLst>
      <p:ext uri="{BB962C8B-B14F-4D97-AF65-F5344CB8AC3E}">
        <p14:creationId xmlns:p14="http://schemas.microsoft.com/office/powerpoint/2010/main" val="474214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3EEDF3-F224-4B3B-9093-0797305F8641}"/>
              </a:ext>
            </a:extLst>
          </p:cNvPr>
          <p:cNvSpPr>
            <a:spLocks noGrp="1"/>
          </p:cNvSpPr>
          <p:nvPr>
            <p:ph type="ctrTitle"/>
          </p:nvPr>
        </p:nvSpPr>
        <p:spPr>
          <a:xfrm>
            <a:off x="-2142393" y="1434075"/>
            <a:ext cx="9144000" cy="2387600"/>
          </a:xfrm>
        </p:spPr>
        <p:txBody>
          <a:bodyPr/>
          <a:lstStyle/>
          <a:p>
            <a:r>
              <a:rPr lang="nl-NL" dirty="0"/>
              <a:t>DigiSteun</a:t>
            </a:r>
          </a:p>
        </p:txBody>
      </p:sp>
      <p:sp>
        <p:nvSpPr>
          <p:cNvPr id="3" name="Ondertitel 2">
            <a:extLst>
              <a:ext uri="{FF2B5EF4-FFF2-40B4-BE49-F238E27FC236}">
                <a16:creationId xmlns:a16="http://schemas.microsoft.com/office/drawing/2014/main" id="{21656D40-9129-4BCD-92CB-F14F95D9425F}"/>
              </a:ext>
            </a:extLst>
          </p:cNvPr>
          <p:cNvSpPr>
            <a:spLocks noGrp="1"/>
          </p:cNvSpPr>
          <p:nvPr>
            <p:ph type="subTitle" idx="1"/>
          </p:nvPr>
        </p:nvSpPr>
        <p:spPr/>
        <p:txBody>
          <a:bodyPr/>
          <a:lstStyle/>
          <a:p>
            <a:endParaRPr lang="nl-NL"/>
          </a:p>
        </p:txBody>
      </p:sp>
      <p:pic>
        <p:nvPicPr>
          <p:cNvPr id="9" name="Afbeelding 8">
            <a:extLst>
              <a:ext uri="{FF2B5EF4-FFF2-40B4-BE49-F238E27FC236}">
                <a16:creationId xmlns:a16="http://schemas.microsoft.com/office/drawing/2014/main" id="{FE899F29-275E-4F52-BE3A-591D1E28A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30163">
            <a:off x="8050641" y="-396997"/>
            <a:ext cx="4705350" cy="4705350"/>
          </a:xfrm>
          <a:prstGeom prst="rect">
            <a:avLst/>
          </a:prstGeom>
        </p:spPr>
      </p:pic>
    </p:spTree>
    <p:extLst>
      <p:ext uri="{BB962C8B-B14F-4D97-AF65-F5344CB8AC3E}">
        <p14:creationId xmlns:p14="http://schemas.microsoft.com/office/powerpoint/2010/main" val="86157259"/>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par>
                          <p:cTn id="8" fill="hold">
                            <p:stCondLst>
                              <p:cond delay="2000"/>
                            </p:stCondLst>
                            <p:childTnLst>
                              <p:par>
                                <p:cTn id="9" presetID="26"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80">
                                          <p:stCondLst>
                                            <p:cond delay="0"/>
                                          </p:stCondLst>
                                        </p:cTn>
                                        <p:tgtEl>
                                          <p:spTgt spid="2"/>
                                        </p:tgtEl>
                                      </p:cBhvr>
                                    </p:animEffect>
                                    <p:anim calcmode="lin" valueType="num">
                                      <p:cBhvr>
                                        <p:cTn id="12"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7" dur="26">
                                          <p:stCondLst>
                                            <p:cond delay="650"/>
                                          </p:stCondLst>
                                        </p:cTn>
                                        <p:tgtEl>
                                          <p:spTgt spid="2"/>
                                        </p:tgtEl>
                                      </p:cBhvr>
                                      <p:to x="100000" y="60000"/>
                                    </p:animScale>
                                    <p:animScale>
                                      <p:cBhvr>
                                        <p:cTn id="18" dur="166" decel="50000">
                                          <p:stCondLst>
                                            <p:cond delay="676"/>
                                          </p:stCondLst>
                                        </p:cTn>
                                        <p:tgtEl>
                                          <p:spTgt spid="2"/>
                                        </p:tgtEl>
                                      </p:cBhvr>
                                      <p:to x="100000" y="100000"/>
                                    </p:animScale>
                                    <p:animScale>
                                      <p:cBhvr>
                                        <p:cTn id="19" dur="26">
                                          <p:stCondLst>
                                            <p:cond delay="1312"/>
                                          </p:stCondLst>
                                        </p:cTn>
                                        <p:tgtEl>
                                          <p:spTgt spid="2"/>
                                        </p:tgtEl>
                                      </p:cBhvr>
                                      <p:to x="100000" y="80000"/>
                                    </p:animScale>
                                    <p:animScale>
                                      <p:cBhvr>
                                        <p:cTn id="20" dur="166" decel="50000">
                                          <p:stCondLst>
                                            <p:cond delay="1338"/>
                                          </p:stCondLst>
                                        </p:cTn>
                                        <p:tgtEl>
                                          <p:spTgt spid="2"/>
                                        </p:tgtEl>
                                      </p:cBhvr>
                                      <p:to x="100000" y="100000"/>
                                    </p:animScale>
                                    <p:animScale>
                                      <p:cBhvr>
                                        <p:cTn id="21" dur="26">
                                          <p:stCondLst>
                                            <p:cond delay="1642"/>
                                          </p:stCondLst>
                                        </p:cTn>
                                        <p:tgtEl>
                                          <p:spTgt spid="2"/>
                                        </p:tgtEl>
                                      </p:cBhvr>
                                      <p:to x="100000" y="90000"/>
                                    </p:animScale>
                                    <p:animScale>
                                      <p:cBhvr>
                                        <p:cTn id="22" dur="166" decel="50000">
                                          <p:stCondLst>
                                            <p:cond delay="1668"/>
                                          </p:stCondLst>
                                        </p:cTn>
                                        <p:tgtEl>
                                          <p:spTgt spid="2"/>
                                        </p:tgtEl>
                                      </p:cBhvr>
                                      <p:to x="100000" y="100000"/>
                                    </p:animScale>
                                    <p:animScale>
                                      <p:cBhvr>
                                        <p:cTn id="23" dur="26">
                                          <p:stCondLst>
                                            <p:cond delay="1808"/>
                                          </p:stCondLst>
                                        </p:cTn>
                                        <p:tgtEl>
                                          <p:spTgt spid="2"/>
                                        </p:tgtEl>
                                      </p:cBhvr>
                                      <p:to x="100000" y="95000"/>
                                    </p:animScale>
                                    <p:animScale>
                                      <p:cBhvr>
                                        <p:cTn id="24"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6055BB-5F40-42B0-840B-290712446CCA}"/>
              </a:ext>
            </a:extLst>
          </p:cNvPr>
          <p:cNvSpPr>
            <a:spLocks noGrp="1"/>
          </p:cNvSpPr>
          <p:nvPr>
            <p:ph type="title"/>
          </p:nvPr>
        </p:nvSpPr>
        <p:spPr/>
        <p:txBody>
          <a:bodyPr/>
          <a:lstStyle/>
          <a:p>
            <a:r>
              <a:rPr lang="nl-NL" dirty="0"/>
              <a:t>Inhoud</a:t>
            </a:r>
          </a:p>
        </p:txBody>
      </p:sp>
      <p:sp>
        <p:nvSpPr>
          <p:cNvPr id="3" name="Tijdelijke aanduiding voor inhoud 2">
            <a:extLst>
              <a:ext uri="{FF2B5EF4-FFF2-40B4-BE49-F238E27FC236}">
                <a16:creationId xmlns:a16="http://schemas.microsoft.com/office/drawing/2014/main" id="{BB6AECB2-2FC7-4193-A6D9-884E7E220FA2}"/>
              </a:ext>
            </a:extLst>
          </p:cNvPr>
          <p:cNvSpPr>
            <a:spLocks noGrp="1"/>
          </p:cNvSpPr>
          <p:nvPr>
            <p:ph idx="1"/>
          </p:nvPr>
        </p:nvSpPr>
        <p:spPr/>
        <p:txBody>
          <a:bodyPr/>
          <a:lstStyle/>
          <a:p>
            <a:r>
              <a:rPr lang="nl-NL" dirty="0"/>
              <a:t>1. Wat is DigiSteun</a:t>
            </a:r>
          </a:p>
          <a:p>
            <a:r>
              <a:rPr lang="nl-NL" dirty="0"/>
              <a:t>2. Wat doen we bij </a:t>
            </a:r>
            <a:r>
              <a:rPr lang="nl-NL" dirty="0" err="1"/>
              <a:t>DigiSteun</a:t>
            </a:r>
            <a:endParaRPr lang="nl-NL" dirty="0"/>
          </a:p>
          <a:p>
            <a:r>
              <a:rPr lang="nl-NL" dirty="0"/>
              <a:t>3. </a:t>
            </a:r>
            <a:r>
              <a:rPr lang="nl-NL" dirty="0" err="1"/>
              <a:t>Perfectview</a:t>
            </a:r>
            <a:endParaRPr lang="nl-NL" dirty="0"/>
          </a:p>
          <a:p>
            <a:r>
              <a:rPr lang="nl-NL" dirty="0"/>
              <a:t>4. Hoe komen tickets tot stand en hoe worden ze verwerkt?</a:t>
            </a:r>
          </a:p>
          <a:p>
            <a:endParaRPr lang="nl-NL" dirty="0"/>
          </a:p>
        </p:txBody>
      </p:sp>
    </p:spTree>
    <p:extLst>
      <p:ext uri="{BB962C8B-B14F-4D97-AF65-F5344CB8AC3E}">
        <p14:creationId xmlns:p14="http://schemas.microsoft.com/office/powerpoint/2010/main" val="16634517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2" presetClass="entr" presetSubtype="0" fill="hold"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4000"/>
                            </p:stCondLst>
                            <p:childTnLst>
                              <p:par>
                                <p:cTn id="30" presetID="42" presetClass="entr" presetSubtype="0" fill="hold"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2F488-CA6B-4F9A-B25D-6C48BCC8C610}"/>
              </a:ext>
            </a:extLst>
          </p:cNvPr>
          <p:cNvSpPr>
            <a:spLocks noGrp="1"/>
          </p:cNvSpPr>
          <p:nvPr>
            <p:ph type="title"/>
          </p:nvPr>
        </p:nvSpPr>
        <p:spPr/>
        <p:txBody>
          <a:bodyPr/>
          <a:lstStyle/>
          <a:p>
            <a:r>
              <a:rPr lang="nl-NL" dirty="0"/>
              <a:t>Wat is DigiSteun</a:t>
            </a:r>
          </a:p>
        </p:txBody>
      </p:sp>
      <p:sp>
        <p:nvSpPr>
          <p:cNvPr id="3" name="Tijdelijke aanduiding voor inhoud 2">
            <a:extLst>
              <a:ext uri="{FF2B5EF4-FFF2-40B4-BE49-F238E27FC236}">
                <a16:creationId xmlns:a16="http://schemas.microsoft.com/office/drawing/2014/main" id="{9B5E40F6-C1FE-4163-B647-61BDC36A2B77}"/>
              </a:ext>
            </a:extLst>
          </p:cNvPr>
          <p:cNvSpPr>
            <a:spLocks noGrp="1"/>
          </p:cNvSpPr>
          <p:nvPr>
            <p:ph idx="1"/>
          </p:nvPr>
        </p:nvSpPr>
        <p:spPr>
          <a:xfrm>
            <a:off x="677334" y="2160590"/>
            <a:ext cx="8596668" cy="3880773"/>
          </a:xfrm>
        </p:spPr>
        <p:txBody>
          <a:bodyPr/>
          <a:lstStyle/>
          <a:p>
            <a:r>
              <a:rPr lang="nl-NL" dirty="0"/>
              <a:t>Een non-profit organisatie die mensen gratis met allerlei ICT problemen helpt. </a:t>
            </a:r>
            <a:r>
              <a:rPr lang="nl-NL" dirty="0" err="1"/>
              <a:t>DigiSteun</a:t>
            </a:r>
            <a:r>
              <a:rPr lang="nl-NL" dirty="0"/>
              <a:t> wordt gerund door vrijwilligers en wordt ondersteunt door stagiaires en studenten.</a:t>
            </a:r>
          </a:p>
          <a:p>
            <a:r>
              <a:rPr lang="nl-NL" dirty="0" err="1"/>
              <a:t>DigiSteun</a:t>
            </a:r>
            <a:r>
              <a:rPr lang="nl-NL" dirty="0"/>
              <a:t> is nu alleen nog in een paar gemeentes actief maar het doel is om uiteindelijk in heel Zeeland te werken.</a:t>
            </a:r>
          </a:p>
          <a:p>
            <a:endParaRPr lang="nl-NL" dirty="0"/>
          </a:p>
          <a:p>
            <a:pPr lvl="1"/>
            <a:endParaRPr lang="nl-NL" dirty="0"/>
          </a:p>
          <a:p>
            <a:endParaRPr lang="nl-NL" dirty="0"/>
          </a:p>
          <a:p>
            <a:endParaRPr lang="nl-NL" dirty="0"/>
          </a:p>
        </p:txBody>
      </p:sp>
      <p:pic>
        <p:nvPicPr>
          <p:cNvPr id="7" name="Afbeelding 6">
            <a:extLst>
              <a:ext uri="{FF2B5EF4-FFF2-40B4-BE49-F238E27FC236}">
                <a16:creationId xmlns:a16="http://schemas.microsoft.com/office/drawing/2014/main" id="{ACB598DE-0015-4D7E-8D09-E008D1E43822}"/>
              </a:ext>
            </a:extLst>
          </p:cNvPr>
          <p:cNvPicPr>
            <a:picLocks noChangeAspect="1"/>
          </p:cNvPicPr>
          <p:nvPr/>
        </p:nvPicPr>
        <p:blipFill>
          <a:blip r:embed="rId3"/>
          <a:stretch>
            <a:fillRect/>
          </a:stretch>
        </p:blipFill>
        <p:spPr>
          <a:xfrm rot="1667161">
            <a:off x="8529048" y="2981837"/>
            <a:ext cx="3522979" cy="3522979"/>
          </a:xfrm>
          <a:prstGeom prst="rect">
            <a:avLst/>
          </a:prstGeom>
        </p:spPr>
      </p:pic>
    </p:spTree>
    <p:extLst>
      <p:ext uri="{BB962C8B-B14F-4D97-AF65-F5344CB8AC3E}">
        <p14:creationId xmlns:p14="http://schemas.microsoft.com/office/powerpoint/2010/main" val="33394445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38" presetClass="entr" presetSubtype="0" accel="50000" fill="hold" nodeType="afterEffect">
                                  <p:stCondLst>
                                    <p:cond delay="0"/>
                                  </p:stCondLst>
                                  <p:iterate type="lt">
                                    <p:tmPct val="49546"/>
                                  </p:iterate>
                                  <p:childTnLst>
                                    <p:set>
                                      <p:cBhvr>
                                        <p:cTn id="10" dur="1" fill="hold">
                                          <p:stCondLst>
                                            <p:cond delay="0"/>
                                          </p:stCondLst>
                                        </p:cTn>
                                        <p:tgtEl>
                                          <p:spTgt spid="3">
                                            <p:txEl>
                                              <p:pRg st="0" end="0"/>
                                            </p:txEl>
                                          </p:spTgt>
                                        </p:tgtEl>
                                        <p:attrNameLst>
                                          <p:attrName>style.visibility</p:attrName>
                                        </p:attrNameLst>
                                      </p:cBhvr>
                                      <p:to>
                                        <p:strVal val="visible"/>
                                      </p:to>
                                    </p:set>
                                    <p:set>
                                      <p:cBhvr>
                                        <p:cTn id="11" dur="23" fill="hold">
                                          <p:stCondLst>
                                            <p:cond delay="0"/>
                                          </p:stCondLst>
                                        </p:cTn>
                                        <p:tgtEl>
                                          <p:spTgt spid="3">
                                            <p:txEl>
                                              <p:pRg st="0" end="0"/>
                                            </p:txEl>
                                          </p:spTgt>
                                        </p:tgtEl>
                                        <p:attrNameLst>
                                          <p:attrName>style.rotation</p:attrName>
                                        </p:attrNameLst>
                                      </p:cBhvr>
                                      <p:to>
                                        <p:strVal val="-45.0"/>
                                      </p:to>
                                    </p:set>
                                    <p:anim calcmode="lin" valueType="num">
                                      <p:cBhvr>
                                        <p:cTn id="12" dur="23" fill="hold">
                                          <p:stCondLst>
                                            <p:cond delay="23"/>
                                          </p:stCondLst>
                                        </p:cTn>
                                        <p:tgtEl>
                                          <p:spTgt spid="3">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13" dur="23" fill="hold">
                                          <p:stCondLst>
                                            <p:cond delay="0"/>
                                          </p:stCondLst>
                                        </p:cTn>
                                        <p:tgtEl>
                                          <p:spTgt spid="3">
                                            <p:txEl>
                                              <p:pRg st="0" end="0"/>
                                            </p:txEl>
                                          </p:spTgt>
                                        </p:tgtEl>
                                        <p:attrNameLst>
                                          <p:attrName>ppt_y</p:attrName>
                                        </p:attrNameLst>
                                      </p:cBhvr>
                                      <p:tavLst>
                                        <p:tav tm="0">
                                          <p:val>
                                            <p:strVal val="#ppt_y-1"/>
                                          </p:val>
                                        </p:tav>
                                        <p:tav tm="100000">
                                          <p:val>
                                            <p:strVal val="#ppt_y-(0.354*#ppt_w-0.172*#ppt_h)"/>
                                          </p:val>
                                        </p:tav>
                                      </p:tavLst>
                                    </p:anim>
                                    <p:anim calcmode="lin" valueType="num">
                                      <p:cBhvr>
                                        <p:cTn id="14" dur="2" decel="50000" autoRev="1" fill="hold">
                                          <p:stCondLst>
                                            <p:cond delay="23"/>
                                          </p:stCondLst>
                                        </p:cTn>
                                        <p:tgtEl>
                                          <p:spTgt spid="3">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5" dur="1" fill="hold">
                                          <p:stCondLst>
                                            <p:cond delay="49"/>
                                          </p:stCondLst>
                                        </p:cTn>
                                        <p:tgtEl>
                                          <p:spTgt spid="3">
                                            <p:txEl>
                                              <p:pRg st="0" end="0"/>
                                            </p:txEl>
                                          </p:spTgt>
                                        </p:tgtEl>
                                        <p:attrNameLst>
                                          <p:attrName>ppt_y</p:attrName>
                                        </p:attrNameLst>
                                      </p:cBhvr>
                                      <p:tavLst>
                                        <p:tav tm="0">
                                          <p:val>
                                            <p:strVal val="#ppt_y-(0.354*#ppt_w-0.172*#ppt_h)"/>
                                          </p:val>
                                        </p:tav>
                                        <p:tav tm="100000">
                                          <p:val>
                                            <p:strVal val="#ppt_y"/>
                                          </p:val>
                                        </p:tav>
                                      </p:tavLst>
                                    </p:anim>
                                  </p:childTnLst>
                                </p:cTn>
                              </p:par>
                            </p:childTnLst>
                          </p:cTn>
                        </p:par>
                        <p:par>
                          <p:cTn id="16" fill="hold">
                            <p:stCondLst>
                              <p:cond delay="4216"/>
                            </p:stCondLst>
                            <p:childTnLst>
                              <p:par>
                                <p:cTn id="17" presetID="38" presetClass="entr" presetSubtype="0" accel="50000" fill="hold" nodeType="afterEffect">
                                  <p:stCondLst>
                                    <p:cond delay="0"/>
                                  </p:stCondLst>
                                  <p:iterate type="lt">
                                    <p:tmPct val="49546"/>
                                  </p:iterate>
                                  <p:childTnLst>
                                    <p:set>
                                      <p:cBhvr>
                                        <p:cTn id="18" dur="1" fill="hold">
                                          <p:stCondLst>
                                            <p:cond delay="0"/>
                                          </p:stCondLst>
                                        </p:cTn>
                                        <p:tgtEl>
                                          <p:spTgt spid="3">
                                            <p:txEl>
                                              <p:pRg st="1" end="1"/>
                                            </p:txEl>
                                          </p:spTgt>
                                        </p:tgtEl>
                                        <p:attrNameLst>
                                          <p:attrName>style.visibility</p:attrName>
                                        </p:attrNameLst>
                                      </p:cBhvr>
                                      <p:to>
                                        <p:strVal val="visible"/>
                                      </p:to>
                                    </p:set>
                                    <p:set>
                                      <p:cBhvr>
                                        <p:cTn id="19" dur="23" fill="hold">
                                          <p:stCondLst>
                                            <p:cond delay="0"/>
                                          </p:stCondLst>
                                        </p:cTn>
                                        <p:tgtEl>
                                          <p:spTgt spid="3">
                                            <p:txEl>
                                              <p:pRg st="1" end="1"/>
                                            </p:txEl>
                                          </p:spTgt>
                                        </p:tgtEl>
                                        <p:attrNameLst>
                                          <p:attrName>style.rotation</p:attrName>
                                        </p:attrNameLst>
                                      </p:cBhvr>
                                      <p:to>
                                        <p:strVal val="-45.0"/>
                                      </p:to>
                                    </p:set>
                                    <p:anim calcmode="lin" valueType="num">
                                      <p:cBhvr>
                                        <p:cTn id="20" dur="23" fill="hold">
                                          <p:stCondLst>
                                            <p:cond delay="23"/>
                                          </p:stCondLst>
                                        </p:cTn>
                                        <p:tgtEl>
                                          <p:spTgt spid="3">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21" dur="23" fill="hold">
                                          <p:stCondLst>
                                            <p:cond delay="0"/>
                                          </p:stCondLst>
                                        </p:cTn>
                                        <p:tgtEl>
                                          <p:spTgt spid="3">
                                            <p:txEl>
                                              <p:pRg st="1" end="1"/>
                                            </p:txEl>
                                          </p:spTgt>
                                        </p:tgtEl>
                                        <p:attrNameLst>
                                          <p:attrName>ppt_y</p:attrName>
                                        </p:attrNameLst>
                                      </p:cBhvr>
                                      <p:tavLst>
                                        <p:tav tm="0">
                                          <p:val>
                                            <p:strVal val="#ppt_y-1"/>
                                          </p:val>
                                        </p:tav>
                                        <p:tav tm="100000">
                                          <p:val>
                                            <p:strVal val="#ppt_y-(0.354*#ppt_w-0.172*#ppt_h)"/>
                                          </p:val>
                                        </p:tav>
                                      </p:tavLst>
                                    </p:anim>
                                    <p:anim calcmode="lin" valueType="num">
                                      <p:cBhvr>
                                        <p:cTn id="22" dur="2" decel="50000" autoRev="1" fill="hold">
                                          <p:stCondLst>
                                            <p:cond delay="23"/>
                                          </p:stCondLst>
                                        </p:cTn>
                                        <p:tgtEl>
                                          <p:spTgt spid="3">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23" dur="1" fill="hold">
                                          <p:stCondLst>
                                            <p:cond delay="49"/>
                                          </p:stCondLst>
                                        </p:cTn>
                                        <p:tgtEl>
                                          <p:spTgt spid="3">
                                            <p:txEl>
                                              <p:pRg st="1" end="1"/>
                                            </p:txEl>
                                          </p:spTgt>
                                        </p:tgtEl>
                                        <p:attrNameLst>
                                          <p:attrName>ppt_y</p:attrName>
                                        </p:attrNameLst>
                                      </p:cBhvr>
                                      <p:tavLst>
                                        <p:tav tm="0">
                                          <p:val>
                                            <p:strVal val="#ppt_y-(0.354*#ppt_w-0.172*#ppt_h)"/>
                                          </p:val>
                                        </p:tav>
                                        <p:tav tm="100000">
                                          <p:val>
                                            <p:strVal val="#ppt_y"/>
                                          </p:val>
                                        </p:tav>
                                      </p:tavLst>
                                    </p:anim>
                                  </p:childTnLst>
                                </p:cTn>
                              </p:par>
                            </p:childTnLst>
                          </p:cTn>
                        </p:par>
                        <p:par>
                          <p:cTn id="24" fill="hold">
                            <p:stCondLst>
                              <p:cond delay="6595"/>
                            </p:stCondLst>
                            <p:childTnLst>
                              <p:par>
                                <p:cTn id="25" presetID="2" presetClass="entr" presetSubtype="4"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B0ED18-1D09-4FFA-B0B0-81FCEFAFDCD8}"/>
              </a:ext>
            </a:extLst>
          </p:cNvPr>
          <p:cNvSpPr>
            <a:spLocks noGrp="1"/>
          </p:cNvSpPr>
          <p:nvPr>
            <p:ph type="title"/>
          </p:nvPr>
        </p:nvSpPr>
        <p:spPr/>
        <p:txBody>
          <a:bodyPr/>
          <a:lstStyle/>
          <a:p>
            <a:r>
              <a:rPr lang="nl-NL" dirty="0"/>
              <a:t>Wat doen wij bij DigiSteun?</a:t>
            </a:r>
          </a:p>
        </p:txBody>
      </p:sp>
      <p:sp>
        <p:nvSpPr>
          <p:cNvPr id="3" name="Tijdelijke aanduiding voor inhoud 2">
            <a:extLst>
              <a:ext uri="{FF2B5EF4-FFF2-40B4-BE49-F238E27FC236}">
                <a16:creationId xmlns:a16="http://schemas.microsoft.com/office/drawing/2014/main" id="{B678B661-55CA-43C4-B191-D63F61221AE9}"/>
              </a:ext>
            </a:extLst>
          </p:cNvPr>
          <p:cNvSpPr>
            <a:spLocks noGrp="1"/>
          </p:cNvSpPr>
          <p:nvPr>
            <p:ph idx="1"/>
          </p:nvPr>
        </p:nvSpPr>
        <p:spPr>
          <a:xfrm>
            <a:off x="677334" y="2057400"/>
            <a:ext cx="8596668" cy="3992755"/>
          </a:xfrm>
        </p:spPr>
        <p:txBody>
          <a:bodyPr/>
          <a:lstStyle/>
          <a:p>
            <a:r>
              <a:rPr lang="nl-NL" dirty="0"/>
              <a:t>Met klanten bellen </a:t>
            </a:r>
          </a:p>
          <a:p>
            <a:r>
              <a:rPr lang="nl-NL" dirty="0"/>
              <a:t>Tickets verwerken in perfectview </a:t>
            </a:r>
          </a:p>
          <a:p>
            <a:r>
              <a:rPr lang="nl-NL" dirty="0"/>
              <a:t>Mensen helpen met problemen met hun computer, tablet of telefoon</a:t>
            </a:r>
          </a:p>
          <a:p>
            <a:r>
              <a:rPr lang="nl-NL" dirty="0"/>
              <a:t>We werken via een ticket systeem op de website </a:t>
            </a:r>
            <a:r>
              <a:rPr lang="nl-NL" dirty="0" err="1"/>
              <a:t>Perfectview</a:t>
            </a:r>
            <a:endParaRPr lang="nl-NL" dirty="0"/>
          </a:p>
        </p:txBody>
      </p:sp>
    </p:spTree>
    <p:extLst>
      <p:ext uri="{BB962C8B-B14F-4D97-AF65-F5344CB8AC3E}">
        <p14:creationId xmlns:p14="http://schemas.microsoft.com/office/powerpoint/2010/main" val="25504898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6" presetClass="entr" presetSubtype="0"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217">
                                          <p:stCondLst>
                                            <p:cond delay="0"/>
                                          </p:stCondLst>
                                        </p:cTn>
                                        <p:tgtEl>
                                          <p:spTgt spid="3">
                                            <p:txEl>
                                              <p:pRg st="0" end="0"/>
                                            </p:txEl>
                                          </p:spTgt>
                                        </p:tgtEl>
                                      </p:cBhvr>
                                    </p:animEffect>
                                    <p:anim calcmode="lin" valueType="num">
                                      <p:cBhvr>
                                        <p:cTn id="13" dur="683"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249"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249" tmFilter="0, 0; 0.125,0.2665; 0.25,0.4; 0.375,0.465; 0.5,0.5;  0.625,0.535; 0.75,0.6; 0.875,0.7335; 1,1">
                                          <p:stCondLst>
                                            <p:cond delay="249"/>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124" tmFilter="0, 0; 0.125,0.2665; 0.25,0.4; 0.375,0.465; 0.5,0.5;  0.625,0.535; 0.75,0.6; 0.875,0.7335; 1,1">
                                          <p:stCondLst>
                                            <p:cond delay="496"/>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62" tmFilter="0, 0; 0.125,0.2665; 0.25,0.4; 0.375,0.465; 0.5,0.5;  0.625,0.535; 0.75,0.6; 0.875,0.7335; 1,1">
                                          <p:stCondLst>
                                            <p:cond delay="621"/>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10">
                                          <p:stCondLst>
                                            <p:cond delay="244"/>
                                          </p:stCondLst>
                                        </p:cTn>
                                        <p:tgtEl>
                                          <p:spTgt spid="3">
                                            <p:txEl>
                                              <p:pRg st="0" end="0"/>
                                            </p:txEl>
                                          </p:spTgt>
                                        </p:tgtEl>
                                      </p:cBhvr>
                                      <p:to x="100000" y="60000"/>
                                    </p:animScale>
                                    <p:animScale>
                                      <p:cBhvr>
                                        <p:cTn id="19" dur="62" decel="50000">
                                          <p:stCondLst>
                                            <p:cond delay="253"/>
                                          </p:stCondLst>
                                        </p:cTn>
                                        <p:tgtEl>
                                          <p:spTgt spid="3">
                                            <p:txEl>
                                              <p:pRg st="0" end="0"/>
                                            </p:txEl>
                                          </p:spTgt>
                                        </p:tgtEl>
                                      </p:cBhvr>
                                      <p:to x="100000" y="100000"/>
                                    </p:animScale>
                                    <p:animScale>
                                      <p:cBhvr>
                                        <p:cTn id="20" dur="10">
                                          <p:stCondLst>
                                            <p:cond delay="492"/>
                                          </p:stCondLst>
                                        </p:cTn>
                                        <p:tgtEl>
                                          <p:spTgt spid="3">
                                            <p:txEl>
                                              <p:pRg st="0" end="0"/>
                                            </p:txEl>
                                          </p:spTgt>
                                        </p:tgtEl>
                                      </p:cBhvr>
                                      <p:to x="100000" y="80000"/>
                                    </p:animScale>
                                    <p:animScale>
                                      <p:cBhvr>
                                        <p:cTn id="21" dur="62" decel="50000">
                                          <p:stCondLst>
                                            <p:cond delay="502"/>
                                          </p:stCondLst>
                                        </p:cTn>
                                        <p:tgtEl>
                                          <p:spTgt spid="3">
                                            <p:txEl>
                                              <p:pRg st="0" end="0"/>
                                            </p:txEl>
                                          </p:spTgt>
                                        </p:tgtEl>
                                      </p:cBhvr>
                                      <p:to x="100000" y="100000"/>
                                    </p:animScale>
                                    <p:animScale>
                                      <p:cBhvr>
                                        <p:cTn id="22" dur="10">
                                          <p:stCondLst>
                                            <p:cond delay="616"/>
                                          </p:stCondLst>
                                        </p:cTn>
                                        <p:tgtEl>
                                          <p:spTgt spid="3">
                                            <p:txEl>
                                              <p:pRg st="0" end="0"/>
                                            </p:txEl>
                                          </p:spTgt>
                                        </p:tgtEl>
                                      </p:cBhvr>
                                      <p:to x="100000" y="90000"/>
                                    </p:animScale>
                                    <p:animScale>
                                      <p:cBhvr>
                                        <p:cTn id="23" dur="62" decel="50000">
                                          <p:stCondLst>
                                            <p:cond delay="626"/>
                                          </p:stCondLst>
                                        </p:cTn>
                                        <p:tgtEl>
                                          <p:spTgt spid="3">
                                            <p:txEl>
                                              <p:pRg st="0" end="0"/>
                                            </p:txEl>
                                          </p:spTgt>
                                        </p:tgtEl>
                                      </p:cBhvr>
                                      <p:to x="100000" y="100000"/>
                                    </p:animScale>
                                    <p:animScale>
                                      <p:cBhvr>
                                        <p:cTn id="24" dur="10">
                                          <p:stCondLst>
                                            <p:cond delay="678"/>
                                          </p:stCondLst>
                                        </p:cTn>
                                        <p:tgtEl>
                                          <p:spTgt spid="3">
                                            <p:txEl>
                                              <p:pRg st="0" end="0"/>
                                            </p:txEl>
                                          </p:spTgt>
                                        </p:tgtEl>
                                      </p:cBhvr>
                                      <p:to x="100000" y="95000"/>
                                    </p:animScale>
                                    <p:animScale>
                                      <p:cBhvr>
                                        <p:cTn id="25" dur="62" decel="50000">
                                          <p:stCondLst>
                                            <p:cond delay="688"/>
                                          </p:stCondLst>
                                        </p:cTn>
                                        <p:tgtEl>
                                          <p:spTgt spid="3">
                                            <p:txEl>
                                              <p:pRg st="0" end="0"/>
                                            </p:txEl>
                                          </p:spTgt>
                                        </p:tgtEl>
                                      </p:cBhvr>
                                      <p:to x="100000" y="100000"/>
                                    </p:animScale>
                                  </p:childTnLst>
                                </p:cTn>
                              </p:par>
                            </p:childTnLst>
                          </p:cTn>
                        </p:par>
                        <p:par>
                          <p:cTn id="26" fill="hold">
                            <p:stCondLst>
                              <p:cond delay="1250"/>
                            </p:stCondLst>
                            <p:childTnLst>
                              <p:par>
                                <p:cTn id="27" presetID="26" presetClass="entr" presetSubtype="0" fill="hold" nodeType="after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wipe(down)">
                                      <p:cBhvr>
                                        <p:cTn id="29" dur="217">
                                          <p:stCondLst>
                                            <p:cond delay="0"/>
                                          </p:stCondLst>
                                        </p:cTn>
                                        <p:tgtEl>
                                          <p:spTgt spid="3">
                                            <p:txEl>
                                              <p:pRg st="1" end="1"/>
                                            </p:txEl>
                                          </p:spTgt>
                                        </p:tgtEl>
                                      </p:cBhvr>
                                    </p:animEffect>
                                    <p:anim calcmode="lin" valueType="num">
                                      <p:cBhvr>
                                        <p:cTn id="30" dur="683"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1" dur="249"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2" dur="249" tmFilter="0, 0; 0.125,0.2665; 0.25,0.4; 0.375,0.465; 0.5,0.5;  0.625,0.535; 0.75,0.6; 0.875,0.7335; 1,1">
                                          <p:stCondLst>
                                            <p:cond delay="249"/>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3" dur="124" tmFilter="0, 0; 0.125,0.2665; 0.25,0.4; 0.375,0.465; 0.5,0.5;  0.625,0.535; 0.75,0.6; 0.875,0.7335; 1,1">
                                          <p:stCondLst>
                                            <p:cond delay="496"/>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4" dur="62" tmFilter="0, 0; 0.125,0.2665; 0.25,0.4; 0.375,0.465; 0.5,0.5;  0.625,0.535; 0.75,0.6; 0.875,0.7335; 1,1">
                                          <p:stCondLst>
                                            <p:cond delay="621"/>
                                          </p:stCondLst>
                                        </p:cTn>
                                        <p:tgtEl>
                                          <p:spTgt spid="3">
                                            <p:txEl>
                                              <p:pRg st="1" end="1"/>
                                            </p:txEl>
                                          </p:spTgt>
                                        </p:tgtEl>
                                        <p:attrNameLst>
                                          <p:attrName>ppt_y</p:attrName>
                                        </p:attrNameLst>
                                      </p:cBhvr>
                                      <p:tavLst>
                                        <p:tav tm="0" fmla="#ppt_y-sin(pi*$)/81">
                                          <p:val>
                                            <p:fltVal val="0"/>
                                          </p:val>
                                        </p:tav>
                                        <p:tav tm="100000">
                                          <p:val>
                                            <p:fltVal val="1"/>
                                          </p:val>
                                        </p:tav>
                                      </p:tavLst>
                                    </p:anim>
                                    <p:animScale>
                                      <p:cBhvr>
                                        <p:cTn id="35" dur="10">
                                          <p:stCondLst>
                                            <p:cond delay="244"/>
                                          </p:stCondLst>
                                        </p:cTn>
                                        <p:tgtEl>
                                          <p:spTgt spid="3">
                                            <p:txEl>
                                              <p:pRg st="1" end="1"/>
                                            </p:txEl>
                                          </p:spTgt>
                                        </p:tgtEl>
                                      </p:cBhvr>
                                      <p:to x="100000" y="60000"/>
                                    </p:animScale>
                                    <p:animScale>
                                      <p:cBhvr>
                                        <p:cTn id="36" dur="62" decel="50000">
                                          <p:stCondLst>
                                            <p:cond delay="253"/>
                                          </p:stCondLst>
                                        </p:cTn>
                                        <p:tgtEl>
                                          <p:spTgt spid="3">
                                            <p:txEl>
                                              <p:pRg st="1" end="1"/>
                                            </p:txEl>
                                          </p:spTgt>
                                        </p:tgtEl>
                                      </p:cBhvr>
                                      <p:to x="100000" y="100000"/>
                                    </p:animScale>
                                    <p:animScale>
                                      <p:cBhvr>
                                        <p:cTn id="37" dur="10">
                                          <p:stCondLst>
                                            <p:cond delay="492"/>
                                          </p:stCondLst>
                                        </p:cTn>
                                        <p:tgtEl>
                                          <p:spTgt spid="3">
                                            <p:txEl>
                                              <p:pRg st="1" end="1"/>
                                            </p:txEl>
                                          </p:spTgt>
                                        </p:tgtEl>
                                      </p:cBhvr>
                                      <p:to x="100000" y="80000"/>
                                    </p:animScale>
                                    <p:animScale>
                                      <p:cBhvr>
                                        <p:cTn id="38" dur="62" decel="50000">
                                          <p:stCondLst>
                                            <p:cond delay="502"/>
                                          </p:stCondLst>
                                        </p:cTn>
                                        <p:tgtEl>
                                          <p:spTgt spid="3">
                                            <p:txEl>
                                              <p:pRg st="1" end="1"/>
                                            </p:txEl>
                                          </p:spTgt>
                                        </p:tgtEl>
                                      </p:cBhvr>
                                      <p:to x="100000" y="100000"/>
                                    </p:animScale>
                                    <p:animScale>
                                      <p:cBhvr>
                                        <p:cTn id="39" dur="10">
                                          <p:stCondLst>
                                            <p:cond delay="616"/>
                                          </p:stCondLst>
                                        </p:cTn>
                                        <p:tgtEl>
                                          <p:spTgt spid="3">
                                            <p:txEl>
                                              <p:pRg st="1" end="1"/>
                                            </p:txEl>
                                          </p:spTgt>
                                        </p:tgtEl>
                                      </p:cBhvr>
                                      <p:to x="100000" y="90000"/>
                                    </p:animScale>
                                    <p:animScale>
                                      <p:cBhvr>
                                        <p:cTn id="40" dur="62" decel="50000">
                                          <p:stCondLst>
                                            <p:cond delay="626"/>
                                          </p:stCondLst>
                                        </p:cTn>
                                        <p:tgtEl>
                                          <p:spTgt spid="3">
                                            <p:txEl>
                                              <p:pRg st="1" end="1"/>
                                            </p:txEl>
                                          </p:spTgt>
                                        </p:tgtEl>
                                      </p:cBhvr>
                                      <p:to x="100000" y="100000"/>
                                    </p:animScale>
                                    <p:animScale>
                                      <p:cBhvr>
                                        <p:cTn id="41" dur="10">
                                          <p:stCondLst>
                                            <p:cond delay="678"/>
                                          </p:stCondLst>
                                        </p:cTn>
                                        <p:tgtEl>
                                          <p:spTgt spid="3">
                                            <p:txEl>
                                              <p:pRg st="1" end="1"/>
                                            </p:txEl>
                                          </p:spTgt>
                                        </p:tgtEl>
                                      </p:cBhvr>
                                      <p:to x="100000" y="95000"/>
                                    </p:animScale>
                                    <p:animScale>
                                      <p:cBhvr>
                                        <p:cTn id="42" dur="62" decel="50000">
                                          <p:stCondLst>
                                            <p:cond delay="688"/>
                                          </p:stCondLst>
                                        </p:cTn>
                                        <p:tgtEl>
                                          <p:spTgt spid="3">
                                            <p:txEl>
                                              <p:pRg st="1" end="1"/>
                                            </p:txEl>
                                          </p:spTgt>
                                        </p:tgtEl>
                                      </p:cBhvr>
                                      <p:to x="100000" y="100000"/>
                                    </p:animScale>
                                  </p:childTnLst>
                                </p:cTn>
                              </p:par>
                            </p:childTnLst>
                          </p:cTn>
                        </p:par>
                        <p:par>
                          <p:cTn id="43" fill="hold">
                            <p:stCondLst>
                              <p:cond delay="2000"/>
                            </p:stCondLst>
                            <p:childTnLst>
                              <p:par>
                                <p:cTn id="44" presetID="26" presetClass="entr" presetSubtype="0" fill="hold" nodeType="after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wipe(down)">
                                      <p:cBhvr>
                                        <p:cTn id="46" dur="217">
                                          <p:stCondLst>
                                            <p:cond delay="0"/>
                                          </p:stCondLst>
                                        </p:cTn>
                                        <p:tgtEl>
                                          <p:spTgt spid="3">
                                            <p:txEl>
                                              <p:pRg st="2" end="2"/>
                                            </p:txEl>
                                          </p:spTgt>
                                        </p:tgtEl>
                                      </p:cBhvr>
                                    </p:animEffect>
                                    <p:anim calcmode="lin" valueType="num">
                                      <p:cBhvr>
                                        <p:cTn id="47" dur="683"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8" dur="249"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9" dur="249" tmFilter="0, 0; 0.125,0.2665; 0.25,0.4; 0.375,0.465; 0.5,0.5;  0.625,0.535; 0.75,0.6; 0.875,0.7335; 1,1">
                                          <p:stCondLst>
                                            <p:cond delay="249"/>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0" dur="124" tmFilter="0, 0; 0.125,0.2665; 0.25,0.4; 0.375,0.465; 0.5,0.5;  0.625,0.535; 0.75,0.6; 0.875,0.7335; 1,1">
                                          <p:stCondLst>
                                            <p:cond delay="496"/>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1" dur="62" tmFilter="0, 0; 0.125,0.2665; 0.25,0.4; 0.375,0.465; 0.5,0.5;  0.625,0.535; 0.75,0.6; 0.875,0.7335; 1,1">
                                          <p:stCondLst>
                                            <p:cond delay="621"/>
                                          </p:stCondLst>
                                        </p:cTn>
                                        <p:tgtEl>
                                          <p:spTgt spid="3">
                                            <p:txEl>
                                              <p:pRg st="2" end="2"/>
                                            </p:txEl>
                                          </p:spTgt>
                                        </p:tgtEl>
                                        <p:attrNameLst>
                                          <p:attrName>ppt_y</p:attrName>
                                        </p:attrNameLst>
                                      </p:cBhvr>
                                      <p:tavLst>
                                        <p:tav tm="0" fmla="#ppt_y-sin(pi*$)/81">
                                          <p:val>
                                            <p:fltVal val="0"/>
                                          </p:val>
                                        </p:tav>
                                        <p:tav tm="100000">
                                          <p:val>
                                            <p:fltVal val="1"/>
                                          </p:val>
                                        </p:tav>
                                      </p:tavLst>
                                    </p:anim>
                                    <p:animScale>
                                      <p:cBhvr>
                                        <p:cTn id="52" dur="10">
                                          <p:stCondLst>
                                            <p:cond delay="244"/>
                                          </p:stCondLst>
                                        </p:cTn>
                                        <p:tgtEl>
                                          <p:spTgt spid="3">
                                            <p:txEl>
                                              <p:pRg st="2" end="2"/>
                                            </p:txEl>
                                          </p:spTgt>
                                        </p:tgtEl>
                                      </p:cBhvr>
                                      <p:to x="100000" y="60000"/>
                                    </p:animScale>
                                    <p:animScale>
                                      <p:cBhvr>
                                        <p:cTn id="53" dur="62" decel="50000">
                                          <p:stCondLst>
                                            <p:cond delay="253"/>
                                          </p:stCondLst>
                                        </p:cTn>
                                        <p:tgtEl>
                                          <p:spTgt spid="3">
                                            <p:txEl>
                                              <p:pRg st="2" end="2"/>
                                            </p:txEl>
                                          </p:spTgt>
                                        </p:tgtEl>
                                      </p:cBhvr>
                                      <p:to x="100000" y="100000"/>
                                    </p:animScale>
                                    <p:animScale>
                                      <p:cBhvr>
                                        <p:cTn id="54" dur="10">
                                          <p:stCondLst>
                                            <p:cond delay="492"/>
                                          </p:stCondLst>
                                        </p:cTn>
                                        <p:tgtEl>
                                          <p:spTgt spid="3">
                                            <p:txEl>
                                              <p:pRg st="2" end="2"/>
                                            </p:txEl>
                                          </p:spTgt>
                                        </p:tgtEl>
                                      </p:cBhvr>
                                      <p:to x="100000" y="80000"/>
                                    </p:animScale>
                                    <p:animScale>
                                      <p:cBhvr>
                                        <p:cTn id="55" dur="62" decel="50000">
                                          <p:stCondLst>
                                            <p:cond delay="502"/>
                                          </p:stCondLst>
                                        </p:cTn>
                                        <p:tgtEl>
                                          <p:spTgt spid="3">
                                            <p:txEl>
                                              <p:pRg st="2" end="2"/>
                                            </p:txEl>
                                          </p:spTgt>
                                        </p:tgtEl>
                                      </p:cBhvr>
                                      <p:to x="100000" y="100000"/>
                                    </p:animScale>
                                    <p:animScale>
                                      <p:cBhvr>
                                        <p:cTn id="56" dur="10">
                                          <p:stCondLst>
                                            <p:cond delay="616"/>
                                          </p:stCondLst>
                                        </p:cTn>
                                        <p:tgtEl>
                                          <p:spTgt spid="3">
                                            <p:txEl>
                                              <p:pRg st="2" end="2"/>
                                            </p:txEl>
                                          </p:spTgt>
                                        </p:tgtEl>
                                      </p:cBhvr>
                                      <p:to x="100000" y="90000"/>
                                    </p:animScale>
                                    <p:animScale>
                                      <p:cBhvr>
                                        <p:cTn id="57" dur="62" decel="50000">
                                          <p:stCondLst>
                                            <p:cond delay="626"/>
                                          </p:stCondLst>
                                        </p:cTn>
                                        <p:tgtEl>
                                          <p:spTgt spid="3">
                                            <p:txEl>
                                              <p:pRg st="2" end="2"/>
                                            </p:txEl>
                                          </p:spTgt>
                                        </p:tgtEl>
                                      </p:cBhvr>
                                      <p:to x="100000" y="100000"/>
                                    </p:animScale>
                                    <p:animScale>
                                      <p:cBhvr>
                                        <p:cTn id="58" dur="10">
                                          <p:stCondLst>
                                            <p:cond delay="678"/>
                                          </p:stCondLst>
                                        </p:cTn>
                                        <p:tgtEl>
                                          <p:spTgt spid="3">
                                            <p:txEl>
                                              <p:pRg st="2" end="2"/>
                                            </p:txEl>
                                          </p:spTgt>
                                        </p:tgtEl>
                                      </p:cBhvr>
                                      <p:to x="100000" y="95000"/>
                                    </p:animScale>
                                    <p:animScale>
                                      <p:cBhvr>
                                        <p:cTn id="59" dur="62" decel="50000">
                                          <p:stCondLst>
                                            <p:cond delay="688"/>
                                          </p:stCondLst>
                                        </p:cTn>
                                        <p:tgtEl>
                                          <p:spTgt spid="3">
                                            <p:txEl>
                                              <p:pRg st="2" end="2"/>
                                            </p:txEl>
                                          </p:spTgt>
                                        </p:tgtEl>
                                      </p:cBhvr>
                                      <p:to x="100000" y="100000"/>
                                    </p:animScale>
                                  </p:childTnLst>
                                </p:cTn>
                              </p:par>
                            </p:childTnLst>
                          </p:cTn>
                        </p:par>
                        <p:par>
                          <p:cTn id="60" fill="hold">
                            <p:stCondLst>
                              <p:cond delay="2750"/>
                            </p:stCondLst>
                            <p:childTnLst>
                              <p:par>
                                <p:cTn id="61" presetID="26" presetClass="entr" presetSubtype="0" fill="hold" nodeType="afterEffect">
                                  <p:stCondLst>
                                    <p:cond delay="0"/>
                                  </p:stCondLst>
                                  <p:childTnLst>
                                    <p:set>
                                      <p:cBhvr>
                                        <p:cTn id="62" dur="1" fill="hold">
                                          <p:stCondLst>
                                            <p:cond delay="0"/>
                                          </p:stCondLst>
                                        </p:cTn>
                                        <p:tgtEl>
                                          <p:spTgt spid="3">
                                            <p:txEl>
                                              <p:pRg st="3" end="3"/>
                                            </p:txEl>
                                          </p:spTgt>
                                        </p:tgtEl>
                                        <p:attrNameLst>
                                          <p:attrName>style.visibility</p:attrName>
                                        </p:attrNameLst>
                                      </p:cBhvr>
                                      <p:to>
                                        <p:strVal val="visible"/>
                                      </p:to>
                                    </p:set>
                                    <p:animEffect transition="in" filter="wipe(down)">
                                      <p:cBhvr>
                                        <p:cTn id="63" dur="217">
                                          <p:stCondLst>
                                            <p:cond delay="0"/>
                                          </p:stCondLst>
                                        </p:cTn>
                                        <p:tgtEl>
                                          <p:spTgt spid="3">
                                            <p:txEl>
                                              <p:pRg st="3" end="3"/>
                                            </p:txEl>
                                          </p:spTgt>
                                        </p:tgtEl>
                                      </p:cBhvr>
                                    </p:animEffect>
                                    <p:anim calcmode="lin" valueType="num">
                                      <p:cBhvr>
                                        <p:cTn id="64" dur="683"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5" dur="249"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6" dur="249" tmFilter="0, 0; 0.125,0.2665; 0.25,0.4; 0.375,0.465; 0.5,0.5;  0.625,0.535; 0.75,0.6; 0.875,0.7335; 1,1">
                                          <p:stCondLst>
                                            <p:cond delay="249"/>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7" dur="124" tmFilter="0, 0; 0.125,0.2665; 0.25,0.4; 0.375,0.465; 0.5,0.5;  0.625,0.535; 0.75,0.6; 0.875,0.7335; 1,1">
                                          <p:stCondLst>
                                            <p:cond delay="496"/>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8" dur="62" tmFilter="0, 0; 0.125,0.2665; 0.25,0.4; 0.375,0.465; 0.5,0.5;  0.625,0.535; 0.75,0.6; 0.875,0.7335; 1,1">
                                          <p:stCondLst>
                                            <p:cond delay="621"/>
                                          </p:stCondLst>
                                        </p:cTn>
                                        <p:tgtEl>
                                          <p:spTgt spid="3">
                                            <p:txEl>
                                              <p:pRg st="3" end="3"/>
                                            </p:txEl>
                                          </p:spTgt>
                                        </p:tgtEl>
                                        <p:attrNameLst>
                                          <p:attrName>ppt_y</p:attrName>
                                        </p:attrNameLst>
                                      </p:cBhvr>
                                      <p:tavLst>
                                        <p:tav tm="0" fmla="#ppt_y-sin(pi*$)/81">
                                          <p:val>
                                            <p:fltVal val="0"/>
                                          </p:val>
                                        </p:tav>
                                        <p:tav tm="100000">
                                          <p:val>
                                            <p:fltVal val="1"/>
                                          </p:val>
                                        </p:tav>
                                      </p:tavLst>
                                    </p:anim>
                                    <p:animScale>
                                      <p:cBhvr>
                                        <p:cTn id="69" dur="10">
                                          <p:stCondLst>
                                            <p:cond delay="244"/>
                                          </p:stCondLst>
                                        </p:cTn>
                                        <p:tgtEl>
                                          <p:spTgt spid="3">
                                            <p:txEl>
                                              <p:pRg st="3" end="3"/>
                                            </p:txEl>
                                          </p:spTgt>
                                        </p:tgtEl>
                                      </p:cBhvr>
                                      <p:to x="100000" y="60000"/>
                                    </p:animScale>
                                    <p:animScale>
                                      <p:cBhvr>
                                        <p:cTn id="70" dur="62" decel="50000">
                                          <p:stCondLst>
                                            <p:cond delay="253"/>
                                          </p:stCondLst>
                                        </p:cTn>
                                        <p:tgtEl>
                                          <p:spTgt spid="3">
                                            <p:txEl>
                                              <p:pRg st="3" end="3"/>
                                            </p:txEl>
                                          </p:spTgt>
                                        </p:tgtEl>
                                      </p:cBhvr>
                                      <p:to x="100000" y="100000"/>
                                    </p:animScale>
                                    <p:animScale>
                                      <p:cBhvr>
                                        <p:cTn id="71" dur="10">
                                          <p:stCondLst>
                                            <p:cond delay="492"/>
                                          </p:stCondLst>
                                        </p:cTn>
                                        <p:tgtEl>
                                          <p:spTgt spid="3">
                                            <p:txEl>
                                              <p:pRg st="3" end="3"/>
                                            </p:txEl>
                                          </p:spTgt>
                                        </p:tgtEl>
                                      </p:cBhvr>
                                      <p:to x="100000" y="80000"/>
                                    </p:animScale>
                                    <p:animScale>
                                      <p:cBhvr>
                                        <p:cTn id="72" dur="62" decel="50000">
                                          <p:stCondLst>
                                            <p:cond delay="502"/>
                                          </p:stCondLst>
                                        </p:cTn>
                                        <p:tgtEl>
                                          <p:spTgt spid="3">
                                            <p:txEl>
                                              <p:pRg st="3" end="3"/>
                                            </p:txEl>
                                          </p:spTgt>
                                        </p:tgtEl>
                                      </p:cBhvr>
                                      <p:to x="100000" y="100000"/>
                                    </p:animScale>
                                    <p:animScale>
                                      <p:cBhvr>
                                        <p:cTn id="73" dur="10">
                                          <p:stCondLst>
                                            <p:cond delay="616"/>
                                          </p:stCondLst>
                                        </p:cTn>
                                        <p:tgtEl>
                                          <p:spTgt spid="3">
                                            <p:txEl>
                                              <p:pRg st="3" end="3"/>
                                            </p:txEl>
                                          </p:spTgt>
                                        </p:tgtEl>
                                      </p:cBhvr>
                                      <p:to x="100000" y="90000"/>
                                    </p:animScale>
                                    <p:animScale>
                                      <p:cBhvr>
                                        <p:cTn id="74" dur="62" decel="50000">
                                          <p:stCondLst>
                                            <p:cond delay="626"/>
                                          </p:stCondLst>
                                        </p:cTn>
                                        <p:tgtEl>
                                          <p:spTgt spid="3">
                                            <p:txEl>
                                              <p:pRg st="3" end="3"/>
                                            </p:txEl>
                                          </p:spTgt>
                                        </p:tgtEl>
                                      </p:cBhvr>
                                      <p:to x="100000" y="100000"/>
                                    </p:animScale>
                                    <p:animScale>
                                      <p:cBhvr>
                                        <p:cTn id="75" dur="10">
                                          <p:stCondLst>
                                            <p:cond delay="678"/>
                                          </p:stCondLst>
                                        </p:cTn>
                                        <p:tgtEl>
                                          <p:spTgt spid="3">
                                            <p:txEl>
                                              <p:pRg st="3" end="3"/>
                                            </p:txEl>
                                          </p:spTgt>
                                        </p:tgtEl>
                                      </p:cBhvr>
                                      <p:to x="100000" y="95000"/>
                                    </p:animScale>
                                    <p:animScale>
                                      <p:cBhvr>
                                        <p:cTn id="76" dur="62" decel="50000">
                                          <p:stCondLst>
                                            <p:cond delay="688"/>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B5FCD7-F39F-42C4-9638-0AB3FBAD40C8}"/>
              </a:ext>
            </a:extLst>
          </p:cNvPr>
          <p:cNvSpPr>
            <a:spLocks noGrp="1"/>
          </p:cNvSpPr>
          <p:nvPr>
            <p:ph type="title"/>
          </p:nvPr>
        </p:nvSpPr>
        <p:spPr>
          <a:xfrm>
            <a:off x="677334" y="534955"/>
            <a:ext cx="8596668" cy="1320800"/>
          </a:xfrm>
        </p:spPr>
        <p:txBody>
          <a:bodyPr/>
          <a:lstStyle/>
          <a:p>
            <a:r>
              <a:rPr lang="nl-NL" dirty="0"/>
              <a:t>Wat is </a:t>
            </a:r>
            <a:r>
              <a:rPr lang="nl-NL" dirty="0" err="1"/>
              <a:t>Perfectview</a:t>
            </a:r>
            <a:r>
              <a:rPr lang="nl-NL" dirty="0"/>
              <a:t>?</a:t>
            </a:r>
          </a:p>
        </p:txBody>
      </p:sp>
      <p:sp>
        <p:nvSpPr>
          <p:cNvPr id="3" name="Tijdelijke aanduiding voor inhoud 2">
            <a:extLst>
              <a:ext uri="{FF2B5EF4-FFF2-40B4-BE49-F238E27FC236}">
                <a16:creationId xmlns:a16="http://schemas.microsoft.com/office/drawing/2014/main" id="{649430F2-B0D9-44DE-A00C-CF18B48A41B5}"/>
              </a:ext>
            </a:extLst>
          </p:cNvPr>
          <p:cNvSpPr>
            <a:spLocks noGrp="1"/>
          </p:cNvSpPr>
          <p:nvPr>
            <p:ph idx="1"/>
          </p:nvPr>
        </p:nvSpPr>
        <p:spPr/>
        <p:txBody>
          <a:bodyPr/>
          <a:lstStyle/>
          <a:p>
            <a:r>
              <a:rPr lang="nl-NL" dirty="0"/>
              <a:t>Nummer 1 CRM van Nederland</a:t>
            </a:r>
          </a:p>
          <a:p>
            <a:r>
              <a:rPr lang="nl-NL" dirty="0"/>
              <a:t>Customer </a:t>
            </a:r>
            <a:r>
              <a:rPr lang="nl-NL" dirty="0" err="1"/>
              <a:t>Relationship</a:t>
            </a:r>
            <a:r>
              <a:rPr lang="nl-NL" dirty="0"/>
              <a:t> Management</a:t>
            </a:r>
          </a:p>
          <a:p>
            <a:pPr lvl="0"/>
            <a:r>
              <a:rPr lang="nl-NL" dirty="0"/>
              <a:t>Het is Nederlands en zelfstandig</a:t>
            </a:r>
          </a:p>
          <a:p>
            <a:pPr lvl="0"/>
            <a:r>
              <a:rPr lang="nl-NL" dirty="0"/>
              <a:t>Gratis onbeperkte dataopslag</a:t>
            </a:r>
          </a:p>
          <a:p>
            <a:pPr lvl="0"/>
            <a:r>
              <a:rPr lang="nl-NL" dirty="0"/>
              <a:t>Data (veilig) in Nederland</a:t>
            </a:r>
          </a:p>
          <a:p>
            <a:pPr lvl="0"/>
            <a:r>
              <a:rPr lang="nl-NL" dirty="0"/>
              <a:t>Gecertificeerd, getest en erkend</a:t>
            </a:r>
          </a:p>
          <a:p>
            <a:endParaRPr lang="nl-NL" dirty="0"/>
          </a:p>
          <a:p>
            <a:endParaRPr lang="nl-NL" dirty="0"/>
          </a:p>
        </p:txBody>
      </p:sp>
      <p:pic>
        <p:nvPicPr>
          <p:cNvPr id="5" name="Afbeelding 4">
            <a:extLst>
              <a:ext uri="{FF2B5EF4-FFF2-40B4-BE49-F238E27FC236}">
                <a16:creationId xmlns:a16="http://schemas.microsoft.com/office/drawing/2014/main" id="{7A2F6E09-ACD8-438B-87B5-6699F4216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92922">
            <a:off x="7292689" y="1669003"/>
            <a:ext cx="3962624" cy="3962624"/>
          </a:xfrm>
          <a:prstGeom prst="rect">
            <a:avLst/>
          </a:prstGeom>
        </p:spPr>
      </p:pic>
    </p:spTree>
    <p:extLst>
      <p:ext uri="{BB962C8B-B14F-4D97-AF65-F5344CB8AC3E}">
        <p14:creationId xmlns:p14="http://schemas.microsoft.com/office/powerpoint/2010/main" val="27879889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23" fill="hold">
                                          <p:stCondLst>
                                            <p:cond delay="0"/>
                                          </p:stCondLst>
                                        </p:cTn>
                                        <p:tgtEl>
                                          <p:spTgt spid="2"/>
                                        </p:tgtEl>
                                        <p:attrNameLst>
                                          <p:attrName>style.rotation</p:attrName>
                                        </p:attrNameLst>
                                      </p:cBhvr>
                                      <p:to>
                                        <p:strVal val="-45.0"/>
                                      </p:to>
                                    </p:set>
                                    <p:anim calcmode="lin" valueType="num">
                                      <p:cBhvr>
                                        <p:cTn id="8" dur="23" fill="hold">
                                          <p:stCondLst>
                                            <p:cond delay="23"/>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23"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8" decel="50000" autoRev="1" fill="hold">
                                          <p:stCondLst>
                                            <p:cond delay="23"/>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7" fill="hold">
                                          <p:stCondLst>
                                            <p:cond delay="43"/>
                                          </p:stCondLst>
                                        </p:cTn>
                                        <p:tgtEl>
                                          <p:spTgt spid="2"/>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450"/>
                            </p:stCondLst>
                            <p:childTnLst>
                              <p:par>
                                <p:cTn id="13" presetID="42" presetClass="entr" presetSubtype="0" fill="hold"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1450"/>
                            </p:stCondLst>
                            <p:childTnLst>
                              <p:par>
                                <p:cTn id="19" presetID="42" presetClass="entr" presetSubtype="0" fill="hold" nodeType="after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4" fill="hold">
                            <p:stCondLst>
                              <p:cond delay="2450"/>
                            </p:stCondLst>
                            <p:childTnLst>
                              <p:par>
                                <p:cTn id="25" presetID="42" presetClass="entr" presetSubtype="0" fill="hold" nodeType="after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0" fill="hold">
                            <p:stCondLst>
                              <p:cond delay="3450"/>
                            </p:stCondLst>
                            <p:childTnLst>
                              <p:par>
                                <p:cTn id="31" presetID="42" presetClass="entr" presetSubtype="0" fill="hold"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6" fill="hold">
                            <p:stCondLst>
                              <p:cond delay="4450"/>
                            </p:stCondLst>
                            <p:childTnLst>
                              <p:par>
                                <p:cTn id="37" presetID="42" presetClass="entr" presetSubtype="0" fill="hold" nodeType="after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1000"/>
                                        <p:tgtEl>
                                          <p:spTgt spid="3">
                                            <p:txEl>
                                              <p:pRg st="4" end="4"/>
                                            </p:txEl>
                                          </p:spTgt>
                                        </p:tgtEl>
                                      </p:cBhvr>
                                    </p:animEffect>
                                    <p:anim calcmode="lin" valueType="num">
                                      <p:cBhvr>
                                        <p:cTn id="4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2" fill="hold">
                            <p:stCondLst>
                              <p:cond delay="5450"/>
                            </p:stCondLst>
                            <p:childTnLst>
                              <p:par>
                                <p:cTn id="43" presetID="42" presetClass="entr" presetSubtype="0" fill="hold" nodeType="after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8" fill="hold">
                            <p:stCondLst>
                              <p:cond delay="6450"/>
                            </p:stCondLst>
                            <p:childTnLst>
                              <p:par>
                                <p:cTn id="49" presetID="26" presetClass="entr" presetSubtype="0"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down)">
                                      <p:cBhvr>
                                        <p:cTn id="51" dur="580">
                                          <p:stCondLst>
                                            <p:cond delay="0"/>
                                          </p:stCondLst>
                                        </p:cTn>
                                        <p:tgtEl>
                                          <p:spTgt spid="5"/>
                                        </p:tgtEl>
                                      </p:cBhvr>
                                    </p:animEffect>
                                    <p:anim calcmode="lin" valueType="num">
                                      <p:cBhvr>
                                        <p:cTn id="5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57" dur="26">
                                          <p:stCondLst>
                                            <p:cond delay="650"/>
                                          </p:stCondLst>
                                        </p:cTn>
                                        <p:tgtEl>
                                          <p:spTgt spid="5"/>
                                        </p:tgtEl>
                                      </p:cBhvr>
                                      <p:to x="100000" y="60000"/>
                                    </p:animScale>
                                    <p:animScale>
                                      <p:cBhvr>
                                        <p:cTn id="58" dur="166" decel="50000">
                                          <p:stCondLst>
                                            <p:cond delay="676"/>
                                          </p:stCondLst>
                                        </p:cTn>
                                        <p:tgtEl>
                                          <p:spTgt spid="5"/>
                                        </p:tgtEl>
                                      </p:cBhvr>
                                      <p:to x="100000" y="100000"/>
                                    </p:animScale>
                                    <p:animScale>
                                      <p:cBhvr>
                                        <p:cTn id="59" dur="26">
                                          <p:stCondLst>
                                            <p:cond delay="1312"/>
                                          </p:stCondLst>
                                        </p:cTn>
                                        <p:tgtEl>
                                          <p:spTgt spid="5"/>
                                        </p:tgtEl>
                                      </p:cBhvr>
                                      <p:to x="100000" y="80000"/>
                                    </p:animScale>
                                    <p:animScale>
                                      <p:cBhvr>
                                        <p:cTn id="60" dur="166" decel="50000">
                                          <p:stCondLst>
                                            <p:cond delay="1338"/>
                                          </p:stCondLst>
                                        </p:cTn>
                                        <p:tgtEl>
                                          <p:spTgt spid="5"/>
                                        </p:tgtEl>
                                      </p:cBhvr>
                                      <p:to x="100000" y="100000"/>
                                    </p:animScale>
                                    <p:animScale>
                                      <p:cBhvr>
                                        <p:cTn id="61" dur="26">
                                          <p:stCondLst>
                                            <p:cond delay="1642"/>
                                          </p:stCondLst>
                                        </p:cTn>
                                        <p:tgtEl>
                                          <p:spTgt spid="5"/>
                                        </p:tgtEl>
                                      </p:cBhvr>
                                      <p:to x="100000" y="90000"/>
                                    </p:animScale>
                                    <p:animScale>
                                      <p:cBhvr>
                                        <p:cTn id="62" dur="166" decel="50000">
                                          <p:stCondLst>
                                            <p:cond delay="1668"/>
                                          </p:stCondLst>
                                        </p:cTn>
                                        <p:tgtEl>
                                          <p:spTgt spid="5"/>
                                        </p:tgtEl>
                                      </p:cBhvr>
                                      <p:to x="100000" y="100000"/>
                                    </p:animScale>
                                    <p:animScale>
                                      <p:cBhvr>
                                        <p:cTn id="63" dur="26">
                                          <p:stCondLst>
                                            <p:cond delay="1808"/>
                                          </p:stCondLst>
                                        </p:cTn>
                                        <p:tgtEl>
                                          <p:spTgt spid="5"/>
                                        </p:tgtEl>
                                      </p:cBhvr>
                                      <p:to x="100000" y="95000"/>
                                    </p:animScale>
                                    <p:animScale>
                                      <p:cBhvr>
                                        <p:cTn id="64"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702EE-88AC-4628-B03F-D2FD803EBF61}"/>
              </a:ext>
            </a:extLst>
          </p:cNvPr>
          <p:cNvSpPr>
            <a:spLocks noGrp="1"/>
          </p:cNvSpPr>
          <p:nvPr>
            <p:ph type="title"/>
          </p:nvPr>
        </p:nvSpPr>
        <p:spPr/>
        <p:txBody>
          <a:bodyPr/>
          <a:lstStyle/>
          <a:p>
            <a:r>
              <a:rPr lang="nl-NL" dirty="0"/>
              <a:t>Totstandkoming en verwerking tickets</a:t>
            </a:r>
          </a:p>
        </p:txBody>
      </p:sp>
      <p:sp>
        <p:nvSpPr>
          <p:cNvPr id="3" name="Tijdelijke aanduiding voor inhoud 2">
            <a:extLst>
              <a:ext uri="{FF2B5EF4-FFF2-40B4-BE49-F238E27FC236}">
                <a16:creationId xmlns:a16="http://schemas.microsoft.com/office/drawing/2014/main" id="{6AA99FE7-4F58-4261-B593-F7391EC2AC3E}"/>
              </a:ext>
            </a:extLst>
          </p:cNvPr>
          <p:cNvSpPr>
            <a:spLocks noGrp="1"/>
          </p:cNvSpPr>
          <p:nvPr>
            <p:ph idx="1"/>
          </p:nvPr>
        </p:nvSpPr>
        <p:spPr/>
        <p:txBody>
          <a:bodyPr/>
          <a:lstStyle/>
          <a:p>
            <a:r>
              <a:rPr lang="nl-NL" dirty="0"/>
              <a:t>Tickets ontstaan door mensen die bellen of mailen naar </a:t>
            </a:r>
            <a:r>
              <a:rPr lang="nl-NL" dirty="0" err="1"/>
              <a:t>DigiSteun</a:t>
            </a:r>
            <a:r>
              <a:rPr lang="nl-NL" dirty="0"/>
              <a:t> met vragen. </a:t>
            </a:r>
            <a:r>
              <a:rPr lang="nl-NL" dirty="0" err="1"/>
              <a:t>DigiSteun</a:t>
            </a:r>
            <a:r>
              <a:rPr lang="nl-NL" dirty="0"/>
              <a:t> biedt mensen ook persoonlijke hulp met een ‘</a:t>
            </a:r>
            <a:r>
              <a:rPr lang="nl-NL" dirty="0" err="1"/>
              <a:t>DigiMaatje</a:t>
            </a:r>
            <a:r>
              <a:rPr lang="nl-NL" dirty="0"/>
              <a:t>’. Als een </a:t>
            </a:r>
            <a:r>
              <a:rPr lang="nl-NL" dirty="0" err="1"/>
              <a:t>DigiMaatje</a:t>
            </a:r>
            <a:r>
              <a:rPr lang="nl-NL" dirty="0"/>
              <a:t> een vraag van een klant ontvangt die hij zelf niet kan beantwoorden wordt er een ticket gemaakt.</a:t>
            </a:r>
          </a:p>
          <a:p>
            <a:r>
              <a:rPr lang="nl-NL" dirty="0"/>
              <a:t>Als er een ticket komt zien wij dit in </a:t>
            </a:r>
            <a:r>
              <a:rPr lang="nl-NL" dirty="0" err="1"/>
              <a:t>Perfectview</a:t>
            </a:r>
            <a:r>
              <a:rPr lang="nl-NL" dirty="0"/>
              <a:t> staan</a:t>
            </a:r>
          </a:p>
          <a:p>
            <a:r>
              <a:rPr lang="nl-NL" dirty="0"/>
              <a:t>Hoe </a:t>
            </a:r>
            <a:r>
              <a:rPr lang="nl-NL" dirty="0" err="1"/>
              <a:t>Perfectview</a:t>
            </a:r>
            <a:r>
              <a:rPr lang="nl-NL" dirty="0"/>
              <a:t> werkt is toegelicht in het Word document ‘Uitleg </a:t>
            </a:r>
            <a:r>
              <a:rPr lang="nl-NL" dirty="0" err="1"/>
              <a:t>Perfectview</a:t>
            </a:r>
            <a:r>
              <a:rPr lang="nl-NL" dirty="0"/>
              <a:t>’</a:t>
            </a:r>
          </a:p>
        </p:txBody>
      </p:sp>
    </p:spTree>
    <p:extLst>
      <p:ext uri="{BB962C8B-B14F-4D97-AF65-F5344CB8AC3E}">
        <p14:creationId xmlns:p14="http://schemas.microsoft.com/office/powerpoint/2010/main" val="21834980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4ED5C3-CE75-47E2-8C79-0161BCB64DFE}"/>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1B4FCDA6-28A8-4960-8833-E99364E5F5F1}"/>
              </a:ext>
            </a:extLst>
          </p:cNvPr>
          <p:cNvSpPr>
            <a:spLocks noGrp="1"/>
          </p:cNvSpPr>
          <p:nvPr>
            <p:ph idx="1"/>
          </p:nvPr>
        </p:nvSpPr>
        <p:spPr/>
        <p:txBody>
          <a:bodyPr/>
          <a:lstStyle/>
          <a:p>
            <a:endParaRPr lang="nl-NL"/>
          </a:p>
        </p:txBody>
      </p:sp>
      <p:pic>
        <p:nvPicPr>
          <p:cNvPr id="5" name="Afbeelding 4">
            <a:extLst>
              <a:ext uri="{FF2B5EF4-FFF2-40B4-BE49-F238E27FC236}">
                <a16:creationId xmlns:a16="http://schemas.microsoft.com/office/drawing/2014/main" id="{C8D9EB1A-C8CD-4071-80A8-D68AC703767E}"/>
              </a:ext>
            </a:extLst>
          </p:cNvPr>
          <p:cNvPicPr>
            <a:picLocks noChangeAspect="1"/>
          </p:cNvPicPr>
          <p:nvPr/>
        </p:nvPicPr>
        <p:blipFill>
          <a:blip r:embed="rId2"/>
          <a:stretch>
            <a:fillRect/>
          </a:stretch>
        </p:blipFill>
        <p:spPr>
          <a:xfrm>
            <a:off x="0" y="0"/>
            <a:ext cx="12192000" cy="6868732"/>
          </a:xfrm>
          <a:prstGeom prst="rect">
            <a:avLst/>
          </a:prstGeom>
        </p:spPr>
      </p:pic>
    </p:spTree>
    <p:extLst>
      <p:ext uri="{BB962C8B-B14F-4D97-AF65-F5344CB8AC3E}">
        <p14:creationId xmlns:p14="http://schemas.microsoft.com/office/powerpoint/2010/main" val="4508410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45094B2337B4E861EE53AF1B18597" ma:contentTypeVersion="11" ma:contentTypeDescription="Een nieuw document maken." ma:contentTypeScope="" ma:versionID="dc843967ebd8ea9a9aabe7a53e08e0d9">
  <xsd:schema xmlns:xsd="http://www.w3.org/2001/XMLSchema" xmlns:xs="http://www.w3.org/2001/XMLSchema" xmlns:p="http://schemas.microsoft.com/office/2006/metadata/properties" xmlns:ns2="e5014122-0f0a-4a7a-8043-8075ae17fa9b" xmlns:ns3="650060f8-5ca3-4039-8c45-fe2a2bb4b312" targetNamespace="http://schemas.microsoft.com/office/2006/metadata/properties" ma:root="true" ma:fieldsID="fca66ed923399070d37c96f0adc8a4a6" ns2:_="" ns3:_="">
    <xsd:import namespace="e5014122-0f0a-4a7a-8043-8075ae17fa9b"/>
    <xsd:import namespace="650060f8-5ca3-4039-8c45-fe2a2bb4b31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Location" minOccurs="0"/>
                <xsd:element ref="ns2:Aanta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014122-0f0a-4a7a-8043-8075ae17fa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Aantal" ma:index="18" nillable="true" ma:displayName="Aantal" ma:default="1" ma:format="Dropdown" ma:internalName="Aantal"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650060f8-5ca3-4039-8c45-fe2a2bb4b312"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antal xmlns="e5014122-0f0a-4a7a-8043-8075ae17fa9b">1</Aantal>
  </documentManagement>
</p:properties>
</file>

<file path=customXml/itemProps1.xml><?xml version="1.0" encoding="utf-8"?>
<ds:datastoreItem xmlns:ds="http://schemas.openxmlformats.org/officeDocument/2006/customXml" ds:itemID="{A7EECE7A-8E28-4AF5-8200-18E58CB22B14}"/>
</file>

<file path=customXml/itemProps2.xml><?xml version="1.0" encoding="utf-8"?>
<ds:datastoreItem xmlns:ds="http://schemas.openxmlformats.org/officeDocument/2006/customXml" ds:itemID="{77C3EA55-9699-40DB-98CD-44A178B14E10}"/>
</file>

<file path=customXml/itemProps3.xml><?xml version="1.0" encoding="utf-8"?>
<ds:datastoreItem xmlns:ds="http://schemas.openxmlformats.org/officeDocument/2006/customXml" ds:itemID="{5A784311-C8C0-4C53-BD76-35185F042687}"/>
</file>

<file path=docProps/app.xml><?xml version="1.0" encoding="utf-8"?>
<Properties xmlns="http://schemas.openxmlformats.org/officeDocument/2006/extended-properties" xmlns:vt="http://schemas.openxmlformats.org/officeDocument/2006/docPropsVTypes">
  <Template>Facet</Template>
  <TotalTime>620</TotalTime>
  <Words>285</Words>
  <Application>Microsoft Office PowerPoint</Application>
  <PresentationFormat>Breedbeeld</PresentationFormat>
  <Paragraphs>33</Paragraphs>
  <Slides>7</Slides>
  <Notes>2</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7</vt:i4>
      </vt:variant>
    </vt:vector>
  </HeadingPairs>
  <TitlesOfParts>
    <vt:vector size="12" baseType="lpstr">
      <vt:lpstr>Arial</vt:lpstr>
      <vt:lpstr>Calibri</vt:lpstr>
      <vt:lpstr>Trebuchet MS</vt:lpstr>
      <vt:lpstr>Wingdings 3</vt:lpstr>
      <vt:lpstr>Facet</vt:lpstr>
      <vt:lpstr>DigiSteun</vt:lpstr>
      <vt:lpstr>Inhoud</vt:lpstr>
      <vt:lpstr>Wat is DigiSteun</vt:lpstr>
      <vt:lpstr>Wat doen wij bij DigiSteun?</vt:lpstr>
      <vt:lpstr>Wat is Perfectview?</vt:lpstr>
      <vt:lpstr>Totstandkoming en verwerking tickets</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Digisteun</dc:title>
  <dc:creator>ilias steijn</dc:creator>
  <cp:lastModifiedBy>Daniël Jongh, de</cp:lastModifiedBy>
  <cp:revision>23</cp:revision>
  <dcterms:created xsi:type="dcterms:W3CDTF">2017-10-27T07:20:02Z</dcterms:created>
  <dcterms:modified xsi:type="dcterms:W3CDTF">2017-10-31T09:24:03Z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0x010100B6045094B2337B4E861EE53AF1B18597</vt:lpwstr>
  </property>
</Properties>
</file>