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4276-24F2-4C31-951E-55B331D83065}" type="datetimeFigureOut">
              <a:rPr lang="nl-NL" smtClean="0"/>
              <a:t>24-9-2019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763D3-BF3F-491D-A06A-D1153909A515}" type="slidenum">
              <a:rPr lang="nl-NL" smtClean="0"/>
              <a:t>‹nr.›</a:t>
            </a:fld>
            <a:endParaRPr lang="nl-NL"/>
          </a:p>
        </p:txBody>
      </p:sp>
    </p:spTree>
    <p:extLst>
      <p:ext uri="{BB962C8B-B14F-4D97-AF65-F5344CB8AC3E}">
        <p14:creationId xmlns:p14="http://schemas.microsoft.com/office/powerpoint/2010/main" val="420982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Hallo allemaal, ik ben Cihan en dit is mijn </a:t>
            </a:r>
            <a:r>
              <a:rPr lang="nl-NL" dirty="0" err="1"/>
              <a:t>projectlid</a:t>
            </a:r>
            <a:r>
              <a:rPr lang="nl-NL" dirty="0"/>
              <a:t> Quinten Faas. Ik heb als opdracht gekregen om een slimme trap te ontwikkelen.</a:t>
            </a:r>
          </a:p>
        </p:txBody>
      </p:sp>
      <p:sp>
        <p:nvSpPr>
          <p:cNvPr id="4" name="Tijdelijke aanduiding voor dianummer 3"/>
          <p:cNvSpPr>
            <a:spLocks noGrp="1"/>
          </p:cNvSpPr>
          <p:nvPr>
            <p:ph type="sldNum" sz="quarter" idx="5"/>
          </p:nvPr>
        </p:nvSpPr>
        <p:spPr/>
        <p:txBody>
          <a:bodyPr/>
          <a:lstStyle/>
          <a:p>
            <a:fld id="{F8C763D3-BF3F-491D-A06A-D1153909A515}" type="slidenum">
              <a:rPr lang="nl-NL" smtClean="0"/>
              <a:t>1</a:t>
            </a:fld>
            <a:endParaRPr lang="nl-NL"/>
          </a:p>
        </p:txBody>
      </p:sp>
    </p:spTree>
    <p:extLst>
      <p:ext uri="{BB962C8B-B14F-4D97-AF65-F5344CB8AC3E}">
        <p14:creationId xmlns:p14="http://schemas.microsoft.com/office/powerpoint/2010/main" val="95988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Slimme trap houdt in dat ik me ga verdiepen op het gebied van </a:t>
            </a:r>
            <a:r>
              <a:rPr lang="nl-NL" dirty="0" err="1"/>
              <a:t>IoT</a:t>
            </a:r>
            <a:r>
              <a:rPr lang="nl-NL" dirty="0"/>
              <a:t> met als project een trap die je stappen volgt door middel van sensoren. Het heeft als doel om een veilige omgeving te </a:t>
            </a:r>
            <a:r>
              <a:rPr lang="nl-NL" dirty="0" err="1"/>
              <a:t>creeën</a:t>
            </a:r>
            <a:r>
              <a:rPr lang="nl-NL" dirty="0"/>
              <a:t>, zodat als je een keer in de nacht van een trapje loopt weet welke stap je zet dat je geen misstap zet. Het kan ook een idee zijn om bij het </a:t>
            </a:r>
            <a:r>
              <a:rPr lang="nl-NL" dirty="0" err="1"/>
              <a:t>stijle</a:t>
            </a:r>
            <a:r>
              <a:rPr lang="nl-NL" dirty="0"/>
              <a:t> stukje LED lichtjes te monteren die nodig kunnen zijn bij de afdaling van mensen in bijvoorbeeld een rolstoel.</a:t>
            </a:r>
          </a:p>
        </p:txBody>
      </p:sp>
      <p:sp>
        <p:nvSpPr>
          <p:cNvPr id="4" name="Tijdelijke aanduiding voor dianummer 3"/>
          <p:cNvSpPr>
            <a:spLocks noGrp="1"/>
          </p:cNvSpPr>
          <p:nvPr>
            <p:ph type="sldNum" sz="quarter" idx="5"/>
          </p:nvPr>
        </p:nvSpPr>
        <p:spPr/>
        <p:txBody>
          <a:bodyPr/>
          <a:lstStyle/>
          <a:p>
            <a:fld id="{F8C763D3-BF3F-491D-A06A-D1153909A515}" type="slidenum">
              <a:rPr lang="nl-NL" smtClean="0"/>
              <a:t>2</a:t>
            </a:fld>
            <a:endParaRPr lang="nl-NL"/>
          </a:p>
        </p:txBody>
      </p:sp>
    </p:spTree>
    <p:extLst>
      <p:ext uri="{BB962C8B-B14F-4D97-AF65-F5344CB8AC3E}">
        <p14:creationId xmlns:p14="http://schemas.microsoft.com/office/powerpoint/2010/main" val="160510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Dit Project zal hoogstwaarschijnlijk een oefenproject zijn zowel voor mij als voor Quinten. De benodigde tijd zal liggen rond 1 volle sprint om te oefenen. Na het oefenen houd ik 2 sprints over tot aan mijn stage om aan mijn examinerende project te beginnen.</a:t>
            </a:r>
          </a:p>
        </p:txBody>
      </p:sp>
      <p:sp>
        <p:nvSpPr>
          <p:cNvPr id="4" name="Tijdelijke aanduiding voor dianummer 3"/>
          <p:cNvSpPr>
            <a:spLocks noGrp="1"/>
          </p:cNvSpPr>
          <p:nvPr>
            <p:ph type="sldNum" sz="quarter" idx="5"/>
          </p:nvPr>
        </p:nvSpPr>
        <p:spPr/>
        <p:txBody>
          <a:bodyPr/>
          <a:lstStyle/>
          <a:p>
            <a:fld id="{F8C763D3-BF3F-491D-A06A-D1153909A515}" type="slidenum">
              <a:rPr lang="nl-NL" smtClean="0"/>
              <a:t>3</a:t>
            </a:fld>
            <a:endParaRPr lang="nl-NL"/>
          </a:p>
        </p:txBody>
      </p:sp>
    </p:spTree>
    <p:extLst>
      <p:ext uri="{BB962C8B-B14F-4D97-AF65-F5344CB8AC3E}">
        <p14:creationId xmlns:p14="http://schemas.microsoft.com/office/powerpoint/2010/main" val="369972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455A7DF-5DDD-4DDE-BDBB-EFD27546F514}" type="datetimeFigureOut">
              <a:rPr lang="nl-NL" smtClean="0"/>
              <a:t>24-9-2019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321485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455A7DF-5DDD-4DDE-BDBB-EFD27546F514}" type="datetimeFigureOut">
              <a:rPr lang="nl-NL" smtClean="0"/>
              <a:t>24-9-2019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8336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455A7DF-5DDD-4DDE-BDBB-EFD27546F514}" type="datetimeFigureOut">
              <a:rPr lang="nl-NL" smtClean="0"/>
              <a:t>24-9-2019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6122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455A7DF-5DDD-4DDE-BDBB-EFD27546F514}" type="datetimeFigureOut">
              <a:rPr lang="nl-NL" smtClean="0"/>
              <a:t>24-9-2019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315215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B455A7DF-5DDD-4DDE-BDBB-EFD27546F514}" type="datetimeFigureOut">
              <a:rPr lang="nl-NL" smtClean="0"/>
              <a:t>24-9-2019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239267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455A7DF-5DDD-4DDE-BDBB-EFD27546F514}" type="datetimeFigureOut">
              <a:rPr lang="nl-NL" smtClean="0"/>
              <a:t>24-9-2019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305927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455A7DF-5DDD-4DDE-BDBB-EFD27546F514}" type="datetimeFigureOut">
              <a:rPr lang="nl-NL" smtClean="0"/>
              <a:t>24-9-2019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29104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B455A7DF-5DDD-4DDE-BDBB-EFD27546F514}" type="datetimeFigureOut">
              <a:rPr lang="nl-NL" smtClean="0"/>
              <a:t>24-9-2019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122216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5A7DF-5DDD-4DDE-BDBB-EFD27546F514}" type="datetimeFigureOut">
              <a:rPr lang="nl-NL" smtClean="0"/>
              <a:t>24-9-2019</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290358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455A7DF-5DDD-4DDE-BDBB-EFD27546F514}" type="datetimeFigureOut">
              <a:rPr lang="nl-NL" smtClean="0"/>
              <a:t>24-9-2019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315892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455A7DF-5DDD-4DDE-BDBB-EFD27546F514}" type="datetimeFigureOut">
              <a:rPr lang="nl-NL" smtClean="0"/>
              <a:t>24-9-2019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D2EEBC9-635F-4248-8F7E-35490160C610}" type="slidenum">
              <a:rPr lang="nl-NL" smtClean="0"/>
              <a:t>‹nr.›</a:t>
            </a:fld>
            <a:endParaRPr lang="nl-NL"/>
          </a:p>
        </p:txBody>
      </p:sp>
    </p:spTree>
    <p:extLst>
      <p:ext uri="{BB962C8B-B14F-4D97-AF65-F5344CB8AC3E}">
        <p14:creationId xmlns:p14="http://schemas.microsoft.com/office/powerpoint/2010/main" val="296596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5A7DF-5DDD-4DDE-BDBB-EFD27546F514}" type="datetimeFigureOut">
              <a:rPr lang="nl-NL" smtClean="0"/>
              <a:t>24-9-2019</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EEBC9-635F-4248-8F7E-35490160C610}" type="slidenum">
              <a:rPr lang="nl-NL" smtClean="0"/>
              <a:t>‹nr.›</a:t>
            </a:fld>
            <a:endParaRPr lang="nl-NL"/>
          </a:p>
        </p:txBody>
      </p:sp>
    </p:spTree>
    <p:extLst>
      <p:ext uri="{BB962C8B-B14F-4D97-AF65-F5344CB8AC3E}">
        <p14:creationId xmlns:p14="http://schemas.microsoft.com/office/powerpoint/2010/main" val="23730808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fbeeldingsresultaat voor Digital LED Stair Lighting">
            <a:extLst>
              <a:ext uri="{FF2B5EF4-FFF2-40B4-BE49-F238E27FC236}">
                <a16:creationId xmlns:a16="http://schemas.microsoft.com/office/drawing/2014/main" id="{6FC077CB-CEDF-44EC-92CB-FD5903F024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el 1">
            <a:extLst>
              <a:ext uri="{FF2B5EF4-FFF2-40B4-BE49-F238E27FC236}">
                <a16:creationId xmlns:a16="http://schemas.microsoft.com/office/drawing/2014/main" id="{A31892BC-D012-40D8-9151-7EA557C542EE}"/>
              </a:ext>
            </a:extLst>
          </p:cNvPr>
          <p:cNvSpPr>
            <a:spLocks noGrp="1"/>
          </p:cNvSpPr>
          <p:nvPr>
            <p:ph type="title"/>
          </p:nvPr>
        </p:nvSpPr>
        <p:spPr>
          <a:xfrm>
            <a:off x="709448" y="1913950"/>
            <a:ext cx="4204137" cy="1342754"/>
          </a:xfrm>
        </p:spPr>
        <p:txBody>
          <a:bodyPr>
            <a:normAutofit/>
          </a:bodyPr>
          <a:lstStyle/>
          <a:p>
            <a:pPr algn="ctr"/>
            <a:r>
              <a:rPr lang="nl-NL" sz="3600" dirty="0"/>
              <a:t>Veilige trap (LED)</a:t>
            </a:r>
          </a:p>
        </p:txBody>
      </p:sp>
      <p:cxnSp>
        <p:nvCxnSpPr>
          <p:cNvPr id="75" name="Straight Connector 7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8B3429B5-310F-43E9-B107-56D5039E17DB}"/>
              </a:ext>
            </a:extLst>
          </p:cNvPr>
          <p:cNvSpPr>
            <a:spLocks noGrp="1"/>
          </p:cNvSpPr>
          <p:nvPr>
            <p:ph idx="1"/>
          </p:nvPr>
        </p:nvSpPr>
        <p:spPr>
          <a:xfrm>
            <a:off x="525516" y="3417573"/>
            <a:ext cx="4593021" cy="2619839"/>
          </a:xfrm>
        </p:spPr>
        <p:txBody>
          <a:bodyPr anchor="ctr">
            <a:normAutofit/>
          </a:bodyPr>
          <a:lstStyle/>
          <a:p>
            <a:pPr marL="0" indent="0">
              <a:buNone/>
            </a:pPr>
            <a:r>
              <a:rPr lang="en-US" sz="1800" dirty="0" err="1"/>
              <a:t>Projectleider</a:t>
            </a:r>
            <a:r>
              <a:rPr lang="en-US" sz="1800" dirty="0"/>
              <a:t> | Cihan Toksöz</a:t>
            </a:r>
          </a:p>
          <a:p>
            <a:pPr marL="0" indent="0">
              <a:buNone/>
            </a:pPr>
            <a:r>
              <a:rPr lang="en-US" sz="1800" dirty="0" err="1"/>
              <a:t>Projectlid</a:t>
            </a:r>
            <a:r>
              <a:rPr lang="en-US" sz="1800" dirty="0"/>
              <a:t> | Quinten </a:t>
            </a:r>
            <a:r>
              <a:rPr lang="en-US" sz="1800" dirty="0" err="1"/>
              <a:t>Faas</a:t>
            </a:r>
            <a:endParaRPr lang="en-US" sz="1800" dirty="0"/>
          </a:p>
        </p:txBody>
      </p:sp>
    </p:spTree>
    <p:extLst>
      <p:ext uri="{BB962C8B-B14F-4D97-AF65-F5344CB8AC3E}">
        <p14:creationId xmlns:p14="http://schemas.microsoft.com/office/powerpoint/2010/main" val="196540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6448B-0731-499C-B7C6-248F386CB691}"/>
              </a:ext>
            </a:extLst>
          </p:cNvPr>
          <p:cNvSpPr>
            <a:spLocks noGrp="1"/>
          </p:cNvSpPr>
          <p:nvPr>
            <p:ph type="title"/>
          </p:nvPr>
        </p:nvSpPr>
        <p:spPr>
          <a:xfrm>
            <a:off x="648929" y="629266"/>
            <a:ext cx="3651467" cy="1676603"/>
          </a:xfrm>
        </p:spPr>
        <p:txBody>
          <a:bodyPr>
            <a:normAutofit/>
          </a:bodyPr>
          <a:lstStyle/>
          <a:p>
            <a:r>
              <a:rPr lang="nl-NL" dirty="0"/>
              <a:t>Implementatie Gebied</a:t>
            </a:r>
          </a:p>
        </p:txBody>
      </p:sp>
      <p:sp>
        <p:nvSpPr>
          <p:cNvPr id="9" name="Content Placeholder 8">
            <a:extLst>
              <a:ext uri="{FF2B5EF4-FFF2-40B4-BE49-F238E27FC236}">
                <a16:creationId xmlns:a16="http://schemas.microsoft.com/office/drawing/2014/main" id="{BE527F98-2BE4-4566-898C-C05037879120}"/>
              </a:ext>
            </a:extLst>
          </p:cNvPr>
          <p:cNvSpPr>
            <a:spLocks noGrp="1"/>
          </p:cNvSpPr>
          <p:nvPr>
            <p:ph idx="1"/>
          </p:nvPr>
        </p:nvSpPr>
        <p:spPr>
          <a:xfrm>
            <a:off x="648931" y="2438400"/>
            <a:ext cx="3651466" cy="3785419"/>
          </a:xfrm>
        </p:spPr>
        <p:txBody>
          <a:bodyPr>
            <a:normAutofit/>
          </a:bodyPr>
          <a:lstStyle/>
          <a:p>
            <a:r>
              <a:rPr lang="en-US" sz="1800" dirty="0" err="1"/>
              <a:t>Sensoren</a:t>
            </a:r>
            <a:endParaRPr lang="en-US" sz="1800" dirty="0"/>
          </a:p>
          <a:p>
            <a:r>
              <a:rPr lang="en-US" sz="1800" dirty="0"/>
              <a:t>LED </a:t>
            </a:r>
            <a:r>
              <a:rPr lang="en-US" sz="1800" dirty="0" err="1"/>
              <a:t>lichtjes</a:t>
            </a:r>
            <a:endParaRPr lang="en-US" sz="1800" dirty="0"/>
          </a:p>
          <a:p>
            <a:r>
              <a:rPr lang="en-US" sz="1800" dirty="0"/>
              <a:t>Arduino</a:t>
            </a:r>
          </a:p>
        </p:txBody>
      </p:sp>
      <p:pic>
        <p:nvPicPr>
          <p:cNvPr id="5" name="Tijdelijke aanduiding voor inhoud 4">
            <a:extLst>
              <a:ext uri="{FF2B5EF4-FFF2-40B4-BE49-F238E27FC236}">
                <a16:creationId xmlns:a16="http://schemas.microsoft.com/office/drawing/2014/main" id="{5CAA8028-ACC8-469D-B548-43C1C676F084}"/>
              </a:ext>
            </a:extLst>
          </p:cNvPr>
          <p:cNvPicPr>
            <a:picLocks noChangeAspect="1"/>
          </p:cNvPicPr>
          <p:nvPr/>
        </p:nvPicPr>
        <p:blipFill rotWithShape="1">
          <a:blip r:embed="rId3">
            <a:extLst>
              <a:ext uri="{28A0092B-C50C-407E-A947-70E740481C1C}">
                <a14:useLocalDpi xmlns:a14="http://schemas.microsoft.com/office/drawing/2010/main" val="0"/>
              </a:ext>
            </a:extLst>
          </a:blip>
          <a:srcRect r="-2" b="31900"/>
          <a:stretch/>
        </p:blipFill>
        <p:spPr>
          <a:xfrm>
            <a:off x="4639056" y="10"/>
            <a:ext cx="7552944" cy="6857990"/>
          </a:xfrm>
          <a:prstGeom prst="rect">
            <a:avLst/>
          </a:prstGeom>
          <a:effectLst/>
        </p:spPr>
      </p:pic>
      <p:cxnSp>
        <p:nvCxnSpPr>
          <p:cNvPr id="7" name="Rechte verbindingslijn 6">
            <a:extLst>
              <a:ext uri="{FF2B5EF4-FFF2-40B4-BE49-F238E27FC236}">
                <a16:creationId xmlns:a16="http://schemas.microsoft.com/office/drawing/2014/main" id="{985B9353-C7FC-4558-9269-41ADFA6ED476}"/>
              </a:ext>
            </a:extLst>
          </p:cNvPr>
          <p:cNvCxnSpPr/>
          <p:nvPr/>
        </p:nvCxnSpPr>
        <p:spPr>
          <a:xfrm flipH="1">
            <a:off x="6018245" y="3881535"/>
            <a:ext cx="494522" cy="24259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4A7B80DB-FBD5-4AA3-BE2B-723870F84648}"/>
              </a:ext>
            </a:extLst>
          </p:cNvPr>
          <p:cNvCxnSpPr>
            <a:cxnSpLocks/>
          </p:cNvCxnSpPr>
          <p:nvPr/>
        </p:nvCxnSpPr>
        <p:spPr>
          <a:xfrm flipH="1">
            <a:off x="5629013" y="4478552"/>
            <a:ext cx="466987" cy="28639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0C6C4CFE-B459-4333-B329-353A8F0060A7}"/>
              </a:ext>
            </a:extLst>
          </p:cNvPr>
          <p:cNvCxnSpPr>
            <a:cxnSpLocks/>
          </p:cNvCxnSpPr>
          <p:nvPr/>
        </p:nvCxnSpPr>
        <p:spPr>
          <a:xfrm flipH="1">
            <a:off x="5071687" y="5150840"/>
            <a:ext cx="641216" cy="41759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FFA990FE-45FA-4C9F-AC1F-70F8913C4E43}"/>
              </a:ext>
            </a:extLst>
          </p:cNvPr>
          <p:cNvCxnSpPr>
            <a:cxnSpLocks/>
          </p:cNvCxnSpPr>
          <p:nvPr/>
        </p:nvCxnSpPr>
        <p:spPr>
          <a:xfrm flipH="1">
            <a:off x="4639056" y="5954329"/>
            <a:ext cx="583205" cy="46324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19DA05CF-B75C-4B79-A9DB-C2E1C514B35B}"/>
              </a:ext>
            </a:extLst>
          </p:cNvPr>
          <p:cNvCxnSpPr>
            <a:cxnSpLocks/>
          </p:cNvCxnSpPr>
          <p:nvPr/>
        </p:nvCxnSpPr>
        <p:spPr>
          <a:xfrm>
            <a:off x="6023838" y="4124131"/>
            <a:ext cx="77755" cy="35442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C13224E6-8856-41FA-BF13-7F96BCC30E0D}"/>
              </a:ext>
            </a:extLst>
          </p:cNvPr>
          <p:cNvCxnSpPr>
            <a:cxnSpLocks/>
          </p:cNvCxnSpPr>
          <p:nvPr/>
        </p:nvCxnSpPr>
        <p:spPr>
          <a:xfrm>
            <a:off x="5639556" y="4764947"/>
            <a:ext cx="73347" cy="38589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E4F8B528-3A35-420F-A3CF-4A8CC49BB7A7}"/>
              </a:ext>
            </a:extLst>
          </p:cNvPr>
          <p:cNvCxnSpPr>
            <a:cxnSpLocks/>
          </p:cNvCxnSpPr>
          <p:nvPr/>
        </p:nvCxnSpPr>
        <p:spPr>
          <a:xfrm>
            <a:off x="5071687" y="5568436"/>
            <a:ext cx="150574" cy="38589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71F34DE2-CD12-4AD3-9B72-279CF550B8CB}"/>
              </a:ext>
            </a:extLst>
          </p:cNvPr>
          <p:cNvCxnSpPr>
            <a:cxnSpLocks/>
          </p:cNvCxnSpPr>
          <p:nvPr/>
        </p:nvCxnSpPr>
        <p:spPr>
          <a:xfrm>
            <a:off x="6425967" y="3565321"/>
            <a:ext cx="86800" cy="31621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F005FB90-5E5A-4204-B2CA-6022980DBA4D}"/>
              </a:ext>
            </a:extLst>
          </p:cNvPr>
          <p:cNvCxnSpPr>
            <a:cxnSpLocks/>
          </p:cNvCxnSpPr>
          <p:nvPr/>
        </p:nvCxnSpPr>
        <p:spPr>
          <a:xfrm flipH="1">
            <a:off x="4639056" y="2976465"/>
            <a:ext cx="1717972" cy="2427315"/>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4" name="Rechte verbindingslijn 33">
            <a:extLst>
              <a:ext uri="{FF2B5EF4-FFF2-40B4-BE49-F238E27FC236}">
                <a16:creationId xmlns:a16="http://schemas.microsoft.com/office/drawing/2014/main" id="{9DD7BC1B-C458-4102-9CB6-FB946BC27F95}"/>
              </a:ext>
            </a:extLst>
          </p:cNvPr>
          <p:cNvCxnSpPr>
            <a:cxnSpLocks/>
          </p:cNvCxnSpPr>
          <p:nvPr/>
        </p:nvCxnSpPr>
        <p:spPr>
          <a:xfrm flipH="1">
            <a:off x="8499390" y="2147582"/>
            <a:ext cx="1936515" cy="4711311"/>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36" name="Rechte verbindingslijn 35">
            <a:extLst>
              <a:ext uri="{FF2B5EF4-FFF2-40B4-BE49-F238E27FC236}">
                <a16:creationId xmlns:a16="http://schemas.microsoft.com/office/drawing/2014/main" id="{3FC81277-EB12-443F-B09F-DB59C877C685}"/>
              </a:ext>
            </a:extLst>
          </p:cNvPr>
          <p:cNvCxnSpPr>
            <a:cxnSpLocks/>
          </p:cNvCxnSpPr>
          <p:nvPr/>
        </p:nvCxnSpPr>
        <p:spPr>
          <a:xfrm>
            <a:off x="11443317" y="2068497"/>
            <a:ext cx="748683" cy="243474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0183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D458FD3-901A-45F7-B310-FB50F20341C7}"/>
              </a:ext>
            </a:extLst>
          </p:cNvPr>
          <p:cNvSpPr>
            <a:spLocks noGrp="1"/>
          </p:cNvSpPr>
          <p:nvPr>
            <p:ph type="title"/>
          </p:nvPr>
        </p:nvSpPr>
        <p:spPr>
          <a:xfrm>
            <a:off x="966952" y="1204108"/>
            <a:ext cx="2669406" cy="1781175"/>
          </a:xfrm>
        </p:spPr>
        <p:txBody>
          <a:bodyPr>
            <a:normAutofit/>
          </a:bodyPr>
          <a:lstStyle/>
          <a:p>
            <a:r>
              <a:rPr lang="nl-NL" sz="3200">
                <a:solidFill>
                  <a:srgbClr val="FFFFFF"/>
                </a:solidFill>
              </a:rPr>
              <a:t>De benodigde tijd</a:t>
            </a:r>
          </a:p>
        </p:txBody>
      </p:sp>
      <p:sp>
        <p:nvSpPr>
          <p:cNvPr id="12" name="Content Placeholder 11">
            <a:extLst>
              <a:ext uri="{FF2B5EF4-FFF2-40B4-BE49-F238E27FC236}">
                <a16:creationId xmlns:a16="http://schemas.microsoft.com/office/drawing/2014/main" id="{05F416D8-5C4C-462E-A3FF-5B64C7CF5C05}"/>
              </a:ext>
            </a:extLst>
          </p:cNvPr>
          <p:cNvSpPr>
            <a:spLocks noGrp="1"/>
          </p:cNvSpPr>
          <p:nvPr>
            <p:ph idx="1"/>
          </p:nvPr>
        </p:nvSpPr>
        <p:spPr>
          <a:xfrm>
            <a:off x="966951" y="3355130"/>
            <a:ext cx="2669407" cy="2427333"/>
          </a:xfrm>
        </p:spPr>
        <p:txBody>
          <a:bodyPr>
            <a:normAutofit/>
          </a:bodyPr>
          <a:lstStyle/>
          <a:p>
            <a:r>
              <a:rPr lang="en-US" sz="1600" dirty="0" err="1"/>
              <a:t>Oefenproject</a:t>
            </a:r>
            <a:endParaRPr lang="en-US" sz="1600" dirty="0"/>
          </a:p>
          <a:p>
            <a:r>
              <a:rPr lang="en-US" sz="1600" dirty="0"/>
              <a:t>1 </a:t>
            </a:r>
            <a:r>
              <a:rPr lang="en-US" sz="1600" dirty="0" err="1"/>
              <a:t>volle</a:t>
            </a:r>
            <a:r>
              <a:rPr lang="en-US" sz="1600" dirty="0"/>
              <a:t> sprint (sprint 2)</a:t>
            </a:r>
          </a:p>
        </p:txBody>
      </p:sp>
      <p:graphicFrame>
        <p:nvGraphicFramePr>
          <p:cNvPr id="10" name="Tijdelijke aanduiding voor inhoud 6">
            <a:extLst>
              <a:ext uri="{FF2B5EF4-FFF2-40B4-BE49-F238E27FC236}">
                <a16:creationId xmlns:a16="http://schemas.microsoft.com/office/drawing/2014/main" id="{7BA70B82-D4DA-463A-9E53-2D38E22CE60A}"/>
              </a:ext>
            </a:extLst>
          </p:cNvPr>
          <p:cNvGraphicFramePr>
            <a:graphicFrameLocks/>
          </p:cNvGraphicFramePr>
          <p:nvPr/>
        </p:nvGraphicFramePr>
        <p:xfrm>
          <a:off x="4767803" y="952500"/>
          <a:ext cx="6692322" cy="4829964"/>
        </p:xfrm>
        <a:graphic>
          <a:graphicData uri="http://schemas.openxmlformats.org/drawingml/2006/table">
            <a:tbl>
              <a:tblPr firstRow="1" bandRow="1">
                <a:noFill/>
                <a:tableStyleId>{5C22544A-7EE6-4342-B048-85BDC9FD1C3A}</a:tableStyleId>
              </a:tblPr>
              <a:tblGrid>
                <a:gridCol w="1700208">
                  <a:extLst>
                    <a:ext uri="{9D8B030D-6E8A-4147-A177-3AD203B41FA5}">
                      <a16:colId xmlns:a16="http://schemas.microsoft.com/office/drawing/2014/main" val="579946624"/>
                    </a:ext>
                  </a:extLst>
                </a:gridCol>
                <a:gridCol w="1034157">
                  <a:extLst>
                    <a:ext uri="{9D8B030D-6E8A-4147-A177-3AD203B41FA5}">
                      <a16:colId xmlns:a16="http://schemas.microsoft.com/office/drawing/2014/main" val="3780134948"/>
                    </a:ext>
                  </a:extLst>
                </a:gridCol>
                <a:gridCol w="1851640">
                  <a:extLst>
                    <a:ext uri="{9D8B030D-6E8A-4147-A177-3AD203B41FA5}">
                      <a16:colId xmlns:a16="http://schemas.microsoft.com/office/drawing/2014/main" val="2059864118"/>
                    </a:ext>
                  </a:extLst>
                </a:gridCol>
                <a:gridCol w="2106317">
                  <a:extLst>
                    <a:ext uri="{9D8B030D-6E8A-4147-A177-3AD203B41FA5}">
                      <a16:colId xmlns:a16="http://schemas.microsoft.com/office/drawing/2014/main" val="411662055"/>
                    </a:ext>
                  </a:extLst>
                </a:gridCol>
              </a:tblGrid>
              <a:tr h="402497">
                <a:tc>
                  <a:txBody>
                    <a:bodyPr/>
                    <a:lstStyle/>
                    <a:p>
                      <a:pPr algn="ctr" fontAlgn="ctr"/>
                      <a:r>
                        <a:rPr lang="nl-NL" sz="1200" b="1" u="none" strike="noStrike">
                          <a:solidFill>
                            <a:srgbClr val="FFFFFF"/>
                          </a:solidFill>
                          <a:effectLst/>
                        </a:rPr>
                        <a:t>40</a:t>
                      </a:r>
                      <a:endParaRPr lang="nl-NL" sz="1200" b="1" i="0" u="none" strike="noStrike">
                        <a:solidFill>
                          <a:srgbClr val="FFFFFF"/>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rowSpan="2">
                  <a:txBody>
                    <a:bodyPr/>
                    <a:lstStyle/>
                    <a:p>
                      <a:pPr algn="ctr" fontAlgn="ctr"/>
                      <a:r>
                        <a:rPr lang="nl-NL" sz="1200" b="1" u="none" strike="noStrike">
                          <a:solidFill>
                            <a:srgbClr val="FFFFFF"/>
                          </a:solidFill>
                          <a:effectLst/>
                        </a:rPr>
                        <a:t>6</a:t>
                      </a:r>
                      <a:endParaRPr lang="nl-NL" sz="1200" b="1" i="0" u="none" strike="noStrike">
                        <a:solidFill>
                          <a:srgbClr val="FFFFFF"/>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rowSpan="2">
                  <a:txBody>
                    <a:bodyPr/>
                    <a:lstStyle/>
                    <a:p>
                      <a:pPr algn="ctr" fontAlgn="ctr"/>
                      <a:r>
                        <a:rPr lang="nl-NL" sz="1200" b="1" u="none" strike="noStrike">
                          <a:solidFill>
                            <a:srgbClr val="FFFFFF"/>
                          </a:solidFill>
                          <a:effectLst/>
                        </a:rPr>
                        <a:t>Periode 1</a:t>
                      </a:r>
                      <a:endParaRPr lang="nl-NL" sz="1200" b="1" i="0" u="none" strike="noStrike">
                        <a:solidFill>
                          <a:srgbClr val="FFFFFF"/>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endParaRPr lang="nl-NL" sz="1200" b="1" i="0" u="none" strike="noStrike">
                        <a:solidFill>
                          <a:srgbClr val="FFFFFF"/>
                        </a:solidFill>
                        <a:effectLst/>
                        <a:latin typeface="Calibri" panose="020F0502020204030204" pitchFamily="34" charset="0"/>
                      </a:endParaRPr>
                    </a:p>
                  </a:txBody>
                  <a:tcPr marL="165864" marR="99518" marT="99518" marB="99518"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970472286"/>
                  </a:ext>
                </a:extLst>
              </a:tr>
              <a:tr h="402497">
                <a:tc>
                  <a:txBody>
                    <a:bodyPr/>
                    <a:lstStyle/>
                    <a:p>
                      <a:pPr algn="ctr" fontAlgn="ctr"/>
                      <a:r>
                        <a:rPr lang="nl-NL" sz="1200" u="none" strike="noStrike">
                          <a:solidFill>
                            <a:schemeClr val="tx1">
                              <a:lumMod val="85000"/>
                              <a:lumOff val="15000"/>
                            </a:schemeClr>
                          </a:solidFill>
                          <a:effectLst/>
                        </a:rPr>
                        <a:t>30-10/04-10</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77920690"/>
                  </a:ext>
                </a:extLst>
              </a:tr>
              <a:tr h="402497">
                <a:tc>
                  <a:txBody>
                    <a:bodyPr/>
                    <a:lstStyle/>
                    <a:p>
                      <a:pPr algn="ctr" fontAlgn="ctr"/>
                      <a:r>
                        <a:rPr lang="nl-NL" sz="1200" u="none" strike="noStrike">
                          <a:solidFill>
                            <a:schemeClr val="tx1">
                              <a:lumMod val="85000"/>
                              <a:lumOff val="15000"/>
                            </a:schemeClr>
                          </a:solidFill>
                          <a:effectLst/>
                        </a:rPr>
                        <a:t>41</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7</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Periode 1</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endParaRPr lang="nl-NL" sz="1200" b="1" i="0" u="none" strike="noStrike">
                        <a:solidFill>
                          <a:schemeClr val="tx1">
                            <a:lumMod val="85000"/>
                            <a:lumOff val="15000"/>
                          </a:schemeClr>
                        </a:solidFill>
                        <a:effectLst/>
                        <a:latin typeface="Calibri" panose="020F0502020204030204" pitchFamily="34" charset="0"/>
                      </a:endParaRPr>
                    </a:p>
                  </a:txBody>
                  <a:tcPr marL="165864" marR="99518" marT="99518" marB="99518"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029131870"/>
                  </a:ext>
                </a:extLst>
              </a:tr>
              <a:tr h="402497">
                <a:tc>
                  <a:txBody>
                    <a:bodyPr/>
                    <a:lstStyle/>
                    <a:p>
                      <a:pPr algn="ctr" fontAlgn="ctr"/>
                      <a:r>
                        <a:rPr lang="nl-NL" sz="1200" u="none" strike="noStrike">
                          <a:solidFill>
                            <a:schemeClr val="tx1">
                              <a:lumMod val="85000"/>
                              <a:lumOff val="15000"/>
                            </a:schemeClr>
                          </a:solidFill>
                          <a:effectLst/>
                        </a:rPr>
                        <a:t>07-10/11-10</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ctr"/>
                      <a:r>
                        <a:rPr lang="nl-NL" sz="1200" u="none" strike="noStrike">
                          <a:solidFill>
                            <a:schemeClr val="tx1">
                              <a:lumMod val="85000"/>
                              <a:lumOff val="15000"/>
                            </a:schemeClr>
                          </a:solidFill>
                          <a:effectLst/>
                        </a:rPr>
                        <a:t>Sprint2</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538422117"/>
                  </a:ext>
                </a:extLst>
              </a:tr>
              <a:tr h="402497">
                <a:tc>
                  <a:txBody>
                    <a:bodyPr/>
                    <a:lstStyle/>
                    <a:p>
                      <a:pPr algn="ctr" fontAlgn="ctr"/>
                      <a:r>
                        <a:rPr lang="nl-NL" sz="1200" u="none" strike="noStrike">
                          <a:solidFill>
                            <a:schemeClr val="tx1">
                              <a:lumMod val="85000"/>
                              <a:lumOff val="15000"/>
                            </a:schemeClr>
                          </a:solidFill>
                          <a:effectLst/>
                        </a:rPr>
                        <a:t>42</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V</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HERFST-VAKANTIE</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901221673"/>
                  </a:ext>
                </a:extLst>
              </a:tr>
              <a:tr h="402497">
                <a:tc>
                  <a:txBody>
                    <a:bodyPr/>
                    <a:lstStyle/>
                    <a:p>
                      <a:pPr algn="ctr" fontAlgn="ctr"/>
                      <a:r>
                        <a:rPr lang="nl-NL" sz="1200" u="none" strike="noStrike">
                          <a:solidFill>
                            <a:schemeClr val="tx1">
                              <a:lumMod val="85000"/>
                              <a:lumOff val="15000"/>
                            </a:schemeClr>
                          </a:solidFill>
                          <a:effectLst/>
                        </a:rPr>
                        <a:t>14-10/18-10</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83480890"/>
                  </a:ext>
                </a:extLst>
              </a:tr>
              <a:tr h="402497">
                <a:tc>
                  <a:txBody>
                    <a:bodyPr/>
                    <a:lstStyle/>
                    <a:p>
                      <a:pPr algn="ctr" fontAlgn="ctr"/>
                      <a:r>
                        <a:rPr lang="nl-NL" sz="1200" u="none" strike="noStrike">
                          <a:solidFill>
                            <a:schemeClr val="tx1">
                              <a:lumMod val="85000"/>
                              <a:lumOff val="15000"/>
                            </a:schemeClr>
                          </a:solidFill>
                          <a:effectLst/>
                        </a:rPr>
                        <a:t>43</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8</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Periode 1 </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809336956"/>
                  </a:ext>
                </a:extLst>
              </a:tr>
              <a:tr h="402497">
                <a:tc>
                  <a:txBody>
                    <a:bodyPr/>
                    <a:lstStyle/>
                    <a:p>
                      <a:pPr algn="ctr" fontAlgn="ctr"/>
                      <a:r>
                        <a:rPr lang="nl-NL" sz="1200" u="none" strike="noStrike">
                          <a:solidFill>
                            <a:schemeClr val="tx1">
                              <a:lumMod val="85000"/>
                              <a:lumOff val="15000"/>
                            </a:schemeClr>
                          </a:solidFill>
                          <a:effectLst/>
                        </a:rPr>
                        <a:t>21-10/25-10</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87332676"/>
                  </a:ext>
                </a:extLst>
              </a:tr>
              <a:tr h="402497">
                <a:tc>
                  <a:txBody>
                    <a:bodyPr/>
                    <a:lstStyle/>
                    <a:p>
                      <a:pPr algn="ctr" fontAlgn="ctr"/>
                      <a:r>
                        <a:rPr lang="nl-NL" sz="1200" u="none" strike="noStrike">
                          <a:solidFill>
                            <a:schemeClr val="tx1">
                              <a:lumMod val="85000"/>
                              <a:lumOff val="15000"/>
                            </a:schemeClr>
                          </a:solidFill>
                          <a:effectLst/>
                        </a:rPr>
                        <a:t>44</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9</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Periode 1</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70017810"/>
                  </a:ext>
                </a:extLst>
              </a:tr>
              <a:tr h="402497">
                <a:tc>
                  <a:txBody>
                    <a:bodyPr/>
                    <a:lstStyle/>
                    <a:p>
                      <a:pPr algn="ctr" fontAlgn="ctr"/>
                      <a:r>
                        <a:rPr lang="nl-NL" sz="1200" u="none" strike="noStrike">
                          <a:solidFill>
                            <a:schemeClr val="tx1">
                              <a:lumMod val="85000"/>
                              <a:lumOff val="15000"/>
                            </a:schemeClr>
                          </a:solidFill>
                          <a:effectLst/>
                        </a:rPr>
                        <a:t>28-10/01-11</a:t>
                      </a:r>
                      <a:endParaRPr lang="nl-NL" sz="1200" b="0"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ct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309730848"/>
                  </a:ext>
                </a:extLst>
              </a:tr>
              <a:tr h="402497">
                <a:tc>
                  <a:txBody>
                    <a:bodyPr/>
                    <a:lstStyle/>
                    <a:p>
                      <a:pPr algn="ctr" fontAlgn="ctr"/>
                      <a:r>
                        <a:rPr lang="nl-NL" sz="1200" u="none" strike="noStrike">
                          <a:solidFill>
                            <a:schemeClr val="tx1">
                              <a:lumMod val="85000"/>
                              <a:lumOff val="15000"/>
                            </a:schemeClr>
                          </a:solidFill>
                          <a:effectLst/>
                        </a:rPr>
                        <a:t>45</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1</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rowSpan="2">
                  <a:txBody>
                    <a:bodyPr/>
                    <a:lstStyle/>
                    <a:p>
                      <a:pPr algn="ctr" fontAlgn="ctr"/>
                      <a:r>
                        <a:rPr lang="nl-NL" sz="1200" u="none" strike="noStrike">
                          <a:solidFill>
                            <a:schemeClr val="tx1">
                              <a:lumMod val="85000"/>
                              <a:lumOff val="15000"/>
                            </a:schemeClr>
                          </a:solidFill>
                          <a:effectLst/>
                        </a:rPr>
                        <a:t>Periode 2</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endParaRPr lang="nl-NL" sz="1200" b="1" i="0" u="none" strike="noStrike">
                        <a:solidFill>
                          <a:schemeClr val="tx1">
                            <a:lumMod val="85000"/>
                            <a:lumOff val="15000"/>
                          </a:schemeClr>
                        </a:solidFill>
                        <a:effectLst/>
                        <a:latin typeface="Calibri" panose="020F0502020204030204" pitchFamily="34" charset="0"/>
                      </a:endParaRPr>
                    </a:p>
                  </a:txBody>
                  <a:tcPr marL="165864" marR="99518" marT="99518" marB="99518"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550746666"/>
                  </a:ext>
                </a:extLst>
              </a:tr>
              <a:tr h="402497">
                <a:tc>
                  <a:txBody>
                    <a:bodyPr/>
                    <a:lstStyle/>
                    <a:p>
                      <a:pPr algn="ctr" fontAlgn="ctr"/>
                      <a:r>
                        <a:rPr lang="nl-NL" sz="1200" u="none" strike="noStrike">
                          <a:solidFill>
                            <a:schemeClr val="tx1">
                              <a:lumMod val="85000"/>
                              <a:lumOff val="15000"/>
                            </a:schemeClr>
                          </a:solidFill>
                          <a:effectLst/>
                        </a:rPr>
                        <a:t>04-11/08-11</a:t>
                      </a:r>
                      <a:endParaRPr lang="nl-NL" sz="1200" b="1" i="0" u="none" strike="noStrike">
                        <a:solidFill>
                          <a:schemeClr val="tx1">
                            <a:lumMod val="85000"/>
                            <a:lumOff val="15000"/>
                          </a:schemeClr>
                        </a:solidFill>
                        <a:effectLst/>
                        <a:latin typeface="Courier New" panose="02070309020205020404" pitchFamily="49" charset="0"/>
                      </a:endParaRPr>
                    </a:p>
                  </a:txBody>
                  <a:tcPr marL="165864" marR="99518" marT="99518" marB="99518" anchor="ctr">
                    <a:lnL w="38100" cap="flat" cmpd="sng" algn="ctr">
                      <a:no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tc vMerge="1">
                  <a:txBody>
                    <a:bodyPr/>
                    <a:lstStyle/>
                    <a:p>
                      <a:endParaRPr lang="nl-NL"/>
                    </a:p>
                  </a:txBody>
                  <a:tcPr/>
                </a:tc>
                <a:tc vMerge="1">
                  <a:txBody>
                    <a:bodyPr/>
                    <a:lstStyle/>
                    <a:p>
                      <a:endParaRPr lang="nl-NL"/>
                    </a:p>
                  </a:txBody>
                  <a:tcPr/>
                </a:tc>
                <a:tc>
                  <a:txBody>
                    <a:bodyPr/>
                    <a:lstStyle/>
                    <a:p>
                      <a:pPr algn="l" fontAlgn="b"/>
                      <a:endParaRPr lang="nl-NL" sz="1200" b="1" i="0" u="none" strike="noStrike">
                        <a:solidFill>
                          <a:schemeClr val="tx1">
                            <a:lumMod val="85000"/>
                            <a:lumOff val="15000"/>
                          </a:schemeClr>
                        </a:solidFill>
                        <a:effectLst/>
                        <a:latin typeface="Calibri" panose="020F0502020204030204" pitchFamily="34" charset="0"/>
                      </a:endParaRPr>
                    </a:p>
                  </a:txBody>
                  <a:tcPr marL="165864" marR="99518" marT="99518" marB="99518" anchor="b">
                    <a:lnL w="38100" cap="flat" cmpd="sng" algn="ctr">
                      <a:no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776260814"/>
                  </a:ext>
                </a:extLst>
              </a:tr>
            </a:tbl>
          </a:graphicData>
        </a:graphic>
      </p:graphicFrame>
    </p:spTree>
    <p:extLst>
      <p:ext uri="{BB962C8B-B14F-4D97-AF65-F5344CB8AC3E}">
        <p14:creationId xmlns:p14="http://schemas.microsoft.com/office/powerpoint/2010/main" val="1010312284"/>
      </p:ext>
    </p:extLst>
  </p:cSld>
  <p:clrMapOvr>
    <a:masterClrMapping/>
  </p:clrMapOvr>
</p:sld>
</file>

<file path=ppt/theme/theme1.xml><?xml version="1.0" encoding="utf-8"?>
<a:theme xmlns:a="http://schemas.openxmlformats.org/drawingml/2006/main" name="Office Theme">
  <a:themeElements>
    <a:clrScheme name="Kantoorthema">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45094B2337B4E861EE53AF1B18597" ma:contentTypeVersion="11" ma:contentTypeDescription="Een nieuw document maken." ma:contentTypeScope="" ma:versionID="dc843967ebd8ea9a9aabe7a53e08e0d9">
  <xsd:schema xmlns:xsd="http://www.w3.org/2001/XMLSchema" xmlns:xs="http://www.w3.org/2001/XMLSchema" xmlns:p="http://schemas.microsoft.com/office/2006/metadata/properties" xmlns:ns2="e5014122-0f0a-4a7a-8043-8075ae17fa9b" xmlns:ns3="650060f8-5ca3-4039-8c45-fe2a2bb4b312" targetNamespace="http://schemas.microsoft.com/office/2006/metadata/properties" ma:root="true" ma:fieldsID="fca66ed923399070d37c96f0adc8a4a6" ns2:_="" ns3:_="">
    <xsd:import namespace="e5014122-0f0a-4a7a-8043-8075ae17fa9b"/>
    <xsd:import namespace="650060f8-5ca3-4039-8c45-fe2a2bb4b3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Aant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014122-0f0a-4a7a-8043-8075ae17fa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Aantal" ma:index="18" nillable="true" ma:displayName="Aantal" ma:default="1" ma:format="Dropdown" ma:internalName="Aantal"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50060f8-5ca3-4039-8c45-fe2a2bb4b312"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antal xmlns="e5014122-0f0a-4a7a-8043-8075ae17fa9b">1</Aantal>
  </documentManagement>
</p:properties>
</file>

<file path=customXml/itemProps1.xml><?xml version="1.0" encoding="utf-8"?>
<ds:datastoreItem xmlns:ds="http://schemas.openxmlformats.org/officeDocument/2006/customXml" ds:itemID="{E4AEA3E3-6DF7-4F7E-9779-335B9F5BF177}"/>
</file>

<file path=customXml/itemProps2.xml><?xml version="1.0" encoding="utf-8"?>
<ds:datastoreItem xmlns:ds="http://schemas.openxmlformats.org/officeDocument/2006/customXml" ds:itemID="{38CEA4DE-FA77-4CE9-A947-DE2C4F0BF777}"/>
</file>

<file path=customXml/itemProps3.xml><?xml version="1.0" encoding="utf-8"?>
<ds:datastoreItem xmlns:ds="http://schemas.openxmlformats.org/officeDocument/2006/customXml" ds:itemID="{F12FFB61-CE46-4AD4-B6A9-DE77ABF8463B}"/>
</file>

<file path=docProps/app.xml><?xml version="1.0" encoding="utf-8"?>
<Properties xmlns="http://schemas.openxmlformats.org/officeDocument/2006/extended-properties" xmlns:vt="http://schemas.openxmlformats.org/officeDocument/2006/docPropsVTypes">
  <Template>Office Theme</Template>
  <TotalTime>1375</TotalTime>
  <Words>227</Words>
  <Application>Microsoft Office PowerPoint</Application>
  <PresentationFormat>Breedbeeld</PresentationFormat>
  <Paragraphs>41</Paragraphs>
  <Slides>3</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vt:i4>
      </vt:variant>
    </vt:vector>
  </HeadingPairs>
  <TitlesOfParts>
    <vt:vector size="8" baseType="lpstr">
      <vt:lpstr>Arial</vt:lpstr>
      <vt:lpstr>Calibri</vt:lpstr>
      <vt:lpstr>Calibri Light</vt:lpstr>
      <vt:lpstr>Courier New</vt:lpstr>
      <vt:lpstr>Office Theme</vt:lpstr>
      <vt:lpstr>Veilige trap (LED)</vt:lpstr>
      <vt:lpstr>Implementatie Gebied</vt:lpstr>
      <vt:lpstr>De benodigde tijd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Veilige trap (LED)</dc:title>
  <dc:creator>Cihan Toksöz</dc:creator>
  <cp:lastModifiedBy>Cihan Toksöz</cp:lastModifiedBy>
  <cp:revision>7</cp:revision>
  <dcterms:created xsi:type="dcterms:W3CDTF">2019-09-24T07:31:18Z</dcterms:created>
  <dcterms:modified xsi:type="dcterms:W3CDTF">2019-09-25T06:41:45Z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0x010100B6045094B2337B4E861EE53AF1B18597</vt:lpwstr>
  </property>
</Properties>
</file>