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559baa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559baa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8180815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8180815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81808150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81808150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1808150e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1808150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836aa8b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836aa8b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84fa0c32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84fa0c32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4fa0c3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4fa0c3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4fa0c32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4fa0c32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836aa8ba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836aa8b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836aa8b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836aa8b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8180815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8180815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81808150e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81808150e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81808150e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81808150e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81808150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81808150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836aa8b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836aa8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818081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818081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180815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180815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81808150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81808150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81808150e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81808150e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1808150e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1808150e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836aa8b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836aa8b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serilog/serilog-sinks-file#xml-appsettings-configuration" TargetMode="External"/><Relationship Id="rId4" Type="http://schemas.openxmlformats.org/officeDocument/2006/relationships/hyperlink" Target="https://github.com/serilog/serilog-sinks-file#json-appsettingsjson-configur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elastic.co/products/logstash" TargetMode="External"/><Relationship Id="rId4" Type="http://schemas.openxmlformats.org/officeDocument/2006/relationships/hyperlink" Target="https://www.elastic.co/start?ultron=%5BB%5D-Elastic-%5BEMEA%5D-UK+Nordics-Ex&amp;blade=adwords-s&amp;Device=c&amp;thor=elasticsearch&amp;gclid=CjwKCAjw1rnqBRAAEiwAr29IIwwapLZt8I9rKxo9UD-I_WCpmI8QS9pBC4B-PuyDEEBoLurbAiLLWBoCsgMQAvD_BwE" TargetMode="External"/><Relationship Id="rId5" Type="http://schemas.openxmlformats.org/officeDocument/2006/relationships/hyperlink" Target="https://www.elastic.co/products/kiban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erilog.net/" TargetMode="External"/><Relationship Id="rId4" Type="http://schemas.openxmlformats.org/officeDocument/2006/relationships/hyperlink" Target="https://github.com/serilog/serilog/wiki/Getting-Started" TargetMode="External"/><Relationship Id="rId5" Type="http://schemas.openxmlformats.org/officeDocument/2006/relationships/hyperlink" Target="https://github.com/serilog/serilog-sinks-file" TargetMode="External"/><Relationship Id="rId6" Type="http://schemas.openxmlformats.org/officeDocument/2006/relationships/hyperlink" Target="https://github.com/serilog/serilog/wiki/Lifecycle-of-Logg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Serilog!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.Net logging solution</a:t>
            </a:r>
            <a:endParaRPr/>
          </a:p>
        </p:txBody>
      </p:sp>
      <p:pic>
        <p:nvPicPr>
          <p:cNvPr id="69" name="Google Shape;69;p13"/>
          <p:cNvPicPr preferRelativeResize="0"/>
          <p:nvPr/>
        </p:nvPicPr>
        <p:blipFill>
          <a:blip r:embed="rId3">
            <a:alphaModFix/>
          </a:blip>
          <a:stretch>
            <a:fillRect/>
          </a:stretch>
        </p:blipFill>
        <p:spPr>
          <a:xfrm>
            <a:off x="6677250" y="784655"/>
            <a:ext cx="1616671" cy="1616671"/>
          </a:xfrm>
          <a:prstGeom prst="rect">
            <a:avLst/>
          </a:prstGeom>
          <a:noFill/>
          <a:ln>
            <a:noFill/>
          </a:ln>
        </p:spPr>
      </p:pic>
      <p:pic>
        <p:nvPicPr>
          <p:cNvPr id="70" name="Google Shape;70;p13"/>
          <p:cNvPicPr preferRelativeResize="0"/>
          <p:nvPr/>
        </p:nvPicPr>
        <p:blipFill>
          <a:blip r:embed="rId4">
            <a:alphaModFix/>
          </a:blip>
          <a:stretch>
            <a:fillRect/>
          </a:stretch>
        </p:blipFill>
        <p:spPr>
          <a:xfrm>
            <a:off x="3787850" y="2571743"/>
            <a:ext cx="2425004" cy="16166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and Best Practices</a:t>
            </a:r>
            <a:endParaRPr/>
          </a:p>
        </p:txBody>
      </p:sp>
      <p:sp>
        <p:nvSpPr>
          <p:cNvPr id="125" name="Google Shape;125;p22"/>
          <p:cNvSpPr txBox="1"/>
          <p:nvPr/>
        </p:nvSpPr>
        <p:spPr>
          <a:xfrm>
            <a:off x="49950" y="619050"/>
            <a:ext cx="9044100" cy="4860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What is Serilog? Why should you use it, or any C# logging framework?</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install Serilog via Nuget and get started</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Logging sinks: What they are and common sinks you need to know</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enable Serilog’s own internal debug logging</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Make good use of multiple Serilog logging levels and filter by them</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do structured logging, or log an object or properties with a message</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Do not send emails on every exception</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s</a:t>
            </a:r>
            <a:r>
              <a:rPr lang="en" sz="1800">
                <a:latin typeface="Calibri"/>
                <a:ea typeface="Calibri"/>
                <a:cs typeface="Calibri"/>
                <a:sym typeface="Calibri"/>
              </a:rPr>
              <a:t>end alerts for exceptions</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search logs across servers</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Use filters to suppress certain logging statements</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You can make your own custom sinks</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Customize the output format of your Logs and Enrich your logs with more context</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correlate log messages by web request transaction</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 sz="1800">
                <a:latin typeface="Calibri"/>
                <a:ea typeface="Calibri"/>
                <a:cs typeface="Calibri"/>
                <a:sym typeface="Calibri"/>
              </a:rPr>
              <a:t>How to view Serilog logs by ASP.NET web request</a:t>
            </a:r>
            <a:endParaRPr sz="1800">
              <a:latin typeface="Calibri"/>
              <a:ea typeface="Calibri"/>
              <a:cs typeface="Calibri"/>
              <a:sym typeface="Calibri"/>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Setup Serilog</a:t>
            </a:r>
            <a:endParaRPr/>
          </a:p>
        </p:txBody>
      </p:sp>
      <p:sp>
        <p:nvSpPr>
          <p:cNvPr id="131" name="Google Shape;131;p23"/>
          <p:cNvSpPr txBox="1"/>
          <p:nvPr>
            <p:ph idx="1" type="body"/>
          </p:nvPr>
        </p:nvSpPr>
        <p:spPr>
          <a:xfrm>
            <a:off x="373500" y="1919075"/>
            <a:ext cx="8222100" cy="2710200"/>
          </a:xfrm>
          <a:prstGeom prst="rect">
            <a:avLst/>
          </a:prstGeom>
        </p:spPr>
        <p:txBody>
          <a:bodyPr anchorCtr="0" anchor="t" bIns="91425" lIns="91425" spcFirstLastPara="1" rIns="91425" wrap="square" tIns="91425">
            <a:normAutofit lnSpcReduction="20000"/>
          </a:bodyPr>
          <a:lstStyle/>
          <a:p>
            <a:pPr indent="0" lvl="0" marL="0" marR="152400" rtl="0" algn="l">
              <a:lnSpc>
                <a:spcPct val="145000"/>
              </a:lnSpc>
              <a:spcBef>
                <a:spcPts val="0"/>
              </a:spcBef>
              <a:spcAft>
                <a:spcPts val="0"/>
              </a:spcAft>
              <a:buNone/>
            </a:pPr>
            <a:r>
              <a:rPr lang="en" sz="1000">
                <a:solidFill>
                  <a:srgbClr val="444444"/>
                </a:solidFill>
                <a:latin typeface="Courier New"/>
                <a:ea typeface="Courier New"/>
                <a:cs typeface="Courier New"/>
                <a:sym typeface="Courier New"/>
              </a:rPr>
              <a:t>dotnet add package Serilog					</a:t>
            </a:r>
            <a:r>
              <a:rPr lang="en" sz="1000">
                <a:solidFill>
                  <a:srgbClr val="444444"/>
                </a:solidFill>
                <a:latin typeface="Arial"/>
                <a:ea typeface="Arial"/>
                <a:cs typeface="Arial"/>
                <a:sym typeface="Arial"/>
              </a:rPr>
              <a:t>Add the Serilog package so that “using Serilog;” will import.                  </a:t>
            </a:r>
            <a:endParaRPr sz="1000">
              <a:solidFill>
                <a:srgbClr val="444444"/>
              </a:solidFill>
              <a:latin typeface="Arial"/>
              <a:ea typeface="Arial"/>
              <a:cs typeface="Arial"/>
              <a:sym typeface="Arial"/>
            </a:endParaRPr>
          </a:p>
          <a:p>
            <a:pPr indent="0" lvl="0" marL="0" marR="152400" rtl="0" algn="l">
              <a:lnSpc>
                <a:spcPct val="145000"/>
              </a:lnSpc>
              <a:spcBef>
                <a:spcPts val="1200"/>
              </a:spcBef>
              <a:spcAft>
                <a:spcPts val="0"/>
              </a:spcAft>
              <a:buNone/>
            </a:pPr>
            <a:r>
              <a:rPr lang="en" sz="1000">
                <a:solidFill>
                  <a:srgbClr val="444444"/>
                </a:solidFill>
                <a:latin typeface="Courier New"/>
                <a:ea typeface="Courier New"/>
                <a:cs typeface="Courier New"/>
                <a:sym typeface="Courier New"/>
              </a:rPr>
              <a:t>dotnet add package Serilog.Sinks.Console			</a:t>
            </a:r>
            <a:r>
              <a:rPr lang="en" sz="1000">
                <a:solidFill>
                  <a:srgbClr val="444444"/>
                </a:solidFill>
                <a:latin typeface="Arial"/>
                <a:ea typeface="Arial"/>
                <a:cs typeface="Arial"/>
                <a:sym typeface="Arial"/>
              </a:rPr>
              <a:t>Used to print logs to the Console.</a:t>
            </a:r>
            <a:endParaRPr sz="1000">
              <a:solidFill>
                <a:srgbClr val="444444"/>
              </a:solidFill>
              <a:latin typeface="Arial"/>
              <a:ea typeface="Arial"/>
              <a:cs typeface="Arial"/>
              <a:sym typeface="Arial"/>
            </a:endParaRPr>
          </a:p>
          <a:p>
            <a:pPr indent="0" lvl="0" marL="0" marR="152400" rtl="0" algn="l">
              <a:lnSpc>
                <a:spcPct val="145000"/>
              </a:lnSpc>
              <a:spcBef>
                <a:spcPts val="1200"/>
              </a:spcBef>
              <a:spcAft>
                <a:spcPts val="0"/>
              </a:spcAft>
              <a:buNone/>
            </a:pPr>
            <a:r>
              <a:rPr lang="en" sz="1000">
                <a:solidFill>
                  <a:srgbClr val="444444"/>
                </a:solidFill>
                <a:latin typeface="Courier New"/>
                <a:ea typeface="Courier New"/>
                <a:cs typeface="Courier New"/>
                <a:sym typeface="Courier New"/>
              </a:rPr>
              <a:t>dotnet add package Serilog.Sinks.File			</a:t>
            </a:r>
            <a:r>
              <a:rPr lang="en" sz="1000">
                <a:solidFill>
                  <a:srgbClr val="444444"/>
                </a:solidFill>
                <a:latin typeface="Arial"/>
                <a:ea typeface="Arial"/>
                <a:cs typeface="Arial"/>
                <a:sym typeface="Arial"/>
              </a:rPr>
              <a:t>Used to print logs to Files.</a:t>
            </a:r>
            <a:endParaRPr sz="1000">
              <a:solidFill>
                <a:srgbClr val="444444"/>
              </a:solidFill>
              <a:latin typeface="Arial"/>
              <a:ea typeface="Arial"/>
              <a:cs typeface="Arial"/>
              <a:sym typeface="Arial"/>
            </a:endParaRPr>
          </a:p>
          <a:p>
            <a:pPr indent="0" lvl="0" marL="152400" marR="152400" rtl="0" algn="l">
              <a:lnSpc>
                <a:spcPct val="145000"/>
              </a:lnSpc>
              <a:spcBef>
                <a:spcPts val="0"/>
              </a:spcBef>
              <a:spcAft>
                <a:spcPts val="0"/>
              </a:spcAft>
              <a:buNone/>
            </a:pPr>
            <a:r>
              <a:t/>
            </a:r>
            <a:endParaRPr sz="1000">
              <a:solidFill>
                <a:srgbClr val="444444"/>
              </a:solidFill>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en" sz="1000">
                <a:solidFill>
                  <a:srgbClr val="444444"/>
                </a:solidFill>
                <a:latin typeface="Courier New"/>
                <a:ea typeface="Courier New"/>
                <a:cs typeface="Courier New"/>
                <a:sym typeface="Courier New"/>
              </a:rPr>
              <a:t>dotnet add package Serilog.Sinks.MSSqlServer		</a:t>
            </a:r>
            <a:r>
              <a:rPr lang="en" sz="1000">
                <a:solidFill>
                  <a:srgbClr val="444444"/>
                </a:solidFill>
                <a:latin typeface="Arial"/>
                <a:ea typeface="Arial"/>
                <a:cs typeface="Arial"/>
                <a:sym typeface="Arial"/>
              </a:rPr>
              <a:t>Used to push logs to SQL database.</a:t>
            </a:r>
            <a:endParaRPr sz="1000">
              <a:solidFill>
                <a:srgbClr val="444444"/>
              </a:solidFill>
              <a:latin typeface="Arial"/>
              <a:ea typeface="Arial"/>
              <a:cs typeface="Arial"/>
              <a:sym typeface="Arial"/>
            </a:endParaRPr>
          </a:p>
          <a:p>
            <a:pPr indent="0" lvl="0" marL="0" marR="152400" rtl="0" algn="l">
              <a:lnSpc>
                <a:spcPct val="145000"/>
              </a:lnSpc>
              <a:spcBef>
                <a:spcPts val="0"/>
              </a:spcBef>
              <a:spcAft>
                <a:spcPts val="0"/>
              </a:spcAft>
              <a:buNone/>
            </a:pPr>
            <a:r>
              <a:t/>
            </a:r>
            <a:endParaRPr sz="1000">
              <a:solidFill>
                <a:srgbClr val="444444"/>
              </a:solidFill>
              <a:latin typeface="Arial"/>
              <a:ea typeface="Arial"/>
              <a:cs typeface="Arial"/>
              <a:sym typeface="Arial"/>
            </a:endParaRPr>
          </a:p>
          <a:p>
            <a:pPr indent="0" lvl="0" marL="0" marR="152400" rtl="0" algn="l">
              <a:lnSpc>
                <a:spcPct val="145000"/>
              </a:lnSpc>
              <a:spcBef>
                <a:spcPts val="0"/>
              </a:spcBef>
              <a:spcAft>
                <a:spcPts val="0"/>
              </a:spcAft>
              <a:buNone/>
            </a:pPr>
            <a:r>
              <a:rPr lang="en" sz="1000">
                <a:solidFill>
                  <a:srgbClr val="444444"/>
                </a:solidFill>
                <a:latin typeface="Courier New"/>
                <a:ea typeface="Courier New"/>
                <a:cs typeface="Courier New"/>
                <a:sym typeface="Courier New"/>
              </a:rPr>
              <a:t>dotnet add package Serilog.Sinks.email			</a:t>
            </a:r>
            <a:r>
              <a:rPr lang="en" sz="1000">
                <a:solidFill>
                  <a:srgbClr val="444444"/>
                </a:solidFill>
                <a:latin typeface="Arial"/>
                <a:ea typeface="Arial"/>
                <a:cs typeface="Arial"/>
                <a:sym typeface="Arial"/>
              </a:rPr>
              <a:t>Used to push logs to e-mail.</a:t>
            </a:r>
            <a:endParaRPr sz="1000">
              <a:solidFill>
                <a:srgbClr val="444444"/>
              </a:solidFill>
              <a:latin typeface="Arial"/>
              <a:ea typeface="Arial"/>
              <a:cs typeface="Arial"/>
              <a:sym typeface="Arial"/>
            </a:endParaRPr>
          </a:p>
          <a:p>
            <a:pPr indent="0" lvl="0" marL="152400" marR="152400" rtl="0" algn="l">
              <a:lnSpc>
                <a:spcPct val="145000"/>
              </a:lnSpc>
              <a:spcBef>
                <a:spcPts val="0"/>
              </a:spcBef>
              <a:spcAft>
                <a:spcPts val="0"/>
              </a:spcAft>
              <a:buNone/>
            </a:pPr>
            <a:r>
              <a:t/>
            </a:r>
            <a:endParaRPr sz="1000">
              <a:solidFill>
                <a:srgbClr val="444444"/>
              </a:solidFill>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ts val="1100"/>
              <a:buFont typeface="Arial"/>
              <a:buNone/>
            </a:pPr>
            <a:r>
              <a:t/>
            </a:r>
            <a:endParaRPr sz="1000">
              <a:solidFill>
                <a:srgbClr val="444444"/>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Serilog Example</a:t>
            </a:r>
            <a:endParaRPr/>
          </a:p>
        </p:txBody>
      </p:sp>
      <p:sp>
        <p:nvSpPr>
          <p:cNvPr id="137" name="Google Shape;137;p24"/>
          <p:cNvSpPr txBox="1"/>
          <p:nvPr>
            <p:ph idx="4294967295" type="body"/>
          </p:nvPr>
        </p:nvSpPr>
        <p:spPr>
          <a:xfrm>
            <a:off x="5656475" y="1174225"/>
            <a:ext cx="3216300" cy="36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2021-05-05 14:25:27.095 -04:00 [INF] Hello, world!</a:t>
            </a:r>
            <a:endParaRPr sz="1400"/>
          </a:p>
          <a:p>
            <a:pPr indent="0" lvl="0" marL="0" rtl="0" algn="l">
              <a:spcBef>
                <a:spcPts val="1200"/>
              </a:spcBef>
              <a:spcAft>
                <a:spcPts val="0"/>
              </a:spcAft>
              <a:buClr>
                <a:schemeClr val="dk1"/>
              </a:buClr>
              <a:buSzPts val="1100"/>
              <a:buFont typeface="Arial"/>
              <a:buNone/>
            </a:pPr>
            <a:r>
              <a:rPr lang="en" sz="1400"/>
              <a:t>2021-05-05 14:25:27.126 -04:00 [DBG] Dividing 10 by 0</a:t>
            </a:r>
            <a:endParaRPr sz="1400"/>
          </a:p>
          <a:p>
            <a:pPr indent="0" lvl="0" marL="0" rtl="0" algn="l">
              <a:spcBef>
                <a:spcPts val="1200"/>
              </a:spcBef>
              <a:spcAft>
                <a:spcPts val="0"/>
              </a:spcAft>
              <a:buClr>
                <a:schemeClr val="dk1"/>
              </a:buClr>
              <a:buSzPts val="1100"/>
              <a:buFont typeface="Arial"/>
              <a:buNone/>
            </a:pPr>
            <a:r>
              <a:rPr lang="en" sz="1400"/>
              <a:t>2021-05-05 14:25:27.128 -04:00 [ERR] Something went wrong</a:t>
            </a:r>
            <a:endParaRPr sz="1400"/>
          </a:p>
          <a:p>
            <a:pPr indent="0" lvl="0" marL="0" rtl="0" algn="l">
              <a:spcBef>
                <a:spcPts val="1200"/>
              </a:spcBef>
              <a:spcAft>
                <a:spcPts val="1200"/>
              </a:spcAft>
              <a:buNone/>
            </a:pPr>
            <a:r>
              <a:rPr lang="en" sz="1400"/>
              <a:t>System.DivideByZeroException: Attempted to divide by zero. at UI.UI.Main(String[] args) in /home/dione/lang/dotNET/Ruffner-Garrett-P0/App/UI/UI.cs:line 20</a:t>
            </a:r>
            <a:endParaRPr/>
          </a:p>
        </p:txBody>
      </p:sp>
      <p:pic>
        <p:nvPicPr>
          <p:cNvPr id="138" name="Google Shape;138;p24"/>
          <p:cNvPicPr preferRelativeResize="0"/>
          <p:nvPr/>
        </p:nvPicPr>
        <p:blipFill>
          <a:blip r:embed="rId3">
            <a:alphaModFix/>
          </a:blip>
          <a:stretch>
            <a:fillRect/>
          </a:stretch>
        </p:blipFill>
        <p:spPr>
          <a:xfrm>
            <a:off x="0" y="-12"/>
            <a:ext cx="5509999" cy="5299876"/>
          </a:xfrm>
          <a:prstGeom prst="rect">
            <a:avLst/>
          </a:prstGeom>
          <a:noFill/>
          <a:ln>
            <a:noFill/>
          </a:ln>
        </p:spPr>
      </p:pic>
      <p:sp>
        <p:nvSpPr>
          <p:cNvPr id="139" name="Google Shape;139;p24"/>
          <p:cNvSpPr txBox="1"/>
          <p:nvPr/>
        </p:nvSpPr>
        <p:spPr>
          <a:xfrm>
            <a:off x="5602825" y="774025"/>
            <a:ext cx="36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Example Output:</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Configuration Options</a:t>
            </a:r>
            <a:endParaRPr/>
          </a:p>
        </p:txBody>
      </p:sp>
      <p:sp>
        <p:nvSpPr>
          <p:cNvPr id="145" name="Google Shape;145;p25"/>
          <p:cNvSpPr txBox="1"/>
          <p:nvPr/>
        </p:nvSpPr>
        <p:spPr>
          <a:xfrm>
            <a:off x="216475" y="852750"/>
            <a:ext cx="4012800" cy="338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Bare minimum configuration:</a:t>
            </a:r>
            <a:endParaRPr>
              <a:latin typeface="Roboto"/>
              <a:ea typeface="Roboto"/>
              <a:cs typeface="Roboto"/>
              <a:sym typeface="Roboto"/>
            </a:endParaRPr>
          </a:p>
          <a:p>
            <a:pPr indent="0" lvl="0" marL="152400" marR="152400" rtl="0" algn="l">
              <a:lnSpc>
                <a:spcPct val="145000"/>
              </a:lnSpc>
              <a:spcBef>
                <a:spcPts val="0"/>
              </a:spcBef>
              <a:spcAft>
                <a:spcPts val="0"/>
              </a:spcAft>
              <a:buNone/>
            </a:pPr>
            <a:r>
              <a:rPr lang="en" sz="1200">
                <a:solidFill>
                  <a:srgbClr val="111111"/>
                </a:solidFill>
                <a:latin typeface="Courier New"/>
                <a:ea typeface="Courier New"/>
                <a:cs typeface="Courier New"/>
                <a:sym typeface="Courier New"/>
              </a:rPr>
              <a:t>Log.Logger = new LoggerConfiguration()</a:t>
            </a:r>
            <a:endParaRPr sz="1200">
              <a:solidFill>
                <a:srgbClr val="111111"/>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1200">
                <a:solidFill>
                  <a:srgbClr val="161616"/>
                </a:solidFill>
                <a:latin typeface="Courier New"/>
                <a:ea typeface="Courier New"/>
                <a:cs typeface="Courier New"/>
                <a:sym typeface="Courier New"/>
              </a:rPr>
              <a:t>.WriteTo.Console()</a:t>
            </a:r>
            <a:endParaRPr sz="1200">
              <a:solidFill>
                <a:srgbClr val="161616"/>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1200">
                <a:solidFill>
                  <a:srgbClr val="161616"/>
                </a:solidFill>
                <a:latin typeface="Courier New"/>
                <a:ea typeface="Courier New"/>
                <a:cs typeface="Courier New"/>
                <a:sym typeface="Courier New"/>
              </a:rPr>
              <a:t>.CreateLogger();</a:t>
            </a:r>
            <a:endParaRPr sz="1200">
              <a:solidFill>
                <a:srgbClr val="161616"/>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More suitable configuration:</a:t>
            </a:r>
            <a:endParaRPr sz="1200">
              <a:latin typeface="Courier New"/>
              <a:ea typeface="Courier New"/>
              <a:cs typeface="Courier New"/>
              <a:sym typeface="Courier New"/>
            </a:endParaRPr>
          </a:p>
          <a:p>
            <a:pPr indent="0" lvl="0" marL="0" rtl="0" algn="l">
              <a:spcBef>
                <a:spcPts val="0"/>
              </a:spcBef>
              <a:spcAft>
                <a:spcPts val="0"/>
              </a:spcAft>
              <a:buNone/>
            </a:pPr>
            <a:r>
              <a:rPr lang="en" sz="1200">
                <a:solidFill>
                  <a:srgbClr val="111111"/>
                </a:solidFill>
                <a:latin typeface="Courier New"/>
                <a:ea typeface="Courier New"/>
                <a:cs typeface="Courier New"/>
                <a:sym typeface="Courier New"/>
              </a:rPr>
              <a:t>Log.Logger = new LoggerConfiguration()</a:t>
            </a:r>
            <a:endParaRPr sz="1200">
              <a:solidFill>
                <a:srgbClr val="111111"/>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111111"/>
                </a:solidFill>
                <a:latin typeface="Courier New"/>
                <a:ea typeface="Courier New"/>
                <a:cs typeface="Courier New"/>
                <a:sym typeface="Courier New"/>
              </a:rPr>
              <a:t>.MinimumLevel.Debug()</a:t>
            </a:r>
            <a:endParaRPr sz="1200">
              <a:solidFill>
                <a:srgbClr val="111111"/>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111111"/>
                </a:solidFill>
                <a:latin typeface="Courier New"/>
                <a:ea typeface="Courier New"/>
                <a:cs typeface="Courier New"/>
                <a:sym typeface="Courier New"/>
              </a:rPr>
              <a:t>.WriteTo.Console()</a:t>
            </a:r>
            <a:endParaRPr sz="1200">
              <a:solidFill>
                <a:srgbClr val="111111"/>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111111"/>
                </a:solidFill>
                <a:latin typeface="Courier New"/>
                <a:ea typeface="Courier New"/>
                <a:cs typeface="Courier New"/>
                <a:sym typeface="Courier New"/>
              </a:rPr>
              <a:t>.WriteTo.File("</a:t>
            </a:r>
            <a:r>
              <a:rPr lang="en" sz="1200">
                <a:solidFill>
                  <a:srgbClr val="111111"/>
                </a:solidFill>
                <a:highlight>
                  <a:srgbClr val="D9D9D9"/>
                </a:highlight>
                <a:latin typeface="Courier New"/>
                <a:ea typeface="Courier New"/>
                <a:cs typeface="Courier New"/>
                <a:sym typeface="Courier New"/>
              </a:rPr>
              <a:t>logs/myapp.txt</a:t>
            </a:r>
            <a:r>
              <a:rPr lang="en" sz="1200">
                <a:solidFill>
                  <a:srgbClr val="111111"/>
                </a:solidFill>
                <a:latin typeface="Courier New"/>
                <a:ea typeface="Courier New"/>
                <a:cs typeface="Courier New"/>
                <a:sym typeface="Courier New"/>
              </a:rPr>
              <a:t>", rollingInterval: RollingInterval.Day)</a:t>
            </a:r>
            <a:endParaRPr sz="1200">
              <a:solidFill>
                <a:srgbClr val="111111"/>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111111"/>
                </a:solidFill>
                <a:latin typeface="Courier New"/>
                <a:ea typeface="Courier New"/>
                <a:cs typeface="Courier New"/>
                <a:sym typeface="Courier New"/>
              </a:rPr>
              <a:t>.CreateLogger();</a:t>
            </a:r>
            <a:endParaRPr sz="1200">
              <a:solidFill>
                <a:srgbClr val="111111"/>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25"/>
          <p:cNvSpPr txBox="1"/>
          <p:nvPr/>
        </p:nvSpPr>
        <p:spPr>
          <a:xfrm>
            <a:off x="4312275" y="946375"/>
            <a:ext cx="4644300" cy="28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highlight>
                  <a:schemeClr val="accent6"/>
                </a:highlight>
                <a:latin typeface="Courier New"/>
                <a:ea typeface="Courier New"/>
                <a:cs typeface="Courier New"/>
                <a:sym typeface="Courier New"/>
              </a:rPr>
              <a:t>dotnet add package Serilog</a:t>
            </a:r>
            <a:endParaRPr b="1">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highlight>
                  <a:schemeClr val="accent6"/>
                </a:highlight>
                <a:latin typeface="Courier New"/>
                <a:ea typeface="Courier New"/>
                <a:cs typeface="Courier New"/>
                <a:sym typeface="Courier New"/>
              </a:rPr>
              <a:t>dotnet add package Serilog.Sinks.Console</a:t>
            </a:r>
            <a:endParaRPr b="1">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marR="152400" rtl="0" algn="l">
              <a:lnSpc>
                <a:spcPct val="145000"/>
              </a:lnSpc>
              <a:spcBef>
                <a:spcPts val="0"/>
              </a:spcBef>
              <a:spcAft>
                <a:spcPts val="0"/>
              </a:spcAft>
              <a:buNone/>
            </a:pPr>
            <a:r>
              <a:rPr b="1" lang="en">
                <a:solidFill>
                  <a:srgbClr val="161616"/>
                </a:solidFill>
                <a:highlight>
                  <a:schemeClr val="accent6"/>
                </a:highlight>
                <a:latin typeface="Courier New"/>
                <a:ea typeface="Courier New"/>
                <a:cs typeface="Courier New"/>
                <a:sym typeface="Courier New"/>
              </a:rPr>
              <a:t>dotnet add package Serilog.Sinks.File</a:t>
            </a:r>
            <a:endParaRPr b="1">
              <a:solidFill>
                <a:srgbClr val="161616"/>
              </a:solidFill>
              <a:highlight>
                <a:schemeClr val="accent6"/>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en" sz="1200">
                <a:solidFill>
                  <a:srgbClr val="161616"/>
                </a:solidFill>
              </a:rPr>
              <a:t>This Logger will write logs to </a:t>
            </a:r>
            <a:r>
              <a:rPr b="1" lang="en" sz="1200">
                <a:solidFill>
                  <a:srgbClr val="161616"/>
                </a:solidFill>
              </a:rPr>
              <a:t>both</a:t>
            </a:r>
            <a:r>
              <a:rPr lang="en" sz="1200">
                <a:solidFill>
                  <a:srgbClr val="161616"/>
                </a:solidFill>
              </a:rPr>
              <a:t> the </a:t>
            </a:r>
            <a:r>
              <a:rPr b="1" lang="en" sz="1200">
                <a:solidFill>
                  <a:srgbClr val="161616"/>
                </a:solidFill>
              </a:rPr>
              <a:t>console</a:t>
            </a:r>
            <a:r>
              <a:rPr lang="en" sz="1200">
                <a:solidFill>
                  <a:srgbClr val="161616"/>
                </a:solidFill>
              </a:rPr>
              <a:t> and the log file located at </a:t>
            </a:r>
            <a:r>
              <a:rPr b="1" lang="en" sz="1200">
                <a:solidFill>
                  <a:srgbClr val="161616"/>
                </a:solidFill>
              </a:rPr>
              <a:t>logs/myapp.txt</a:t>
            </a:r>
            <a:endParaRPr b="1" sz="1200">
              <a:solidFill>
                <a:srgbClr val="161616"/>
              </a:solidFill>
            </a:endParaRPr>
          </a:p>
          <a:p>
            <a:pPr indent="0" lvl="0" marL="0" marR="152400" rtl="0" algn="l">
              <a:lnSpc>
                <a:spcPct val="145000"/>
              </a:lnSpc>
              <a:spcBef>
                <a:spcPts val="0"/>
              </a:spcBef>
              <a:spcAft>
                <a:spcPts val="0"/>
              </a:spcAft>
              <a:buNone/>
            </a:pPr>
            <a:r>
              <a:t/>
            </a:r>
            <a:endParaRPr sz="1200">
              <a:solidFill>
                <a:srgbClr val="161616"/>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Configuration</a:t>
            </a:r>
            <a:endParaRPr/>
          </a:p>
        </p:txBody>
      </p:sp>
      <p:sp>
        <p:nvSpPr>
          <p:cNvPr id="152" name="Google Shape;152;p26"/>
          <p:cNvSpPr txBox="1"/>
          <p:nvPr/>
        </p:nvSpPr>
        <p:spPr>
          <a:xfrm>
            <a:off x="133650" y="718825"/>
            <a:ext cx="88767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Note: The Serilog package must be added to every project it is used 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The Log object is global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Multiple Log objects can be created and used independently if required.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Sinks: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Think of log entries like water. Each sink is a place for the logs to go.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XML &lt;appSettings&gt; configuration:  </a:t>
            </a:r>
            <a:r>
              <a:rPr lang="en" u="sng">
                <a:solidFill>
                  <a:schemeClr val="hlink"/>
                </a:solidFill>
                <a:latin typeface="Roboto"/>
                <a:ea typeface="Roboto"/>
                <a:cs typeface="Roboto"/>
                <a:sym typeface="Roboto"/>
                <a:hlinkClick r:id="rId3"/>
              </a:rPr>
              <a:t>Github Readme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Courier New"/>
                <a:ea typeface="Courier New"/>
                <a:cs typeface="Courier New"/>
                <a:sym typeface="Courier New"/>
              </a:rPr>
              <a:t>Install-Package Serilog.Settings.AppSettings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Roboto"/>
                <a:ea typeface="Roboto"/>
                <a:cs typeface="Roboto"/>
                <a:sym typeface="Roboto"/>
              </a:rPr>
              <a:t>An App.config or Web.config file can be defined using xml to load configuration options for Serilog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JSON appsettings.json configuration: </a:t>
            </a:r>
            <a:r>
              <a:rPr lang="en" u="sng">
                <a:solidFill>
                  <a:schemeClr val="hlink"/>
                </a:solidFill>
                <a:latin typeface="Roboto"/>
                <a:ea typeface="Roboto"/>
                <a:cs typeface="Roboto"/>
                <a:sym typeface="Roboto"/>
                <a:hlinkClick r:id="rId4"/>
              </a:rPr>
              <a:t>Github Readme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Courier New"/>
                <a:ea typeface="Courier New"/>
                <a:cs typeface="Courier New"/>
                <a:sym typeface="Courier New"/>
              </a:rPr>
              <a:t>Install-Package Serilog.Settings.Configuration</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var configuration = new ConfigurationBuilder()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.AddJsonFile("appsettings.json")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.Build();</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var logger = new LoggerConfiguration()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.ReadFrom.Configuration(configuration)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.CreateLogger();</a:t>
            </a:r>
            <a:endParaRPr>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Demo Time!</a:t>
            </a:r>
            <a:endParaRPr/>
          </a:p>
        </p:txBody>
      </p:sp>
      <p:sp>
        <p:nvSpPr>
          <p:cNvPr id="158" name="Google Shape;158;p27"/>
          <p:cNvSpPr txBox="1"/>
          <p:nvPr>
            <p:ph idx="2" type="body"/>
          </p:nvPr>
        </p:nvSpPr>
        <p:spPr>
          <a:xfrm>
            <a:off x="4858375" y="306125"/>
            <a:ext cx="4125600" cy="4330500"/>
          </a:xfrm>
          <a:prstGeom prst="rect">
            <a:avLst/>
          </a:prstGeom>
          <a:noFill/>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n" sz="7000"/>
              <a:t>One last config option:</a:t>
            </a:r>
            <a:endParaRPr sz="7000"/>
          </a:p>
          <a:p>
            <a:pPr indent="0" lvl="0" marL="0" rtl="0" algn="l">
              <a:spcBef>
                <a:spcPts val="1200"/>
              </a:spcBef>
              <a:spcAft>
                <a:spcPts val="0"/>
              </a:spcAft>
              <a:buNone/>
            </a:pPr>
            <a:r>
              <a:rPr lang="en" sz="7000">
                <a:solidFill>
                  <a:srgbClr val="F7F7F9"/>
                </a:solidFill>
              </a:rPr>
              <a:t>.MinimumLevel.Information()</a:t>
            </a:r>
            <a:endParaRPr sz="7000">
              <a:solidFill>
                <a:srgbClr val="F7F7F9"/>
              </a:solidFill>
            </a:endParaRPr>
          </a:p>
          <a:p>
            <a:pPr indent="0" lvl="0" marL="0" rtl="0" algn="l">
              <a:spcBef>
                <a:spcPts val="1200"/>
              </a:spcBef>
              <a:spcAft>
                <a:spcPts val="0"/>
              </a:spcAft>
              <a:buNone/>
            </a:pPr>
            <a:r>
              <a:rPr lang="en" sz="7000">
                <a:solidFill>
                  <a:srgbClr val="F7F7F9"/>
                </a:solidFill>
              </a:rPr>
              <a:t>You might want to increase the logging level of a logger to diagnose or debug a problem. The default level for all loggers is Inherit, and the default level for the root logger is Info.</a:t>
            </a:r>
            <a:endParaRPr sz="7000">
              <a:solidFill>
                <a:srgbClr val="F7F7F9"/>
              </a:solidFill>
            </a:endParaRPr>
          </a:p>
          <a:p>
            <a:pPr indent="0" lvl="0" marL="0" rtl="0" algn="l">
              <a:spcBef>
                <a:spcPts val="1200"/>
              </a:spcBef>
              <a:spcAft>
                <a:spcPts val="0"/>
              </a:spcAft>
              <a:buNone/>
            </a:pPr>
            <a:r>
              <a:rPr lang="en" sz="7000">
                <a:solidFill>
                  <a:srgbClr val="F7F7F9"/>
                </a:solidFill>
              </a:rPr>
              <a:t>Do not turn on Debug or higher logging in </a:t>
            </a:r>
            <a:r>
              <a:rPr lang="en" sz="7000">
                <a:solidFill>
                  <a:srgbClr val="F7F7F9"/>
                </a:solidFill>
              </a:rPr>
              <a:t>production</a:t>
            </a:r>
            <a:r>
              <a:rPr lang="en" sz="7000">
                <a:solidFill>
                  <a:srgbClr val="F7F7F9"/>
                </a:solidFill>
              </a:rPr>
              <a:t> code. Turning on this excessive logging for high volume module like system, query, or exec can rapidly flood your system and cause issues at runtime.</a:t>
            </a:r>
            <a:endParaRPr sz="7000">
              <a:solidFill>
                <a:srgbClr val="F7F7F9"/>
              </a:solidFill>
            </a:endParaRPr>
          </a:p>
          <a:p>
            <a:pPr indent="0" lvl="0" marL="0" rtl="0" algn="l">
              <a:spcBef>
                <a:spcPts val="1200"/>
              </a:spcBef>
              <a:spcAft>
                <a:spcPts val="0"/>
              </a:spcAft>
              <a:buNone/>
            </a:pPr>
            <a:r>
              <a:t/>
            </a:r>
            <a:endParaRPr>
              <a:solidFill>
                <a:srgbClr val="C9D1D9"/>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Integration</a:t>
            </a:r>
            <a:endParaRPr/>
          </a:p>
        </p:txBody>
      </p:sp>
      <p:sp>
        <p:nvSpPr>
          <p:cNvPr id="164" name="Google Shape;164;p28"/>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All of .NET</a:t>
            </a:r>
            <a:endParaRPr/>
          </a:p>
        </p:txBody>
      </p:sp>
      <p:sp>
        <p:nvSpPr>
          <p:cNvPr id="165" name="Google Shape;165;p28"/>
          <p:cNvSpPr txBox="1"/>
          <p:nvPr>
            <p:ph idx="2" type="body"/>
          </p:nvPr>
        </p:nvSpPr>
        <p:spPr>
          <a:xfrm>
            <a:off x="4731300" y="724200"/>
            <a:ext cx="41856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SzPts val="2100"/>
              <a:buChar char="●"/>
            </a:pPr>
            <a:r>
              <a:rPr lang="en" sz="2100"/>
              <a:t>Many Different Sinks</a:t>
            </a:r>
            <a:endParaRPr sz="2100"/>
          </a:p>
          <a:p>
            <a:pPr indent="-336550" lvl="1" marL="914400" rtl="0" algn="l">
              <a:spcBef>
                <a:spcPts val="0"/>
              </a:spcBef>
              <a:spcAft>
                <a:spcPts val="0"/>
              </a:spcAft>
              <a:buSzPts val="1700"/>
              <a:buChar char="○"/>
            </a:pPr>
            <a:r>
              <a:rPr lang="en" sz="1700"/>
              <a:t>Time-series Databases like InfluxDB are optimized to store time-based events. This means your logging performance will be better and your logs will take less storage space.</a:t>
            </a:r>
            <a:endParaRPr sz="1700"/>
          </a:p>
          <a:p>
            <a:pPr indent="-355600" lvl="0" marL="457200" rtl="0" algn="l">
              <a:spcBef>
                <a:spcPts val="0"/>
              </a:spcBef>
              <a:spcAft>
                <a:spcPts val="0"/>
              </a:spcAft>
              <a:buSzPts val="2000"/>
              <a:buChar char="●"/>
            </a:pPr>
            <a:r>
              <a:rPr lang="en" sz="2000"/>
              <a:t>Javascript</a:t>
            </a:r>
            <a:r>
              <a:rPr lang="en" sz="2000"/>
              <a:t> Support</a:t>
            </a:r>
            <a:endParaRPr sz="2000"/>
          </a:p>
          <a:p>
            <a:pPr indent="-336550" lvl="0" marL="457200" rtl="0" algn="l">
              <a:spcBef>
                <a:spcPts val="0"/>
              </a:spcBef>
              <a:spcAft>
                <a:spcPts val="0"/>
              </a:spcAft>
              <a:buSzPts val="1700"/>
              <a:buChar char="●"/>
            </a:pPr>
            <a:r>
              <a:rPr lang="en" sz="1700"/>
              <a:t>ASP.NET</a:t>
            </a:r>
            <a:endParaRPr sz="1700"/>
          </a:p>
          <a:p>
            <a:pPr indent="-336550" lvl="0" marL="457200" rtl="0" algn="l">
              <a:spcBef>
                <a:spcPts val="0"/>
              </a:spcBef>
              <a:spcAft>
                <a:spcPts val="0"/>
              </a:spcAft>
              <a:buSzPts val="1700"/>
              <a:buChar char="●"/>
            </a:pPr>
            <a:r>
              <a:rPr lang="en" sz="1700"/>
              <a:t>AZURE (Cloud Hosting Services)</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Searchable Solutions</a:t>
            </a:r>
            <a:endParaRPr/>
          </a:p>
        </p:txBody>
      </p:sp>
      <p:sp>
        <p:nvSpPr>
          <p:cNvPr id="171" name="Google Shape;171;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S</a:t>
            </a:r>
            <a:r>
              <a:rPr lang="en" sz="1400"/>
              <a:t>tore, index, add search capabilities and even visualize your logs data.</a:t>
            </a:r>
            <a:endParaRPr sz="1400"/>
          </a:p>
          <a:p>
            <a:pPr indent="0" lvl="0" marL="0" rtl="0" algn="l">
              <a:spcBef>
                <a:spcPts val="1200"/>
              </a:spcBef>
              <a:spcAft>
                <a:spcPts val="0"/>
              </a:spcAft>
              <a:buNone/>
            </a:pPr>
            <a:r>
              <a:rPr lang="en" sz="1400">
                <a:highlight>
                  <a:srgbClr val="FFFFFF"/>
                </a:highlight>
              </a:rPr>
              <a:t>Saving logs to a database doesn't scale</a:t>
            </a:r>
            <a:endParaRPr sz="1400">
              <a:highlight>
                <a:srgbClr val="FFFFFF"/>
              </a:highlight>
            </a:endParaRPr>
          </a:p>
          <a:p>
            <a:pPr indent="0" lvl="0" marL="0" rtl="0" algn="l">
              <a:spcBef>
                <a:spcPts val="1200"/>
              </a:spcBef>
              <a:spcAft>
                <a:spcPts val="0"/>
              </a:spcAft>
              <a:buNone/>
            </a:pPr>
            <a:r>
              <a:rPr lang="en" sz="1400">
                <a:highlight>
                  <a:srgbClr val="FFFFFF"/>
                </a:highlight>
              </a:rPr>
              <a:t>Querying a SQL database for logging data is a terrible idea if aren’t using full-text indexing. It is also an expensive place to save logging data.</a:t>
            </a:r>
            <a:endParaRPr sz="1400"/>
          </a:p>
          <a:p>
            <a:pPr indent="-314325" lvl="0" marL="457200" rtl="0" algn="l">
              <a:spcBef>
                <a:spcPts val="1200"/>
              </a:spcBef>
              <a:spcAft>
                <a:spcPts val="0"/>
              </a:spcAft>
              <a:buSzPts val="1350"/>
              <a:buFont typeface="Arial"/>
              <a:buChar char="●"/>
            </a:pPr>
            <a:r>
              <a:rPr lang="en" sz="1350">
                <a:solidFill>
                  <a:srgbClr val="0274BE"/>
                </a:solidFill>
                <a:highlight>
                  <a:srgbClr val="FFFFFF"/>
                </a:highlight>
                <a:uFill>
                  <a:noFill/>
                </a:uFill>
                <a:latin typeface="Arial"/>
                <a:ea typeface="Arial"/>
                <a:cs typeface="Arial"/>
                <a:sym typeface="Arial"/>
                <a:hlinkClick r:id="rId3">
                  <a:extLst>
                    <a:ext uri="{A12FA001-AC4F-418D-AE19-62706E023703}">
                      <ahyp:hlinkClr val="tx"/>
                    </a:ext>
                  </a:extLst>
                </a:hlinkClick>
              </a:rPr>
              <a:t>Logstash</a:t>
            </a:r>
            <a:r>
              <a:rPr lang="en" sz="1350">
                <a:solidFill>
                  <a:srgbClr val="3A3A3A"/>
                </a:solidFill>
                <a:highlight>
                  <a:srgbClr val="FFFFFF"/>
                </a:highlight>
                <a:latin typeface="Arial"/>
                <a:ea typeface="Arial"/>
                <a:cs typeface="Arial"/>
                <a:sym typeface="Arial"/>
              </a:rPr>
              <a:t> + </a:t>
            </a:r>
            <a:r>
              <a:rPr lang="en" sz="1350">
                <a:solidFill>
                  <a:srgbClr val="0274BE"/>
                </a:solidFill>
                <a:highlight>
                  <a:srgbClr val="FFFFFF"/>
                </a:highlight>
                <a:uFill>
                  <a:noFill/>
                </a:uFill>
                <a:latin typeface="Arial"/>
                <a:ea typeface="Arial"/>
                <a:cs typeface="Arial"/>
                <a:sym typeface="Arial"/>
                <a:hlinkClick r:id="rId4">
                  <a:extLst>
                    <a:ext uri="{A12FA001-AC4F-418D-AE19-62706E023703}">
                      <ahyp:hlinkClr val="tx"/>
                    </a:ext>
                  </a:extLst>
                </a:hlinkClick>
              </a:rPr>
              <a:t>Elastic Search</a:t>
            </a:r>
            <a:r>
              <a:rPr lang="en" sz="1350">
                <a:solidFill>
                  <a:srgbClr val="3A3A3A"/>
                </a:solidFill>
                <a:highlight>
                  <a:srgbClr val="FFFFFF"/>
                </a:highlight>
                <a:latin typeface="Arial"/>
                <a:ea typeface="Arial"/>
                <a:cs typeface="Arial"/>
                <a:sym typeface="Arial"/>
              </a:rPr>
              <a:t> + </a:t>
            </a:r>
            <a:r>
              <a:rPr lang="en" sz="1350">
                <a:solidFill>
                  <a:srgbClr val="0274BE"/>
                </a:solidFill>
                <a:highlight>
                  <a:srgbClr val="FFFFFF"/>
                </a:highlight>
                <a:uFill>
                  <a:noFill/>
                </a:uFill>
                <a:latin typeface="Arial"/>
                <a:ea typeface="Arial"/>
                <a:cs typeface="Arial"/>
                <a:sym typeface="Arial"/>
                <a:hlinkClick r:id="rId5">
                  <a:extLst>
                    <a:ext uri="{A12FA001-AC4F-418D-AE19-62706E023703}">
                      <ahyp:hlinkClr val="tx"/>
                    </a:ext>
                  </a:extLst>
                </a:hlinkClick>
              </a:rPr>
              <a:t>Kibana</a:t>
            </a:r>
            <a:r>
              <a:rPr lang="en" sz="1350">
                <a:solidFill>
                  <a:srgbClr val="3A3A3A"/>
                </a:solidFill>
                <a:highlight>
                  <a:srgbClr val="FFFFFF"/>
                </a:highlight>
                <a:latin typeface="Arial"/>
                <a:ea typeface="Arial"/>
                <a:cs typeface="Arial"/>
                <a:sym typeface="Arial"/>
              </a:rPr>
              <a:t> (The “Elastic Stack”)</a:t>
            </a:r>
            <a:endParaRPr sz="1350">
              <a:solidFill>
                <a:srgbClr val="3A3A3A"/>
              </a:solidFill>
              <a:highlight>
                <a:srgbClr val="FFFFFF"/>
              </a:highlight>
              <a:latin typeface="Arial"/>
              <a:ea typeface="Arial"/>
              <a:cs typeface="Arial"/>
              <a:sym typeface="Arial"/>
            </a:endParaRPr>
          </a:p>
          <a:p>
            <a:pPr indent="-314325" lvl="1" marL="914400" rtl="0" algn="l">
              <a:spcBef>
                <a:spcPts val="0"/>
              </a:spcBef>
              <a:spcAft>
                <a:spcPts val="0"/>
              </a:spcAft>
              <a:buClr>
                <a:srgbClr val="3A3A3A"/>
              </a:buClr>
              <a:buSzPts val="1350"/>
              <a:buFont typeface="Arial"/>
              <a:buChar char="○"/>
            </a:pPr>
            <a:r>
              <a:rPr lang="en" sz="1350">
                <a:solidFill>
                  <a:srgbClr val="3A3A3A"/>
                </a:solidFill>
                <a:highlight>
                  <a:srgbClr val="FFFFFF"/>
                </a:highlight>
                <a:latin typeface="Arial"/>
                <a:ea typeface="Arial"/>
                <a:cs typeface="Arial"/>
                <a:sym typeface="Arial"/>
              </a:rPr>
              <a:t>Available on Linux, Macos, and Windows!</a:t>
            </a:r>
            <a:endParaRPr sz="1350">
              <a:solidFill>
                <a:srgbClr val="3A3A3A"/>
              </a:solidFill>
              <a:highlight>
                <a:srgbClr val="FFFFFF"/>
              </a:highlight>
              <a:latin typeface="Arial"/>
              <a:ea typeface="Arial"/>
              <a:cs typeface="Arial"/>
              <a:sym typeface="Arial"/>
            </a:endParaRPr>
          </a:p>
          <a:p>
            <a:pPr indent="-314325" lvl="1" marL="914400" rtl="0" algn="l">
              <a:spcBef>
                <a:spcPts val="0"/>
              </a:spcBef>
              <a:spcAft>
                <a:spcPts val="0"/>
              </a:spcAft>
              <a:buClr>
                <a:srgbClr val="3A3A3A"/>
              </a:buClr>
              <a:buSzPts val="1350"/>
              <a:buFont typeface="Arial"/>
              <a:buChar char="○"/>
            </a:pPr>
            <a:r>
              <a:rPr lang="en" sz="1350">
                <a:solidFill>
                  <a:srgbClr val="3A3A3A"/>
                </a:solidFill>
                <a:highlight>
                  <a:srgbClr val="FFFFFF"/>
                </a:highlight>
                <a:latin typeface="Arial"/>
                <a:ea typeface="Arial"/>
                <a:cs typeface="Arial"/>
                <a:sym typeface="Arial"/>
              </a:rPr>
              <a:t>Logstash - Server side data storage solution</a:t>
            </a:r>
            <a:endParaRPr sz="1350">
              <a:solidFill>
                <a:srgbClr val="3A3A3A"/>
              </a:solidFill>
              <a:highlight>
                <a:srgbClr val="FFFFFF"/>
              </a:highlight>
              <a:latin typeface="Arial"/>
              <a:ea typeface="Arial"/>
              <a:cs typeface="Arial"/>
              <a:sym typeface="Arial"/>
            </a:endParaRPr>
          </a:p>
          <a:p>
            <a:pPr indent="-314325" lvl="1" marL="914400" rtl="0" algn="l">
              <a:spcBef>
                <a:spcPts val="0"/>
              </a:spcBef>
              <a:spcAft>
                <a:spcPts val="0"/>
              </a:spcAft>
              <a:buClr>
                <a:srgbClr val="3A3A3A"/>
              </a:buClr>
              <a:buSzPts val="1350"/>
              <a:buFont typeface="Arial"/>
              <a:buChar char="○"/>
            </a:pPr>
            <a:r>
              <a:rPr lang="en" sz="1350">
                <a:solidFill>
                  <a:srgbClr val="3A3A3A"/>
                </a:solidFill>
                <a:highlight>
                  <a:srgbClr val="FFFFFF"/>
                </a:highlight>
                <a:latin typeface="Arial"/>
                <a:ea typeface="Arial"/>
                <a:cs typeface="Arial"/>
                <a:sym typeface="Arial"/>
              </a:rPr>
              <a:t>Elastic Search - Search and </a:t>
            </a:r>
            <a:r>
              <a:rPr lang="en" sz="1350">
                <a:solidFill>
                  <a:srgbClr val="3A3A3A"/>
                </a:solidFill>
                <a:highlight>
                  <a:srgbClr val="FFFFFF"/>
                </a:highlight>
                <a:latin typeface="Arial"/>
                <a:ea typeface="Arial"/>
                <a:cs typeface="Arial"/>
                <a:sym typeface="Arial"/>
              </a:rPr>
              <a:t>analyze</a:t>
            </a:r>
            <a:r>
              <a:rPr lang="en" sz="1350">
                <a:solidFill>
                  <a:srgbClr val="3A3A3A"/>
                </a:solidFill>
                <a:highlight>
                  <a:srgbClr val="FFFFFF"/>
                </a:highlight>
                <a:latin typeface="Arial"/>
                <a:ea typeface="Arial"/>
                <a:cs typeface="Arial"/>
                <a:sym typeface="Arial"/>
              </a:rPr>
              <a:t> structured logs</a:t>
            </a:r>
            <a:endParaRPr sz="1350">
              <a:solidFill>
                <a:srgbClr val="3A3A3A"/>
              </a:solidFill>
              <a:highlight>
                <a:srgbClr val="FFFFFF"/>
              </a:highlight>
              <a:latin typeface="Arial"/>
              <a:ea typeface="Arial"/>
              <a:cs typeface="Arial"/>
              <a:sym typeface="Arial"/>
            </a:endParaRPr>
          </a:p>
          <a:p>
            <a:pPr indent="-314325" lvl="1" marL="914400" rtl="0" algn="l">
              <a:spcBef>
                <a:spcPts val="0"/>
              </a:spcBef>
              <a:spcAft>
                <a:spcPts val="0"/>
              </a:spcAft>
              <a:buClr>
                <a:srgbClr val="3A3A3A"/>
              </a:buClr>
              <a:buSzPts val="1350"/>
              <a:buFont typeface="Arial"/>
              <a:buChar char="○"/>
            </a:pPr>
            <a:r>
              <a:rPr lang="en" sz="1350">
                <a:solidFill>
                  <a:srgbClr val="3A3A3A"/>
                </a:solidFill>
                <a:highlight>
                  <a:srgbClr val="FFFFFF"/>
                </a:highlight>
                <a:latin typeface="Arial"/>
                <a:ea typeface="Arial"/>
                <a:cs typeface="Arial"/>
                <a:sym typeface="Arial"/>
              </a:rPr>
              <a:t>Kibana - Data visualization suite</a:t>
            </a:r>
            <a:endParaRPr sz="1350">
              <a:solidFill>
                <a:schemeClr val="dk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Nlog vs Serilog</a:t>
            </a:r>
            <a:endParaRPr/>
          </a:p>
        </p:txBody>
      </p:sp>
      <p:sp>
        <p:nvSpPr>
          <p:cNvPr id="177" name="Google Shape;177;p30"/>
          <p:cNvSpPr txBox="1"/>
          <p:nvPr>
            <p:ph idx="1" type="body"/>
          </p:nvPr>
        </p:nvSpPr>
        <p:spPr>
          <a:xfrm>
            <a:off x="460950" y="189995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can use both json, XML, and C# configurations. </a:t>
            </a:r>
            <a:endParaRPr/>
          </a:p>
          <a:p>
            <a:pPr indent="0" lvl="0" marL="0" rtl="0" algn="l">
              <a:spcBef>
                <a:spcPts val="1200"/>
              </a:spcBef>
              <a:spcAft>
                <a:spcPts val="0"/>
              </a:spcAft>
              <a:buNone/>
            </a:pPr>
            <a:r>
              <a:rPr lang="en"/>
              <a:t>We will focus on C# configuration for our </a:t>
            </a:r>
            <a:r>
              <a:rPr lang="en"/>
              <a:t>comparison.</a:t>
            </a:r>
            <a:endParaRPr/>
          </a:p>
          <a:p>
            <a:pPr indent="0" lvl="0" marL="0" rtl="0" algn="l">
              <a:spcBef>
                <a:spcPts val="1200"/>
              </a:spcBef>
              <a:spcAft>
                <a:spcPts val="0"/>
              </a:spcAft>
              <a:buNone/>
            </a:pPr>
            <a:r>
              <a:rPr lang="en"/>
              <a:t>Serilog has a much cleaner C# configuration api (as shown in the next slide)</a:t>
            </a:r>
            <a:endParaRPr/>
          </a:p>
          <a:p>
            <a:pPr indent="0" lvl="0" marL="0" rtl="0" algn="l">
              <a:spcBef>
                <a:spcPts val="1200"/>
              </a:spcBef>
              <a:spcAft>
                <a:spcPts val="0"/>
              </a:spcAft>
              <a:buNone/>
            </a:pPr>
            <a:r>
              <a:rPr lang="en"/>
              <a:t>Both Serilog and Nlog can write logs to many different locations(Console, File, DB, email etc.)</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Serilog                              vs                  Nlog</a:t>
            </a:r>
            <a:endParaRPr/>
          </a:p>
        </p:txBody>
      </p:sp>
      <p:sp>
        <p:nvSpPr>
          <p:cNvPr id="183" name="Google Shape;183;p31"/>
          <p:cNvSpPr txBox="1"/>
          <p:nvPr/>
        </p:nvSpPr>
        <p:spPr>
          <a:xfrm>
            <a:off x="142100" y="852550"/>
            <a:ext cx="3385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 Log.Logger = new LoggerConfiguration()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.MinimumLevel.Verbose()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.WriteTo.Console()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.WriteTo.File("logs\\Serilog..log”</a:t>
            </a:r>
            <a:endParaRPr>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 rollingInterval: RollingInterval.Day)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.CreateLogger();</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self logging setting</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Serilog.Debugging.SelfLog.Enable(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msg =&gt; File.AppendAllText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("logs\\serilog_internallog.log",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msg, Encoding.UTF8));</a:t>
            </a:r>
            <a:endParaRPr>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
        <p:nvSpPr>
          <p:cNvPr id="184" name="Google Shape;184;p31"/>
          <p:cNvSpPr txBox="1"/>
          <p:nvPr/>
        </p:nvSpPr>
        <p:spPr>
          <a:xfrm>
            <a:off x="3468700" y="693725"/>
            <a:ext cx="58008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var config = new NLog.Config.LoggingConfiguration();</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Targets where to log to: File and Console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var logfile = new NLog.Targets.FileTarget("logfile") { FileName = "${basedir}/logs/Nlog.${shortdate}.log", Layout = "${longdate} ${logger} ${uppercase:${level}} ${message}", Encoding = Encoding.UTF8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var logconsole = new NLog.Targets.ConsoleTarget("logconsole") { Layout = "${longdate} ${logger} ${uppercase:${level}} ${message}"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Rules for mapping loggers to targets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config.AddRule(LogLevel.Trace, LogLevel.Fatal, logconsole);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config.AddRule(LogLevel.Trace, LogLevel.Fatal, logfile);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Apply config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LogManager.Configuration = config;</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Logger nlogLogger = NLog.Web.NLogBuilder.ConfigureNLog(LogManager.Configuration).GetCurrentClassLogger();</a:t>
            </a:r>
            <a:endParaRPr sz="1200">
              <a:latin typeface="Courier New"/>
              <a:ea typeface="Courier New"/>
              <a:cs typeface="Courier New"/>
              <a:sym typeface="Courier New"/>
            </a:endParaRPr>
          </a:p>
        </p:txBody>
      </p:sp>
      <p:cxnSp>
        <p:nvCxnSpPr>
          <p:cNvPr id="185" name="Google Shape;185;p31"/>
          <p:cNvCxnSpPr/>
          <p:nvPr/>
        </p:nvCxnSpPr>
        <p:spPr>
          <a:xfrm>
            <a:off x="3552275" y="802400"/>
            <a:ext cx="5290800" cy="4128900"/>
          </a:xfrm>
          <a:prstGeom prst="straightConnector1">
            <a:avLst/>
          </a:prstGeom>
          <a:noFill/>
          <a:ln cap="flat" cmpd="sng" w="28575">
            <a:solidFill>
              <a:srgbClr val="DD1144"/>
            </a:solidFill>
            <a:prstDash val="solid"/>
            <a:round/>
            <a:headEnd len="med" w="med" type="none"/>
            <a:tailEnd len="med" w="med" type="none"/>
          </a:ln>
        </p:spPr>
      </p:cxnSp>
      <p:cxnSp>
        <p:nvCxnSpPr>
          <p:cNvPr id="186" name="Google Shape;186;p31"/>
          <p:cNvCxnSpPr/>
          <p:nvPr/>
        </p:nvCxnSpPr>
        <p:spPr>
          <a:xfrm flipH="1" rot="10800000">
            <a:off x="3585725" y="869150"/>
            <a:ext cx="5040000" cy="4112400"/>
          </a:xfrm>
          <a:prstGeom prst="straightConnector1">
            <a:avLst/>
          </a:prstGeom>
          <a:noFill/>
          <a:ln cap="flat" cmpd="sng" w="28575">
            <a:solidFill>
              <a:srgbClr val="DD1144"/>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37450"/>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1500"/>
              </a:spcBef>
              <a:spcAft>
                <a:spcPts val="1500"/>
              </a:spcAft>
              <a:buClr>
                <a:schemeClr val="dk1"/>
              </a:buClr>
              <a:buSzPts val="1100"/>
              <a:buFont typeface="Arial"/>
              <a:buNone/>
            </a:pPr>
            <a:r>
              <a:rPr lang="en" sz="4400"/>
              <a:t>What Is Logging?</a:t>
            </a:r>
            <a:endParaRPr sz="4400"/>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None/>
            </a:pPr>
            <a:r>
              <a:rPr lang="en" sz="1500">
                <a:solidFill>
                  <a:srgbClr val="71747A"/>
                </a:solidFill>
                <a:highlight>
                  <a:srgbClr val="FFFFFF"/>
                </a:highlight>
                <a:latin typeface="Roboto"/>
                <a:ea typeface="Roboto"/>
                <a:cs typeface="Roboto"/>
                <a:sym typeface="Roboto"/>
              </a:rPr>
              <a:t>Logging is essential for a software development project, but it’s often disregarded until the program crashes. Logging serves numerous purposes including root cause analysis, bug analysis, and even performance reviews for the application. With </a:t>
            </a:r>
            <a:r>
              <a:rPr lang="en" sz="1500">
                <a:solidFill>
                  <a:srgbClr val="71747A"/>
                </a:solidFill>
                <a:highlight>
                  <a:srgbClr val="FFFFFF"/>
                </a:highlight>
              </a:rPr>
              <a:t>Serilog</a:t>
            </a:r>
            <a:r>
              <a:rPr lang="en" sz="1500">
                <a:solidFill>
                  <a:srgbClr val="71747A"/>
                </a:solidFill>
                <a:highlight>
                  <a:srgbClr val="FFFFFF"/>
                </a:highlight>
                <a:latin typeface="Roboto"/>
                <a:ea typeface="Roboto"/>
                <a:cs typeface="Roboto"/>
                <a:sym typeface="Roboto"/>
              </a:rPr>
              <a:t>, the programmer can log to several locations and not just a flat file. </a:t>
            </a:r>
            <a:endParaRPr sz="1500">
              <a:solidFill>
                <a:srgbClr val="71747A"/>
              </a:solidFill>
              <a:highlight>
                <a:srgbClr val="FFFFFF"/>
              </a:highlight>
              <a:latin typeface="Roboto"/>
              <a:ea typeface="Roboto"/>
              <a:cs typeface="Roboto"/>
              <a:sym typeface="Roboto"/>
            </a:endParaRPr>
          </a:p>
          <a:p>
            <a:pPr indent="0" lvl="0" marL="0" rtl="0" algn="l">
              <a:lnSpc>
                <a:spcPct val="95000"/>
              </a:lnSpc>
              <a:spcBef>
                <a:spcPts val="1500"/>
              </a:spcBef>
              <a:spcAft>
                <a:spcPts val="1500"/>
              </a:spcAft>
              <a:buNone/>
            </a:pPr>
            <a:r>
              <a:rPr lang="en" sz="1500">
                <a:solidFill>
                  <a:srgbClr val="71747A"/>
                </a:solidFill>
                <a:highlight>
                  <a:srgbClr val="FFFFFF"/>
                </a:highlight>
                <a:latin typeface="Roboto"/>
                <a:ea typeface="Roboto"/>
                <a:cs typeface="Roboto"/>
                <a:sym typeface="Roboto"/>
              </a:rPr>
              <a:t> Why Log in .NET? Even if you don’t log in your application, Windows will still detect the crash and create an entry in Event Viewer. Logging serves several purposes. First, you can customize your error messages that you store. This makes it much easier to identify bugs in your application. You might need to identify an error from a piece of code that you didn’t write. Instead of spending hours stepping through code with different input scenarios, the right logging can point to the exact piece of code and the input that caused the problem. </a:t>
            </a:r>
            <a:endParaRPr/>
          </a:p>
        </p:txBody>
      </p:sp>
      <p:pic>
        <p:nvPicPr>
          <p:cNvPr id="77" name="Google Shape;77;p14"/>
          <p:cNvPicPr preferRelativeResize="0"/>
          <p:nvPr/>
        </p:nvPicPr>
        <p:blipFill>
          <a:blip r:embed="rId3">
            <a:alphaModFix/>
          </a:blip>
          <a:stretch>
            <a:fillRect/>
          </a:stretch>
        </p:blipFill>
        <p:spPr>
          <a:xfrm>
            <a:off x="1760063" y="1115350"/>
            <a:ext cx="5426025" cy="4058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2" presetSubtype="4">
                                  <p:stCondLst>
                                    <p:cond delay="0"/>
                                  </p:stCondLst>
                                  <p:childTnLst>
                                    <p:anim calcmode="lin" valueType="num">
                                      <p:cBhvr additive="base">
                                        <p:cTn dur="3500"/>
                                        <p:tgtEl>
                                          <p:spTgt spid="77"/>
                                        </p:tgtEl>
                                        <p:attrNameLst>
                                          <p:attrName>ppt_y</p:attrName>
                                        </p:attrNameLst>
                                      </p:cBhvr>
                                      <p:tavLst>
                                        <p:tav fmla="" tm="0">
                                          <p:val>
                                            <p:strVal val="#ppt_y"/>
                                          </p:val>
                                        </p:tav>
                                        <p:tav fmla="" tm="100000">
                                          <p:val>
                                            <p:strVal val="#ppt_y+1"/>
                                          </p:val>
                                        </p:tav>
                                      </p:tavLst>
                                    </p:anim>
                                    <p:set>
                                      <p:cBhvr>
                                        <p:cTn dur="1" fill="hold">
                                          <p:stCondLst>
                                            <p:cond delay="3500"/>
                                          </p:stCondLst>
                                        </p:cTn>
                                        <p:tgtEl>
                                          <p:spTgt spid="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Serilog vs Nlog</a:t>
            </a:r>
            <a:endParaRPr/>
          </a:p>
        </p:txBody>
      </p:sp>
      <p:sp>
        <p:nvSpPr>
          <p:cNvPr id="192" name="Google Shape;192;p32"/>
          <p:cNvSpPr txBox="1"/>
          <p:nvPr>
            <p:ph idx="4294967295" type="body"/>
          </p:nvPr>
        </p:nvSpPr>
        <p:spPr>
          <a:xfrm>
            <a:off x="471900" y="927775"/>
            <a:ext cx="8222100" cy="413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333333"/>
                </a:solidFill>
                <a:highlight>
                  <a:srgbClr val="FFFFFF"/>
                </a:highlight>
              </a:rPr>
              <a:t>Serilog and Nlog share the same 6 log levels</a:t>
            </a:r>
            <a:endParaRPr b="1">
              <a:solidFill>
                <a:srgbClr val="333333"/>
              </a:solidFill>
              <a:highlight>
                <a:srgbClr val="FFFFFF"/>
              </a:highlight>
            </a:endParaRPr>
          </a:p>
          <a:p>
            <a:pPr indent="0" lvl="0" marL="0" rtl="0" algn="l">
              <a:spcBef>
                <a:spcPts val="1200"/>
              </a:spcBef>
              <a:spcAft>
                <a:spcPts val="0"/>
              </a:spcAft>
              <a:buNone/>
            </a:pPr>
            <a:r>
              <a:rPr b="1" lang="en">
                <a:solidFill>
                  <a:srgbClr val="333333"/>
                </a:solidFill>
                <a:highlight>
                  <a:srgbClr val="FFFFFF"/>
                </a:highlight>
              </a:rPr>
              <a:t>Verbose</a:t>
            </a:r>
            <a:r>
              <a:rPr lang="en">
                <a:solidFill>
                  <a:srgbClr val="333333"/>
                </a:solidFill>
                <a:highlight>
                  <a:srgbClr val="FFFFFF"/>
                </a:highlight>
              </a:rPr>
              <a:t> - very detailed logs. This log level is typically only enabled during development.</a:t>
            </a:r>
            <a:endParaRPr>
              <a:solidFill>
                <a:srgbClr val="333333"/>
              </a:solidFill>
              <a:highlight>
                <a:srgbClr val="FFFFFF"/>
              </a:highlight>
            </a:endParaRPr>
          </a:p>
          <a:p>
            <a:pPr indent="0" lvl="0" marL="0" rtl="0" algn="l">
              <a:spcBef>
                <a:spcPts val="1200"/>
              </a:spcBef>
              <a:spcAft>
                <a:spcPts val="0"/>
              </a:spcAft>
              <a:buNone/>
            </a:pPr>
            <a:r>
              <a:rPr b="1" lang="en">
                <a:solidFill>
                  <a:srgbClr val="333333"/>
                </a:solidFill>
                <a:highlight>
                  <a:srgbClr val="FFFFFF"/>
                </a:highlight>
              </a:rPr>
              <a:t>Debug</a:t>
            </a:r>
            <a:r>
              <a:rPr lang="en">
                <a:solidFill>
                  <a:srgbClr val="333333"/>
                </a:solidFill>
                <a:highlight>
                  <a:srgbClr val="FFFFFF"/>
                </a:highlight>
              </a:rPr>
              <a:t> - debugging information, less detailed than a trace, typically not enabled in the production environment.</a:t>
            </a:r>
            <a:endParaRPr>
              <a:solidFill>
                <a:srgbClr val="333333"/>
              </a:solidFill>
              <a:highlight>
                <a:srgbClr val="FFFFFF"/>
              </a:highlight>
            </a:endParaRPr>
          </a:p>
          <a:p>
            <a:pPr indent="0" lvl="0" marL="0" rtl="0" algn="l">
              <a:spcBef>
                <a:spcPts val="1200"/>
              </a:spcBef>
              <a:spcAft>
                <a:spcPts val="0"/>
              </a:spcAft>
              <a:buNone/>
            </a:pPr>
            <a:r>
              <a:rPr b="1" lang="en">
                <a:solidFill>
                  <a:srgbClr val="333333"/>
                </a:solidFill>
                <a:highlight>
                  <a:srgbClr val="FFFFFF"/>
                </a:highlight>
              </a:rPr>
              <a:t>Information</a:t>
            </a:r>
            <a:r>
              <a:rPr lang="en">
                <a:solidFill>
                  <a:srgbClr val="333333"/>
                </a:solidFill>
                <a:highlight>
                  <a:srgbClr val="FFFFFF"/>
                </a:highlight>
              </a:rPr>
              <a:t> - information messages, which are normally enabled in the production environment.</a:t>
            </a:r>
            <a:endParaRPr>
              <a:solidFill>
                <a:srgbClr val="333333"/>
              </a:solidFill>
              <a:highlight>
                <a:srgbClr val="FFFFFF"/>
              </a:highlight>
            </a:endParaRPr>
          </a:p>
          <a:p>
            <a:pPr indent="0" lvl="0" marL="0" rtl="0" algn="l">
              <a:spcBef>
                <a:spcPts val="1200"/>
              </a:spcBef>
              <a:spcAft>
                <a:spcPts val="0"/>
              </a:spcAft>
              <a:buNone/>
            </a:pPr>
            <a:r>
              <a:rPr b="1" lang="en">
                <a:solidFill>
                  <a:srgbClr val="333333"/>
                </a:solidFill>
                <a:highlight>
                  <a:srgbClr val="FFFFFF"/>
                </a:highlight>
              </a:rPr>
              <a:t>Warning</a:t>
            </a:r>
            <a:r>
              <a:rPr lang="en">
                <a:solidFill>
                  <a:srgbClr val="333333"/>
                </a:solidFill>
                <a:highlight>
                  <a:srgbClr val="FFFFFF"/>
                </a:highlight>
              </a:rPr>
              <a:t> - warning messages, typically for non-critical issues, which can be recovered or which are temporary failures.</a:t>
            </a:r>
            <a:endParaRPr>
              <a:solidFill>
                <a:srgbClr val="333333"/>
              </a:solidFill>
              <a:highlight>
                <a:srgbClr val="FFFFFF"/>
              </a:highlight>
            </a:endParaRPr>
          </a:p>
          <a:p>
            <a:pPr indent="0" lvl="0" marL="0" rtl="0" algn="l">
              <a:spcBef>
                <a:spcPts val="1200"/>
              </a:spcBef>
              <a:spcAft>
                <a:spcPts val="0"/>
              </a:spcAft>
              <a:buNone/>
            </a:pPr>
            <a:r>
              <a:rPr b="1" lang="en">
                <a:solidFill>
                  <a:srgbClr val="333333"/>
                </a:solidFill>
                <a:highlight>
                  <a:srgbClr val="FFFFFF"/>
                </a:highlight>
              </a:rPr>
              <a:t>Error </a:t>
            </a:r>
            <a:r>
              <a:rPr lang="en">
                <a:solidFill>
                  <a:srgbClr val="333333"/>
                </a:solidFill>
                <a:highlight>
                  <a:srgbClr val="FFFFFF"/>
                </a:highlight>
              </a:rPr>
              <a:t>- error messages - most of the time these are Exceptions</a:t>
            </a:r>
            <a:endParaRPr>
              <a:solidFill>
                <a:srgbClr val="333333"/>
              </a:solidFill>
              <a:highlight>
                <a:srgbClr val="FFFFFF"/>
              </a:highlight>
            </a:endParaRPr>
          </a:p>
          <a:p>
            <a:pPr indent="0" lvl="0" marL="0" rtl="0" algn="l">
              <a:spcBef>
                <a:spcPts val="1200"/>
              </a:spcBef>
              <a:spcAft>
                <a:spcPts val="1200"/>
              </a:spcAft>
              <a:buNone/>
            </a:pPr>
            <a:r>
              <a:rPr b="1" lang="en">
                <a:solidFill>
                  <a:srgbClr val="333333"/>
                </a:solidFill>
                <a:highlight>
                  <a:srgbClr val="FFFFFF"/>
                </a:highlight>
              </a:rPr>
              <a:t>Fatal </a:t>
            </a:r>
            <a:r>
              <a:rPr lang="en">
                <a:solidFill>
                  <a:srgbClr val="333333"/>
                </a:solidFill>
                <a:highlight>
                  <a:srgbClr val="FFFFFF"/>
                </a:highlight>
              </a:rPr>
              <a:t>- very serious errors!</a:t>
            </a:r>
            <a:endParaRPr>
              <a:solidFill>
                <a:srgbClr val="333333"/>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71900" y="278775"/>
            <a:ext cx="8222100" cy="52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 log example</a:t>
            </a:r>
            <a:endParaRPr/>
          </a:p>
        </p:txBody>
      </p:sp>
      <p:sp>
        <p:nvSpPr>
          <p:cNvPr id="198" name="Google Shape;198;p33"/>
          <p:cNvSpPr txBox="1"/>
          <p:nvPr>
            <p:ph idx="1" type="body"/>
          </p:nvPr>
        </p:nvSpPr>
        <p:spPr>
          <a:xfrm>
            <a:off x="460950" y="1756200"/>
            <a:ext cx="8222100" cy="338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solidFill>
                  <a:srgbClr val="333333"/>
                </a:solidFill>
                <a:highlight>
                  <a:srgbClr val="FFFFFF"/>
                </a:highlight>
              </a:rPr>
              <a:t>Nlog:-</a:t>
            </a:r>
            <a:endParaRPr sz="7200">
              <a:solidFill>
                <a:srgbClr val="00008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000080"/>
                </a:solidFill>
                <a:highlight>
                  <a:srgbClr val="FFFFFF"/>
                </a:highlight>
                <a:latin typeface="Courier New"/>
                <a:ea typeface="Courier New"/>
                <a:cs typeface="Courier New"/>
                <a:sym typeface="Courier New"/>
              </a:rPr>
              <a:t>&lt;nlog&gt;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333333"/>
                </a:solidFill>
                <a:highlight>
                  <a:srgbClr val="FFFFFF"/>
                </a:highlight>
                <a:latin typeface="Courier New"/>
                <a:ea typeface="Courier New"/>
                <a:cs typeface="Courier New"/>
                <a:sym typeface="Courier New"/>
              </a:rPr>
              <a:t>  </a:t>
            </a:r>
            <a:r>
              <a:rPr lang="en" sz="4800">
                <a:solidFill>
                  <a:srgbClr val="000080"/>
                </a:solidFill>
                <a:highlight>
                  <a:srgbClr val="FFFFFF"/>
                </a:highlight>
                <a:latin typeface="Courier New"/>
                <a:ea typeface="Courier New"/>
                <a:cs typeface="Courier New"/>
                <a:sym typeface="Courier New"/>
              </a:rPr>
              <a:t>&lt;targets&gt;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333333"/>
                </a:solidFill>
                <a:highlight>
                  <a:srgbClr val="FFFFFF"/>
                </a:highlight>
                <a:latin typeface="Courier New"/>
                <a:ea typeface="Courier New"/>
                <a:cs typeface="Courier New"/>
                <a:sym typeface="Courier New"/>
              </a:rPr>
              <a:t>    </a:t>
            </a:r>
            <a:r>
              <a:rPr lang="en" sz="4800">
                <a:solidFill>
                  <a:srgbClr val="000080"/>
                </a:solidFill>
                <a:highlight>
                  <a:srgbClr val="FFFFFF"/>
                </a:highlight>
                <a:latin typeface="Courier New"/>
                <a:ea typeface="Courier New"/>
                <a:cs typeface="Courier New"/>
                <a:sym typeface="Courier New"/>
              </a:rPr>
              <a:t>&lt;target </a:t>
            </a:r>
            <a:r>
              <a:rPr lang="en" sz="4800">
                <a:solidFill>
                  <a:srgbClr val="008080"/>
                </a:solidFill>
                <a:highlight>
                  <a:srgbClr val="FFFFFF"/>
                </a:highlight>
                <a:latin typeface="Courier New"/>
                <a:ea typeface="Courier New"/>
                <a:cs typeface="Courier New"/>
                <a:sym typeface="Courier New"/>
              </a:rPr>
              <a:t>xsi:type</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"File"</a:t>
            </a:r>
            <a:r>
              <a:rPr lang="en" sz="4800">
                <a:solidFill>
                  <a:srgbClr val="000080"/>
                </a:solidFill>
                <a:highlight>
                  <a:srgbClr val="FFFFFF"/>
                </a:highlight>
                <a:latin typeface="Courier New"/>
                <a:ea typeface="Courier New"/>
                <a:cs typeface="Courier New"/>
                <a:sym typeface="Courier New"/>
              </a:rPr>
              <a:t> </a:t>
            </a:r>
            <a:r>
              <a:rPr lang="en" sz="4800">
                <a:solidFill>
                  <a:srgbClr val="008080"/>
                </a:solidFill>
                <a:highlight>
                  <a:srgbClr val="FFFFFF"/>
                </a:highlight>
                <a:latin typeface="Courier New"/>
                <a:ea typeface="Courier New"/>
                <a:cs typeface="Courier New"/>
                <a:sym typeface="Courier New"/>
              </a:rPr>
              <a:t>name</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"file"</a:t>
            </a:r>
            <a:r>
              <a:rPr lang="en" sz="4800">
                <a:solidFill>
                  <a:srgbClr val="000080"/>
                </a:solidFill>
                <a:highlight>
                  <a:srgbClr val="FFFFFF"/>
                </a:highlight>
                <a:latin typeface="Courier New"/>
                <a:ea typeface="Courier New"/>
                <a:cs typeface="Courier New"/>
                <a:sym typeface="Courier New"/>
              </a:rPr>
              <a:t> </a:t>
            </a:r>
            <a:r>
              <a:rPr lang="en" sz="4800">
                <a:solidFill>
                  <a:srgbClr val="008080"/>
                </a:solidFill>
                <a:highlight>
                  <a:srgbClr val="FFFFFF"/>
                </a:highlight>
                <a:latin typeface="Courier New"/>
                <a:ea typeface="Courier New"/>
                <a:cs typeface="Courier New"/>
                <a:sym typeface="Courier New"/>
              </a:rPr>
              <a:t>fileName</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"log-file.log"</a:t>
            </a:r>
            <a:endParaRPr sz="4800">
              <a:solidFill>
                <a:srgbClr val="00008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000080"/>
                </a:solidFill>
                <a:highlight>
                  <a:srgbClr val="FFFFFF"/>
                </a:highlight>
                <a:latin typeface="Courier New"/>
                <a:ea typeface="Courier New"/>
                <a:cs typeface="Courier New"/>
                <a:sym typeface="Courier New"/>
              </a:rPr>
              <a:t>            </a:t>
            </a:r>
            <a:r>
              <a:rPr lang="en" sz="4800">
                <a:solidFill>
                  <a:srgbClr val="008080"/>
                </a:solidFill>
                <a:highlight>
                  <a:srgbClr val="FFFFFF"/>
                </a:highlight>
                <a:latin typeface="Courier New"/>
                <a:ea typeface="Courier New"/>
                <a:cs typeface="Courier New"/>
                <a:sym typeface="Courier New"/>
              </a:rPr>
              <a:t>layout</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"${longdate} ${level} ${message}"</a:t>
            </a:r>
            <a:r>
              <a:rPr lang="en" sz="4800">
                <a:solidFill>
                  <a:srgbClr val="000080"/>
                </a:solidFill>
                <a:highlight>
                  <a:srgbClr val="FFFFFF"/>
                </a:highlight>
                <a:latin typeface="Courier New"/>
                <a:ea typeface="Courier New"/>
                <a:cs typeface="Courier New"/>
                <a:sym typeface="Courier New"/>
              </a:rPr>
              <a:t> /&gt;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333333"/>
                </a:solidFill>
                <a:highlight>
                  <a:srgbClr val="FFFFFF"/>
                </a:highlight>
                <a:latin typeface="Courier New"/>
                <a:ea typeface="Courier New"/>
                <a:cs typeface="Courier New"/>
                <a:sym typeface="Courier New"/>
              </a:rPr>
              <a:t>  </a:t>
            </a:r>
            <a:r>
              <a:rPr lang="en" sz="4800">
                <a:solidFill>
                  <a:srgbClr val="000080"/>
                </a:solidFill>
                <a:highlight>
                  <a:srgbClr val="FFFFFF"/>
                </a:highlight>
                <a:latin typeface="Courier New"/>
                <a:ea typeface="Courier New"/>
                <a:cs typeface="Courier New"/>
                <a:sym typeface="Courier New"/>
              </a:rPr>
              <a:t>&lt;/targets&gt;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333333"/>
                </a:solidFill>
                <a:highlight>
                  <a:srgbClr val="FFFFFF"/>
                </a:highlight>
                <a:latin typeface="Courier New"/>
                <a:ea typeface="Courier New"/>
                <a:cs typeface="Courier New"/>
                <a:sym typeface="Courier New"/>
              </a:rPr>
              <a:t>   </a:t>
            </a:r>
            <a:r>
              <a:rPr lang="en" sz="4800">
                <a:solidFill>
                  <a:srgbClr val="000080"/>
                </a:solidFill>
                <a:highlight>
                  <a:srgbClr val="FFFFFF"/>
                </a:highlight>
                <a:latin typeface="Courier New"/>
                <a:ea typeface="Courier New"/>
                <a:cs typeface="Courier New"/>
                <a:sym typeface="Courier New"/>
              </a:rPr>
              <a:t>&lt;rules&gt;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333333"/>
                </a:solidFill>
                <a:highlight>
                  <a:srgbClr val="FFFFFF"/>
                </a:highlight>
                <a:latin typeface="Courier New"/>
                <a:ea typeface="Courier New"/>
                <a:cs typeface="Courier New"/>
                <a:sym typeface="Courier New"/>
              </a:rPr>
              <a:t>    </a:t>
            </a:r>
            <a:r>
              <a:rPr lang="en" sz="4800">
                <a:solidFill>
                  <a:srgbClr val="000080"/>
                </a:solidFill>
                <a:highlight>
                  <a:srgbClr val="FFFFFF"/>
                </a:highlight>
                <a:latin typeface="Courier New"/>
                <a:ea typeface="Courier New"/>
                <a:cs typeface="Courier New"/>
                <a:sym typeface="Courier New"/>
              </a:rPr>
              <a:t>&lt;logger </a:t>
            </a:r>
            <a:r>
              <a:rPr lang="en" sz="4800">
                <a:solidFill>
                  <a:srgbClr val="008080"/>
                </a:solidFill>
                <a:highlight>
                  <a:srgbClr val="FFFFFF"/>
                </a:highlight>
                <a:latin typeface="Courier New"/>
                <a:ea typeface="Courier New"/>
                <a:cs typeface="Courier New"/>
                <a:sym typeface="Courier New"/>
              </a:rPr>
              <a:t>name</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a:t>
            </a:r>
            <a:r>
              <a:rPr lang="en" sz="4800">
                <a:solidFill>
                  <a:srgbClr val="000080"/>
                </a:solidFill>
                <a:highlight>
                  <a:srgbClr val="FFFFFF"/>
                </a:highlight>
                <a:latin typeface="Courier New"/>
                <a:ea typeface="Courier New"/>
                <a:cs typeface="Courier New"/>
                <a:sym typeface="Courier New"/>
              </a:rPr>
              <a:t> </a:t>
            </a:r>
            <a:r>
              <a:rPr lang="en" sz="4800">
                <a:solidFill>
                  <a:srgbClr val="008080"/>
                </a:solidFill>
                <a:highlight>
                  <a:srgbClr val="FFFFFF"/>
                </a:highlight>
                <a:latin typeface="Courier New"/>
                <a:ea typeface="Courier New"/>
                <a:cs typeface="Courier New"/>
                <a:sym typeface="Courier New"/>
              </a:rPr>
              <a:t>minlevel</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"Trace"</a:t>
            </a:r>
            <a:r>
              <a:rPr lang="en" sz="4800">
                <a:solidFill>
                  <a:srgbClr val="000080"/>
                </a:solidFill>
                <a:highlight>
                  <a:srgbClr val="FFFFFF"/>
                </a:highlight>
                <a:latin typeface="Courier New"/>
                <a:ea typeface="Courier New"/>
                <a:cs typeface="Courier New"/>
                <a:sym typeface="Courier New"/>
              </a:rPr>
              <a:t> </a:t>
            </a:r>
            <a:r>
              <a:rPr lang="en" sz="4800">
                <a:solidFill>
                  <a:srgbClr val="008080"/>
                </a:solidFill>
                <a:highlight>
                  <a:srgbClr val="FFFFFF"/>
                </a:highlight>
                <a:latin typeface="Courier New"/>
                <a:ea typeface="Courier New"/>
                <a:cs typeface="Courier New"/>
                <a:sym typeface="Courier New"/>
              </a:rPr>
              <a:t>writeTo</a:t>
            </a:r>
            <a:r>
              <a:rPr lang="en" sz="4800">
                <a:solidFill>
                  <a:srgbClr val="000080"/>
                </a:solidFill>
                <a:highlight>
                  <a:srgbClr val="FFFFFF"/>
                </a:highlight>
                <a:latin typeface="Courier New"/>
                <a:ea typeface="Courier New"/>
                <a:cs typeface="Courier New"/>
                <a:sym typeface="Courier New"/>
              </a:rPr>
              <a:t>=</a:t>
            </a:r>
            <a:r>
              <a:rPr lang="en" sz="4800">
                <a:solidFill>
                  <a:srgbClr val="DD1144"/>
                </a:solidFill>
                <a:highlight>
                  <a:srgbClr val="FFFFFF"/>
                </a:highlight>
                <a:latin typeface="Courier New"/>
                <a:ea typeface="Courier New"/>
                <a:cs typeface="Courier New"/>
                <a:sym typeface="Courier New"/>
              </a:rPr>
              <a:t>"file"</a:t>
            </a:r>
            <a:r>
              <a:rPr lang="en" sz="4800">
                <a:solidFill>
                  <a:srgbClr val="000080"/>
                </a:solidFill>
                <a:highlight>
                  <a:srgbClr val="FFFFFF"/>
                </a:highlight>
                <a:latin typeface="Courier New"/>
                <a:ea typeface="Courier New"/>
                <a:cs typeface="Courier New"/>
                <a:sym typeface="Courier New"/>
              </a:rPr>
              <a:t> /&gt;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333333"/>
                </a:solidFill>
                <a:highlight>
                  <a:srgbClr val="FFFFFF"/>
                </a:highlight>
                <a:latin typeface="Courier New"/>
                <a:ea typeface="Courier New"/>
                <a:cs typeface="Courier New"/>
                <a:sym typeface="Courier New"/>
              </a:rPr>
              <a:t>  </a:t>
            </a:r>
            <a:r>
              <a:rPr lang="en" sz="4800">
                <a:solidFill>
                  <a:srgbClr val="000080"/>
                </a:solidFill>
                <a:highlight>
                  <a:srgbClr val="FFFFFF"/>
                </a:highlight>
                <a:latin typeface="Courier New"/>
                <a:ea typeface="Courier New"/>
                <a:cs typeface="Courier New"/>
                <a:sym typeface="Courier New"/>
              </a:rPr>
              <a:t>&lt;/rules&gt;</a:t>
            </a:r>
            <a:endParaRPr sz="480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800">
                <a:solidFill>
                  <a:srgbClr val="000080"/>
                </a:solidFill>
                <a:highlight>
                  <a:srgbClr val="FFFFFF"/>
                </a:highlight>
                <a:latin typeface="Courier New"/>
                <a:ea typeface="Courier New"/>
                <a:cs typeface="Courier New"/>
                <a:sym typeface="Courier New"/>
              </a:rPr>
              <a:t>&lt;/nlog&gt;</a:t>
            </a:r>
            <a:endParaRPr sz="4800">
              <a:solidFill>
                <a:srgbClr val="333333"/>
              </a:solidFill>
              <a:highlight>
                <a:srgbClr val="FFFFFF"/>
              </a:highlight>
              <a:latin typeface="Courier New"/>
              <a:ea typeface="Courier New"/>
              <a:cs typeface="Courier New"/>
              <a:sym typeface="Courier New"/>
            </a:endParaRPr>
          </a:p>
          <a:p>
            <a:pPr indent="0" lvl="0" marL="190500" marR="190500" rtl="0" algn="l">
              <a:spcBef>
                <a:spcPts val="1500"/>
              </a:spcBef>
              <a:spcAft>
                <a:spcPts val="0"/>
              </a:spcAft>
              <a:buNone/>
            </a:pPr>
            <a:r>
              <a:t/>
            </a:r>
            <a:endParaRPr sz="1050">
              <a:solidFill>
                <a:srgbClr val="333333"/>
              </a:solidFill>
              <a:highlight>
                <a:srgbClr val="FFFFFF"/>
              </a:highlight>
              <a:latin typeface="Courier New"/>
              <a:ea typeface="Courier New"/>
              <a:cs typeface="Courier New"/>
              <a:sym typeface="Courier New"/>
            </a:endParaRPr>
          </a:p>
          <a:p>
            <a:pPr indent="0" lvl="0" marL="0" rtl="0" algn="l">
              <a:spcBef>
                <a:spcPts val="15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Comments, Etc.</a:t>
            </a:r>
            <a:endParaRPr/>
          </a:p>
        </p:txBody>
      </p:sp>
      <p:sp>
        <p:nvSpPr>
          <p:cNvPr id="204" name="Google Shape;204;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Links:</a:t>
            </a:r>
            <a:endParaRPr/>
          </a:p>
          <a:p>
            <a:pPr indent="0" lvl="0" marL="0" rtl="0" algn="l">
              <a:spcBef>
                <a:spcPts val="1200"/>
              </a:spcBef>
              <a:spcAft>
                <a:spcPts val="0"/>
              </a:spcAft>
              <a:buNone/>
            </a:pPr>
            <a:r>
              <a:rPr lang="en" u="sng">
                <a:solidFill>
                  <a:schemeClr val="hlink"/>
                </a:solidFill>
                <a:hlinkClick r:id="rId3"/>
              </a:rPr>
              <a:t>https://serilog.net/</a:t>
            </a:r>
            <a:endParaRPr/>
          </a:p>
          <a:p>
            <a:pPr indent="0" lvl="0" marL="0" rtl="0" algn="l">
              <a:spcBef>
                <a:spcPts val="1200"/>
              </a:spcBef>
              <a:spcAft>
                <a:spcPts val="0"/>
              </a:spcAft>
              <a:buNone/>
            </a:pPr>
            <a:r>
              <a:rPr lang="en" u="sng">
                <a:solidFill>
                  <a:schemeClr val="hlink"/>
                </a:solidFill>
                <a:hlinkClick r:id="rId4"/>
              </a:rPr>
              <a:t>https://github.com/serilog/serilog/wiki/Getting-Started</a:t>
            </a:r>
            <a:endParaRPr/>
          </a:p>
          <a:p>
            <a:pPr indent="0" lvl="0" marL="0" rtl="0" algn="l">
              <a:spcBef>
                <a:spcPts val="1200"/>
              </a:spcBef>
              <a:spcAft>
                <a:spcPts val="0"/>
              </a:spcAft>
              <a:buNone/>
            </a:pPr>
            <a:r>
              <a:rPr lang="en" u="sng">
                <a:solidFill>
                  <a:schemeClr val="hlink"/>
                </a:solidFill>
                <a:hlinkClick r:id="rId5"/>
              </a:rPr>
              <a:t>https://github.com/serilog/serilog-sinks-file</a:t>
            </a:r>
            <a:endParaRPr/>
          </a:p>
          <a:p>
            <a:pPr indent="0" lvl="0" marL="0" rtl="0" algn="l">
              <a:spcBef>
                <a:spcPts val="1200"/>
              </a:spcBef>
              <a:spcAft>
                <a:spcPts val="0"/>
              </a:spcAft>
              <a:buNone/>
            </a:pPr>
            <a:r>
              <a:rPr lang="en" u="sng">
                <a:solidFill>
                  <a:schemeClr val="hlink"/>
                </a:solidFill>
                <a:hlinkClick r:id="rId6"/>
              </a:rPr>
              <a:t>https://github.com/serilog/serilog/wiki/Lifecycle-of-Loggers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should I use logs?</a:t>
            </a:r>
            <a:endParaRPr/>
          </a:p>
        </p:txBody>
      </p:sp>
      <p:sp>
        <p:nvSpPr>
          <p:cNvPr id="83" name="Google Shape;83;p15"/>
          <p:cNvSpPr txBox="1"/>
          <p:nvPr/>
        </p:nvSpPr>
        <p:spPr>
          <a:xfrm>
            <a:off x="284250" y="1847200"/>
            <a:ext cx="85755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Roboto"/>
              <a:buAutoNum type="arabicPeriod"/>
            </a:pPr>
            <a:r>
              <a:rPr lang="en" sz="1700">
                <a:solidFill>
                  <a:schemeClr val="dk2"/>
                </a:solidFill>
                <a:latin typeface="Roboto"/>
                <a:ea typeface="Roboto"/>
                <a:cs typeface="Roboto"/>
                <a:sym typeface="Roboto"/>
              </a:rPr>
              <a:t>Console.WriteLine() can only go so far.</a:t>
            </a:r>
            <a:endParaRPr sz="1700">
              <a:solidFill>
                <a:schemeClr val="dk2"/>
              </a:solidFill>
              <a:latin typeface="Roboto"/>
              <a:ea typeface="Roboto"/>
              <a:cs typeface="Roboto"/>
              <a:sym typeface="Roboto"/>
            </a:endParaRPr>
          </a:p>
          <a:p>
            <a:pPr indent="-336550" lvl="1" marL="914400" rtl="0" algn="l">
              <a:spcBef>
                <a:spcPts val="0"/>
              </a:spcBef>
              <a:spcAft>
                <a:spcPts val="0"/>
              </a:spcAft>
              <a:buClr>
                <a:schemeClr val="dk2"/>
              </a:buClr>
              <a:buSzPts val="1700"/>
              <a:buFont typeface="Roboto"/>
              <a:buAutoNum type="alphaLcPeriod"/>
            </a:pPr>
            <a:r>
              <a:rPr lang="en" sz="1700">
                <a:solidFill>
                  <a:schemeClr val="dk2"/>
                </a:solidFill>
                <a:latin typeface="Roboto"/>
                <a:ea typeface="Roboto"/>
                <a:cs typeface="Roboto"/>
                <a:sym typeface="Roboto"/>
              </a:rPr>
              <a:t>Formatting (Date, time, filename, method, class, transaction, etc.)</a:t>
            </a:r>
            <a:endParaRPr sz="1700">
              <a:solidFill>
                <a:schemeClr val="dk2"/>
              </a:solidFill>
              <a:latin typeface="Roboto"/>
              <a:ea typeface="Roboto"/>
              <a:cs typeface="Roboto"/>
              <a:sym typeface="Roboto"/>
            </a:endParaRPr>
          </a:p>
          <a:p>
            <a:pPr indent="-336550" lvl="1" marL="914400" rtl="0" algn="l">
              <a:spcBef>
                <a:spcPts val="0"/>
              </a:spcBef>
              <a:spcAft>
                <a:spcPts val="0"/>
              </a:spcAft>
              <a:buClr>
                <a:schemeClr val="dk2"/>
              </a:buClr>
              <a:buSzPts val="1700"/>
              <a:buFont typeface="Roboto"/>
              <a:buAutoNum type="alphaLcPeriod"/>
            </a:pPr>
            <a:r>
              <a:rPr lang="en" sz="1700">
                <a:solidFill>
                  <a:schemeClr val="dk2"/>
                </a:solidFill>
                <a:latin typeface="Roboto"/>
                <a:ea typeface="Roboto"/>
                <a:cs typeface="Roboto"/>
                <a:sym typeface="Roboto"/>
              </a:rPr>
              <a:t>Centralized log files</a:t>
            </a:r>
            <a:endParaRPr sz="1700">
              <a:solidFill>
                <a:schemeClr val="dk2"/>
              </a:solidFill>
              <a:latin typeface="Roboto"/>
              <a:ea typeface="Roboto"/>
              <a:cs typeface="Roboto"/>
              <a:sym typeface="Roboto"/>
            </a:endParaRPr>
          </a:p>
          <a:p>
            <a:pPr indent="-336550" lvl="1" marL="914400" rtl="0" algn="l">
              <a:spcBef>
                <a:spcPts val="0"/>
              </a:spcBef>
              <a:spcAft>
                <a:spcPts val="0"/>
              </a:spcAft>
              <a:buClr>
                <a:schemeClr val="dk2"/>
              </a:buClr>
              <a:buSzPts val="1700"/>
              <a:buFont typeface="Roboto"/>
              <a:buAutoNum type="alphaLcPeriod"/>
            </a:pPr>
            <a:r>
              <a:rPr lang="en" sz="1700">
                <a:solidFill>
                  <a:schemeClr val="dk2"/>
                </a:solidFill>
                <a:latin typeface="Roboto"/>
                <a:ea typeface="Roboto"/>
                <a:cs typeface="Roboto"/>
                <a:sym typeface="Roboto"/>
              </a:rPr>
              <a:t>Runtime issues can be hard to debug</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AutoNum type="arabicPeriod"/>
            </a:pPr>
            <a:r>
              <a:rPr lang="en" sz="1700">
                <a:solidFill>
                  <a:schemeClr val="dk2"/>
                </a:solidFill>
                <a:latin typeface="Roboto"/>
                <a:ea typeface="Roboto"/>
                <a:cs typeface="Roboto"/>
                <a:sym typeface="Roboto"/>
              </a:rPr>
              <a:t>Debug integration issues (between projects/namespaces)</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AutoNum type="arabicPeriod"/>
            </a:pPr>
            <a:r>
              <a:rPr lang="en" sz="1700">
                <a:solidFill>
                  <a:schemeClr val="dk2"/>
                </a:solidFill>
                <a:latin typeface="Roboto"/>
                <a:ea typeface="Roboto"/>
                <a:cs typeface="Roboto"/>
                <a:sym typeface="Roboto"/>
              </a:rPr>
              <a:t>Monitor daily operations</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AutoNum type="arabicPeriod"/>
            </a:pPr>
            <a:r>
              <a:rPr lang="en" sz="1700">
                <a:solidFill>
                  <a:schemeClr val="dk2"/>
                </a:solidFill>
                <a:latin typeface="Roboto"/>
                <a:ea typeface="Roboto"/>
                <a:cs typeface="Roboto"/>
                <a:sym typeface="Roboto"/>
              </a:rPr>
              <a:t>Aggregate data on how users interact with your application</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AutoNum type="arabicPeriod"/>
            </a:pPr>
            <a:r>
              <a:rPr lang="en" sz="1700">
                <a:solidFill>
                  <a:schemeClr val="dk2"/>
                </a:solidFill>
                <a:latin typeface="Roboto"/>
                <a:ea typeface="Roboto"/>
                <a:cs typeface="Roboto"/>
                <a:sym typeface="Roboto"/>
              </a:rPr>
              <a:t>Unit testing - You have to put the results somewhere</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AutoNum type="arabicPeriod"/>
            </a:pPr>
            <a:r>
              <a:rPr lang="en" sz="1700">
                <a:solidFill>
                  <a:schemeClr val="dk2"/>
                </a:solidFill>
                <a:latin typeface="Roboto"/>
                <a:ea typeface="Roboto"/>
                <a:cs typeface="Roboto"/>
                <a:sym typeface="Roboto"/>
              </a:rPr>
              <a:t>Context is key!</a:t>
            </a:r>
            <a:endParaRPr sz="17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What is Serilog</a:t>
            </a:r>
            <a:endParaRPr sz="4800"/>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many other libraries for .NET, Serilog provides diagnostic logging to files, the console, and elsewhere. It is easy to set up, has a clean API, and is portable between recent .NET platforms. </a:t>
            </a:r>
            <a:endParaRPr/>
          </a:p>
          <a:p>
            <a:pPr indent="0" lvl="0" marL="0" rtl="0" algn="l">
              <a:spcBef>
                <a:spcPts val="1200"/>
              </a:spcBef>
              <a:spcAft>
                <a:spcPts val="1200"/>
              </a:spcAft>
              <a:buNone/>
            </a:pPr>
            <a:r>
              <a:rPr lang="en"/>
              <a:t>Unlike other logging libraries, Serilog is built with powerful structured event data in mind.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Serilog </a:t>
            </a:r>
            <a:r>
              <a:rPr lang="en"/>
              <a:t>Features</a:t>
            </a:r>
            <a:endParaRPr/>
          </a:p>
        </p:txBody>
      </p:sp>
      <p:sp>
        <p:nvSpPr>
          <p:cNvPr id="95" name="Google Shape;95;p17"/>
          <p:cNvSpPr txBox="1"/>
          <p:nvPr>
            <p:ph idx="4294967295" type="body"/>
          </p:nvPr>
        </p:nvSpPr>
        <p:spPr>
          <a:xfrm>
            <a:off x="460950" y="823950"/>
            <a:ext cx="8222100" cy="325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35"/>
              <a:t>Format-based logging API with familiar levels like Debug, Information, Warning, Error, and so-on</a:t>
            </a:r>
            <a:endParaRPr sz="2035"/>
          </a:p>
          <a:p>
            <a:pPr indent="0" lvl="0" marL="0" rtl="0" algn="l">
              <a:spcBef>
                <a:spcPts val="1200"/>
              </a:spcBef>
              <a:spcAft>
                <a:spcPts val="0"/>
              </a:spcAft>
              <a:buNone/>
            </a:pPr>
            <a:r>
              <a:rPr lang="en" sz="2035"/>
              <a:t>Discoverable C# configuration syntax and optional XML or JSON configuration support</a:t>
            </a:r>
            <a:endParaRPr sz="2035"/>
          </a:p>
          <a:p>
            <a:pPr indent="0" lvl="0" marL="0" rtl="0" algn="l">
              <a:spcBef>
                <a:spcPts val="1200"/>
              </a:spcBef>
              <a:spcAft>
                <a:spcPts val="0"/>
              </a:spcAft>
              <a:buNone/>
            </a:pPr>
            <a:r>
              <a:rPr b="1" lang="en" sz="2035"/>
              <a:t>Logging configuration can be changed at runtime!</a:t>
            </a:r>
            <a:r>
              <a:rPr lang="en" sz="2035"/>
              <a:t> This means you can change your logs without redeploying the entire application.</a:t>
            </a:r>
            <a:endParaRPr sz="2035"/>
          </a:p>
          <a:p>
            <a:pPr indent="0" lvl="0" marL="0" rtl="0" algn="l">
              <a:spcBef>
                <a:spcPts val="1200"/>
              </a:spcBef>
              <a:spcAft>
                <a:spcPts val="0"/>
              </a:spcAft>
              <a:buNone/>
            </a:pPr>
            <a:r>
              <a:rPr lang="en" sz="2035"/>
              <a:t>Sophisticated enrichment of log events </a:t>
            </a:r>
            <a:r>
              <a:rPr b="1" lang="en" sz="2035"/>
              <a:t>with contextual information</a:t>
            </a:r>
            <a:r>
              <a:rPr lang="en" sz="2035"/>
              <a:t>, including scoped (LogContext) properties, thread and process identifiers, and domain-specific correlation ids such as HttpRequestId</a:t>
            </a:r>
            <a:endParaRPr sz="2035"/>
          </a:p>
          <a:p>
            <a:pPr indent="0" lvl="0" marL="0" rtl="0" algn="l">
              <a:spcBef>
                <a:spcPts val="1200"/>
              </a:spcBef>
              <a:spcAft>
                <a:spcPts val="0"/>
              </a:spcAft>
              <a:buNone/>
            </a:pPr>
            <a:r>
              <a:rPr lang="en" sz="2035"/>
              <a:t>Zero-shared-state Logger objects, with an optional global static Log class</a:t>
            </a:r>
            <a:endParaRPr sz="2035"/>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Structure of Serilog</a:t>
            </a:r>
            <a:endParaRPr/>
          </a:p>
        </p:txBody>
      </p:sp>
      <p:pic>
        <p:nvPicPr>
          <p:cNvPr id="101" name="Google Shape;101;p18"/>
          <p:cNvPicPr preferRelativeResize="0"/>
          <p:nvPr/>
        </p:nvPicPr>
        <p:blipFill>
          <a:blip r:embed="rId3">
            <a:alphaModFix/>
          </a:blip>
          <a:stretch>
            <a:fillRect/>
          </a:stretch>
        </p:blipFill>
        <p:spPr>
          <a:xfrm>
            <a:off x="529475" y="1071275"/>
            <a:ext cx="8164525" cy="378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Logging Levels</a:t>
            </a:r>
            <a:endParaRPr/>
          </a:p>
        </p:txBody>
      </p:sp>
      <p:sp>
        <p:nvSpPr>
          <p:cNvPr id="107" name="Google Shape;107;p19"/>
          <p:cNvSpPr txBox="1"/>
          <p:nvPr>
            <p:ph idx="1" type="body"/>
          </p:nvPr>
        </p:nvSpPr>
        <p:spPr>
          <a:xfrm>
            <a:off x="311700" y="1732150"/>
            <a:ext cx="8520600" cy="2851200"/>
          </a:xfrm>
          <a:prstGeom prst="rect">
            <a:avLst/>
          </a:prstGeom>
        </p:spPr>
        <p:txBody>
          <a:bodyPr anchorCtr="0" anchor="t" bIns="91425" lIns="91425" spcFirstLastPara="1" rIns="91425" wrap="square" tIns="91425">
            <a:normAutofit fontScale="92500"/>
          </a:bodyPr>
          <a:lstStyle/>
          <a:p>
            <a:pPr indent="0" lvl="0" marL="0" rtl="0" algn="l">
              <a:lnSpc>
                <a:spcPct val="140000"/>
              </a:lnSpc>
              <a:spcBef>
                <a:spcPts val="0"/>
              </a:spcBef>
              <a:spcAft>
                <a:spcPts val="0"/>
              </a:spcAft>
              <a:buNone/>
            </a:pPr>
            <a:r>
              <a:rPr b="1" lang="en" sz="1450">
                <a:solidFill>
                  <a:srgbClr val="111111"/>
                </a:solidFill>
                <a:highlight>
                  <a:srgbClr val="FFFFFF"/>
                </a:highlight>
              </a:rPr>
              <a:t>Level:</a:t>
            </a:r>
            <a:r>
              <a:rPr lang="en" sz="1450">
                <a:solidFill>
                  <a:srgbClr val="111111"/>
                </a:solidFill>
                <a:highlight>
                  <a:srgbClr val="FFFFFF"/>
                </a:highlight>
              </a:rPr>
              <a:t> Usage</a:t>
            </a:r>
            <a:endParaRPr sz="1450">
              <a:solidFill>
                <a:srgbClr val="111111"/>
              </a:solidFill>
              <a:highlight>
                <a:srgbClr val="FFFFFF"/>
              </a:highlight>
            </a:endParaRPr>
          </a:p>
          <a:p>
            <a:pPr indent="0" lvl="0" marL="0" rtl="0" algn="l">
              <a:lnSpc>
                <a:spcPct val="140000"/>
              </a:lnSpc>
              <a:spcBef>
                <a:spcPts val="0"/>
              </a:spcBef>
              <a:spcAft>
                <a:spcPts val="0"/>
              </a:spcAft>
              <a:buNone/>
            </a:pPr>
            <a:r>
              <a:rPr b="1" lang="en" sz="1450">
                <a:solidFill>
                  <a:srgbClr val="111111"/>
                </a:solidFill>
                <a:highlight>
                  <a:srgbClr val="FFFFFF"/>
                </a:highlight>
              </a:rPr>
              <a:t>Verbose: </a:t>
            </a:r>
            <a:r>
              <a:rPr lang="en" sz="1450">
                <a:solidFill>
                  <a:srgbClr val="111111"/>
                </a:solidFill>
                <a:highlight>
                  <a:srgbClr val="FFFFFF"/>
                </a:highlight>
              </a:rPr>
              <a:t>Tracing information and debugging minutiae; generally only switched on in unusual situations</a:t>
            </a:r>
            <a:endParaRPr sz="1450">
              <a:solidFill>
                <a:srgbClr val="111111"/>
              </a:solidFill>
              <a:highlight>
                <a:srgbClr val="FFFFFF"/>
              </a:highlight>
            </a:endParaRPr>
          </a:p>
          <a:p>
            <a:pPr indent="0" lvl="0" marL="0" rtl="0" algn="l">
              <a:lnSpc>
                <a:spcPct val="140000"/>
              </a:lnSpc>
              <a:spcBef>
                <a:spcPts val="0"/>
              </a:spcBef>
              <a:spcAft>
                <a:spcPts val="0"/>
              </a:spcAft>
              <a:buNone/>
            </a:pPr>
            <a:r>
              <a:rPr b="1" lang="en" sz="1450">
                <a:solidFill>
                  <a:srgbClr val="111111"/>
                </a:solidFill>
                <a:highlight>
                  <a:srgbClr val="FFFFFF"/>
                </a:highlight>
              </a:rPr>
              <a:t>Debug: </a:t>
            </a:r>
            <a:r>
              <a:rPr lang="en" sz="1450">
                <a:solidFill>
                  <a:srgbClr val="111111"/>
                </a:solidFill>
                <a:highlight>
                  <a:srgbClr val="FFFFFF"/>
                </a:highlight>
              </a:rPr>
              <a:t>Internal control flow and diagnostic state dumps to facilitate pinpointing of recognized problems</a:t>
            </a:r>
            <a:endParaRPr sz="1450">
              <a:solidFill>
                <a:srgbClr val="111111"/>
              </a:solidFill>
              <a:highlight>
                <a:srgbClr val="FFFFFF"/>
              </a:highlight>
            </a:endParaRPr>
          </a:p>
          <a:p>
            <a:pPr indent="0" lvl="0" marL="0" rtl="0" algn="l">
              <a:lnSpc>
                <a:spcPct val="140000"/>
              </a:lnSpc>
              <a:spcBef>
                <a:spcPts val="0"/>
              </a:spcBef>
              <a:spcAft>
                <a:spcPts val="0"/>
              </a:spcAft>
              <a:buNone/>
            </a:pPr>
            <a:r>
              <a:rPr b="1" lang="en" sz="1450">
                <a:solidFill>
                  <a:srgbClr val="111111"/>
                </a:solidFill>
                <a:highlight>
                  <a:srgbClr val="FFFFFF"/>
                </a:highlight>
              </a:rPr>
              <a:t>Information: </a:t>
            </a:r>
            <a:r>
              <a:rPr lang="en" sz="1450">
                <a:solidFill>
                  <a:srgbClr val="111111"/>
                </a:solidFill>
                <a:highlight>
                  <a:srgbClr val="FFFFFF"/>
                </a:highlight>
              </a:rPr>
              <a:t>Events of interest or that have relevance to outside observers; the default enabled minimum logging level.</a:t>
            </a:r>
            <a:endParaRPr sz="1450">
              <a:solidFill>
                <a:srgbClr val="111111"/>
              </a:solidFill>
              <a:highlight>
                <a:srgbClr val="FFFFFF"/>
              </a:highlight>
            </a:endParaRPr>
          </a:p>
          <a:p>
            <a:pPr indent="0" lvl="0" marL="0" rtl="0" algn="l">
              <a:lnSpc>
                <a:spcPct val="140000"/>
              </a:lnSpc>
              <a:spcBef>
                <a:spcPts val="0"/>
              </a:spcBef>
              <a:spcAft>
                <a:spcPts val="0"/>
              </a:spcAft>
              <a:buNone/>
            </a:pPr>
            <a:r>
              <a:rPr b="1" lang="en" sz="1450">
                <a:solidFill>
                  <a:srgbClr val="111111"/>
                </a:solidFill>
                <a:highlight>
                  <a:srgbClr val="FFFFFF"/>
                </a:highlight>
              </a:rPr>
              <a:t>Warning: </a:t>
            </a:r>
            <a:r>
              <a:rPr lang="en" sz="1450">
                <a:solidFill>
                  <a:srgbClr val="111111"/>
                </a:solidFill>
                <a:highlight>
                  <a:srgbClr val="FFFFFF"/>
                </a:highlight>
              </a:rPr>
              <a:t>Indicators of possible issues or service/functionality degradation</a:t>
            </a:r>
            <a:endParaRPr sz="1450">
              <a:solidFill>
                <a:srgbClr val="111111"/>
              </a:solidFill>
              <a:highlight>
                <a:srgbClr val="FFFFFF"/>
              </a:highlight>
            </a:endParaRPr>
          </a:p>
          <a:p>
            <a:pPr indent="0" lvl="0" marL="0" rtl="0" algn="l">
              <a:lnSpc>
                <a:spcPct val="140000"/>
              </a:lnSpc>
              <a:spcBef>
                <a:spcPts val="0"/>
              </a:spcBef>
              <a:spcAft>
                <a:spcPts val="0"/>
              </a:spcAft>
              <a:buNone/>
            </a:pPr>
            <a:r>
              <a:rPr b="1" lang="en" sz="1450">
                <a:solidFill>
                  <a:srgbClr val="111111"/>
                </a:solidFill>
                <a:highlight>
                  <a:srgbClr val="FFFFFF"/>
                </a:highlight>
              </a:rPr>
              <a:t>Error: </a:t>
            </a:r>
            <a:r>
              <a:rPr lang="en" sz="1450">
                <a:solidFill>
                  <a:srgbClr val="111111"/>
                </a:solidFill>
                <a:highlight>
                  <a:srgbClr val="FFFFFF"/>
                </a:highlight>
              </a:rPr>
              <a:t>Indicating a failure within the application or connected system</a:t>
            </a:r>
            <a:endParaRPr sz="1450">
              <a:solidFill>
                <a:srgbClr val="111111"/>
              </a:solidFill>
              <a:highlight>
                <a:srgbClr val="FFFFFF"/>
              </a:highlight>
            </a:endParaRPr>
          </a:p>
          <a:p>
            <a:pPr indent="0" lvl="0" marL="0" rtl="0" algn="l">
              <a:lnSpc>
                <a:spcPct val="140000"/>
              </a:lnSpc>
              <a:spcBef>
                <a:spcPts val="0"/>
              </a:spcBef>
              <a:spcAft>
                <a:spcPts val="0"/>
              </a:spcAft>
              <a:buNone/>
            </a:pPr>
            <a:r>
              <a:rPr b="1" lang="en" sz="1450">
                <a:solidFill>
                  <a:srgbClr val="111111"/>
                </a:solidFill>
                <a:highlight>
                  <a:srgbClr val="FFFFFF"/>
                </a:highlight>
              </a:rPr>
              <a:t>Fatal: </a:t>
            </a:r>
            <a:r>
              <a:rPr lang="en" sz="1450">
                <a:solidFill>
                  <a:srgbClr val="111111"/>
                </a:solidFill>
                <a:highlight>
                  <a:srgbClr val="FFFFFF"/>
                </a:highlight>
              </a:rPr>
              <a:t>Critical errors causing complete failure of the application</a:t>
            </a:r>
            <a:endParaRPr sz="1450">
              <a:solidFill>
                <a:srgbClr val="111111"/>
              </a:solidFill>
              <a:highlight>
                <a:srgbClr val="FFFFFF"/>
              </a:highlight>
            </a:endParaRPr>
          </a:p>
          <a:p>
            <a:pPr indent="0" lvl="0" marL="0" rtl="0" algn="l">
              <a:spcBef>
                <a:spcPts val="0"/>
              </a:spcBef>
              <a:spcAft>
                <a:spcPts val="1200"/>
              </a:spcAft>
              <a:buNone/>
            </a:pPr>
            <a:r>
              <a:t/>
            </a:r>
            <a:endParaRPr b="1" sz="1050">
              <a:solidFill>
                <a:srgbClr val="11111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Logging Levels Examples</a:t>
            </a:r>
            <a:endParaRPr/>
          </a:p>
        </p:txBody>
      </p:sp>
      <p:sp>
        <p:nvSpPr>
          <p:cNvPr id="113" name="Google Shape;113;p20"/>
          <p:cNvSpPr txBox="1"/>
          <p:nvPr>
            <p:ph idx="1" type="body"/>
          </p:nvPr>
        </p:nvSpPr>
        <p:spPr>
          <a:xfrm>
            <a:off x="130825" y="1919075"/>
            <a:ext cx="8853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61616"/>
                </a:solidFill>
                <a:latin typeface="Arial"/>
                <a:ea typeface="Arial"/>
                <a:cs typeface="Arial"/>
                <a:sym typeface="Arial"/>
              </a:rPr>
              <a:t>Method Signatures:</a:t>
            </a:r>
            <a:endParaRPr>
              <a:solidFill>
                <a:srgbClr val="161616"/>
              </a:solidFill>
              <a:latin typeface="Arial"/>
              <a:ea typeface="Arial"/>
              <a:cs typeface="Arial"/>
              <a:sym typeface="Arial"/>
            </a:endParaRPr>
          </a:p>
          <a:p>
            <a:pPr indent="0" lvl="0" marL="0" rtl="0" algn="l">
              <a:spcBef>
                <a:spcPts val="1200"/>
              </a:spcBef>
              <a:spcAft>
                <a:spcPts val="0"/>
              </a:spcAft>
              <a:buNone/>
            </a:pPr>
            <a:r>
              <a:rPr lang="en">
                <a:solidFill>
                  <a:srgbClr val="161616"/>
                </a:solidFill>
                <a:latin typeface="Courier New"/>
                <a:ea typeface="Courier New"/>
                <a:cs typeface="Courier New"/>
                <a:sym typeface="Courier New"/>
              </a:rPr>
              <a:t>void Log.Information(string messageTemplate)</a:t>
            </a:r>
            <a:endParaRPr>
              <a:solidFill>
                <a:srgbClr val="161616"/>
              </a:solidFill>
              <a:latin typeface="Courier New"/>
              <a:ea typeface="Courier New"/>
              <a:cs typeface="Courier New"/>
              <a:sym typeface="Courier New"/>
            </a:endParaRPr>
          </a:p>
          <a:p>
            <a:pPr indent="0" lvl="0" marL="0" rtl="0" algn="l">
              <a:spcBef>
                <a:spcPts val="1200"/>
              </a:spcBef>
              <a:spcAft>
                <a:spcPts val="0"/>
              </a:spcAft>
              <a:buNone/>
            </a:pPr>
            <a:r>
              <a:rPr lang="en">
                <a:solidFill>
                  <a:srgbClr val="161616"/>
                </a:solidFill>
                <a:latin typeface="Courier New"/>
                <a:ea typeface="Courier New"/>
                <a:cs typeface="Courier New"/>
                <a:sym typeface="Courier New"/>
              </a:rPr>
              <a:t>void Log.Debug&lt;int, int&gt;(string messageTemplate, int propertyValue0, int propertyValue1)</a:t>
            </a:r>
            <a:endParaRPr>
              <a:solidFill>
                <a:srgbClr val="161616"/>
              </a:solidFill>
              <a:latin typeface="Courier New"/>
              <a:ea typeface="Courier New"/>
              <a:cs typeface="Courier New"/>
              <a:sym typeface="Courier New"/>
            </a:endParaRPr>
          </a:p>
          <a:p>
            <a:pPr indent="0" lvl="0" marL="0" rtl="0" algn="l">
              <a:spcBef>
                <a:spcPts val="1200"/>
              </a:spcBef>
              <a:spcAft>
                <a:spcPts val="0"/>
              </a:spcAft>
              <a:buNone/>
            </a:pPr>
            <a:r>
              <a:rPr lang="en">
                <a:solidFill>
                  <a:srgbClr val="161616"/>
                </a:solidFill>
                <a:latin typeface="Courier New"/>
                <a:ea typeface="Courier New"/>
                <a:cs typeface="Courier New"/>
                <a:sym typeface="Courier New"/>
              </a:rPr>
              <a:t>Log.Debug&lt;String, String&gt;("compare {A} with {B}", "a", "b");</a:t>
            </a:r>
            <a:endParaRPr>
              <a:solidFill>
                <a:srgbClr val="161616"/>
              </a:solidFill>
              <a:latin typeface="Courier New"/>
              <a:ea typeface="Courier New"/>
              <a:cs typeface="Courier New"/>
              <a:sym typeface="Courier New"/>
            </a:endParaRPr>
          </a:p>
          <a:p>
            <a:pPr indent="0" lvl="0" marL="0" rtl="0" algn="l">
              <a:spcBef>
                <a:spcPts val="1200"/>
              </a:spcBef>
              <a:spcAft>
                <a:spcPts val="1200"/>
              </a:spcAft>
              <a:buNone/>
            </a:pPr>
            <a:r>
              <a:rPr lang="en">
                <a:solidFill>
                  <a:srgbClr val="161616"/>
                </a:solidFill>
                <a:latin typeface="Courier New"/>
                <a:ea typeface="Courier New"/>
                <a:cs typeface="Courier New"/>
                <a:sym typeface="Courier New"/>
              </a:rPr>
              <a:t>void Log.Error(Exception exception, string messageTemplate)</a:t>
            </a:r>
            <a:endParaRPr>
              <a:solidFill>
                <a:srgbClr val="161616"/>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Best Practices</a:t>
            </a:r>
            <a:endParaRPr sz="2800"/>
          </a:p>
        </p:txBody>
      </p:sp>
      <p:sp>
        <p:nvSpPr>
          <p:cNvPr id="119" name="Google Shape;119;p21"/>
          <p:cNvSpPr txBox="1"/>
          <p:nvPr/>
        </p:nvSpPr>
        <p:spPr>
          <a:xfrm>
            <a:off x="234050" y="668675"/>
            <a:ext cx="8375100" cy="43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General Rule: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Log </a:t>
            </a:r>
            <a:r>
              <a:rPr lang="en" sz="1300">
                <a:solidFill>
                  <a:schemeClr val="dk2"/>
                </a:solidFill>
                <a:latin typeface="Roboto"/>
                <a:ea typeface="Roboto"/>
                <a:cs typeface="Roboto"/>
                <a:sym typeface="Roboto"/>
              </a:rPr>
              <a:t>entries should be present from every level of your application logic per transaction.</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Most of these logs can go to the Debug or Info level unless something goes wrong.</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a:solidFill>
                  <a:schemeClr val="dk2"/>
                </a:solidFill>
                <a:latin typeface="Roboto"/>
                <a:ea typeface="Roboto"/>
                <a:cs typeface="Roboto"/>
                <a:sym typeface="Roboto"/>
              </a:rPr>
              <a:t>ex:</a:t>
            </a:r>
            <a:endParaRPr b="1"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UI -&gt; BL -&gt; DL -&gt; DB</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UI: Logs when an option is selected by the user.</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BL: Logs some details about what action is happening</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DL: Logs what data is being requested or entered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DB: Logs database transaction details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a:solidFill>
                  <a:schemeClr val="dk2"/>
                </a:solidFill>
                <a:latin typeface="Roboto"/>
                <a:ea typeface="Roboto"/>
                <a:cs typeface="Roboto"/>
                <a:sym typeface="Roboto"/>
              </a:rPr>
              <a:t>Good Questions to ask yourself when deciding what to log:</a:t>
            </a:r>
            <a:endParaRPr b="1"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How are we going to log successful requests?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How are we going to log errors?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Are we going to show the complete stacktrace?</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a:solidFill>
                  <a:schemeClr val="dk2"/>
                </a:solidFill>
                <a:latin typeface="Roboto"/>
                <a:ea typeface="Roboto"/>
                <a:cs typeface="Roboto"/>
                <a:sym typeface="Roboto"/>
              </a:rPr>
              <a:t>What Else?</a:t>
            </a:r>
            <a:endParaRPr b="1" sz="1300">
              <a:solidFill>
                <a:schemeClr val="dk2"/>
              </a:solidFill>
              <a:latin typeface="Roboto"/>
              <a:ea typeface="Roboto"/>
              <a:cs typeface="Roboto"/>
              <a:sym typeface="Roboto"/>
            </a:endParaRPr>
          </a:p>
          <a:p>
            <a:pPr indent="-311150" lvl="0" marL="457200" rtl="0" algn="l">
              <a:lnSpc>
                <a:spcPct val="100000"/>
              </a:lnSpc>
              <a:spcBef>
                <a:spcPts val="0"/>
              </a:spcBef>
              <a:spcAft>
                <a:spcPts val="0"/>
              </a:spcAft>
              <a:buClr>
                <a:srgbClr val="3A3A3A"/>
              </a:buClr>
              <a:buSzPts val="1300"/>
              <a:buFont typeface="Roboto"/>
              <a:buChar char="●"/>
            </a:pPr>
            <a:r>
              <a:rPr lang="en" sz="1300">
                <a:solidFill>
                  <a:srgbClr val="3A3A3A"/>
                </a:solidFill>
                <a:highlight>
                  <a:srgbClr val="FFFFFF"/>
                </a:highlight>
                <a:latin typeface="Roboto"/>
                <a:ea typeface="Roboto"/>
                <a:cs typeface="Roboto"/>
                <a:sym typeface="Roboto"/>
              </a:rPr>
              <a:t>Enable only high-severity logs in Production</a:t>
            </a:r>
            <a:endParaRPr sz="1300">
              <a:solidFill>
                <a:srgbClr val="3A3A3A"/>
              </a:solidFill>
              <a:highlight>
                <a:srgbClr val="FFFFFF"/>
              </a:highlight>
              <a:latin typeface="Roboto"/>
              <a:ea typeface="Roboto"/>
              <a:cs typeface="Roboto"/>
              <a:sym typeface="Roboto"/>
            </a:endParaRPr>
          </a:p>
          <a:p>
            <a:pPr indent="-311150" lvl="0" marL="457200" rtl="0" algn="l">
              <a:lnSpc>
                <a:spcPct val="100000"/>
              </a:lnSpc>
              <a:spcBef>
                <a:spcPts val="0"/>
              </a:spcBef>
              <a:spcAft>
                <a:spcPts val="0"/>
              </a:spcAft>
              <a:buClr>
                <a:srgbClr val="3A3A3A"/>
              </a:buClr>
              <a:buSzPts val="1300"/>
              <a:buFont typeface="Roboto"/>
              <a:buChar char="●"/>
            </a:pPr>
            <a:r>
              <a:rPr lang="en" sz="1300">
                <a:solidFill>
                  <a:srgbClr val="3A3A3A"/>
                </a:solidFill>
                <a:highlight>
                  <a:srgbClr val="FFFFFF"/>
                </a:highlight>
                <a:latin typeface="Roboto"/>
                <a:ea typeface="Roboto"/>
                <a:cs typeface="Roboto"/>
                <a:sym typeface="Roboto"/>
              </a:rPr>
              <a:t>Include Context in Log entries</a:t>
            </a:r>
            <a:endParaRPr sz="1300">
              <a:solidFill>
                <a:srgbClr val="3A3A3A"/>
              </a:solidFill>
              <a:highlight>
                <a:srgbClr val="FFFFFF"/>
              </a:highlight>
              <a:latin typeface="Roboto"/>
              <a:ea typeface="Roboto"/>
              <a:cs typeface="Roboto"/>
              <a:sym typeface="Roboto"/>
            </a:endParaRPr>
          </a:p>
          <a:p>
            <a:pPr indent="-311150" lvl="0" marL="457200" rtl="0" algn="l">
              <a:lnSpc>
                <a:spcPct val="100000"/>
              </a:lnSpc>
              <a:spcBef>
                <a:spcPts val="0"/>
              </a:spcBef>
              <a:spcAft>
                <a:spcPts val="0"/>
              </a:spcAft>
              <a:buClr>
                <a:srgbClr val="3A3A3A"/>
              </a:buClr>
              <a:buSzPts val="1300"/>
              <a:buFont typeface="Roboto"/>
              <a:buChar char="●"/>
            </a:pPr>
            <a:r>
              <a:rPr lang="en" sz="1300">
                <a:solidFill>
                  <a:srgbClr val="3A3A3A"/>
                </a:solidFill>
                <a:highlight>
                  <a:srgbClr val="FFFFFF"/>
                </a:highlight>
                <a:latin typeface="Roboto"/>
                <a:ea typeface="Roboto"/>
                <a:cs typeface="Roboto"/>
                <a:sym typeface="Roboto"/>
              </a:rPr>
              <a:t>Redact Sensitive Information</a:t>
            </a:r>
            <a:endParaRPr sz="1300">
              <a:solidFill>
                <a:srgbClr val="3A3A3A"/>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b="1">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