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369" r:id="rId4"/>
    <p:sldId id="370" r:id="rId5"/>
    <p:sldId id="372" r:id="rId6"/>
    <p:sldId id="373" r:id="rId7"/>
    <p:sldId id="374" r:id="rId8"/>
    <p:sldId id="379" r:id="rId9"/>
    <p:sldId id="385" r:id="rId10"/>
    <p:sldId id="386" r:id="rId11"/>
    <p:sldId id="387" r:id="rId12"/>
    <p:sldId id="376" r:id="rId13"/>
    <p:sldId id="389" r:id="rId14"/>
    <p:sldId id="390" r:id="rId15"/>
    <p:sldId id="391" r:id="rId16"/>
    <p:sldId id="375" r:id="rId17"/>
    <p:sldId id="377" r:id="rId18"/>
    <p:sldId id="383" r:id="rId19"/>
    <p:sldId id="3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90"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ffectLst/>
                <a:ea typeface="Times New Roman" panose="02020603050405020304" pitchFamily="18" charset="0"/>
              </a:rPr>
              <a:t>ANALYZING SELLING PROCE OF USED CARS</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620000" y="5183902"/>
            <a:ext cx="36853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P ARVIND</a:t>
            </a:r>
          </a:p>
          <a:p>
            <a:pPr>
              <a:spcBef>
                <a:spcPct val="0"/>
              </a:spcBef>
              <a:buClrTx/>
              <a:buFontTx/>
              <a:buNone/>
            </a:pPr>
            <a:r>
              <a:rPr lang="en-US" altLang="en-IN" sz="2400" b="1" dirty="0">
                <a:solidFill>
                  <a:srgbClr val="FF0000"/>
                </a:solidFill>
              </a:rPr>
              <a:t>210701034</a:t>
            </a:r>
          </a:p>
          <a:p>
            <a:pPr>
              <a:spcBef>
                <a:spcPct val="0"/>
              </a:spcBef>
              <a:buClrTx/>
              <a:buNone/>
            </a:pPr>
            <a:r>
              <a:rPr lang="en-US" altLang="en-IN" sz="2400" b="1" dirty="0">
                <a:solidFill>
                  <a:srgbClr val="FF0000"/>
                </a:solidFill>
              </a:rPr>
              <a:t>S KESARIKUMARAN</a:t>
            </a:r>
          </a:p>
          <a:p>
            <a:pPr>
              <a:spcBef>
                <a:spcPct val="0"/>
              </a:spcBef>
              <a:buClrTx/>
              <a:buNone/>
            </a:pPr>
            <a:r>
              <a:rPr lang="en-US" altLang="en-IN" sz="2400" b="1" dirty="0">
                <a:solidFill>
                  <a:srgbClr val="FF0000"/>
                </a:solidFill>
              </a:rPr>
              <a:t>210701324</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t>CS19643 FOUNDATIONS OF MACHINE LEARNING</a:t>
            </a:r>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USER EXPERIENCE: </a:t>
            </a:r>
            <a:r>
              <a:rPr lang="en-IN" sz="2400" dirty="0">
                <a:latin typeface="Times New Roman" panose="02020603050405020304" pitchFamily="18" charset="0"/>
                <a:cs typeface="Times New Roman" panose="02020603050405020304" pitchFamily="18" charset="0"/>
              </a:rPr>
              <a:t>In the user experience aspect of the project, the focus is on providing stakeholders with an intuitive and informative interface for interacting with the predictive model and accessing insights derived from the analysis of used car prices. The user interface is designed to be </a:t>
            </a:r>
            <a:r>
              <a:rPr lang="en-IN" sz="2400" dirty="0" err="1">
                <a:latin typeface="Times New Roman" panose="02020603050405020304" pitchFamily="18" charset="0"/>
                <a:cs typeface="Times New Roman" panose="02020603050405020304" pitchFamily="18" charset="0"/>
              </a:rPr>
              <a:t>userfriendly</a:t>
            </a:r>
            <a:r>
              <a:rPr lang="en-IN" sz="2400" dirty="0">
                <a:latin typeface="Times New Roman" panose="02020603050405020304" pitchFamily="18" charset="0"/>
                <a:cs typeface="Times New Roman" panose="02020603050405020304" pitchFamily="18" charset="0"/>
              </a:rPr>
              <a:t>, visually appealing, and accessible across different devices and platforms. Key functionalities include data visualization tools, interactive dashboards, and real-time prediction capabilities, aimed at empowering users to make informed decisions regarding car pricing strategies. Data visualization plays a crucial role in enhancing user understanding and engagement with the predictive model. Interactive charts, graphs, and plots are utilized to visualize key insights and trends derived from the analysis of historical car sales data.</a:t>
            </a: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FINAL OUTPUT</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Plotting the data according to the price based on engine size</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9" name="Picture 8">
            <a:extLst>
              <a:ext uri="{FF2B5EF4-FFF2-40B4-BE49-F238E27FC236}">
                <a16:creationId xmlns:a16="http://schemas.microsoft.com/office/drawing/2014/main" id="{A5C244B5-F9D1-C7C2-A1D3-C8FDFE74AFAD}"/>
              </a:ext>
            </a:extLst>
          </p:cNvPr>
          <p:cNvPicPr>
            <a:picLocks noChangeAspect="1"/>
          </p:cNvPicPr>
          <p:nvPr/>
        </p:nvPicPr>
        <p:blipFill>
          <a:blip r:embed="rId2"/>
          <a:stretch>
            <a:fillRect/>
          </a:stretch>
        </p:blipFill>
        <p:spPr>
          <a:xfrm>
            <a:off x="812800" y="2149643"/>
            <a:ext cx="10416674" cy="4021492"/>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4000" b="1" dirty="0">
                <a:solidFill>
                  <a:srgbClr val="FF0000"/>
                </a:solidFill>
              </a:rPr>
              <a:t>FINAL OUTPUT</a:t>
            </a:r>
            <a:endParaRPr lang="en-IN" sz="40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12</a:t>
            </a:fld>
            <a:endParaRPr lang="en-US" altLang="en-US"/>
          </a:p>
        </p:txBody>
      </p:sp>
      <p:pic>
        <p:nvPicPr>
          <p:cNvPr id="5" name="Picture 4">
            <a:extLst>
              <a:ext uri="{FF2B5EF4-FFF2-40B4-BE49-F238E27FC236}">
                <a16:creationId xmlns:a16="http://schemas.microsoft.com/office/drawing/2014/main" id="{A6E5DD46-877F-FD16-5C2F-2F170FAA2FBC}"/>
              </a:ext>
            </a:extLst>
          </p:cNvPr>
          <p:cNvPicPr>
            <a:picLocks noChangeAspect="1"/>
          </p:cNvPicPr>
          <p:nvPr/>
        </p:nvPicPr>
        <p:blipFill>
          <a:blip r:embed="rId2"/>
          <a:stretch>
            <a:fillRect/>
          </a:stretch>
        </p:blipFill>
        <p:spPr>
          <a:xfrm>
            <a:off x="755651" y="1729154"/>
            <a:ext cx="10545395" cy="2377625"/>
          </a:xfrm>
          <a:prstGeom prst="rect">
            <a:avLst/>
          </a:prstGeom>
        </p:spPr>
      </p:pic>
      <p:pic>
        <p:nvPicPr>
          <p:cNvPr id="11" name="Picture 10">
            <a:extLst>
              <a:ext uri="{FF2B5EF4-FFF2-40B4-BE49-F238E27FC236}">
                <a16:creationId xmlns:a16="http://schemas.microsoft.com/office/drawing/2014/main" id="{CCC6A68C-EF14-C962-EF31-7E59DC92660E}"/>
              </a:ext>
            </a:extLst>
          </p:cNvPr>
          <p:cNvPicPr>
            <a:picLocks noChangeAspect="1"/>
          </p:cNvPicPr>
          <p:nvPr/>
        </p:nvPicPr>
        <p:blipFill>
          <a:blip r:embed="rId3"/>
          <a:stretch>
            <a:fillRect/>
          </a:stretch>
        </p:blipFill>
        <p:spPr>
          <a:xfrm>
            <a:off x="766233" y="3913026"/>
            <a:ext cx="10545394" cy="2291656"/>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B001E23B-A7BE-4A68-A90F-2973D95175B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
        <p:nvSpPr>
          <p:cNvPr id="3" name="Content Placeholder 2">
            <a:extLst>
              <a:ext uri="{FF2B5EF4-FFF2-40B4-BE49-F238E27FC236}">
                <a16:creationId xmlns:a16="http://schemas.microsoft.com/office/drawing/2014/main" id="{E4F7F7E1-7693-6B57-EE20-FD1A3EC6B581}"/>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B0F922EC-C8F4-150F-7E5C-6449B98B5FF8}"/>
              </a:ext>
            </a:extLst>
          </p:cNvPr>
          <p:cNvPicPr>
            <a:picLocks noChangeAspect="1"/>
          </p:cNvPicPr>
          <p:nvPr/>
        </p:nvPicPr>
        <p:blipFill>
          <a:blip r:embed="rId2"/>
          <a:stretch>
            <a:fillRect/>
          </a:stretch>
        </p:blipFill>
        <p:spPr>
          <a:xfrm>
            <a:off x="755651" y="1865313"/>
            <a:ext cx="10794665" cy="4267200"/>
          </a:xfrm>
          <a:prstGeom prst="rect">
            <a:avLst/>
          </a:prstGeom>
        </p:spPr>
      </p:pic>
    </p:spTree>
    <p:extLst>
      <p:ext uri="{BB962C8B-B14F-4D97-AF65-F5344CB8AC3E}">
        <p14:creationId xmlns:p14="http://schemas.microsoft.com/office/powerpoint/2010/main" val="123234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8B59-001D-4BE9-8620-7D0EA9798CC2}"/>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73989042-CA96-4203-B7C8-8F81CE4946C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
        <p:nvSpPr>
          <p:cNvPr id="3" name="Content Placeholder 2">
            <a:extLst>
              <a:ext uri="{FF2B5EF4-FFF2-40B4-BE49-F238E27FC236}">
                <a16:creationId xmlns:a16="http://schemas.microsoft.com/office/drawing/2014/main" id="{8A33DF68-64E7-3CF1-34FA-2A6C6D3757A0}"/>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4B353F80-F14A-D830-CD27-D0723688AFEF}"/>
              </a:ext>
            </a:extLst>
          </p:cNvPr>
          <p:cNvPicPr>
            <a:picLocks noChangeAspect="1"/>
          </p:cNvPicPr>
          <p:nvPr/>
        </p:nvPicPr>
        <p:blipFill>
          <a:blip r:embed="rId2"/>
          <a:stretch>
            <a:fillRect/>
          </a:stretch>
        </p:blipFill>
        <p:spPr>
          <a:xfrm>
            <a:off x="812799" y="1752600"/>
            <a:ext cx="10566401" cy="4492625"/>
          </a:xfrm>
          <a:prstGeom prst="rect">
            <a:avLst/>
          </a:prstGeom>
        </p:spPr>
      </p:pic>
    </p:spTree>
    <p:extLst>
      <p:ext uri="{BB962C8B-B14F-4D97-AF65-F5344CB8AC3E}">
        <p14:creationId xmlns:p14="http://schemas.microsoft.com/office/powerpoint/2010/main" val="36517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D64-F488-4B91-9F5E-19A02855A544}"/>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5F4B4769-1BD5-42F4-A46D-41F2DF154D56}"/>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3EB86FC-6CAB-4DF4-B6B6-4DEE806C541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E874BC3-D7FC-48A0-B991-01F209201963}"/>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
        <p:nvSpPr>
          <p:cNvPr id="3" name="Content Placeholder 2">
            <a:extLst>
              <a:ext uri="{FF2B5EF4-FFF2-40B4-BE49-F238E27FC236}">
                <a16:creationId xmlns:a16="http://schemas.microsoft.com/office/drawing/2014/main" id="{B92ADCAB-6922-7EE1-8FBA-06C1ED4A089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154ABD31-C74B-C08E-5C40-AEE7207354FA}"/>
              </a:ext>
            </a:extLst>
          </p:cNvPr>
          <p:cNvPicPr>
            <a:picLocks noChangeAspect="1"/>
          </p:cNvPicPr>
          <p:nvPr/>
        </p:nvPicPr>
        <p:blipFill>
          <a:blip r:embed="rId2"/>
          <a:stretch>
            <a:fillRect/>
          </a:stretch>
        </p:blipFill>
        <p:spPr>
          <a:xfrm>
            <a:off x="665993" y="1738076"/>
            <a:ext cx="10768240" cy="4400942"/>
          </a:xfrm>
          <a:prstGeom prst="rect">
            <a:avLst/>
          </a:prstGeom>
        </p:spPr>
      </p:pic>
    </p:spTree>
    <p:extLst>
      <p:ext uri="{BB962C8B-B14F-4D97-AF65-F5344CB8AC3E}">
        <p14:creationId xmlns:p14="http://schemas.microsoft.com/office/powerpoint/2010/main" val="42890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IN" sz="2400" dirty="0">
                <a:latin typeface="Times New Roman" panose="02020603050405020304" pitchFamily="18" charset="0"/>
                <a:cs typeface="Times New Roman" panose="02020603050405020304" pitchFamily="18" charset="0"/>
              </a:rPr>
              <a:t>In conclusion, the analysis of selling prices of used cars presents valuable insights into the factors influencing pricing dynamics within the automotive market. Leveraging machine learning algorithms and comprehensive data preprocessing techniques, this project aimed to develop predictive models capable of accurately estimating car prices based on various attributes., normalize numerical features, and encode categorical variables, we ensured the data was appropriately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tasks. Through the implementation and evaluation of various machine learning algorithms, including linear regression, decision trees ,root mean square error (RMSE), and </a:t>
            </a:r>
            <a:r>
              <a:rPr lang="en-IN" sz="2400" dirty="0" err="1">
                <a:latin typeface="Times New Roman" panose="02020603050405020304" pitchFamily="18" charset="0"/>
                <a:cs typeface="Times New Roman" panose="02020603050405020304" pitchFamily="18" charset="0"/>
              </a:rPr>
              <a:t>Rsquared</a:t>
            </a:r>
            <a:r>
              <a:rPr lang="en-IN" sz="2400" dirty="0">
                <a:latin typeface="Times New Roman" panose="02020603050405020304" pitchFamily="18" charset="0"/>
                <a:cs typeface="Times New Roman" panose="02020603050405020304" pitchFamily="18" charset="0"/>
              </a:rPr>
              <a:t> (R2) score provided insights into the accuracy and reliability of the models. Additionally, visualizations such as scatter plots and regression plots facilitated the interpretation of model predictions and identified potential trends or patterns in the data</a:t>
            </a:r>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Flask Framework for Python Developer (Book)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Data Analytics Using Python (Book)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Data Visualization Using Python (Book)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Kaggle - https://www.kaggle.com/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UCI Machine Learning Repository - https://archive.ics.uci.edu/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AutoScout24 - https://www.autoscout24.com/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TrueCar - https://www.truecar.com/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Edmunds - https://www.edmunds.com/ </a:t>
            </a:r>
          </a:p>
          <a:p>
            <a:pPr marL="342900" lvl="0" indent="-342900" algn="just">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Cargurus</a:t>
            </a:r>
            <a:r>
              <a:rPr lang="en-US" sz="2400" dirty="0">
                <a:latin typeface="Times New Roman" panose="02020603050405020304" pitchFamily="18" charset="0"/>
                <a:cs typeface="Times New Roman" panose="02020603050405020304" pitchFamily="18" charset="0"/>
              </a:rPr>
              <a:t> - https://www.cargurus.com</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0B3B-7F75-412D-BB51-51F6986C875A}"/>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E20CD2CA-1C78-402E-9E16-141B400757F4}"/>
              </a:ext>
            </a:extLst>
          </p:cNvPr>
          <p:cNvSpPr>
            <a:spLocks noGrp="1"/>
          </p:cNvSpPr>
          <p:nvPr>
            <p:ph idx="1"/>
          </p:nvPr>
        </p:nvSpPr>
        <p:spPr/>
        <p:txBody>
          <a:bodyPr/>
          <a:lstStyle/>
          <a:p>
            <a:pPr marL="0" indent="0">
              <a:buNone/>
            </a:pPr>
            <a:r>
              <a:rPr lang="en-US" sz="2000" dirty="0">
                <a:solidFill>
                  <a:srgbClr val="FF0000"/>
                </a:solidFill>
                <a:effectLst/>
                <a:latin typeface="Times New Roman" panose="02020603050405020304" pitchFamily="18" charset="0"/>
                <a:ea typeface="SimSun" panose="02010600030101010101" pitchFamily="2" charset="-122"/>
              </a:rPr>
              <a:t>9.</a:t>
            </a:r>
            <a:r>
              <a:rPr lang="en-US" sz="2000" dirty="0">
                <a:solidFill>
                  <a:srgbClr val="000000"/>
                </a:solidFill>
                <a:effectLst/>
                <a:latin typeface="Times New Roman" panose="02020603050405020304" pitchFamily="18" charset="0"/>
                <a:ea typeface="SimSun" panose="02010600030101010101" pitchFamily="2" charset="-122"/>
              </a:rPr>
              <a:t>Chen, </a:t>
            </a:r>
            <a:r>
              <a:rPr lang="en-US" sz="2000" dirty="0" err="1">
                <a:solidFill>
                  <a:srgbClr val="000000"/>
                </a:solidFill>
                <a:effectLst/>
                <a:latin typeface="Times New Roman" panose="02020603050405020304" pitchFamily="18" charset="0"/>
                <a:ea typeface="SimSun" panose="02010600030101010101" pitchFamily="2" charset="-122"/>
              </a:rPr>
              <a:t>Chien</a:t>
            </a:r>
            <a:r>
              <a:rPr lang="en-US" sz="2000" dirty="0">
                <a:solidFill>
                  <a:srgbClr val="000000"/>
                </a:solidFill>
                <a:effectLst/>
                <a:latin typeface="Times New Roman" panose="02020603050405020304" pitchFamily="18" charset="0"/>
                <a:ea typeface="SimSun" panose="02010600030101010101" pitchFamily="2" charset="-122"/>
              </a:rPr>
              <a:t>-Wen &amp; Chen, Wen-Zheng &amp; Peng, Jain-Wei &amp; Cheng, Bo-</a:t>
            </a:r>
            <a:r>
              <a:rPr lang="en-US" sz="2000" dirty="0" err="1">
                <a:solidFill>
                  <a:srgbClr val="000000"/>
                </a:solidFill>
                <a:effectLst/>
                <a:latin typeface="Times New Roman" panose="02020603050405020304" pitchFamily="18" charset="0"/>
                <a:ea typeface="SimSun" panose="02010600030101010101" pitchFamily="2" charset="-122"/>
              </a:rPr>
              <a:t>Xun</a:t>
            </a:r>
            <a:r>
              <a:rPr lang="en-US" sz="2000" dirty="0">
                <a:solidFill>
                  <a:srgbClr val="000000"/>
                </a:solidFill>
                <a:effectLst/>
                <a:latin typeface="Times New Roman" panose="02020603050405020304" pitchFamily="18" charset="0"/>
                <a:ea typeface="SimSun" panose="02010600030101010101" pitchFamily="2" charset="-122"/>
              </a:rPr>
              <a:t> &amp; Pan, </a:t>
            </a:r>
            <a:r>
              <a:rPr lang="en-US" sz="2000" dirty="0" err="1">
                <a:solidFill>
                  <a:srgbClr val="000000"/>
                </a:solidFill>
                <a:effectLst/>
                <a:latin typeface="Times New Roman" panose="02020603050405020304" pitchFamily="18" charset="0"/>
                <a:ea typeface="SimSun" panose="02010600030101010101" pitchFamily="2" charset="-122"/>
              </a:rPr>
              <a:t>Tse</a:t>
            </a:r>
            <a:r>
              <a:rPr lang="en-US" sz="2000" dirty="0">
                <a:solidFill>
                  <a:srgbClr val="000000"/>
                </a:solidFill>
                <a:effectLst/>
                <a:latin typeface="Times New Roman" panose="02020603050405020304" pitchFamily="18" charset="0"/>
                <a:ea typeface="SimSun" panose="02010600030101010101" pitchFamily="2" charset="-122"/>
              </a:rPr>
              <a:t>-Yu &amp; </a:t>
            </a:r>
            <a:r>
              <a:rPr lang="en-US" sz="2000" dirty="0" err="1">
                <a:solidFill>
                  <a:srgbClr val="000000"/>
                </a:solidFill>
                <a:effectLst/>
                <a:latin typeface="Times New Roman" panose="02020603050405020304" pitchFamily="18" charset="0"/>
                <a:ea typeface="SimSun" panose="02010600030101010101" pitchFamily="2" charset="-122"/>
              </a:rPr>
              <a:t>Kuo</a:t>
            </a:r>
            <a:r>
              <a:rPr lang="en-US" sz="2000" dirty="0">
                <a:solidFill>
                  <a:srgbClr val="000000"/>
                </a:solidFill>
                <a:effectLst/>
                <a:latin typeface="Times New Roman" panose="02020603050405020304" pitchFamily="18" charset="0"/>
                <a:ea typeface="SimSun" panose="02010600030101010101" pitchFamily="2" charset="-122"/>
              </a:rPr>
              <a:t>, Hsu-Chan. (2017). A Real-Time </a:t>
            </a:r>
            <a:r>
              <a:rPr lang="en-US" sz="2000" dirty="0" err="1">
                <a:solidFill>
                  <a:srgbClr val="000000"/>
                </a:solidFill>
                <a:effectLst/>
                <a:latin typeface="Times New Roman" panose="02020603050405020304" pitchFamily="18" charset="0"/>
                <a:ea typeface="SimSun" panose="02010600030101010101" pitchFamily="2" charset="-122"/>
              </a:rPr>
              <a:t>Markerless</a:t>
            </a:r>
            <a:r>
              <a:rPr lang="en-US" sz="2000" dirty="0">
                <a:solidFill>
                  <a:srgbClr val="000000"/>
                </a:solidFill>
                <a:effectLst/>
                <a:latin typeface="Times New Roman" panose="02020603050405020304" pitchFamily="18" charset="0"/>
                <a:ea typeface="SimSun" panose="02010600030101010101" pitchFamily="2" charset="-122"/>
              </a:rPr>
              <a:t> Augmented Reality Framework Based on SLAM Technique. 127-132. 10.1109/ISPAN-FCST-ISCC.2017.87.</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10.</a:t>
            </a:r>
            <a:r>
              <a:rPr lang="en-US" sz="2000" dirty="0">
                <a:solidFill>
                  <a:srgbClr val="000000"/>
                </a:solidFill>
                <a:effectLst/>
                <a:latin typeface="Times New Roman" panose="02020603050405020304" pitchFamily="18" charset="0"/>
                <a:ea typeface="SimSun" panose="02010600030101010101" pitchFamily="2" charset="-122"/>
              </a:rPr>
              <a:t>Y </a:t>
            </a:r>
            <a:r>
              <a:rPr lang="en-US" sz="2000" dirty="0" err="1">
                <a:solidFill>
                  <a:srgbClr val="000000"/>
                </a:solidFill>
                <a:effectLst/>
                <a:latin typeface="Times New Roman" panose="02020603050405020304" pitchFamily="18" charset="0"/>
                <a:ea typeface="SimSun" panose="02010600030101010101" pitchFamily="2" charset="-122"/>
              </a:rPr>
              <a:t>Kaneto</a:t>
            </a:r>
            <a:r>
              <a:rPr lang="en-US" sz="2000" dirty="0">
                <a:solidFill>
                  <a:srgbClr val="000000"/>
                </a:solidFill>
                <a:effectLst/>
                <a:latin typeface="Times New Roman" panose="02020603050405020304" pitchFamily="18" charset="0"/>
                <a:ea typeface="SimSun" panose="02010600030101010101" pitchFamily="2" charset="-122"/>
              </a:rPr>
              <a:t> and T. </a:t>
            </a:r>
            <a:r>
              <a:rPr lang="en-US" sz="2000" dirty="0" err="1">
                <a:solidFill>
                  <a:srgbClr val="000000"/>
                </a:solidFill>
                <a:effectLst/>
                <a:latin typeface="Times New Roman" panose="02020603050405020304" pitchFamily="18" charset="0"/>
                <a:ea typeface="SimSun" panose="02010600030101010101" pitchFamily="2" charset="-122"/>
              </a:rPr>
              <a:t>Komuro</a:t>
            </a:r>
            <a:r>
              <a:rPr lang="en-US" sz="2000" dirty="0">
                <a:solidFill>
                  <a:srgbClr val="000000"/>
                </a:solidFill>
                <a:effectLst/>
                <a:latin typeface="Times New Roman" panose="02020603050405020304" pitchFamily="18" charset="0"/>
                <a:ea typeface="SimSun" panose="02010600030101010101" pitchFamily="2" charset="-122"/>
              </a:rPr>
              <a:t>, "Space-sharing AR interaction on multiple mobile devices with a depth camera," 2016 IEEE Virtual Reality (VR), Greenville, SC, USA, 2016, pp. 197-198, </a:t>
            </a:r>
            <a:r>
              <a:rPr lang="en-US" sz="2000" dirty="0" err="1">
                <a:solidFill>
                  <a:srgbClr val="000000"/>
                </a:solidFill>
                <a:effectLst/>
                <a:latin typeface="Times New Roman" panose="02020603050405020304" pitchFamily="18" charset="0"/>
                <a:ea typeface="SimSun" panose="02010600030101010101" pitchFamily="2" charset="-122"/>
              </a:rPr>
              <a:t>doi</a:t>
            </a:r>
            <a:r>
              <a:rPr lang="en-US" sz="2000" dirty="0">
                <a:solidFill>
                  <a:srgbClr val="000000"/>
                </a:solidFill>
                <a:effectLst/>
                <a:latin typeface="Times New Roman" panose="02020603050405020304" pitchFamily="18" charset="0"/>
                <a:ea typeface="SimSun" panose="02010600030101010101" pitchFamily="2" charset="-122"/>
              </a:rPr>
              <a:t>: 10.1109/VR.2016.7504721.</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11.</a:t>
            </a:r>
            <a:r>
              <a:rPr lang="en-US" sz="2000" dirty="0">
                <a:solidFill>
                  <a:srgbClr val="000000"/>
                </a:solidFill>
                <a:effectLst/>
                <a:latin typeface="Times New Roman" panose="02020603050405020304" pitchFamily="18" charset="0"/>
                <a:ea typeface="SimSun" panose="02010600030101010101" pitchFamily="2" charset="-122"/>
              </a:rPr>
              <a:t>Xiao, Cheng &amp; </a:t>
            </a:r>
            <a:r>
              <a:rPr lang="en-US" sz="2000" dirty="0" err="1">
                <a:solidFill>
                  <a:srgbClr val="000000"/>
                </a:solidFill>
                <a:effectLst/>
                <a:latin typeface="Times New Roman" panose="02020603050405020304" pitchFamily="18" charset="0"/>
                <a:ea typeface="SimSun" panose="02010600030101010101" pitchFamily="2" charset="-122"/>
              </a:rPr>
              <a:t>Lifeng</a:t>
            </a:r>
            <a:r>
              <a:rPr lang="en-US" sz="2000" dirty="0">
                <a:solidFill>
                  <a:srgbClr val="000000"/>
                </a:solidFill>
                <a:effectLst/>
                <a:latin typeface="Times New Roman" panose="02020603050405020304" pitchFamily="18" charset="0"/>
                <a:ea typeface="SimSun" panose="02010600030101010101" pitchFamily="2" charset="-122"/>
              </a:rPr>
              <a:t>, Zhang. (2014). Implementation of mobile augmented reality based on Vuforia and </a:t>
            </a:r>
            <a:r>
              <a:rPr lang="en-US" sz="2000" dirty="0" err="1">
                <a:solidFill>
                  <a:srgbClr val="000000"/>
                </a:solidFill>
                <a:effectLst/>
                <a:latin typeface="Times New Roman" panose="02020603050405020304" pitchFamily="18" charset="0"/>
                <a:ea typeface="SimSun" panose="02010600030101010101" pitchFamily="2" charset="-122"/>
              </a:rPr>
              <a:t>Rawajali</a:t>
            </a:r>
            <a:r>
              <a:rPr lang="en-US" sz="2000" dirty="0">
                <a:solidFill>
                  <a:srgbClr val="000000"/>
                </a:solidFill>
                <a:effectLst/>
                <a:latin typeface="Times New Roman" panose="02020603050405020304" pitchFamily="18" charset="0"/>
                <a:ea typeface="SimSun" panose="02010600030101010101" pitchFamily="2" charset="-122"/>
              </a:rPr>
              <a:t>. Proceedings of the IEEE International Conference on Software Engineering and Service Sciences, ICSESS. 912-915. 10.1109/ICSESS.2014.6933713.</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12.</a:t>
            </a:r>
            <a:r>
              <a:rPr lang="en-US" sz="2000" dirty="0">
                <a:solidFill>
                  <a:srgbClr val="000000"/>
                </a:solidFill>
                <a:effectLst/>
                <a:latin typeface="Times New Roman" panose="02020603050405020304" pitchFamily="18" charset="0"/>
                <a:ea typeface="SimSun" panose="02010600030101010101" pitchFamily="2" charset="-122"/>
              </a:rPr>
              <a:t>Gabajová, Gabriela &amp; </a:t>
            </a:r>
            <a:r>
              <a:rPr lang="en-US" sz="2000" dirty="0" err="1">
                <a:solidFill>
                  <a:srgbClr val="000000"/>
                </a:solidFill>
                <a:effectLst/>
                <a:latin typeface="Times New Roman" panose="02020603050405020304" pitchFamily="18" charset="0"/>
                <a:ea typeface="SimSun" panose="02010600030101010101" pitchFamily="2" charset="-122"/>
              </a:rPr>
              <a:t>Krajčovič</a:t>
            </a:r>
            <a:r>
              <a:rPr lang="en-US" sz="2000" dirty="0">
                <a:solidFill>
                  <a:srgbClr val="000000"/>
                </a:solidFill>
                <a:effectLst/>
                <a:latin typeface="Times New Roman" panose="02020603050405020304" pitchFamily="18" charset="0"/>
                <a:ea typeface="SimSun" panose="02010600030101010101" pitchFamily="2" charset="-122"/>
              </a:rPr>
              <a:t>, Martin &amp; </a:t>
            </a:r>
            <a:r>
              <a:rPr lang="en-US" sz="2000" dirty="0" err="1">
                <a:solidFill>
                  <a:srgbClr val="000000"/>
                </a:solidFill>
                <a:effectLst/>
                <a:latin typeface="Times New Roman" panose="02020603050405020304" pitchFamily="18" charset="0"/>
                <a:ea typeface="SimSun" panose="02010600030101010101" pitchFamily="2" charset="-122"/>
              </a:rPr>
              <a:t>Matys</a:t>
            </a:r>
            <a:r>
              <a:rPr lang="en-US" sz="2000" dirty="0">
                <a:solidFill>
                  <a:srgbClr val="000000"/>
                </a:solidFill>
                <a:effectLst/>
                <a:latin typeface="Times New Roman" panose="02020603050405020304" pitchFamily="18" charset="0"/>
                <a:ea typeface="SimSun" panose="02010600030101010101" pitchFamily="2" charset="-122"/>
              </a:rPr>
              <a:t>, </a:t>
            </a:r>
            <a:r>
              <a:rPr lang="en-US" sz="2000" dirty="0" err="1">
                <a:solidFill>
                  <a:srgbClr val="000000"/>
                </a:solidFill>
                <a:effectLst/>
                <a:latin typeface="Times New Roman" panose="02020603050405020304" pitchFamily="18" charset="0"/>
                <a:ea typeface="SimSun" panose="02010600030101010101" pitchFamily="2" charset="-122"/>
              </a:rPr>
              <a:t>Marián</a:t>
            </a:r>
            <a:r>
              <a:rPr lang="en-US" sz="2000" dirty="0">
                <a:solidFill>
                  <a:srgbClr val="000000"/>
                </a:solidFill>
                <a:effectLst/>
                <a:latin typeface="Times New Roman" panose="02020603050405020304" pitchFamily="18" charset="0"/>
                <a:ea typeface="SimSun" panose="02010600030101010101" pitchFamily="2" charset="-122"/>
              </a:rPr>
              <a:t> &amp; </a:t>
            </a:r>
            <a:r>
              <a:rPr lang="en-US" sz="2000" dirty="0" err="1">
                <a:solidFill>
                  <a:srgbClr val="000000"/>
                </a:solidFill>
                <a:effectLst/>
                <a:latin typeface="Times New Roman" panose="02020603050405020304" pitchFamily="18" charset="0"/>
                <a:ea typeface="SimSun" panose="02010600030101010101" pitchFamily="2" charset="-122"/>
              </a:rPr>
              <a:t>Furmannová</a:t>
            </a:r>
            <a:r>
              <a:rPr lang="en-US" sz="2000" dirty="0">
                <a:solidFill>
                  <a:srgbClr val="000000"/>
                </a:solidFill>
                <a:effectLst/>
                <a:latin typeface="Times New Roman" panose="02020603050405020304" pitchFamily="18" charset="0"/>
                <a:ea typeface="SimSun" panose="02010600030101010101" pitchFamily="2" charset="-122"/>
              </a:rPr>
              <a:t>, </a:t>
            </a:r>
            <a:r>
              <a:rPr lang="en-US" sz="2000" dirty="0" err="1">
                <a:solidFill>
                  <a:srgbClr val="000000"/>
                </a:solidFill>
                <a:effectLst/>
                <a:latin typeface="Times New Roman" panose="02020603050405020304" pitchFamily="18" charset="0"/>
                <a:ea typeface="SimSun" panose="02010600030101010101" pitchFamily="2" charset="-122"/>
              </a:rPr>
              <a:t>Beáta</a:t>
            </a:r>
            <a:r>
              <a:rPr lang="en-US" sz="2000" dirty="0">
                <a:solidFill>
                  <a:srgbClr val="000000"/>
                </a:solidFill>
                <a:effectLst/>
                <a:latin typeface="Times New Roman" panose="02020603050405020304" pitchFamily="18" charset="0"/>
                <a:ea typeface="SimSun" panose="02010600030101010101" pitchFamily="2" charset="-122"/>
              </a:rPr>
              <a:t> &amp; </a:t>
            </a:r>
            <a:r>
              <a:rPr lang="en-US" sz="2000" dirty="0" err="1">
                <a:solidFill>
                  <a:srgbClr val="000000"/>
                </a:solidFill>
                <a:effectLst/>
                <a:latin typeface="Times New Roman" panose="02020603050405020304" pitchFamily="18" charset="0"/>
                <a:ea typeface="SimSun" panose="02010600030101010101" pitchFamily="2" charset="-122"/>
              </a:rPr>
              <a:t>Burganova</a:t>
            </a:r>
            <a:r>
              <a:rPr lang="en-US" sz="2000" dirty="0">
                <a:solidFill>
                  <a:srgbClr val="000000"/>
                </a:solidFill>
                <a:effectLst/>
                <a:latin typeface="Times New Roman" panose="02020603050405020304" pitchFamily="18" charset="0"/>
                <a:ea typeface="SimSun" panose="02010600030101010101" pitchFamily="2" charset="-122"/>
              </a:rPr>
              <a:t>, Natalia. (2021). DESIGNING VIRTUAL WORKPLACE USING UNITY 3D GAME ENGINE. Acta </a:t>
            </a:r>
            <a:r>
              <a:rPr lang="en-US" sz="2000" dirty="0" err="1">
                <a:solidFill>
                  <a:srgbClr val="000000"/>
                </a:solidFill>
                <a:effectLst/>
                <a:latin typeface="Times New Roman" panose="02020603050405020304" pitchFamily="18" charset="0"/>
                <a:ea typeface="SimSun" panose="02010600030101010101" pitchFamily="2" charset="-122"/>
              </a:rPr>
              <a:t>Tecnología</a:t>
            </a:r>
            <a:r>
              <a:rPr lang="en-US" sz="2000" dirty="0">
                <a:solidFill>
                  <a:srgbClr val="000000"/>
                </a:solidFill>
                <a:effectLst/>
                <a:latin typeface="Times New Roman" panose="02020603050405020304" pitchFamily="18" charset="0"/>
                <a:ea typeface="SimSun" panose="02010600030101010101" pitchFamily="2" charset="-122"/>
              </a:rPr>
              <a:t>. 7. 35-39. 10.22306/atec.v7i1.101.</a:t>
            </a:r>
            <a:endParaRPr lang="en-IN" sz="20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Date Placeholder 3">
            <a:extLst>
              <a:ext uri="{FF2B5EF4-FFF2-40B4-BE49-F238E27FC236}">
                <a16:creationId xmlns:a16="http://schemas.microsoft.com/office/drawing/2014/main" id="{CC7E1A98-FA37-4BF4-A93C-B6A92C54E1F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251BC3F3-BB99-46D5-82F9-40D3F2672A7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77835EA-B5F4-42D3-87A9-38AB6A74548C}"/>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38352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19</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IN" sz="2400" dirty="0">
                <a:latin typeface="Times New Roman" panose="02020603050405020304" pitchFamily="18" charset="0"/>
                <a:cs typeface="Times New Roman" panose="02020603050405020304" pitchFamily="18" charset="0"/>
              </a:rPr>
              <a:t>The project is to develop a robust machine learning model for accurately predicting the selling price of used cars, addressing the complex and multifaceted factors influencing car prices. The objectives encompass comprehensive data collection, meticulous preprocessing, insightful exploratory data analysis, rigorous model development, thorough evaluation, and practical deployment. By achieving these objectives, the project aims to provide valuable insights into the used car market, empower businesses with effective pricing strategies, enhance customer satisfaction, and exemplify the transformative potential of machine learning in optimizing operations within the automotive industry.</a:t>
            </a:r>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0" indent="0" algn="just">
              <a:buClr>
                <a:srgbClr val="CC0000"/>
              </a:buClr>
              <a:buNone/>
              <a:defRPr/>
            </a:pPr>
            <a:r>
              <a:rPr lang="en-IN" sz="2400" dirty="0">
                <a:latin typeface="Times New Roman" panose="02020603050405020304" pitchFamily="18" charset="0"/>
                <a:cs typeface="Times New Roman" panose="02020603050405020304" pitchFamily="18" charset="0"/>
              </a:rPr>
              <a:t>This project focuses on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the selling price of used cars using Python, employing machine learning algorithms to predict prices based on historical data. The success of these models hinges on thorough data analysis, which involves cleaning, organizing, and preprocessing the dataset to ensure it is suitable for </a:t>
            </a:r>
            <a:r>
              <a:rPr lang="en-IN" sz="2400" dirty="0" err="1">
                <a:latin typeface="Times New Roman" panose="02020603050405020304" pitchFamily="18" charset="0"/>
                <a:cs typeface="Times New Roman" panose="02020603050405020304" pitchFamily="18" charset="0"/>
              </a:rPr>
              <a:t>training.Model</a:t>
            </a:r>
            <a:r>
              <a:rPr lang="en-IN" sz="2400" dirty="0">
                <a:latin typeface="Times New Roman" panose="02020603050405020304" pitchFamily="18" charset="0"/>
                <a:cs typeface="Times New Roman" panose="02020603050405020304" pitchFamily="18" charset="0"/>
              </a:rPr>
              <a:t> evaluation metrics, including mean absolute error and root mean square error, will be used to assess the performance of the models and ensure their accuracy. By continuously refining the models through techniques like cross-validation and hyperparameter tuning, the project aims to achieve the highest possible predictive accuracy. Ultimately, this comprehensive approach underscores the transformative potential of machine learning in making data-driven decisions and optimizing operations within the used car </a:t>
            </a:r>
            <a:r>
              <a:rPr lang="en-IN" sz="2400" dirty="0" err="1">
                <a:latin typeface="Times New Roman" panose="02020603050405020304" pitchFamily="18" charset="0"/>
                <a:cs typeface="Times New Roman" panose="02020603050405020304" pitchFamily="18" charset="0"/>
              </a:rPr>
              <a:t>marke</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2400" dirty="0">
                <a:latin typeface="Times New Roman" panose="02020603050405020304" pitchFamily="18" charset="0"/>
                <a:cs typeface="Times New Roman" panose="02020603050405020304" pitchFamily="18" charset="0"/>
              </a:rPr>
              <a:t>In the rapidly growing used car market, accurately determining car prices is critical for both consumers and businesses. The complexity arises from the myriad of factors influencing car prices, such as the vehicle's make and model, age, mileage, condition, location, and prevailing market trends. Developing a predictive model that can effectively capture and analyse these diverse variables is essential for generating reliable price estimates. The core issue lies in ensuring the model's accuracy and robustness, which necessitates meticulous data 11 collection, preprocessing, and analysis to handle real-world data's inherent inconsistencies and variations. Addressing this problem not only aids in making informed business decisions and enhancing sales strategies but also improves customer satisfaction by providing transparent and accurate pricing information.</a:t>
            </a:r>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
        <p:nvSpPr>
          <p:cNvPr id="4" name="TextBox 3">
            <a:extLst>
              <a:ext uri="{FF2B5EF4-FFF2-40B4-BE49-F238E27FC236}">
                <a16:creationId xmlns:a16="http://schemas.microsoft.com/office/drawing/2014/main" id="{D1270EA4-638D-4EAD-A35A-ACC94A58B58D}"/>
              </a:ext>
            </a:extLst>
          </p:cNvPr>
          <p:cNvSpPr txBox="1"/>
          <p:nvPr/>
        </p:nvSpPr>
        <p:spPr>
          <a:xfrm>
            <a:off x="10780296" y="7963962"/>
            <a:ext cx="2420472" cy="261610"/>
          </a:xfrm>
          <a:prstGeom prst="rect">
            <a:avLst/>
          </a:prstGeom>
          <a:noFill/>
        </p:spPr>
        <p:txBody>
          <a:bodyPr wrap="square" rtlCol="0">
            <a:spAutoFit/>
          </a:bodyPr>
          <a:lstStyle/>
          <a:p>
            <a:r>
              <a:rPr lang="en-US" sz="1100" b="1" dirty="0"/>
              <a:t>Android </a:t>
            </a:r>
            <a:r>
              <a:rPr lang="en-US" sz="1100" b="1" dirty="0" err="1"/>
              <a:t>wi</a:t>
            </a:r>
            <a:r>
              <a:rPr lang="en-US" sz="1100" b="1" dirty="0"/>
              <a:t> camera or VR</a:t>
            </a:r>
            <a:endParaRPr lang="en-IN" sz="1100" b="1" dirty="0"/>
          </a:p>
        </p:txBody>
      </p:sp>
      <p:pic>
        <p:nvPicPr>
          <p:cNvPr id="6" name="Picture 5">
            <a:extLst>
              <a:ext uri="{FF2B5EF4-FFF2-40B4-BE49-F238E27FC236}">
                <a16:creationId xmlns:a16="http://schemas.microsoft.com/office/drawing/2014/main" id="{5D73B001-08CA-7E4E-0020-C76EC902E971}"/>
              </a:ext>
            </a:extLst>
          </p:cNvPr>
          <p:cNvPicPr>
            <a:picLocks noChangeAspect="1"/>
          </p:cNvPicPr>
          <p:nvPr/>
        </p:nvPicPr>
        <p:blipFill>
          <a:blip r:embed="rId2"/>
          <a:stretch>
            <a:fillRect/>
          </a:stretch>
        </p:blipFill>
        <p:spPr>
          <a:xfrm>
            <a:off x="1427746" y="1746251"/>
            <a:ext cx="9352549" cy="4267200"/>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Extracting the data and its format</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Analysis</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eating Machine Learning Model for Analysis</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Experience</a:t>
            </a:r>
          </a:p>
          <a:p>
            <a:pPr marL="0" indent="0" algn="just">
              <a:lnSpc>
                <a:spcPct val="150000"/>
              </a:lnSpc>
              <a:buNone/>
            </a:pP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IN" sz="2400" b="1" dirty="0">
                <a:latin typeface="Times New Roman" panose="02020603050405020304" pitchFamily="18" charset="0"/>
                <a:cs typeface="Times New Roman" panose="02020603050405020304" pitchFamily="18" charset="0"/>
              </a:rPr>
              <a:t>EXTRACTING THE DATA AND ITS FORMAT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The data extraction process begins with importing necessary libraries such as Pandas for data manipulation, NumPy for numerical operations, Matplotlib and Seaborn for data visualization, and SciPy for scientific computing. The dataset, stored in a CSV file named 'output.csv', is then read into a Pandas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using the `</a:t>
            </a:r>
            <a:r>
              <a:rPr lang="en-IN" sz="2400" dirty="0" err="1">
                <a:latin typeface="Times New Roman" panose="02020603050405020304" pitchFamily="18" charset="0"/>
                <a:cs typeface="Times New Roman" panose="02020603050405020304" pitchFamily="18" charset="0"/>
              </a:rPr>
              <a:t>read_csv</a:t>
            </a:r>
            <a:r>
              <a:rPr lang="en-IN" sz="2400" dirty="0">
                <a:latin typeface="Times New Roman" panose="02020603050405020304" pitchFamily="18" charset="0"/>
                <a:cs typeface="Times New Roman" panose="02020603050405020304" pitchFamily="18" charset="0"/>
              </a:rPr>
              <a:t>()` function. Upon loading the dataset, the first five entries are displayed to provide an initial overview of the data's structure and content.</a:t>
            </a:r>
            <a:r>
              <a:rPr lang="en-IN" sz="2400" dirty="0">
                <a:solidFill>
                  <a:srgbClr val="00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Subsequently, the column headers are defined to ensure clarity and consistency in data representation. Any missing or null values within the dataset are identified using the `</a:t>
            </a:r>
            <a:r>
              <a:rPr lang="en-IN" sz="2400" dirty="0" err="1">
                <a:latin typeface="Times New Roman" panose="02020603050405020304" pitchFamily="18" charset="0"/>
                <a:cs typeface="Times New Roman" panose="02020603050405020304" pitchFamily="18" charset="0"/>
              </a:rPr>
              <a:t>isna</a:t>
            </a:r>
            <a:r>
              <a:rPr lang="en-IN" sz="2400" dirty="0">
                <a:latin typeface="Times New Roman" panose="02020603050405020304" pitchFamily="18" charset="0"/>
                <a:cs typeface="Times New Roman" panose="02020603050405020304" pitchFamily="18" charset="0"/>
              </a:rPr>
              <a:t>().any()` and `</a:t>
            </a:r>
            <a:r>
              <a:rPr lang="en-IN" sz="2400" dirty="0" err="1">
                <a:latin typeface="Times New Roman" panose="02020603050405020304" pitchFamily="18" charset="0"/>
                <a:cs typeface="Times New Roman" panose="02020603050405020304" pitchFamily="18" charset="0"/>
              </a:rPr>
              <a:t>isnull</a:t>
            </a:r>
            <a:r>
              <a:rPr lang="en-IN" sz="2400" dirty="0">
                <a:latin typeface="Times New Roman" panose="02020603050405020304" pitchFamily="18" charset="0"/>
                <a:cs typeface="Times New Roman" panose="02020603050405020304" pitchFamily="18" charset="0"/>
              </a:rPr>
              <a:t>().any()` functions, allowing for appropriate handling or imputation of missing data points. In this instance, any rows containing missing price values marked as '?' are removed from the dataset to maintain data integrity.</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DATA ANALYSIS: </a:t>
            </a:r>
            <a:r>
              <a:rPr lang="en-IN" sz="2400" dirty="0">
                <a:latin typeface="Times New Roman" panose="02020603050405020304" pitchFamily="18" charset="0"/>
                <a:cs typeface="Times New Roman" panose="02020603050405020304" pitchFamily="18" charset="0"/>
              </a:rPr>
              <a:t>The data analysis phase begins with a comprehensive exploration of the dataset's characteristics to gain insights into the relationships and patterns within the data. This involves visualizing key features and examining their distributions, correlations, and dependencies. Techniques such as histograms, scatter plots, and correlation matrices are employed to visualize the relationships between variables and identify any potential trends or outliers. For instance, histograms provide a graphical representation of the distribution of numerical attributes, allowing for the identification of skewed or abnormal data distributions, while scatter plots reveal the relationship between two continuous variables, aiding in the identification of potential correlations or associations.</a:t>
            </a: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CREATING MACHINE LEARNING MODEL FOR ANALYSIS: </a:t>
            </a:r>
            <a:r>
              <a:rPr lang="en-IN" sz="2400" dirty="0">
                <a:latin typeface="Times New Roman" panose="02020603050405020304" pitchFamily="18" charset="0"/>
                <a:cs typeface="Times New Roman" panose="02020603050405020304" pitchFamily="18" charset="0"/>
              </a:rPr>
              <a:t>In the creation of machine learning models for analysis, several algorithms are explored and evaluated to predict the selling price of used cars accurately. The dataset, having undergone preprocessing and exploratory data analysis, is divided into training and testing sets to facilitate model development and evaluation. Various machine learning algorithms, including linear regression, decision trees, random forests, and gradient boosting, are considered to determine the most effective 25 approach for predicting car prices. Each algorithm is implemented and trained on the training data, with model parameters optimized to maximize predictive performance.</a:t>
            </a:r>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195</TotalTime>
  <Words>1563</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FINAL OUTPUT</vt:lpstr>
      <vt:lpstr>FINAL OUTPUT</vt:lpstr>
      <vt:lpstr>Implementation of Phase II</vt:lpstr>
      <vt:lpstr>Implementation of Phase II</vt:lpstr>
      <vt:lpstr>Implementation of Phase II</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 Arvind</cp:lastModifiedBy>
  <cp:revision>12</cp:revision>
  <dcterms:created xsi:type="dcterms:W3CDTF">2023-08-03T04:32:32Z</dcterms:created>
  <dcterms:modified xsi:type="dcterms:W3CDTF">2024-05-17T17:25:59Z</dcterms:modified>
</cp:coreProperties>
</file>