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63978" y="2835021"/>
            <a:ext cx="7464043" cy="1543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10" y="301878"/>
            <a:ext cx="106793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2044164"/>
            <a:ext cx="10679379" cy="3902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narcloud.io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6197" y="2835021"/>
            <a:ext cx="5578475" cy="1543685"/>
          </a:xfrm>
          <a:prstGeom prst="rect">
            <a:avLst/>
          </a:prstGeom>
        </p:spPr>
        <p:txBody>
          <a:bodyPr wrap="square" lIns="0" tIns="327660" rIns="0" bIns="0" rtlCol="0" vert="horz">
            <a:spAutoFit/>
          </a:bodyPr>
          <a:lstStyle/>
          <a:p>
            <a:pPr algn="ctr" marL="711200">
              <a:lnSpc>
                <a:spcPct val="100000"/>
              </a:lnSpc>
              <a:spcBef>
                <a:spcPts val="2580"/>
              </a:spcBef>
            </a:pPr>
            <a:r>
              <a:rPr dirty="0" sz="5400" spc="-105">
                <a:solidFill>
                  <a:srgbClr val="90C225"/>
                </a:solidFill>
                <a:latin typeface="Trebuchet MS"/>
                <a:cs typeface="Trebuchet MS"/>
              </a:rPr>
              <a:t>Tuesday</a:t>
            </a:r>
            <a:r>
              <a:rPr dirty="0" sz="5400" spc="-3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5400" spc="-70">
                <a:solidFill>
                  <a:srgbClr val="90C225"/>
                </a:solidFill>
                <a:latin typeface="Trebuchet MS"/>
                <a:cs typeface="Trebuchet MS"/>
              </a:rPr>
              <a:t>Week</a:t>
            </a:r>
            <a:r>
              <a:rPr dirty="0" sz="5400" spc="-2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5400">
                <a:solidFill>
                  <a:srgbClr val="90C225"/>
                </a:solidFill>
                <a:latin typeface="Trebuchet MS"/>
                <a:cs typeface="Trebuchet MS"/>
              </a:rPr>
              <a:t>7</a:t>
            </a:r>
            <a:endParaRPr sz="5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800" spc="-40">
                <a:solidFill>
                  <a:srgbClr val="7E7E7E"/>
                </a:solidFill>
                <a:latin typeface="Trebuchet MS"/>
                <a:cs typeface="Trebuchet MS"/>
              </a:rPr>
              <a:t>Testing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Trebuchet MS"/>
                <a:cs typeface="Trebuchet MS"/>
              </a:rPr>
              <a:t>Concepts,</a:t>
            </a:r>
            <a:r>
              <a:rPr dirty="0" sz="1800" spc="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Trebuchet MS"/>
                <a:cs typeface="Trebuchet MS"/>
              </a:rPr>
              <a:t>SonarCloud</a:t>
            </a:r>
            <a:r>
              <a:rPr dirty="0" sz="1800" spc="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Trebuchet MS"/>
                <a:cs typeface="Trebuchet MS"/>
              </a:rPr>
              <a:t>analysis,</a:t>
            </a:r>
            <a:r>
              <a:rPr dirty="0" sz="1800" spc="-1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Trebuchet MS"/>
                <a:cs typeface="Trebuchet MS"/>
              </a:rPr>
              <a:t>Code</a:t>
            </a:r>
            <a:r>
              <a:rPr dirty="0" sz="1800" spc="-10">
                <a:solidFill>
                  <a:srgbClr val="7E7E7E"/>
                </a:solidFill>
                <a:latin typeface="Trebuchet MS"/>
                <a:cs typeface="Trebuchet MS"/>
              </a:rPr>
              <a:t> Coverage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53606" y="931925"/>
            <a:ext cx="4749165" cy="4495800"/>
          </a:xfrm>
          <a:prstGeom prst="rect">
            <a:avLst/>
          </a:prstGeom>
          <a:solidFill>
            <a:srgbClr val="90C225"/>
          </a:solidFill>
          <a:ln w="19050">
            <a:solidFill>
              <a:srgbClr val="688E1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EC2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Instance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7421" y="1226058"/>
            <a:ext cx="3020695" cy="1384300"/>
          </a:xfrm>
          <a:prstGeom prst="rect">
            <a:avLst/>
          </a:prstGeom>
          <a:solidFill>
            <a:srgbClr val="E76617"/>
          </a:solidFill>
          <a:ln w="19050">
            <a:solidFill>
              <a:srgbClr val="AA480D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Tomcat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Server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Port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8081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(change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server.xml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config)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7421" y="3557778"/>
            <a:ext cx="3020695" cy="1384300"/>
          </a:xfrm>
          <a:prstGeom prst="rect">
            <a:avLst/>
          </a:prstGeom>
          <a:solidFill>
            <a:srgbClr val="E76617"/>
          </a:solidFill>
          <a:ln w="19050">
            <a:solidFill>
              <a:srgbClr val="AA480D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Jenkins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Server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Port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8080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44967" y="2804223"/>
            <a:ext cx="547370" cy="509270"/>
          </a:xfrm>
          <a:custGeom>
            <a:avLst/>
            <a:gdLst/>
            <a:ahLst/>
            <a:cxnLst/>
            <a:rect l="l" t="t" r="r" b="b"/>
            <a:pathLst>
              <a:path w="547369" h="509270">
                <a:moveTo>
                  <a:pt x="499618" y="47167"/>
                </a:moveTo>
                <a:lnTo>
                  <a:pt x="480758" y="47167"/>
                </a:lnTo>
                <a:lnTo>
                  <a:pt x="480758" y="66014"/>
                </a:lnTo>
                <a:lnTo>
                  <a:pt x="480758" y="348792"/>
                </a:lnTo>
                <a:lnTo>
                  <a:pt x="65976" y="348792"/>
                </a:lnTo>
                <a:lnTo>
                  <a:pt x="65976" y="66014"/>
                </a:lnTo>
                <a:lnTo>
                  <a:pt x="480758" y="66014"/>
                </a:lnTo>
                <a:lnTo>
                  <a:pt x="480758" y="47167"/>
                </a:lnTo>
                <a:lnTo>
                  <a:pt x="47129" y="47167"/>
                </a:lnTo>
                <a:lnTo>
                  <a:pt x="47129" y="367639"/>
                </a:lnTo>
                <a:lnTo>
                  <a:pt x="499618" y="367639"/>
                </a:lnTo>
                <a:lnTo>
                  <a:pt x="499618" y="348792"/>
                </a:lnTo>
                <a:lnTo>
                  <a:pt x="499618" y="66014"/>
                </a:lnTo>
                <a:lnTo>
                  <a:pt x="499618" y="47167"/>
                </a:lnTo>
                <a:close/>
              </a:path>
              <a:path w="547369" h="509270">
                <a:moveTo>
                  <a:pt x="546747" y="377113"/>
                </a:moveTo>
                <a:lnTo>
                  <a:pt x="546735" y="37693"/>
                </a:lnTo>
                <a:lnTo>
                  <a:pt x="527900" y="5842"/>
                </a:lnTo>
                <a:lnTo>
                  <a:pt x="527900" y="377113"/>
                </a:lnTo>
                <a:lnTo>
                  <a:pt x="526415" y="384441"/>
                </a:lnTo>
                <a:lnTo>
                  <a:pt x="522376" y="390436"/>
                </a:lnTo>
                <a:lnTo>
                  <a:pt x="516382" y="394474"/>
                </a:lnTo>
                <a:lnTo>
                  <a:pt x="509041" y="395947"/>
                </a:lnTo>
                <a:lnTo>
                  <a:pt x="301650" y="395947"/>
                </a:lnTo>
                <a:lnTo>
                  <a:pt x="301650" y="414794"/>
                </a:lnTo>
                <a:lnTo>
                  <a:pt x="301650" y="490181"/>
                </a:lnTo>
                <a:lnTo>
                  <a:pt x="245097" y="490181"/>
                </a:lnTo>
                <a:lnTo>
                  <a:pt x="245097" y="414794"/>
                </a:lnTo>
                <a:lnTo>
                  <a:pt x="301650" y="414794"/>
                </a:lnTo>
                <a:lnTo>
                  <a:pt x="301650" y="395947"/>
                </a:lnTo>
                <a:lnTo>
                  <a:pt x="37706" y="395947"/>
                </a:lnTo>
                <a:lnTo>
                  <a:pt x="30365" y="394474"/>
                </a:lnTo>
                <a:lnTo>
                  <a:pt x="24371" y="390436"/>
                </a:lnTo>
                <a:lnTo>
                  <a:pt x="20332" y="384441"/>
                </a:lnTo>
                <a:lnTo>
                  <a:pt x="18846" y="377113"/>
                </a:lnTo>
                <a:lnTo>
                  <a:pt x="18859" y="37693"/>
                </a:lnTo>
                <a:lnTo>
                  <a:pt x="20332" y="30403"/>
                </a:lnTo>
                <a:lnTo>
                  <a:pt x="24371" y="24409"/>
                </a:lnTo>
                <a:lnTo>
                  <a:pt x="30365" y="20383"/>
                </a:lnTo>
                <a:lnTo>
                  <a:pt x="37706" y="18897"/>
                </a:lnTo>
                <a:lnTo>
                  <a:pt x="509041" y="18897"/>
                </a:lnTo>
                <a:lnTo>
                  <a:pt x="527900" y="377113"/>
                </a:lnTo>
                <a:lnTo>
                  <a:pt x="527900" y="5842"/>
                </a:lnTo>
                <a:lnTo>
                  <a:pt x="523684" y="2997"/>
                </a:lnTo>
                <a:lnTo>
                  <a:pt x="509041" y="0"/>
                </a:lnTo>
                <a:lnTo>
                  <a:pt x="37706" y="0"/>
                </a:lnTo>
                <a:lnTo>
                  <a:pt x="23037" y="2997"/>
                </a:lnTo>
                <a:lnTo>
                  <a:pt x="11061" y="11099"/>
                </a:lnTo>
                <a:lnTo>
                  <a:pt x="2984" y="23037"/>
                </a:lnTo>
                <a:lnTo>
                  <a:pt x="0" y="37693"/>
                </a:lnTo>
                <a:lnTo>
                  <a:pt x="0" y="377113"/>
                </a:lnTo>
                <a:lnTo>
                  <a:pt x="2984" y="391718"/>
                </a:lnTo>
                <a:lnTo>
                  <a:pt x="11074" y="403682"/>
                </a:lnTo>
                <a:lnTo>
                  <a:pt x="23050" y="411772"/>
                </a:lnTo>
                <a:lnTo>
                  <a:pt x="37706" y="414756"/>
                </a:lnTo>
                <a:lnTo>
                  <a:pt x="226237" y="414756"/>
                </a:lnTo>
                <a:lnTo>
                  <a:pt x="226237" y="490131"/>
                </a:lnTo>
                <a:lnTo>
                  <a:pt x="131965" y="490131"/>
                </a:lnTo>
                <a:lnTo>
                  <a:pt x="131965" y="508977"/>
                </a:lnTo>
                <a:lnTo>
                  <a:pt x="414769" y="508977"/>
                </a:lnTo>
                <a:lnTo>
                  <a:pt x="414769" y="490181"/>
                </a:lnTo>
                <a:lnTo>
                  <a:pt x="320509" y="490131"/>
                </a:lnTo>
                <a:lnTo>
                  <a:pt x="320509" y="414794"/>
                </a:lnTo>
                <a:lnTo>
                  <a:pt x="509041" y="414756"/>
                </a:lnTo>
                <a:lnTo>
                  <a:pt x="523697" y="411772"/>
                </a:lnTo>
                <a:lnTo>
                  <a:pt x="535673" y="403682"/>
                </a:lnTo>
                <a:lnTo>
                  <a:pt x="540893" y="395947"/>
                </a:lnTo>
                <a:lnTo>
                  <a:pt x="543763" y="391718"/>
                </a:lnTo>
                <a:lnTo>
                  <a:pt x="546747" y="377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48281" y="2804223"/>
            <a:ext cx="264160" cy="509270"/>
          </a:xfrm>
          <a:custGeom>
            <a:avLst/>
            <a:gdLst/>
            <a:ahLst/>
            <a:cxnLst/>
            <a:rect l="l" t="t" r="r" b="b"/>
            <a:pathLst>
              <a:path w="264160" h="509270">
                <a:moveTo>
                  <a:pt x="146113" y="411480"/>
                </a:moveTo>
                <a:lnTo>
                  <a:pt x="139776" y="405168"/>
                </a:lnTo>
                <a:lnTo>
                  <a:pt x="124167" y="405168"/>
                </a:lnTo>
                <a:lnTo>
                  <a:pt x="117830" y="411480"/>
                </a:lnTo>
                <a:lnTo>
                  <a:pt x="117830" y="427101"/>
                </a:lnTo>
                <a:lnTo>
                  <a:pt x="124167" y="433425"/>
                </a:lnTo>
                <a:lnTo>
                  <a:pt x="139776" y="433425"/>
                </a:lnTo>
                <a:lnTo>
                  <a:pt x="146113" y="427101"/>
                </a:lnTo>
                <a:lnTo>
                  <a:pt x="146113" y="419290"/>
                </a:lnTo>
                <a:lnTo>
                  <a:pt x="146113" y="411480"/>
                </a:lnTo>
                <a:close/>
              </a:path>
              <a:path w="264160" h="509270">
                <a:moveTo>
                  <a:pt x="207391" y="131914"/>
                </a:moveTo>
                <a:lnTo>
                  <a:pt x="56553" y="131914"/>
                </a:lnTo>
                <a:lnTo>
                  <a:pt x="56553" y="150761"/>
                </a:lnTo>
                <a:lnTo>
                  <a:pt x="207391" y="150761"/>
                </a:lnTo>
                <a:lnTo>
                  <a:pt x="207391" y="131914"/>
                </a:lnTo>
                <a:close/>
              </a:path>
              <a:path w="264160" h="509270">
                <a:moveTo>
                  <a:pt x="207391" y="75387"/>
                </a:moveTo>
                <a:lnTo>
                  <a:pt x="56553" y="75387"/>
                </a:lnTo>
                <a:lnTo>
                  <a:pt x="56553" y="94234"/>
                </a:lnTo>
                <a:lnTo>
                  <a:pt x="207391" y="94234"/>
                </a:lnTo>
                <a:lnTo>
                  <a:pt x="207391" y="75387"/>
                </a:lnTo>
                <a:close/>
              </a:path>
              <a:path w="264160" h="509270">
                <a:moveTo>
                  <a:pt x="263944" y="37693"/>
                </a:moveTo>
                <a:lnTo>
                  <a:pt x="260972" y="23025"/>
                </a:lnTo>
                <a:lnTo>
                  <a:pt x="258165" y="18846"/>
                </a:lnTo>
                <a:lnTo>
                  <a:pt x="252895" y="11049"/>
                </a:lnTo>
                <a:lnTo>
                  <a:pt x="245084" y="5791"/>
                </a:lnTo>
                <a:lnTo>
                  <a:pt x="245084" y="37693"/>
                </a:lnTo>
                <a:lnTo>
                  <a:pt x="245084" y="471119"/>
                </a:lnTo>
                <a:lnTo>
                  <a:pt x="243611" y="478447"/>
                </a:lnTo>
                <a:lnTo>
                  <a:pt x="239585" y="484441"/>
                </a:lnTo>
                <a:lnTo>
                  <a:pt x="233591" y="488480"/>
                </a:lnTo>
                <a:lnTo>
                  <a:pt x="226237" y="489966"/>
                </a:lnTo>
                <a:lnTo>
                  <a:pt x="37706" y="489966"/>
                </a:lnTo>
                <a:lnTo>
                  <a:pt x="30365" y="488480"/>
                </a:lnTo>
                <a:lnTo>
                  <a:pt x="24371" y="484441"/>
                </a:lnTo>
                <a:lnTo>
                  <a:pt x="20332" y="478447"/>
                </a:lnTo>
                <a:lnTo>
                  <a:pt x="18846" y="471119"/>
                </a:lnTo>
                <a:lnTo>
                  <a:pt x="18846" y="37693"/>
                </a:lnTo>
                <a:lnTo>
                  <a:pt x="20332" y="30353"/>
                </a:lnTo>
                <a:lnTo>
                  <a:pt x="24371" y="24371"/>
                </a:lnTo>
                <a:lnTo>
                  <a:pt x="30365" y="20332"/>
                </a:lnTo>
                <a:lnTo>
                  <a:pt x="37706" y="18846"/>
                </a:lnTo>
                <a:lnTo>
                  <a:pt x="226237" y="18846"/>
                </a:lnTo>
                <a:lnTo>
                  <a:pt x="233591" y="20332"/>
                </a:lnTo>
                <a:lnTo>
                  <a:pt x="239585" y="24371"/>
                </a:lnTo>
                <a:lnTo>
                  <a:pt x="243611" y="30353"/>
                </a:lnTo>
                <a:lnTo>
                  <a:pt x="245084" y="37693"/>
                </a:lnTo>
                <a:lnTo>
                  <a:pt x="245084" y="5791"/>
                </a:lnTo>
                <a:lnTo>
                  <a:pt x="240906" y="2971"/>
                </a:lnTo>
                <a:lnTo>
                  <a:pt x="226237" y="0"/>
                </a:lnTo>
                <a:lnTo>
                  <a:pt x="37706" y="0"/>
                </a:lnTo>
                <a:lnTo>
                  <a:pt x="23025" y="2971"/>
                </a:lnTo>
                <a:lnTo>
                  <a:pt x="11036" y="11049"/>
                </a:lnTo>
                <a:lnTo>
                  <a:pt x="2959" y="23025"/>
                </a:lnTo>
                <a:lnTo>
                  <a:pt x="0" y="37693"/>
                </a:lnTo>
                <a:lnTo>
                  <a:pt x="0" y="471119"/>
                </a:lnTo>
                <a:lnTo>
                  <a:pt x="2959" y="485787"/>
                </a:lnTo>
                <a:lnTo>
                  <a:pt x="11036" y="497763"/>
                </a:lnTo>
                <a:lnTo>
                  <a:pt x="23025" y="505841"/>
                </a:lnTo>
                <a:lnTo>
                  <a:pt x="37706" y="508812"/>
                </a:lnTo>
                <a:lnTo>
                  <a:pt x="226237" y="508812"/>
                </a:lnTo>
                <a:lnTo>
                  <a:pt x="260972" y="485787"/>
                </a:lnTo>
                <a:lnTo>
                  <a:pt x="263944" y="471119"/>
                </a:lnTo>
                <a:lnTo>
                  <a:pt x="263944" y="37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70326" y="2193163"/>
            <a:ext cx="3673475" cy="817244"/>
          </a:xfrm>
          <a:custGeom>
            <a:avLst/>
            <a:gdLst/>
            <a:ahLst/>
            <a:cxnLst/>
            <a:rect l="l" t="t" r="r" b="b"/>
            <a:pathLst>
              <a:path w="3673475" h="817244">
                <a:moveTo>
                  <a:pt x="3597135" y="31000"/>
                </a:moveTo>
                <a:lnTo>
                  <a:pt x="2159" y="804290"/>
                </a:lnTo>
                <a:lnTo>
                  <a:pt x="0" y="807720"/>
                </a:lnTo>
                <a:lnTo>
                  <a:pt x="1524" y="814577"/>
                </a:lnTo>
                <a:lnTo>
                  <a:pt x="4953" y="816737"/>
                </a:lnTo>
                <a:lnTo>
                  <a:pt x="3599831" y="43440"/>
                </a:lnTo>
                <a:lnTo>
                  <a:pt x="3597135" y="31000"/>
                </a:lnTo>
                <a:close/>
              </a:path>
              <a:path w="3673475" h="817244">
                <a:moveTo>
                  <a:pt x="3665040" y="27559"/>
                </a:moveTo>
                <a:lnTo>
                  <a:pt x="3613023" y="27559"/>
                </a:lnTo>
                <a:lnTo>
                  <a:pt x="3616325" y="29845"/>
                </a:lnTo>
                <a:lnTo>
                  <a:pt x="3617849" y="36702"/>
                </a:lnTo>
                <a:lnTo>
                  <a:pt x="3615690" y="40004"/>
                </a:lnTo>
                <a:lnTo>
                  <a:pt x="3599831" y="43440"/>
                </a:lnTo>
                <a:lnTo>
                  <a:pt x="3606546" y="74422"/>
                </a:lnTo>
                <a:lnTo>
                  <a:pt x="3665040" y="27559"/>
                </a:lnTo>
                <a:close/>
              </a:path>
              <a:path w="3673475" h="817244">
                <a:moveTo>
                  <a:pt x="3613023" y="27559"/>
                </a:moveTo>
                <a:lnTo>
                  <a:pt x="3597135" y="31000"/>
                </a:lnTo>
                <a:lnTo>
                  <a:pt x="3599831" y="43440"/>
                </a:lnTo>
                <a:lnTo>
                  <a:pt x="3615690" y="40004"/>
                </a:lnTo>
                <a:lnTo>
                  <a:pt x="3617849" y="36702"/>
                </a:lnTo>
                <a:lnTo>
                  <a:pt x="3616325" y="29845"/>
                </a:lnTo>
                <a:lnTo>
                  <a:pt x="3613023" y="27559"/>
                </a:lnTo>
                <a:close/>
              </a:path>
              <a:path w="3673475" h="817244">
                <a:moveTo>
                  <a:pt x="3590417" y="0"/>
                </a:moveTo>
                <a:lnTo>
                  <a:pt x="3597135" y="31000"/>
                </a:lnTo>
                <a:lnTo>
                  <a:pt x="3613023" y="27559"/>
                </a:lnTo>
                <a:lnTo>
                  <a:pt x="3665040" y="27559"/>
                </a:lnTo>
                <a:lnTo>
                  <a:pt x="3672967" y="21209"/>
                </a:lnTo>
                <a:lnTo>
                  <a:pt x="35904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22726" y="3149219"/>
            <a:ext cx="3673475" cy="914400"/>
          </a:xfrm>
          <a:custGeom>
            <a:avLst/>
            <a:gdLst/>
            <a:ahLst/>
            <a:cxnLst/>
            <a:rect l="l" t="t" r="r" b="b"/>
            <a:pathLst>
              <a:path w="3673475" h="914400">
                <a:moveTo>
                  <a:pt x="3597409" y="883097"/>
                </a:moveTo>
                <a:lnTo>
                  <a:pt x="3589908" y="913891"/>
                </a:lnTo>
                <a:lnTo>
                  <a:pt x="3672967" y="894841"/>
                </a:lnTo>
                <a:lnTo>
                  <a:pt x="3663506" y="886840"/>
                </a:lnTo>
                <a:lnTo>
                  <a:pt x="3613150" y="886840"/>
                </a:lnTo>
                <a:lnTo>
                  <a:pt x="3609721" y="886078"/>
                </a:lnTo>
                <a:lnTo>
                  <a:pt x="3597409" y="883097"/>
                </a:lnTo>
                <a:close/>
              </a:path>
              <a:path w="3673475" h="914400">
                <a:moveTo>
                  <a:pt x="3600412" y="870767"/>
                </a:moveTo>
                <a:lnTo>
                  <a:pt x="3597409" y="883097"/>
                </a:lnTo>
                <a:lnTo>
                  <a:pt x="3609721" y="886078"/>
                </a:lnTo>
                <a:lnTo>
                  <a:pt x="3613150" y="886840"/>
                </a:lnTo>
                <a:lnTo>
                  <a:pt x="3616579" y="884808"/>
                </a:lnTo>
                <a:lnTo>
                  <a:pt x="3617468" y="881379"/>
                </a:lnTo>
                <a:lnTo>
                  <a:pt x="3618229" y="877950"/>
                </a:lnTo>
                <a:lnTo>
                  <a:pt x="3616198" y="874521"/>
                </a:lnTo>
                <a:lnTo>
                  <a:pt x="3612769" y="873759"/>
                </a:lnTo>
                <a:lnTo>
                  <a:pt x="3600412" y="870767"/>
                </a:lnTo>
                <a:close/>
              </a:path>
              <a:path w="3673475" h="914400">
                <a:moveTo>
                  <a:pt x="3607943" y="839850"/>
                </a:moveTo>
                <a:lnTo>
                  <a:pt x="3600412" y="870767"/>
                </a:lnTo>
                <a:lnTo>
                  <a:pt x="3612769" y="873759"/>
                </a:lnTo>
                <a:lnTo>
                  <a:pt x="3616198" y="874521"/>
                </a:lnTo>
                <a:lnTo>
                  <a:pt x="3618229" y="877950"/>
                </a:lnTo>
                <a:lnTo>
                  <a:pt x="3617468" y="881379"/>
                </a:lnTo>
                <a:lnTo>
                  <a:pt x="3616579" y="884808"/>
                </a:lnTo>
                <a:lnTo>
                  <a:pt x="3613150" y="886840"/>
                </a:lnTo>
                <a:lnTo>
                  <a:pt x="3663506" y="886840"/>
                </a:lnTo>
                <a:lnTo>
                  <a:pt x="3607943" y="839850"/>
                </a:lnTo>
                <a:close/>
              </a:path>
              <a:path w="3673475" h="914400">
                <a:moveTo>
                  <a:pt x="5080" y="0"/>
                </a:moveTo>
                <a:lnTo>
                  <a:pt x="1650" y="2031"/>
                </a:lnTo>
                <a:lnTo>
                  <a:pt x="762" y="5460"/>
                </a:lnTo>
                <a:lnTo>
                  <a:pt x="0" y="8889"/>
                </a:lnTo>
                <a:lnTo>
                  <a:pt x="2031" y="12318"/>
                </a:lnTo>
                <a:lnTo>
                  <a:pt x="5461" y="13207"/>
                </a:lnTo>
                <a:lnTo>
                  <a:pt x="3597409" y="883097"/>
                </a:lnTo>
                <a:lnTo>
                  <a:pt x="3600412" y="870767"/>
                </a:lnTo>
                <a:lnTo>
                  <a:pt x="8509" y="761"/>
                </a:lnTo>
                <a:lnTo>
                  <a:pt x="5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2040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</a:t>
            </a:r>
            <a:r>
              <a:rPr dirty="0" spc="10"/>
              <a:t>i</a:t>
            </a:r>
            <a:r>
              <a:rPr dirty="0"/>
              <a:t>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43290"/>
            <a:ext cx="7317740" cy="1557020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354965" algn="l"/>
              </a:tabLst>
            </a:pPr>
            <a:r>
              <a:rPr dirty="0" sz="1450" spc="18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After 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today,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should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able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dirty="0" sz="1250" spc="20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Explain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concepts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conceptually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regards</a:t>
            </a:r>
            <a:r>
              <a:rPr dirty="0" sz="16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testing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dirty="0" sz="1250" spc="20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Understand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idea</a:t>
            </a:r>
            <a:r>
              <a:rPr dirty="0" sz="16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performing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static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code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r>
              <a:rPr dirty="0" sz="16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dirty="0" sz="1600" spc="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SonarCloud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dirty="0" sz="1250" spc="20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Generate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code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coverage reports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34613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Testing</a:t>
            </a:r>
            <a:r>
              <a:rPr dirty="0" spc="-80"/>
              <a:t> </a:t>
            </a:r>
            <a:r>
              <a:rPr dirty="0" spc="-5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61210"/>
            <a:ext cx="8243570" cy="378714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dirty="0" sz="1450" spc="18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Markdown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notes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dirty="0" sz="1450" spc="18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Important to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understand the</a:t>
            </a:r>
            <a:r>
              <a:rPr dirty="0" sz="18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high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level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concepts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dirty="0" sz="1250" spc="20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Then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dive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into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6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specific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details</a:t>
            </a:r>
            <a:endParaRPr sz="1600">
              <a:latin typeface="Trebuchet MS"/>
              <a:cs typeface="Trebuchet MS"/>
            </a:endParaRPr>
          </a:p>
          <a:p>
            <a:pPr marL="756285" marR="473075" indent="-28702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dirty="0" sz="1250" spc="20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Then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understand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testing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perspective</a:t>
            </a:r>
            <a:r>
              <a:rPr dirty="0" sz="16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demos</a:t>
            </a:r>
            <a:r>
              <a:rPr dirty="0" sz="16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already </a:t>
            </a:r>
            <a:r>
              <a:rPr dirty="0" sz="1600" spc="-4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covered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dirty="0" sz="1450" spc="19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your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P2,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include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unit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AND integration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tests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into your backend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Maven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project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dirty="0" sz="1250" spc="20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Unit</a:t>
            </a:r>
            <a:r>
              <a:rPr dirty="0" sz="16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and integration</a:t>
            </a:r>
            <a:r>
              <a:rPr dirty="0" sz="16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tests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contribute</a:t>
            </a:r>
            <a:r>
              <a:rPr dirty="0" sz="16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code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coverage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dirty="0" sz="1250" spc="20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Create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another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project</a:t>
            </a:r>
            <a:r>
              <a:rPr dirty="0" sz="16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dirty="0" sz="16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E2E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utilize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Selenium</a:t>
            </a:r>
            <a:endParaRPr sz="16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1020"/>
              </a:spcBef>
            </a:pPr>
            <a:r>
              <a:rPr dirty="0" sz="1100" spc="1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100" spc="48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4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would</a:t>
            </a:r>
            <a:r>
              <a:rPr dirty="0" sz="14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highly</a:t>
            </a:r>
            <a:r>
              <a:rPr dirty="0" sz="14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recommend</a:t>
            </a:r>
            <a:r>
              <a:rPr dirty="0" sz="14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dirty="0" sz="14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Cucumber</a:t>
            </a:r>
            <a:r>
              <a:rPr dirty="0" sz="14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Selenium</a:t>
            </a:r>
            <a:r>
              <a:rPr dirty="0" sz="14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together</a:t>
            </a:r>
            <a:r>
              <a:rPr dirty="0" sz="14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 the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 E2E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tests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(also</a:t>
            </a:r>
            <a:endParaRPr sz="1400">
              <a:latin typeface="Trebuchet MS"/>
              <a:cs typeface="Trebuchet MS"/>
            </a:endParaRPr>
          </a:p>
          <a:p>
            <a:pPr marL="1155065">
              <a:lnSpc>
                <a:spcPct val="100000"/>
              </a:lnSpc>
            </a:pP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try</a:t>
            </a:r>
            <a:r>
              <a:rPr dirty="0" sz="14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dirty="0" sz="14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04040"/>
                </a:solidFill>
                <a:latin typeface="Trebuchet MS"/>
                <a:cs typeface="Trebuchet MS"/>
              </a:rPr>
              <a:t>TestNG)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3171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SonarCloud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43290"/>
            <a:ext cx="8400415" cy="3803650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354965" algn="l"/>
              </a:tabLst>
            </a:pPr>
            <a:r>
              <a:rPr dirty="0" sz="1450" spc="18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Static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code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“in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cloud”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dirty="0" sz="1250" spc="20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http://sonarcloud.io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dirty="0" sz="1250" spc="20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600" spc="-15">
                <a:solidFill>
                  <a:srgbClr val="404040"/>
                </a:solidFill>
                <a:latin typeface="Trebuchet MS"/>
                <a:cs typeface="Trebuchet MS"/>
              </a:rPr>
              <a:t>Produce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information</a:t>
            </a:r>
            <a:r>
              <a:rPr dirty="0" sz="16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such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“code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smells”</a:t>
            </a:r>
            <a:r>
              <a:rPr dirty="0" sz="16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any</a:t>
            </a:r>
            <a:r>
              <a:rPr dirty="0" sz="16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security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vulnerabilities</a:t>
            </a:r>
            <a:r>
              <a:rPr dirty="0" sz="1600" spc="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our</a:t>
            </a:r>
            <a:endParaRPr sz="1600">
              <a:latin typeface="Trebuchet MS"/>
              <a:cs typeface="Trebuchet MS"/>
            </a:endParaRPr>
          </a:p>
          <a:p>
            <a:pPr marL="756285">
              <a:lnSpc>
                <a:spcPct val="100000"/>
              </a:lnSpc>
            </a:pP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code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could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potentially</a:t>
            </a:r>
            <a:r>
              <a:rPr dirty="0" sz="16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endParaRPr sz="1600">
              <a:latin typeface="Trebuchet MS"/>
              <a:cs typeface="Trebuchet MS"/>
            </a:endParaRPr>
          </a:p>
          <a:p>
            <a:pPr algn="r" marR="2577465">
              <a:lnSpc>
                <a:spcPct val="100000"/>
              </a:lnSpc>
              <a:spcBef>
                <a:spcPts val="994"/>
              </a:spcBef>
              <a:tabLst>
                <a:tab pos="286385" algn="l"/>
              </a:tabLst>
            </a:pPr>
            <a:r>
              <a:rPr dirty="0" sz="1250" spc="20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“Code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Smell”:</a:t>
            </a:r>
            <a:r>
              <a:rPr dirty="0" sz="16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code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dirty="0" sz="16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could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written</a:t>
            </a:r>
            <a:r>
              <a:rPr dirty="0" sz="16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dirty="0" sz="16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cleanly</a:t>
            </a:r>
            <a:endParaRPr sz="1600">
              <a:latin typeface="Trebuchet MS"/>
              <a:cs typeface="Trebuchet MS"/>
            </a:endParaRPr>
          </a:p>
          <a:p>
            <a:pPr algn="r" marR="2585085">
              <a:lnSpc>
                <a:spcPct val="100000"/>
              </a:lnSpc>
              <a:spcBef>
                <a:spcPts val="1000"/>
              </a:spcBef>
              <a:tabLst>
                <a:tab pos="342265" algn="l"/>
              </a:tabLst>
            </a:pPr>
            <a:r>
              <a:rPr dirty="0" sz="1450" spc="19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will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also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able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to display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code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coverage</a:t>
            </a:r>
            <a:r>
              <a:rPr dirty="0" sz="18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reports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  <a:tabLst>
                <a:tab pos="756285" algn="l"/>
              </a:tabLst>
            </a:pPr>
            <a:r>
              <a:rPr dirty="0" sz="1250" spc="20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requires</a:t>
            </a:r>
            <a:r>
              <a:rPr dirty="0" sz="16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 Maven</a:t>
            </a:r>
            <a:r>
              <a:rPr dirty="0" sz="16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plugin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known</a:t>
            </a:r>
            <a:r>
              <a:rPr dirty="0" sz="16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Jacoco</a:t>
            </a:r>
            <a:r>
              <a:rPr dirty="0" sz="16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(separate</a:t>
            </a:r>
            <a:r>
              <a:rPr dirty="0" sz="16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SonarCloud)</a:t>
            </a:r>
            <a:endParaRPr sz="1600">
              <a:latin typeface="Trebuchet MS"/>
              <a:cs typeface="Trebuchet MS"/>
            </a:endParaRPr>
          </a:p>
          <a:p>
            <a:pPr marL="756285" marR="273050" indent="-28702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dirty="0" sz="1250" spc="20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plugin</a:t>
            </a:r>
            <a:r>
              <a:rPr dirty="0" sz="16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dirty="0" sz="16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scan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through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code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dirty="0" sz="16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executed during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running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our </a:t>
            </a:r>
            <a:r>
              <a:rPr dirty="0" sz="1600" spc="-4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tests</a:t>
            </a:r>
            <a:r>
              <a:rPr dirty="0" sz="16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provide</a:t>
            </a:r>
            <a:r>
              <a:rPr dirty="0" sz="1600" spc="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 report</a:t>
            </a:r>
            <a:r>
              <a:rPr dirty="0" sz="16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file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dirty="0" sz="1250" spc="204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600" spc="-45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dirty="0" sz="16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configure</a:t>
            </a:r>
            <a:r>
              <a:rPr dirty="0" sz="16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SonarCloud</a:t>
            </a:r>
            <a:r>
              <a:rPr dirty="0" sz="16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load</a:t>
            </a:r>
            <a:r>
              <a:rPr dirty="0" sz="16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report</a:t>
            </a:r>
            <a:r>
              <a:rPr dirty="0" sz="16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file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display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6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code</a:t>
            </a:r>
            <a:endParaRPr sz="1600">
              <a:latin typeface="Trebuchet MS"/>
              <a:cs typeface="Trebuchet MS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coverage</a:t>
            </a:r>
            <a:r>
              <a:rPr dirty="0" sz="16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metric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31209" y="3150489"/>
            <a:ext cx="586422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35">
                <a:solidFill>
                  <a:srgbClr val="90C225"/>
                </a:solidFill>
                <a:latin typeface="Trebuchet MS"/>
                <a:cs typeface="Trebuchet MS"/>
              </a:rPr>
              <a:t>Wednesday</a:t>
            </a:r>
            <a:r>
              <a:rPr dirty="0" sz="540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5400" spc="-70">
                <a:solidFill>
                  <a:srgbClr val="90C225"/>
                </a:solidFill>
                <a:latin typeface="Trebuchet MS"/>
                <a:cs typeface="Trebuchet MS"/>
              </a:rPr>
              <a:t>Week</a:t>
            </a:r>
            <a:r>
              <a:rPr dirty="0" sz="5400" spc="-5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5400">
                <a:solidFill>
                  <a:srgbClr val="90C225"/>
                </a:solidFill>
                <a:latin typeface="Trebuchet MS"/>
                <a:cs typeface="Trebuchet MS"/>
              </a:rPr>
              <a:t>7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2195" y="4078604"/>
            <a:ext cx="800417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762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7E7E7E"/>
                </a:solidFill>
                <a:latin typeface="Trebuchet MS"/>
                <a:cs typeface="Trebuchet MS"/>
              </a:rPr>
              <a:t>Standalone</a:t>
            </a:r>
            <a:r>
              <a:rPr dirty="0" sz="1800" spc="-2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7E7E7E"/>
                </a:solidFill>
                <a:latin typeface="Trebuchet MS"/>
                <a:cs typeface="Trebuchet MS"/>
              </a:rPr>
              <a:t>Tomcat</a:t>
            </a:r>
            <a:r>
              <a:rPr dirty="0" sz="1800" spc="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7E7E7E"/>
                </a:solidFill>
                <a:latin typeface="Trebuchet MS"/>
                <a:cs typeface="Trebuchet MS"/>
              </a:rPr>
              <a:t>server,</a:t>
            </a:r>
            <a:r>
              <a:rPr dirty="0" sz="1800" spc="-9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7E7E7E"/>
                </a:solidFill>
                <a:latin typeface="Trebuchet MS"/>
                <a:cs typeface="Trebuchet MS"/>
              </a:rPr>
              <a:t>AWS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7E7E7E"/>
                </a:solidFill>
                <a:latin typeface="Trebuchet MS"/>
                <a:cs typeface="Trebuchet MS"/>
              </a:rPr>
              <a:t>cloud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Trebuchet MS"/>
                <a:cs typeface="Trebuchet MS"/>
              </a:rPr>
              <a:t>computing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7E7E7E"/>
                </a:solidFill>
                <a:latin typeface="Trebuchet MS"/>
                <a:cs typeface="Trebuchet MS"/>
              </a:rPr>
              <a:t>notes,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Trebuchet MS"/>
                <a:cs typeface="Trebuchet MS"/>
              </a:rPr>
              <a:t>deployment onto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 EC2,</a:t>
            </a:r>
            <a:endParaRPr sz="18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</a:pPr>
            <a:r>
              <a:rPr dirty="0" sz="1800" spc="-5">
                <a:solidFill>
                  <a:srgbClr val="7E7E7E"/>
                </a:solidFill>
                <a:latin typeface="Trebuchet MS"/>
                <a:cs typeface="Trebuchet MS"/>
              </a:rPr>
              <a:t>and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Trebuchet MS"/>
                <a:cs typeface="Trebuchet MS"/>
              </a:rPr>
              <a:t>creation</a:t>
            </a:r>
            <a:r>
              <a:rPr dirty="0" sz="1800" spc="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Trebuchet MS"/>
                <a:cs typeface="Trebuchet MS"/>
              </a:rPr>
              <a:t>of 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ship</a:t>
            </a:r>
            <a:r>
              <a:rPr dirty="0" sz="1800" spc="-2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Trebuchet MS"/>
                <a:cs typeface="Trebuchet MS"/>
              </a:rPr>
              <a:t>manager</a:t>
            </a:r>
            <a:r>
              <a:rPr dirty="0" sz="1800" spc="-9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Trebuchet MS"/>
                <a:cs typeface="Trebuchet MS"/>
              </a:rPr>
              <a:t>Angular</a:t>
            </a:r>
            <a:r>
              <a:rPr dirty="0" sz="1800" spc="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Trebuchet MS"/>
                <a:cs typeface="Trebuchet MS"/>
              </a:rPr>
              <a:t>app</a:t>
            </a:r>
            <a:r>
              <a:rPr dirty="0" sz="1800" spc="-1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Trebuchet MS"/>
                <a:cs typeface="Trebuchet MS"/>
              </a:rPr>
              <a:t>w/ login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Trebuchet MS"/>
                <a:cs typeface="Trebuchet MS"/>
              </a:rPr>
              <a:t>and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Trebuchet MS"/>
                <a:cs typeface="Trebuchet MS"/>
              </a:rPr>
              <a:t>viewing 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ships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2040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</a:t>
            </a:r>
            <a:r>
              <a:rPr dirty="0" spc="10"/>
              <a:t>i</a:t>
            </a:r>
            <a:r>
              <a:rPr dirty="0"/>
              <a:t>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43290"/>
            <a:ext cx="8321675" cy="3195320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354965" algn="l"/>
              </a:tabLst>
            </a:pPr>
            <a:r>
              <a:rPr dirty="0" sz="1450" spc="18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After 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today,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should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able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dirty="0" sz="1250" spc="20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Understand</a:t>
            </a:r>
            <a:r>
              <a:rPr dirty="0" sz="16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ecosystem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surrounding</a:t>
            </a:r>
            <a:r>
              <a:rPr dirty="0" sz="16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standalone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45">
                <a:solidFill>
                  <a:srgbClr val="404040"/>
                </a:solidFill>
                <a:latin typeface="Trebuchet MS"/>
                <a:cs typeface="Trebuchet MS"/>
              </a:rPr>
              <a:t>Tomcat</a:t>
            </a:r>
            <a:r>
              <a:rPr dirty="0" sz="16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endParaRPr sz="16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1005"/>
              </a:spcBef>
            </a:pPr>
            <a:r>
              <a:rPr dirty="0" sz="1100" spc="1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100" spc="465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Compare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and contrast this</a:t>
            </a:r>
            <a:r>
              <a:rPr dirty="0" sz="14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dirty="0" sz="14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IDE</a:t>
            </a:r>
            <a:r>
              <a:rPr dirty="0" sz="14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managed</a:t>
            </a:r>
            <a:r>
              <a:rPr dirty="0" sz="14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04040"/>
                </a:solidFill>
                <a:latin typeface="Trebuchet MS"/>
                <a:cs typeface="Trebuchet MS"/>
              </a:rPr>
              <a:t>Tomcat</a:t>
            </a:r>
            <a:r>
              <a:rPr dirty="0" sz="14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endParaRPr sz="14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994"/>
              </a:spcBef>
            </a:pPr>
            <a:r>
              <a:rPr dirty="0" sz="1100" spc="1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100" spc="465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Deploy</a:t>
            </a:r>
            <a:r>
              <a:rPr dirty="0" sz="14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applications</a:t>
            </a:r>
            <a:r>
              <a:rPr dirty="0" sz="14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4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4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04040"/>
                </a:solidFill>
                <a:latin typeface="Trebuchet MS"/>
                <a:cs typeface="Trebuchet MS"/>
              </a:rPr>
              <a:t>Tomcat</a:t>
            </a:r>
            <a:r>
              <a:rPr dirty="0" sz="14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 on</a:t>
            </a:r>
            <a:r>
              <a:rPr dirty="0" sz="14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our</a:t>
            </a:r>
            <a:r>
              <a:rPr dirty="0" sz="14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local</a:t>
            </a:r>
            <a:r>
              <a:rPr dirty="0" sz="14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machines</a:t>
            </a:r>
            <a:endParaRPr sz="1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  <a:tabLst>
                <a:tab pos="756285" algn="l"/>
              </a:tabLst>
            </a:pPr>
            <a:r>
              <a:rPr dirty="0" sz="1250" spc="20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Understand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conceptual</a:t>
            </a:r>
            <a:r>
              <a:rPr dirty="0" sz="16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ideas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behind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cloud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computing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dirty="0" sz="1250" spc="204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Setup</a:t>
            </a:r>
            <a:r>
              <a:rPr dirty="0" sz="16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45">
                <a:solidFill>
                  <a:srgbClr val="404040"/>
                </a:solidFill>
                <a:latin typeface="Trebuchet MS"/>
                <a:cs typeface="Trebuchet MS"/>
              </a:rPr>
              <a:t>Tomcat</a:t>
            </a:r>
            <a:r>
              <a:rPr dirty="0" sz="16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dirty="0" sz="16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EC2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deploy</a:t>
            </a:r>
            <a:r>
              <a:rPr dirty="0" sz="16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app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EC2</a:t>
            </a:r>
            <a:endParaRPr sz="1600">
              <a:latin typeface="Trebuchet MS"/>
              <a:cs typeface="Trebuchet MS"/>
            </a:endParaRPr>
          </a:p>
          <a:p>
            <a:pPr marL="756285" marR="5080" indent="-287020">
              <a:lnSpc>
                <a:spcPct val="100000"/>
              </a:lnSpc>
              <a:spcBef>
                <a:spcPts val="1000"/>
              </a:spcBef>
              <a:tabLst>
                <a:tab pos="756285" algn="l"/>
              </a:tabLst>
            </a:pPr>
            <a:r>
              <a:rPr dirty="0" sz="1250" spc="20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dirty="0" sz="16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Angular</a:t>
            </a:r>
            <a:r>
              <a:rPr dirty="0" sz="16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app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connected</a:t>
            </a:r>
            <a:r>
              <a:rPr dirty="0" sz="16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backend with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full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understanding</a:t>
            </a:r>
            <a:r>
              <a:rPr dirty="0" sz="16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how </a:t>
            </a:r>
            <a:r>
              <a:rPr dirty="0" sz="1600" spc="-4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handle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login</a:t>
            </a:r>
            <a:r>
              <a:rPr dirty="0" sz="1600" spc="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and CORS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related</a:t>
            </a:r>
            <a:r>
              <a:rPr dirty="0" sz="16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settings</a:t>
            </a:r>
            <a:endParaRPr sz="16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1015"/>
              </a:spcBef>
            </a:pPr>
            <a:r>
              <a:rPr dirty="0" sz="1100" spc="1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100" spc="165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2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pl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oy</a:t>
            </a:r>
            <a:r>
              <a:rPr dirty="0" sz="14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4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Ang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400" spc="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4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4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dirty="0" sz="14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EC2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4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dirty="0" sz="1400" spc="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708596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IDE</a:t>
            </a:r>
            <a:r>
              <a:rPr dirty="0" spc="-30"/>
              <a:t> </a:t>
            </a:r>
            <a:r>
              <a:rPr dirty="0"/>
              <a:t>Managed</a:t>
            </a:r>
            <a:r>
              <a:rPr dirty="0" spc="-120"/>
              <a:t> </a:t>
            </a:r>
            <a:r>
              <a:rPr dirty="0" spc="-75"/>
              <a:t>Tomcat</a:t>
            </a:r>
            <a:r>
              <a:rPr dirty="0" spc="-10"/>
              <a:t> </a:t>
            </a:r>
            <a:r>
              <a:rPr dirty="0" spc="-245"/>
              <a:t>v.</a:t>
            </a:r>
            <a:r>
              <a:rPr dirty="0" spc="-25"/>
              <a:t> </a:t>
            </a:r>
            <a:r>
              <a:rPr dirty="0"/>
              <a:t>Standalone </a:t>
            </a:r>
            <a:r>
              <a:rPr dirty="0" spc="-1070"/>
              <a:t> </a:t>
            </a:r>
            <a:r>
              <a:rPr dirty="0" spc="-75"/>
              <a:t>Tomcat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44164"/>
            <a:ext cx="8428355" cy="3902075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354965" algn="l"/>
              </a:tabLst>
            </a:pPr>
            <a:r>
              <a:rPr dirty="0" sz="1450" spc="18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IDE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Managed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Tomcat: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810"/>
              </a:spcBef>
              <a:tabLst>
                <a:tab pos="756285" algn="l"/>
              </a:tabLst>
            </a:pPr>
            <a:r>
              <a:rPr dirty="0" sz="1250" spc="204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Enables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developers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quickly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make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changes and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 see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those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changes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action</a:t>
            </a:r>
            <a:endParaRPr sz="1600">
              <a:latin typeface="Trebuchet MS"/>
              <a:cs typeface="Trebuchet MS"/>
            </a:endParaRPr>
          </a:p>
          <a:p>
            <a:pPr marL="756285" marR="25400" indent="-287020">
              <a:lnSpc>
                <a:spcPts val="1730"/>
              </a:lnSpc>
              <a:spcBef>
                <a:spcPts val="1025"/>
              </a:spcBef>
              <a:tabLst>
                <a:tab pos="756285" algn="l"/>
              </a:tabLst>
            </a:pPr>
            <a:r>
              <a:rPr dirty="0" sz="1250" spc="20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600" spc="-15">
                <a:solidFill>
                  <a:srgbClr val="404040"/>
                </a:solidFill>
                <a:latin typeface="Trebuchet MS"/>
                <a:cs typeface="Trebuchet MS"/>
              </a:rPr>
              <a:t>Provides</a:t>
            </a:r>
            <a:r>
              <a:rPr dirty="0" sz="16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features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such</a:t>
            </a:r>
            <a:r>
              <a:rPr dirty="0" sz="16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hot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reloading,</a:t>
            </a:r>
            <a:r>
              <a:rPr dirty="0" sz="16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so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when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dirty="0" sz="16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make</a:t>
            </a:r>
            <a:r>
              <a:rPr dirty="0" sz="16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change,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will </a:t>
            </a:r>
            <a:r>
              <a:rPr dirty="0" sz="1600" spc="-4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automatically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restart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dirty="0" sz="1450" spc="18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Standalone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Tomcat: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810"/>
              </a:spcBef>
              <a:tabLst>
                <a:tab pos="756285" algn="l"/>
              </a:tabLst>
            </a:pPr>
            <a:r>
              <a:rPr dirty="0" sz="1250" spc="20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actually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host</a:t>
            </a:r>
            <a:r>
              <a:rPr dirty="0" sz="16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dirty="0" sz="16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r>
              <a:rPr dirty="0" sz="16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deployed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production</a:t>
            </a:r>
            <a:endParaRPr sz="1600">
              <a:latin typeface="Trebuchet MS"/>
              <a:cs typeface="Trebuchet MS"/>
            </a:endParaRPr>
          </a:p>
          <a:p>
            <a:pPr marL="756285" marR="104139" indent="-287020">
              <a:lnSpc>
                <a:spcPts val="1730"/>
              </a:lnSpc>
              <a:spcBef>
                <a:spcPts val="1025"/>
              </a:spcBef>
              <a:tabLst>
                <a:tab pos="756285" algn="l"/>
              </a:tabLst>
            </a:pPr>
            <a:r>
              <a:rPr dirty="0" sz="1250" spc="20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600" spc="-45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would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Maven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package</a:t>
            </a:r>
            <a:r>
              <a:rPr dirty="0" sz="16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.war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file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(web</a:t>
            </a:r>
            <a:r>
              <a:rPr dirty="0" sz="16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archive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file)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then</a:t>
            </a:r>
            <a:r>
              <a:rPr dirty="0" sz="16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deploy</a:t>
            </a:r>
            <a:r>
              <a:rPr dirty="0" sz="16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dirty="0" sz="1600" spc="-4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standalone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45">
                <a:solidFill>
                  <a:srgbClr val="404040"/>
                </a:solidFill>
                <a:latin typeface="Trebuchet MS"/>
                <a:cs typeface="Trebuchet MS"/>
              </a:rPr>
              <a:t>Tomcat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dirty="0" sz="1450" spc="18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Development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servers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v.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Deployment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servers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815"/>
              </a:spcBef>
              <a:tabLst>
                <a:tab pos="756285" algn="l"/>
              </a:tabLst>
            </a:pPr>
            <a:r>
              <a:rPr dirty="0" sz="1250" spc="20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IDE</a:t>
            </a:r>
            <a:r>
              <a:rPr dirty="0" sz="1600" spc="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managed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tomcat</a:t>
            </a:r>
            <a:r>
              <a:rPr dirty="0" sz="1600" spc="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(developer)</a:t>
            </a:r>
            <a:r>
              <a:rPr dirty="0" sz="16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14">
                <a:solidFill>
                  <a:srgbClr val="404040"/>
                </a:solidFill>
                <a:latin typeface="Trebuchet MS"/>
                <a:cs typeface="Trebuchet MS"/>
              </a:rPr>
              <a:t>v.</a:t>
            </a:r>
            <a:r>
              <a:rPr dirty="0" sz="1600" spc="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Deployment</a:t>
            </a:r>
            <a:r>
              <a:rPr dirty="0" sz="1600" spc="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6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production</a:t>
            </a:r>
            <a:r>
              <a:rPr dirty="0" sz="1600" spc="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(Standalone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40">
                <a:solidFill>
                  <a:srgbClr val="404040"/>
                </a:solidFill>
                <a:latin typeface="Trebuchet MS"/>
                <a:cs typeface="Trebuchet MS"/>
              </a:rPr>
              <a:t>Tomcat)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ts val="1825"/>
              </a:lnSpc>
              <a:spcBef>
                <a:spcPts val="800"/>
              </a:spcBef>
              <a:tabLst>
                <a:tab pos="756285" algn="l"/>
              </a:tabLst>
            </a:pPr>
            <a:r>
              <a:rPr dirty="0" sz="1250" spc="204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Angular:</a:t>
            </a:r>
            <a:r>
              <a:rPr dirty="0" sz="16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ng</a:t>
            </a:r>
            <a:r>
              <a:rPr dirty="0" sz="16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serve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/</a:t>
            </a:r>
            <a:r>
              <a:rPr dirty="0" sz="1600" spc="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npm</a:t>
            </a:r>
            <a:r>
              <a:rPr dirty="0" sz="16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run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start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dirty="0" u="sng" sz="1600" spc="-5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</a:rPr>
              <a:t>http://localhost:4200</a:t>
            </a:r>
            <a:r>
              <a:rPr dirty="0" sz="1600" spc="45">
                <a:solidFill>
                  <a:srgbClr val="99C93B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development)</a:t>
            </a:r>
            <a:r>
              <a:rPr dirty="0" sz="1600" spc="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14">
                <a:solidFill>
                  <a:srgbClr val="404040"/>
                </a:solidFill>
                <a:latin typeface="Trebuchet MS"/>
                <a:cs typeface="Trebuchet MS"/>
              </a:rPr>
              <a:t>v.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ng</a:t>
            </a:r>
            <a:r>
              <a:rPr dirty="0" sz="16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build</a:t>
            </a:r>
            <a:r>
              <a:rPr dirty="0" sz="1600" spc="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endParaRPr sz="1600">
              <a:latin typeface="Trebuchet MS"/>
              <a:cs typeface="Trebuchet MS"/>
            </a:endParaRPr>
          </a:p>
          <a:p>
            <a:pPr marL="756285">
              <a:lnSpc>
                <a:spcPts val="1825"/>
              </a:lnSpc>
            </a:pP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&gt; index.html</a:t>
            </a:r>
            <a:r>
              <a:rPr dirty="0" sz="16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-&gt; various</a:t>
            </a:r>
            <a:r>
              <a:rPr dirty="0" sz="1600" spc="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.js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files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-&gt;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placing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dirty="0" sz="16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files</a:t>
            </a:r>
            <a:r>
              <a:rPr dirty="0" sz="16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onto</a:t>
            </a:r>
            <a:r>
              <a:rPr dirty="0" sz="16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 dedicated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327660" rIns="0" bIns="0" rtlCol="0" vert="horz">
            <a:spAutoFit/>
          </a:bodyPr>
          <a:lstStyle/>
          <a:p>
            <a:pPr marL="1624330">
              <a:lnSpc>
                <a:spcPct val="100000"/>
              </a:lnSpc>
              <a:spcBef>
                <a:spcPts val="2580"/>
              </a:spcBef>
            </a:pPr>
            <a:r>
              <a:rPr dirty="0"/>
              <a:t>Thursday</a:t>
            </a:r>
            <a:r>
              <a:rPr dirty="0" spc="-35"/>
              <a:t> </a:t>
            </a:r>
            <a:r>
              <a:rPr dirty="0" spc="-65"/>
              <a:t>Week</a:t>
            </a:r>
            <a:r>
              <a:rPr dirty="0" spc="-40"/>
              <a:t> </a:t>
            </a:r>
            <a:r>
              <a:rPr dirty="0"/>
              <a:t>7</a:t>
            </a:r>
          </a:p>
          <a:p>
            <a:pPr marL="5189220">
              <a:lnSpc>
                <a:spcPct val="100000"/>
              </a:lnSpc>
              <a:spcBef>
                <a:spcPts val="830"/>
              </a:spcBef>
            </a:pPr>
            <a:r>
              <a:rPr dirty="0" sz="1800" spc="-5">
                <a:solidFill>
                  <a:srgbClr val="7E7E7E"/>
                </a:solidFill>
              </a:rPr>
              <a:t>DevOps</a:t>
            </a:r>
            <a:r>
              <a:rPr dirty="0" sz="1800" spc="-45">
                <a:solidFill>
                  <a:srgbClr val="7E7E7E"/>
                </a:solidFill>
              </a:rPr>
              <a:t> </a:t>
            </a:r>
            <a:r>
              <a:rPr dirty="0" sz="1800" spc="-5">
                <a:solidFill>
                  <a:srgbClr val="7E7E7E"/>
                </a:solidFill>
              </a:rPr>
              <a:t>(with</a:t>
            </a:r>
            <a:r>
              <a:rPr dirty="0" sz="1800" spc="-35">
                <a:solidFill>
                  <a:srgbClr val="7E7E7E"/>
                </a:solidFill>
              </a:rPr>
              <a:t> </a:t>
            </a:r>
            <a:r>
              <a:rPr dirty="0" sz="1800" spc="-5">
                <a:solidFill>
                  <a:srgbClr val="7E7E7E"/>
                </a:solidFill>
              </a:rPr>
              <a:t>Jenkins)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01878"/>
            <a:ext cx="50939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Interviewing</a:t>
            </a:r>
            <a:r>
              <a:rPr dirty="0" spc="-90"/>
              <a:t> </a:t>
            </a:r>
            <a:r>
              <a:rPr dirty="0" spc="-5"/>
              <a:t>Information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931900"/>
            <a:ext cx="7188200" cy="474789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dirty="0" sz="1100" spc="16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So</a:t>
            </a:r>
            <a:r>
              <a:rPr dirty="0" sz="14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404040"/>
                </a:solidFill>
                <a:latin typeface="Trebuchet MS"/>
                <a:cs typeface="Trebuchet MS"/>
              </a:rPr>
              <a:t>far,</a:t>
            </a:r>
            <a:r>
              <a:rPr dirty="0" sz="14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looks</a:t>
            </a:r>
            <a:r>
              <a:rPr dirty="0" sz="14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r>
              <a:rPr dirty="0" sz="14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4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client</a:t>
            </a:r>
            <a:r>
              <a:rPr dirty="0" sz="14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will be</a:t>
            </a:r>
            <a:r>
              <a:rPr dirty="0" sz="14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Infosys</a:t>
            </a:r>
            <a:r>
              <a:rPr dirty="0" sz="14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(for</a:t>
            </a:r>
            <a:r>
              <a:rPr dirty="0" sz="14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interviews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possibly</a:t>
            </a:r>
            <a:r>
              <a:rPr dirty="0" sz="14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starting</a:t>
            </a:r>
            <a:r>
              <a:rPr dirty="0" sz="14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next</a:t>
            </a:r>
            <a:r>
              <a:rPr dirty="0" sz="14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week)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354965" algn="l"/>
              </a:tabLst>
            </a:pPr>
            <a:r>
              <a:rPr dirty="0" sz="1100" spc="16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Based</a:t>
            </a:r>
            <a:r>
              <a:rPr dirty="0" sz="14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dirty="0" sz="14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past</a:t>
            </a:r>
            <a:r>
              <a:rPr dirty="0" sz="14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data (20-25</a:t>
            </a:r>
            <a:r>
              <a:rPr dirty="0" sz="14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associates):</a:t>
            </a:r>
            <a:endParaRPr sz="1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  <a:tabLst>
                <a:tab pos="756285" algn="l"/>
              </a:tabLst>
            </a:pPr>
            <a:r>
              <a:rPr dirty="0" sz="950" spc="13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r>
              <a:rPr dirty="0" sz="12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(85%</a:t>
            </a:r>
            <a:r>
              <a:rPr dirty="0" sz="12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2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2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interviews)</a:t>
            </a:r>
            <a:endParaRPr sz="1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05"/>
              </a:spcBef>
              <a:tabLst>
                <a:tab pos="756285" algn="l"/>
              </a:tabLst>
            </a:pPr>
            <a:r>
              <a:rPr dirty="0" sz="950" spc="14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950" spc="14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200" spc="-15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2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Au</a:t>
            </a:r>
            <a:r>
              <a:rPr dirty="0" sz="1200" spc="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omation</a:t>
            </a:r>
            <a:r>
              <a:rPr dirty="0" sz="12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(7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%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2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200" spc="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erv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iews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endParaRPr sz="12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740"/>
              </a:spcBef>
              <a:tabLst>
                <a:tab pos="1155065" algn="l"/>
              </a:tabLst>
            </a:pPr>
            <a:r>
              <a:rPr dirty="0" sz="850" spc="14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100" spc="-5">
                <a:solidFill>
                  <a:srgbClr val="404040"/>
                </a:solidFill>
                <a:latin typeface="Trebuchet MS"/>
                <a:cs typeface="Trebuchet MS"/>
              </a:rPr>
              <a:t>Selenium</a:t>
            </a:r>
            <a:endParaRPr sz="11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745"/>
              </a:spcBef>
              <a:tabLst>
                <a:tab pos="1155065" algn="l"/>
              </a:tabLst>
            </a:pPr>
            <a:r>
              <a:rPr dirty="0" sz="850" spc="14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100" spc="-5">
                <a:solidFill>
                  <a:srgbClr val="404040"/>
                </a:solidFill>
                <a:latin typeface="Trebuchet MS"/>
                <a:cs typeface="Trebuchet MS"/>
              </a:rPr>
              <a:t>Cucumber</a:t>
            </a:r>
            <a:r>
              <a:rPr dirty="0" sz="11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100" spc="-5">
                <a:solidFill>
                  <a:srgbClr val="404040"/>
                </a:solidFill>
                <a:latin typeface="Trebuchet MS"/>
                <a:cs typeface="Trebuchet MS"/>
              </a:rPr>
              <a:t>(BDD)</a:t>
            </a:r>
            <a:endParaRPr sz="11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  <a:tabLst>
                <a:tab pos="756285" algn="l"/>
              </a:tabLst>
            </a:pPr>
            <a:r>
              <a:rPr dirty="0" sz="950" spc="13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JUnit/Mockito</a:t>
            </a:r>
            <a:r>
              <a:rPr dirty="0" sz="12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(20%</a:t>
            </a:r>
            <a:r>
              <a:rPr dirty="0" sz="12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2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interviews)</a:t>
            </a:r>
            <a:endParaRPr sz="1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10"/>
              </a:spcBef>
              <a:tabLst>
                <a:tab pos="756285" algn="l"/>
              </a:tabLst>
            </a:pPr>
            <a:r>
              <a:rPr dirty="0" sz="950" spc="13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SQL</a:t>
            </a:r>
            <a:r>
              <a:rPr dirty="0" sz="12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(40%</a:t>
            </a:r>
            <a:r>
              <a:rPr dirty="0" sz="12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2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2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interviews)</a:t>
            </a:r>
            <a:endParaRPr sz="1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  <a:tabLst>
                <a:tab pos="756285" algn="l"/>
              </a:tabLst>
            </a:pPr>
            <a:r>
              <a:rPr dirty="0" sz="950" spc="13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Agile</a:t>
            </a:r>
            <a:r>
              <a:rPr dirty="0" sz="12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(35%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2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interviews)</a:t>
            </a:r>
            <a:endParaRPr sz="1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10"/>
              </a:spcBef>
              <a:tabLst>
                <a:tab pos="756285" algn="l"/>
              </a:tabLst>
            </a:pPr>
            <a:r>
              <a:rPr dirty="0" sz="950" spc="13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200" spc="-25">
                <a:solidFill>
                  <a:srgbClr val="404040"/>
                </a:solidFill>
                <a:latin typeface="Trebuchet MS"/>
                <a:cs typeface="Trebuchet MS"/>
              </a:rPr>
              <a:t>Talking</a:t>
            </a:r>
            <a:r>
              <a:rPr dirty="0" sz="12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about</a:t>
            </a:r>
            <a:r>
              <a:rPr dirty="0" sz="12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your</a:t>
            </a:r>
            <a:r>
              <a:rPr dirty="0" sz="12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projects</a:t>
            </a:r>
            <a:r>
              <a:rPr dirty="0" sz="12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(25%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2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interviews)</a:t>
            </a:r>
            <a:endParaRPr sz="1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10"/>
              </a:spcBef>
              <a:tabLst>
                <a:tab pos="756285" algn="l"/>
              </a:tabLst>
            </a:pPr>
            <a:r>
              <a:rPr dirty="0" sz="950" spc="13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REST</a:t>
            </a:r>
            <a:r>
              <a:rPr dirty="0" sz="12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(25%</a:t>
            </a:r>
            <a:r>
              <a:rPr dirty="0" sz="12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2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2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interviews)</a:t>
            </a:r>
            <a:endParaRPr sz="1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  <a:tabLst>
                <a:tab pos="756285" algn="l"/>
              </a:tabLst>
            </a:pPr>
            <a:r>
              <a:rPr dirty="0" sz="950" spc="13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Angular</a:t>
            </a:r>
            <a:r>
              <a:rPr dirty="0" sz="12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(20%</a:t>
            </a:r>
            <a:r>
              <a:rPr dirty="0" sz="12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2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interviews)</a:t>
            </a:r>
            <a:endParaRPr sz="1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05"/>
              </a:spcBef>
              <a:tabLst>
                <a:tab pos="756285" algn="l"/>
              </a:tabLst>
            </a:pPr>
            <a:r>
              <a:rPr dirty="0" sz="950" spc="13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JDBC</a:t>
            </a:r>
            <a:r>
              <a:rPr dirty="0" sz="12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(20%</a:t>
            </a:r>
            <a:r>
              <a:rPr dirty="0" sz="12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2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2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interviews)</a:t>
            </a:r>
            <a:endParaRPr sz="1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10"/>
              </a:spcBef>
              <a:tabLst>
                <a:tab pos="756285" algn="l"/>
              </a:tabLst>
            </a:pPr>
            <a:r>
              <a:rPr dirty="0" sz="950" spc="13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DevOps</a:t>
            </a:r>
            <a:r>
              <a:rPr dirty="0" sz="12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(20%</a:t>
            </a:r>
            <a:r>
              <a:rPr dirty="0" sz="12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2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2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interviews)</a:t>
            </a:r>
            <a:endParaRPr sz="1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  <a:tabLst>
                <a:tab pos="756285" algn="l"/>
              </a:tabLst>
            </a:pPr>
            <a:r>
              <a:rPr dirty="0" sz="950" spc="13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SDLC</a:t>
            </a:r>
            <a:r>
              <a:rPr dirty="0" sz="12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(20%</a:t>
            </a:r>
            <a:r>
              <a:rPr dirty="0" sz="12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2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2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interviews)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354965" algn="l"/>
              </a:tabLst>
            </a:pPr>
            <a:r>
              <a:rPr dirty="0" sz="1100" spc="16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Coding</a:t>
            </a:r>
            <a:r>
              <a:rPr dirty="0" sz="14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Challenge:</a:t>
            </a:r>
            <a:r>
              <a:rPr dirty="0" sz="14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20%</a:t>
            </a:r>
            <a:r>
              <a:rPr dirty="0" sz="14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 the</a:t>
            </a:r>
            <a:r>
              <a:rPr dirty="0" sz="14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interviews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354965" algn="l"/>
              </a:tabLst>
            </a:pPr>
            <a:r>
              <a:rPr dirty="0" sz="1100" spc="16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4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past</a:t>
            </a:r>
            <a:r>
              <a:rPr dirty="0" sz="14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doesn’t</a:t>
            </a:r>
            <a:r>
              <a:rPr dirty="0" sz="14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indicate the</a:t>
            </a:r>
            <a:r>
              <a:rPr dirty="0" sz="14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present/future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Bach Tran</dc:creator>
  <dcterms:created xsi:type="dcterms:W3CDTF">2021-09-09T21:43:50Z</dcterms:created>
  <dcterms:modified xsi:type="dcterms:W3CDTF">2021-09-09T21:43:50Z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2021-09-09T00:00:00Z</vt:filetime>
  </property>
</Properties>
</file>