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5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3" r:id="rId6"/>
    <p:sldLayoutId id="2147483678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7D9FCCE1-2AE7-4F7E-A6DC-D6351E6F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061" b="1513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1064BE-06CD-479E-B59F-481D1C22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Selenium Refresher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2125-22D2-4B95-B343-4A7FB7D6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Crash Course on Selenium</a:t>
            </a:r>
          </a:p>
        </p:txBody>
      </p:sp>
    </p:spTree>
    <p:extLst>
      <p:ext uri="{BB962C8B-B14F-4D97-AF65-F5344CB8AC3E}">
        <p14:creationId xmlns:p14="http://schemas.microsoft.com/office/powerpoint/2010/main" val="8853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CC1-21E0-4870-9102-55499052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2866"/>
            <a:ext cx="9144000" cy="1263649"/>
          </a:xfrm>
        </p:spPr>
        <p:txBody>
          <a:bodyPr/>
          <a:lstStyle/>
          <a:p>
            <a:r>
              <a:rPr lang="en-US" dirty="0"/>
              <a:t>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CAC8-69F3-4294-BE4C-F34AA4DD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47229"/>
            <a:ext cx="10668000" cy="3823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Locators are how you actually select elements</a:t>
            </a:r>
          </a:p>
          <a:p>
            <a:r>
              <a:rPr lang="en-US" dirty="0"/>
              <a:t>Types of locators:</a:t>
            </a:r>
          </a:p>
          <a:p>
            <a:pPr lvl="1"/>
            <a:r>
              <a:rPr lang="en-US" dirty="0"/>
              <a:t>The “easy” locators</a:t>
            </a:r>
          </a:p>
          <a:p>
            <a:pPr lvl="2"/>
            <a:r>
              <a:rPr lang="en-US" dirty="0"/>
              <a:t>Locate by name</a:t>
            </a:r>
          </a:p>
          <a:p>
            <a:pPr lvl="2"/>
            <a:r>
              <a:rPr lang="en-US" dirty="0"/>
              <a:t>Locate by id</a:t>
            </a:r>
          </a:p>
          <a:p>
            <a:pPr lvl="2"/>
            <a:r>
              <a:rPr lang="en-US" dirty="0"/>
              <a:t>Locate by class name</a:t>
            </a:r>
          </a:p>
          <a:p>
            <a:pPr lvl="2"/>
            <a:r>
              <a:rPr lang="en-US" dirty="0"/>
              <a:t>Locate by link text (specific to a tags)</a:t>
            </a:r>
          </a:p>
          <a:p>
            <a:pPr lvl="2"/>
            <a:r>
              <a:rPr lang="en-US" dirty="0"/>
              <a:t>Locate by partial link text</a:t>
            </a:r>
          </a:p>
          <a:p>
            <a:pPr lvl="2"/>
            <a:r>
              <a:rPr lang="en-US" dirty="0"/>
              <a:t>Locate by tag name (a, body, div, h1)</a:t>
            </a:r>
          </a:p>
          <a:p>
            <a:pPr lvl="1"/>
            <a:r>
              <a:rPr lang="en-US" dirty="0"/>
              <a:t>The “hard” locators</a:t>
            </a:r>
          </a:p>
          <a:p>
            <a:pPr lvl="2"/>
            <a:r>
              <a:rPr lang="en-US" dirty="0" err="1"/>
              <a:t>Xpath</a:t>
            </a:r>
            <a:r>
              <a:rPr lang="en-US" dirty="0"/>
              <a:t> selectors</a:t>
            </a:r>
          </a:p>
          <a:p>
            <a:pPr lvl="2"/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1772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AA8F-B28D-4D68-84AA-859BC23F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findElement</a:t>
            </a:r>
            <a:r>
              <a:rPr lang="en-US" dirty="0"/>
              <a:t> v. </a:t>
            </a:r>
            <a:r>
              <a:rPr lang="en-US" dirty="0" err="1"/>
              <a:t>findElements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257E-7926-4E0A-BDC2-E012EFBF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(“</a:t>
            </a:r>
            <a:r>
              <a:rPr lang="en-US" dirty="0" err="1"/>
              <a:t>someClass</a:t>
            </a:r>
            <a:r>
              <a:rPr lang="en-US" dirty="0"/>
              <a:t>”));</a:t>
            </a:r>
          </a:p>
          <a:p>
            <a:pPr lvl="1"/>
            <a:r>
              <a:rPr lang="en-US" dirty="0"/>
              <a:t>What happens if two or more elements have the same class ‘</a:t>
            </a:r>
            <a:r>
              <a:rPr lang="en-US" dirty="0" err="1"/>
              <a:t>someClass</a:t>
            </a:r>
            <a:r>
              <a:rPr lang="en-US" dirty="0"/>
              <a:t>’?</a:t>
            </a:r>
          </a:p>
          <a:p>
            <a:pPr lvl="1"/>
            <a:r>
              <a:rPr lang="en-US" dirty="0"/>
              <a:t>It will only select the very first element that appears in our HTML document</a:t>
            </a:r>
          </a:p>
          <a:p>
            <a:r>
              <a:rPr lang="en-US" dirty="0" err="1"/>
              <a:t>driver.findElements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(“</a:t>
            </a:r>
            <a:r>
              <a:rPr lang="en-US" dirty="0" err="1"/>
              <a:t>someClass</a:t>
            </a:r>
            <a:r>
              <a:rPr lang="en-US" dirty="0"/>
              <a:t>”));</a:t>
            </a:r>
          </a:p>
          <a:p>
            <a:pPr lvl="1"/>
            <a:r>
              <a:rPr lang="en-US" dirty="0"/>
              <a:t>This will return a list containing all elements with the class “</a:t>
            </a:r>
            <a:r>
              <a:rPr lang="en-US" dirty="0" err="1"/>
              <a:t>someClass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WebElement</a:t>
            </a:r>
            <a:r>
              <a:rPr lang="en-US" dirty="0"/>
              <a:t>&gt; elements =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8CC2-9C6D-4C05-8793-AD861EC8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XPath: Absolute Path v. 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8D89-E53C-458E-91D3-99A67B9E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Absolute path starts from the </a:t>
            </a:r>
            <a:r>
              <a:rPr lang="en-US" dirty="0" err="1"/>
              <a:t>parentmost</a:t>
            </a:r>
            <a:r>
              <a:rPr lang="en-US" dirty="0"/>
              <a:t> element in the DOM and traverses all the way to the element that you want to select</a:t>
            </a:r>
          </a:p>
          <a:p>
            <a:pPr lvl="1"/>
            <a:r>
              <a:rPr lang="en-US" sz="1600" dirty="0"/>
              <a:t>Ex. /html/body/div[1]/div[2]/div[1]/div/div/div/div[2]/div/div[1]/form/div[1]/div[1]/input</a:t>
            </a:r>
          </a:p>
          <a:p>
            <a:pPr lvl="1"/>
            <a:r>
              <a:rPr lang="en-US" sz="1600" dirty="0"/>
              <a:t>Fragile approach, any small change to the positioning of different elements will result in you not being able to locate the input element that you want to select</a:t>
            </a:r>
          </a:p>
          <a:p>
            <a:r>
              <a:rPr lang="en-US" sz="2400" dirty="0"/>
              <a:t>Relative path allows us to dive straight to the elements we are concerned with</a:t>
            </a:r>
          </a:p>
          <a:p>
            <a:pPr lvl="1"/>
            <a:r>
              <a:rPr lang="en-US" sz="2000" dirty="0"/>
              <a:t>This is where you use // at the beginning</a:t>
            </a:r>
          </a:p>
          <a:p>
            <a:pPr lvl="1"/>
            <a:r>
              <a:rPr lang="en-US" sz="2000" dirty="0"/>
              <a:t>Ex. //div[@id=‘passContainer’]/input</a:t>
            </a:r>
          </a:p>
        </p:txBody>
      </p:sp>
    </p:spTree>
    <p:extLst>
      <p:ext uri="{BB962C8B-B14F-4D97-AF65-F5344CB8AC3E}">
        <p14:creationId xmlns:p14="http://schemas.microsoft.com/office/powerpoint/2010/main" val="170827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B750-A2A2-44F1-9039-D8E128A6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5111"/>
            <a:ext cx="9144000" cy="1263649"/>
          </a:xfrm>
        </p:spPr>
        <p:txBody>
          <a:bodyPr/>
          <a:lstStyle/>
          <a:p>
            <a:r>
              <a:rPr lang="en-US" dirty="0"/>
              <a:t>CSS Selectors v. XPath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4053-B38D-4C0D-996A-05AC3A8D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7987"/>
            <a:ext cx="10668000" cy="30480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Technically, CSS Selectors are faster than XPath selectors</a:t>
            </a:r>
          </a:p>
          <a:p>
            <a:pPr lvl="1"/>
            <a:r>
              <a:rPr lang="en-US" dirty="0"/>
              <a:t>Order of magnitude faster (10x)</a:t>
            </a:r>
          </a:p>
          <a:p>
            <a:pPr lvl="1"/>
            <a:r>
              <a:rPr lang="en-US" dirty="0"/>
              <a:t>However, pretty negligible because of how fast both are</a:t>
            </a:r>
          </a:p>
          <a:p>
            <a:pPr lvl="1"/>
            <a:r>
              <a:rPr lang="en-US" dirty="0"/>
              <a:t>So, in reality, it doesn’t really matter which one you use</a:t>
            </a:r>
          </a:p>
          <a:p>
            <a:r>
              <a:rPr lang="en-US" dirty="0"/>
              <a:t>XPath selectors</a:t>
            </a:r>
          </a:p>
          <a:p>
            <a:pPr lvl="1"/>
            <a:r>
              <a:rPr lang="en-US" dirty="0"/>
              <a:t>Selecting by the text of the element isn’t really possible with CSS selectors</a:t>
            </a:r>
          </a:p>
          <a:p>
            <a:pPr lvl="2"/>
            <a:r>
              <a:rPr lang="en-US" dirty="0"/>
              <a:t>//*[text()=‘some text’]</a:t>
            </a:r>
          </a:p>
          <a:p>
            <a:pPr lvl="2"/>
            <a:r>
              <a:rPr lang="en-US" dirty="0"/>
              <a:t>Or</a:t>
            </a:r>
          </a:p>
          <a:p>
            <a:pPr lvl="2"/>
            <a:r>
              <a:rPr lang="en-US" dirty="0"/>
              <a:t>//*[contains(text(), ‘</a:t>
            </a:r>
            <a:r>
              <a:rPr lang="en-US" dirty="0" err="1"/>
              <a:t>ello</a:t>
            </a:r>
            <a:r>
              <a:rPr lang="en-US" dirty="0"/>
              <a:t> </a:t>
            </a:r>
            <a:r>
              <a:rPr lang="en-US" dirty="0" err="1"/>
              <a:t>wor</a:t>
            </a:r>
            <a:r>
              <a:rPr lang="en-US" dirty="0"/>
              <a:t>’)]</a:t>
            </a:r>
          </a:p>
          <a:p>
            <a:pPr lvl="1"/>
            <a:r>
              <a:rPr lang="en-US" dirty="0"/>
              <a:t>Traversing from a child element up to the parent</a:t>
            </a:r>
          </a:p>
          <a:p>
            <a:pPr lvl="2"/>
            <a:r>
              <a:rPr lang="en-US" dirty="0"/>
              <a:t>//*[text()='Top Tutorials']/parent::div</a:t>
            </a:r>
          </a:p>
          <a:p>
            <a:pPr lvl="2"/>
            <a:r>
              <a:rPr lang="en-US" dirty="0"/>
              <a:t>We can even traverse from the child to a parent, then back down to a different child</a:t>
            </a:r>
          </a:p>
          <a:p>
            <a:pPr lvl="2"/>
            <a:r>
              <a:rPr lang="en-US" dirty="0"/>
              <a:t>//*[text()='Top Tutorials']/parent::div/a[1]</a:t>
            </a:r>
          </a:p>
        </p:txBody>
      </p:sp>
    </p:spTree>
    <p:extLst>
      <p:ext uri="{BB962C8B-B14F-4D97-AF65-F5344CB8AC3E}">
        <p14:creationId xmlns:p14="http://schemas.microsoft.com/office/powerpoint/2010/main" val="8755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6DF7-B5BA-4030-8689-C16FA241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n-US" dirty="0"/>
              <a:t>Selenium Waits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68C1-4908-4A49-A552-E905BCCE8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9716"/>
            <a:ext cx="10668000" cy="44062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3 types of waits:</a:t>
            </a:r>
          </a:p>
          <a:p>
            <a:pPr lvl="1"/>
            <a:r>
              <a:rPr lang="en-US" dirty="0"/>
              <a:t>Implicit waits: Implicit waits set a timeout for ALL searches of a </a:t>
            </a:r>
            <a:r>
              <a:rPr lang="en-US" dirty="0" err="1"/>
              <a:t>WebElement</a:t>
            </a:r>
            <a:r>
              <a:rPr lang="en-US" dirty="0"/>
              <a:t> after the point in which the implicit wait was initially configured. It will wait up to a maximum of the specified duration before throwing a </a:t>
            </a:r>
            <a:r>
              <a:rPr lang="en-US" dirty="0" err="1"/>
              <a:t>NoSuchElementException</a:t>
            </a:r>
            <a:endParaRPr lang="en-US" dirty="0"/>
          </a:p>
          <a:p>
            <a:pPr lvl="1"/>
            <a:r>
              <a:rPr lang="en-US" dirty="0"/>
              <a:t>Explicit waits: Allow us to explicitly wait for a certain element up to the time specified in our </a:t>
            </a:r>
            <a:r>
              <a:rPr lang="en-US" dirty="0" err="1"/>
              <a:t>WebDriverWait</a:t>
            </a:r>
            <a:r>
              <a:rPr lang="en-US" dirty="0"/>
              <a:t> object that we construct. If we exceed this maximum time, it throws a </a:t>
            </a:r>
            <a:r>
              <a:rPr lang="en-US" dirty="0" err="1"/>
              <a:t>TimeoutException</a:t>
            </a:r>
            <a:r>
              <a:rPr lang="en-US" dirty="0"/>
              <a:t> rather than </a:t>
            </a:r>
            <a:r>
              <a:rPr lang="en-US" dirty="0" err="1"/>
              <a:t>NoSuchElementException</a:t>
            </a:r>
            <a:r>
              <a:rPr lang="en-US" dirty="0"/>
              <a:t> as in the case of an implicit wait</a:t>
            </a:r>
          </a:p>
          <a:p>
            <a:pPr lvl="1"/>
            <a:r>
              <a:rPr lang="en-US" dirty="0"/>
              <a:t>Fluent wait</a:t>
            </a:r>
          </a:p>
          <a:p>
            <a:r>
              <a:rPr lang="en-US" dirty="0"/>
              <a:t>The ones we really want to focus the most attention on would be implicit waits v. explicit waits</a:t>
            </a:r>
          </a:p>
        </p:txBody>
      </p:sp>
    </p:spTree>
    <p:extLst>
      <p:ext uri="{BB962C8B-B14F-4D97-AF65-F5344CB8AC3E}">
        <p14:creationId xmlns:p14="http://schemas.microsoft.com/office/powerpoint/2010/main" val="28325717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526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Selenium Refresher</vt:lpstr>
      <vt:lpstr>Locators</vt:lpstr>
      <vt:lpstr>findElement v. findElements</vt:lpstr>
      <vt:lpstr>XPath: Absolute Path v. Relative Path</vt:lpstr>
      <vt:lpstr>CSS Selectors v. XPath Selectors</vt:lpstr>
      <vt:lpstr>Selenium Waits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Refresher</dc:title>
  <dc:creator>Bach Tran</dc:creator>
  <cp:lastModifiedBy>Bach Tran</cp:lastModifiedBy>
  <cp:revision>2</cp:revision>
  <dcterms:created xsi:type="dcterms:W3CDTF">2021-09-17T15:34:54Z</dcterms:created>
  <dcterms:modified xsi:type="dcterms:W3CDTF">2021-09-17T21:17:32Z</dcterms:modified>
</cp:coreProperties>
</file>