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124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225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80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824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52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652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69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085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876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7659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5976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51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Mirror buildings">
            <a:extLst>
              <a:ext uri="{FF2B5EF4-FFF2-40B4-BE49-F238E27FC236}">
                <a16:creationId xmlns:a16="http://schemas.microsoft.com/office/drawing/2014/main" id="{1F465C7C-4003-4AAE-AC74-0AA24F0A6EDE}"/>
              </a:ext>
            </a:extLst>
          </p:cNvPr>
          <p:cNvPicPr>
            <a:picLocks noChangeAspect="1"/>
          </p:cNvPicPr>
          <p:nvPr/>
        </p:nvPicPr>
        <p:blipFill rotWithShape="1">
          <a:blip r:embed="rId2">
            <a:alphaModFix amt="35000"/>
          </a:blip>
          <a:srcRect t="11981" b="3749"/>
          <a:stretch/>
        </p:blipFill>
        <p:spPr>
          <a:xfrm>
            <a:off x="20" y="10"/>
            <a:ext cx="12191980" cy="6857990"/>
          </a:xfrm>
          <a:prstGeom prst="rect">
            <a:avLst/>
          </a:prstGeom>
        </p:spPr>
      </p:pic>
      <p:sp>
        <p:nvSpPr>
          <p:cNvPr id="2" name="Title 1">
            <a:extLst>
              <a:ext uri="{FF2B5EF4-FFF2-40B4-BE49-F238E27FC236}">
                <a16:creationId xmlns:a16="http://schemas.microsoft.com/office/drawing/2014/main" id="{0121D942-7DE9-435F-81C3-D21FBDAD96B6}"/>
              </a:ext>
            </a:extLst>
          </p:cNvPr>
          <p:cNvSpPr>
            <a:spLocks noGrp="1"/>
          </p:cNvSpPr>
          <p:nvPr>
            <p:ph type="ctrTitle"/>
          </p:nvPr>
        </p:nvSpPr>
        <p:spPr>
          <a:xfrm>
            <a:off x="1097280" y="758952"/>
            <a:ext cx="10058400" cy="3566160"/>
          </a:xfrm>
        </p:spPr>
        <p:txBody>
          <a:bodyPr>
            <a:normAutofit/>
          </a:bodyPr>
          <a:lstStyle/>
          <a:p>
            <a:r>
              <a:rPr lang="en-US" dirty="0">
                <a:solidFill>
                  <a:srgbClr val="FFFFFF"/>
                </a:solidFill>
              </a:rPr>
              <a:t>Cucumber</a:t>
            </a:r>
          </a:p>
        </p:txBody>
      </p:sp>
      <p:sp>
        <p:nvSpPr>
          <p:cNvPr id="3" name="Subtitle 2">
            <a:extLst>
              <a:ext uri="{FF2B5EF4-FFF2-40B4-BE49-F238E27FC236}">
                <a16:creationId xmlns:a16="http://schemas.microsoft.com/office/drawing/2014/main" id="{98B7B3C5-5249-4C56-8C49-B9065D95A6E9}"/>
              </a:ext>
            </a:extLst>
          </p:cNvPr>
          <p:cNvSpPr>
            <a:spLocks noGrp="1"/>
          </p:cNvSpPr>
          <p:nvPr>
            <p:ph type="subTitle" idx="1"/>
          </p:nvPr>
        </p:nvSpPr>
        <p:spPr>
          <a:xfrm>
            <a:off x="1100051" y="4645152"/>
            <a:ext cx="10058400" cy="1143000"/>
          </a:xfrm>
        </p:spPr>
        <p:txBody>
          <a:bodyPr>
            <a:normAutofit/>
          </a:bodyPr>
          <a:lstStyle/>
          <a:p>
            <a:r>
              <a:rPr lang="en-US" dirty="0">
                <a:solidFill>
                  <a:srgbClr val="FFFFFF"/>
                </a:solidFill>
              </a:rPr>
              <a:t>BDD Framework</a:t>
            </a:r>
          </a:p>
        </p:txBody>
      </p:sp>
      <p:cxnSp>
        <p:nvCxnSpPr>
          <p:cNvPr id="16"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94968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A14B-B2EF-472C-B31B-069CD245F093}"/>
              </a:ext>
            </a:extLst>
          </p:cNvPr>
          <p:cNvSpPr>
            <a:spLocks noGrp="1"/>
          </p:cNvSpPr>
          <p:nvPr>
            <p:ph type="title"/>
          </p:nvPr>
        </p:nvSpPr>
        <p:spPr/>
        <p:txBody>
          <a:bodyPr/>
          <a:lstStyle/>
          <a:p>
            <a:r>
              <a:rPr lang="en-US" dirty="0"/>
              <a:t>Behavior Driven Development</a:t>
            </a:r>
          </a:p>
        </p:txBody>
      </p:sp>
      <p:sp>
        <p:nvSpPr>
          <p:cNvPr id="3" name="Content Placeholder 2">
            <a:extLst>
              <a:ext uri="{FF2B5EF4-FFF2-40B4-BE49-F238E27FC236}">
                <a16:creationId xmlns:a16="http://schemas.microsoft.com/office/drawing/2014/main" id="{064AA55E-B06E-45C8-BEC2-FC1F900436CB}"/>
              </a:ext>
            </a:extLst>
          </p:cNvPr>
          <p:cNvSpPr>
            <a:spLocks noGrp="1"/>
          </p:cNvSpPr>
          <p:nvPr>
            <p:ph idx="1"/>
          </p:nvPr>
        </p:nvSpPr>
        <p:spPr/>
        <p:txBody>
          <a:bodyPr/>
          <a:lstStyle/>
          <a:p>
            <a:pPr>
              <a:buFont typeface="Wingdings" panose="05000000000000000000" pitchFamily="2" charset="2"/>
              <a:buChar char="§"/>
            </a:pPr>
            <a:r>
              <a:rPr lang="en-US" dirty="0"/>
              <a:t>Approach to development where we use “ubiquitous” language to bridge the gap between business and development teams</a:t>
            </a:r>
          </a:p>
          <a:p>
            <a:pPr>
              <a:buFont typeface="Wingdings" panose="05000000000000000000" pitchFamily="2" charset="2"/>
              <a:buChar char="§"/>
            </a:pPr>
            <a:r>
              <a:rPr lang="en-US" dirty="0"/>
              <a:t>Developers implement features through the point of view of non-technical stakeholders</a:t>
            </a:r>
          </a:p>
          <a:p>
            <a:pPr>
              <a:buFont typeface="Wingdings" panose="05000000000000000000" pitchFamily="2" charset="2"/>
              <a:buChar char="§"/>
            </a:pPr>
            <a:r>
              <a:rPr lang="en-US" dirty="0"/>
              <a:t>BDD is a superset of TDD (meaning TDD is a part of BDD)</a:t>
            </a:r>
          </a:p>
          <a:p>
            <a:pPr lvl="1">
              <a:buFont typeface="Wingdings" panose="05000000000000000000" pitchFamily="2" charset="2"/>
              <a:buChar char="§"/>
            </a:pPr>
            <a:r>
              <a:rPr lang="en-US" dirty="0"/>
              <a:t>BDD takes it further by encouraging effective communication between all parties such that everyone has a strong shared understanding of an application’s behavior not only the development and QA (testing) teams</a:t>
            </a:r>
          </a:p>
        </p:txBody>
      </p:sp>
    </p:spTree>
    <p:extLst>
      <p:ext uri="{BB962C8B-B14F-4D97-AF65-F5344CB8AC3E}">
        <p14:creationId xmlns:p14="http://schemas.microsoft.com/office/powerpoint/2010/main" val="31815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89A6-8919-4F03-A431-0E5A6388D112}"/>
              </a:ext>
            </a:extLst>
          </p:cNvPr>
          <p:cNvSpPr>
            <a:spLocks noGrp="1"/>
          </p:cNvSpPr>
          <p:nvPr>
            <p:ph type="title"/>
          </p:nvPr>
        </p:nvSpPr>
        <p:spPr/>
        <p:txBody>
          <a:bodyPr/>
          <a:lstStyle/>
          <a:p>
            <a:r>
              <a:rPr lang="en-US" dirty="0"/>
              <a:t>Steps of developing features</a:t>
            </a:r>
          </a:p>
        </p:txBody>
      </p:sp>
      <p:sp>
        <p:nvSpPr>
          <p:cNvPr id="3" name="Content Placeholder 2">
            <a:extLst>
              <a:ext uri="{FF2B5EF4-FFF2-40B4-BE49-F238E27FC236}">
                <a16:creationId xmlns:a16="http://schemas.microsoft.com/office/drawing/2014/main" id="{8EE0451F-EC7E-43D5-B465-39CE57907B7D}"/>
              </a:ext>
            </a:extLst>
          </p:cNvPr>
          <p:cNvSpPr>
            <a:spLocks noGrp="1"/>
          </p:cNvSpPr>
          <p:nvPr>
            <p:ph idx="1"/>
          </p:nvPr>
        </p:nvSpPr>
        <p:spPr/>
        <p:txBody>
          <a:bodyPr/>
          <a:lstStyle/>
          <a:p>
            <a:pPr marL="342900" indent="-342900">
              <a:buFont typeface="+mj-lt"/>
              <a:buAutoNum type="arabicPeriod"/>
            </a:pPr>
            <a:r>
              <a:rPr lang="en-US" dirty="0"/>
              <a:t>Business Analysts (BAs) and stakeholders collaborate with developers and testers to document expected behaviors in plain language (English-like) syntax (“Ubiquitous language”)</a:t>
            </a:r>
          </a:p>
          <a:p>
            <a:pPr marL="342900" indent="-342900">
              <a:buFont typeface="+mj-lt"/>
              <a:buAutoNum type="arabicPeriod"/>
            </a:pPr>
            <a:r>
              <a:rPr lang="en-US" dirty="0"/>
              <a:t>Developers/testers write tests to validate the behaviors described</a:t>
            </a:r>
          </a:p>
          <a:p>
            <a:pPr marL="342900" indent="-342900">
              <a:buFont typeface="+mj-lt"/>
              <a:buAutoNum type="arabicPeriod"/>
            </a:pPr>
            <a:r>
              <a:rPr lang="en-US" dirty="0"/>
              <a:t>Developers then write code to pass the test (TDD)</a:t>
            </a:r>
          </a:p>
          <a:p>
            <a:pPr marL="0" indent="0">
              <a:buNone/>
            </a:pPr>
            <a:endParaRPr lang="en-US" dirty="0"/>
          </a:p>
        </p:txBody>
      </p:sp>
    </p:spTree>
    <p:extLst>
      <p:ext uri="{BB962C8B-B14F-4D97-AF65-F5344CB8AC3E}">
        <p14:creationId xmlns:p14="http://schemas.microsoft.com/office/powerpoint/2010/main" val="347784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3DED-DF4C-4693-9126-D9E76D38C2CC}"/>
              </a:ext>
            </a:extLst>
          </p:cNvPr>
          <p:cNvSpPr>
            <a:spLocks noGrp="1"/>
          </p:cNvSpPr>
          <p:nvPr>
            <p:ph type="title"/>
          </p:nvPr>
        </p:nvSpPr>
        <p:spPr/>
        <p:txBody>
          <a:bodyPr/>
          <a:lstStyle/>
          <a:p>
            <a:r>
              <a:rPr lang="en-US" dirty="0"/>
              <a:t>BDD benefits</a:t>
            </a:r>
          </a:p>
        </p:txBody>
      </p:sp>
      <p:sp>
        <p:nvSpPr>
          <p:cNvPr id="3" name="Content Placeholder 2">
            <a:extLst>
              <a:ext uri="{FF2B5EF4-FFF2-40B4-BE49-F238E27FC236}">
                <a16:creationId xmlns:a16="http://schemas.microsoft.com/office/drawing/2014/main" id="{565979AF-4B1B-4F6C-9F43-8BC7022FAA2E}"/>
              </a:ext>
            </a:extLst>
          </p:cNvPr>
          <p:cNvSpPr>
            <a:spLocks noGrp="1"/>
          </p:cNvSpPr>
          <p:nvPr>
            <p:ph idx="1"/>
          </p:nvPr>
        </p:nvSpPr>
        <p:spPr/>
        <p:txBody>
          <a:bodyPr/>
          <a:lstStyle/>
          <a:p>
            <a:pPr>
              <a:buFont typeface="Wingdings" panose="05000000000000000000" pitchFamily="2" charset="2"/>
              <a:buChar char="§"/>
            </a:pPr>
            <a:r>
              <a:rPr lang="en-US" dirty="0"/>
              <a:t>Encourages documentation that is understandable to both technical and non-technical parties. BDD is commonly referred to as “living documentation” because it evolves with the software itself</a:t>
            </a:r>
          </a:p>
          <a:p>
            <a:pPr>
              <a:buFont typeface="Wingdings" panose="05000000000000000000" pitchFamily="2" charset="2"/>
              <a:buChar char="§"/>
            </a:pPr>
            <a:r>
              <a:rPr lang="en-US" dirty="0"/>
              <a:t>Emphasize effective communication between non-technical and technical members of a team</a:t>
            </a:r>
          </a:p>
          <a:p>
            <a:pPr>
              <a:buFont typeface="Wingdings" panose="05000000000000000000" pitchFamily="2" charset="2"/>
              <a:buChar char="§"/>
            </a:pPr>
            <a:r>
              <a:rPr lang="en-US" dirty="0"/>
              <a:t>BDD allows us to easily generate test cases from provided scenarios</a:t>
            </a:r>
          </a:p>
        </p:txBody>
      </p:sp>
    </p:spTree>
    <p:extLst>
      <p:ext uri="{BB962C8B-B14F-4D97-AF65-F5344CB8AC3E}">
        <p14:creationId xmlns:p14="http://schemas.microsoft.com/office/powerpoint/2010/main" val="63859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5A36-1385-408E-B7C5-AC4074E15731}"/>
              </a:ext>
            </a:extLst>
          </p:cNvPr>
          <p:cNvSpPr>
            <a:spLocks noGrp="1"/>
          </p:cNvSpPr>
          <p:nvPr>
            <p:ph type="title"/>
          </p:nvPr>
        </p:nvSpPr>
        <p:spPr/>
        <p:txBody>
          <a:bodyPr/>
          <a:lstStyle/>
          <a:p>
            <a:r>
              <a:rPr lang="en-US" dirty="0"/>
              <a:t>Implementing BDD w/ Cucumber</a:t>
            </a:r>
          </a:p>
        </p:txBody>
      </p:sp>
      <p:sp>
        <p:nvSpPr>
          <p:cNvPr id="3" name="Content Placeholder 2">
            <a:extLst>
              <a:ext uri="{FF2B5EF4-FFF2-40B4-BE49-F238E27FC236}">
                <a16:creationId xmlns:a16="http://schemas.microsoft.com/office/drawing/2014/main" id="{195B1350-8E69-48E3-AE8B-C0BAB3E6F5A9}"/>
              </a:ext>
            </a:extLst>
          </p:cNvPr>
          <p:cNvSpPr>
            <a:spLocks noGrp="1"/>
          </p:cNvSpPr>
          <p:nvPr>
            <p:ph idx="1"/>
          </p:nvPr>
        </p:nvSpPr>
        <p:spPr/>
        <p:txBody>
          <a:bodyPr/>
          <a:lstStyle/>
          <a:p>
            <a:pPr marL="342900" indent="-342900">
              <a:buFont typeface="+mj-lt"/>
              <a:buAutoNum type="arabicPeriod"/>
            </a:pPr>
            <a:r>
              <a:rPr lang="en-US" dirty="0"/>
              <a:t>Developers/BAs first write feature files in Gherkin. Feature files define the various scenarios and steps that define a system’s behavior at a high level</a:t>
            </a:r>
          </a:p>
          <a:p>
            <a:pPr marL="342900" indent="-342900">
              <a:buFont typeface="+mj-lt"/>
              <a:buAutoNum type="arabicPeriod"/>
            </a:pPr>
            <a:r>
              <a:rPr lang="en-US" dirty="0"/>
              <a:t>Once a developer has drafted the feature file, they should run the feature file to generate the “glue-code”. Glue-code refers to the potential test/automation methods that are associated with a scenario’s steps. A developer can then choose whether or not the implement those methods.</a:t>
            </a:r>
          </a:p>
          <a:p>
            <a:pPr marL="342900" indent="-342900">
              <a:buFont typeface="+mj-lt"/>
              <a:buAutoNum type="arabicPeriod"/>
            </a:pPr>
            <a:r>
              <a:rPr lang="en-US" dirty="0"/>
              <a:t>Once a developer has generated glue code and written tests, they should choose a test runner to run the steps</a:t>
            </a:r>
          </a:p>
        </p:txBody>
      </p:sp>
    </p:spTree>
    <p:extLst>
      <p:ext uri="{BB962C8B-B14F-4D97-AF65-F5344CB8AC3E}">
        <p14:creationId xmlns:p14="http://schemas.microsoft.com/office/powerpoint/2010/main" val="294403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994D-EEA8-4260-BB80-168FEDB30394}"/>
              </a:ext>
            </a:extLst>
          </p:cNvPr>
          <p:cNvSpPr>
            <a:spLocks noGrp="1"/>
          </p:cNvSpPr>
          <p:nvPr>
            <p:ph type="title"/>
          </p:nvPr>
        </p:nvSpPr>
        <p:spPr/>
        <p:txBody>
          <a:bodyPr/>
          <a:lstStyle/>
          <a:p>
            <a:r>
              <a:rPr lang="en-US" dirty="0"/>
              <a:t>Some Cucumber Terminologies</a:t>
            </a:r>
          </a:p>
        </p:txBody>
      </p:sp>
      <p:sp>
        <p:nvSpPr>
          <p:cNvPr id="3" name="Content Placeholder 2">
            <a:extLst>
              <a:ext uri="{FF2B5EF4-FFF2-40B4-BE49-F238E27FC236}">
                <a16:creationId xmlns:a16="http://schemas.microsoft.com/office/drawing/2014/main" id="{51451B7A-1A1F-44A9-BC5B-7FB237065474}"/>
              </a:ext>
            </a:extLst>
          </p:cNvPr>
          <p:cNvSpPr>
            <a:spLocks noGrp="1"/>
          </p:cNvSpPr>
          <p:nvPr>
            <p:ph idx="1"/>
          </p:nvPr>
        </p:nvSpPr>
        <p:spPr/>
        <p:txBody>
          <a:bodyPr/>
          <a:lstStyle/>
          <a:p>
            <a:pPr>
              <a:buFont typeface="Wingdings" panose="05000000000000000000" pitchFamily="2" charset="2"/>
              <a:buChar char="§"/>
            </a:pPr>
            <a:r>
              <a:rPr lang="en-US" dirty="0"/>
              <a:t>Feature file: A file with a .feature extension that contains Gherkin syntax in the form of scenarios</a:t>
            </a:r>
          </a:p>
          <a:p>
            <a:pPr>
              <a:buFont typeface="Wingdings" panose="05000000000000000000" pitchFamily="2" charset="2"/>
              <a:buChar char="§"/>
            </a:pPr>
            <a:r>
              <a:rPr lang="en-US" dirty="0"/>
              <a:t>Glue code / Step definition file: Actual Java implementations of our features</a:t>
            </a:r>
          </a:p>
          <a:p>
            <a:pPr>
              <a:buFont typeface="Wingdings" panose="05000000000000000000" pitchFamily="2" charset="2"/>
              <a:buChar char="§"/>
            </a:pPr>
            <a:r>
              <a:rPr lang="en-US" dirty="0"/>
              <a:t>Test Runner: a class that contains configuration regarding where to find feature files and step definition files and will actually run these steps as tests</a:t>
            </a:r>
          </a:p>
        </p:txBody>
      </p:sp>
    </p:spTree>
    <p:extLst>
      <p:ext uri="{BB962C8B-B14F-4D97-AF65-F5344CB8AC3E}">
        <p14:creationId xmlns:p14="http://schemas.microsoft.com/office/powerpoint/2010/main" val="261285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8A5E-3F15-44E3-A922-9EB32EB21FBB}"/>
              </a:ext>
            </a:extLst>
          </p:cNvPr>
          <p:cNvSpPr>
            <a:spLocks noGrp="1"/>
          </p:cNvSpPr>
          <p:nvPr>
            <p:ph type="title"/>
          </p:nvPr>
        </p:nvSpPr>
        <p:spPr/>
        <p:txBody>
          <a:bodyPr/>
          <a:lstStyle/>
          <a:p>
            <a:r>
              <a:rPr lang="en-US" dirty="0"/>
              <a:t>Gherkin Example</a:t>
            </a:r>
          </a:p>
        </p:txBody>
      </p:sp>
      <p:pic>
        <p:nvPicPr>
          <p:cNvPr id="5" name="Picture 4">
            <a:extLst>
              <a:ext uri="{FF2B5EF4-FFF2-40B4-BE49-F238E27FC236}">
                <a16:creationId xmlns:a16="http://schemas.microsoft.com/office/drawing/2014/main" id="{350A9E1F-F819-465A-8FD3-551B8FB7FBF1}"/>
              </a:ext>
            </a:extLst>
          </p:cNvPr>
          <p:cNvPicPr>
            <a:picLocks noChangeAspect="1"/>
          </p:cNvPicPr>
          <p:nvPr/>
        </p:nvPicPr>
        <p:blipFill>
          <a:blip r:embed="rId2"/>
          <a:stretch>
            <a:fillRect/>
          </a:stretch>
        </p:blipFill>
        <p:spPr>
          <a:xfrm>
            <a:off x="1097280" y="2194725"/>
            <a:ext cx="7734300" cy="3324225"/>
          </a:xfrm>
          <a:prstGeom prst="rect">
            <a:avLst/>
          </a:prstGeom>
        </p:spPr>
      </p:pic>
    </p:spTree>
    <p:extLst>
      <p:ext uri="{BB962C8B-B14F-4D97-AF65-F5344CB8AC3E}">
        <p14:creationId xmlns:p14="http://schemas.microsoft.com/office/powerpoint/2010/main" val="214664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D6A6-0F6A-4CD1-B774-E5D41347936D}"/>
              </a:ext>
            </a:extLst>
          </p:cNvPr>
          <p:cNvSpPr>
            <a:spLocks noGrp="1"/>
          </p:cNvSpPr>
          <p:nvPr>
            <p:ph type="title"/>
          </p:nvPr>
        </p:nvSpPr>
        <p:spPr/>
        <p:txBody>
          <a:bodyPr/>
          <a:lstStyle/>
          <a:p>
            <a:r>
              <a:rPr lang="en-US" dirty="0"/>
              <a:t>Cucumber Parameterization</a:t>
            </a:r>
          </a:p>
        </p:txBody>
      </p:sp>
      <p:sp>
        <p:nvSpPr>
          <p:cNvPr id="3" name="Content Placeholder 2">
            <a:extLst>
              <a:ext uri="{FF2B5EF4-FFF2-40B4-BE49-F238E27FC236}">
                <a16:creationId xmlns:a16="http://schemas.microsoft.com/office/drawing/2014/main" id="{E2EE2AA4-2D1C-4334-9BCD-EB487537D41D}"/>
              </a:ext>
            </a:extLst>
          </p:cNvPr>
          <p:cNvSpPr>
            <a:spLocks noGrp="1"/>
          </p:cNvSpPr>
          <p:nvPr>
            <p:ph idx="1"/>
          </p:nvPr>
        </p:nvSpPr>
        <p:spPr/>
        <p:txBody>
          <a:bodyPr/>
          <a:lstStyle/>
          <a:p>
            <a:r>
              <a:rPr lang="en-US" dirty="0"/>
              <a:t>It is possible to define parameters that you want to pass into your glue code methods themselves from the feature files. This allows us to define parameters that are visible from the perspective of the Gherkin itself and couple it with our tests</a:t>
            </a:r>
          </a:p>
          <a:p>
            <a:pPr marL="342900" indent="-342900">
              <a:buFont typeface="+mj-lt"/>
              <a:buAutoNum type="arabicPeriod"/>
            </a:pPr>
            <a:r>
              <a:rPr lang="en-US" dirty="0"/>
              <a:t>The ability to pass parameters “inline”</a:t>
            </a:r>
          </a:p>
          <a:p>
            <a:pPr marL="342900" indent="-342900">
              <a:buFont typeface="+mj-lt"/>
              <a:buAutoNum type="arabicPeriod"/>
            </a:pPr>
            <a:r>
              <a:rPr lang="en-US" dirty="0"/>
              <a:t>The ability to pass parameters in a table (similar to the below example, but for a single step) “x rows of data, run that single step x times”</a:t>
            </a:r>
          </a:p>
          <a:p>
            <a:pPr marL="342900" indent="-342900">
              <a:buFont typeface="+mj-lt"/>
              <a:buAutoNum type="arabicPeriod"/>
            </a:pPr>
            <a:r>
              <a:rPr lang="en-US" dirty="0"/>
              <a:t>The ability to define a “scenario outline” that will run multiple times for each “row” of data</a:t>
            </a:r>
          </a:p>
          <a:p>
            <a:pPr lvl="1">
              <a:buFont typeface="Wingdings" panose="05000000000000000000" pitchFamily="2" charset="2"/>
              <a:buChar char="§"/>
            </a:pPr>
            <a:r>
              <a:rPr lang="en-US" dirty="0"/>
              <a:t>If we have x rows of data, run that scenario x times</a:t>
            </a:r>
          </a:p>
        </p:txBody>
      </p:sp>
    </p:spTree>
    <p:extLst>
      <p:ext uri="{BB962C8B-B14F-4D97-AF65-F5344CB8AC3E}">
        <p14:creationId xmlns:p14="http://schemas.microsoft.com/office/powerpoint/2010/main" val="3207024675"/>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A252F"/>
      </a:dk2>
      <a:lt2>
        <a:srgbClr val="F0F3F0"/>
      </a:lt2>
      <a:accent1>
        <a:srgbClr val="E729DA"/>
      </a:accent1>
      <a:accent2>
        <a:srgbClr val="9317D5"/>
      </a:accent2>
      <a:accent3>
        <a:srgbClr val="5529E7"/>
      </a:accent3>
      <a:accent4>
        <a:srgbClr val="1C3ED6"/>
      </a:accent4>
      <a:accent5>
        <a:srgbClr val="299BE7"/>
      </a:accent5>
      <a:accent6>
        <a:srgbClr val="15C0BD"/>
      </a:accent6>
      <a:hlink>
        <a:srgbClr val="3F76BF"/>
      </a:hlink>
      <a:folHlink>
        <a:srgbClr val="7F7F7F"/>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126</TotalTime>
  <Words>478</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Univers</vt:lpstr>
      <vt:lpstr>Univers Condensed</vt:lpstr>
      <vt:lpstr>Wingdings</vt:lpstr>
      <vt:lpstr>RetrospectVTI</vt:lpstr>
      <vt:lpstr>Cucumber</vt:lpstr>
      <vt:lpstr>Behavior Driven Development</vt:lpstr>
      <vt:lpstr>Steps of developing features</vt:lpstr>
      <vt:lpstr>BDD benefits</vt:lpstr>
      <vt:lpstr>Implementing BDD w/ Cucumber</vt:lpstr>
      <vt:lpstr>Some Cucumber Terminologies</vt:lpstr>
      <vt:lpstr>Gherkin Example</vt:lpstr>
      <vt:lpstr>Cucumber Parameterization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Cucumber</dc:title>
  <dc:creator>Bach Tran</dc:creator>
  <cp:lastModifiedBy>Bach Tran</cp:lastModifiedBy>
  <cp:revision>1</cp:revision>
  <dcterms:created xsi:type="dcterms:W3CDTF">2021-09-20T14:19:01Z</dcterms:created>
  <dcterms:modified xsi:type="dcterms:W3CDTF">2021-09-20T16:25:13Z</dcterms:modified>
</cp:coreProperties>
</file>