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54"/>
  </p:notesMasterIdLst>
  <p:sldIdLst>
    <p:sldId id="256" r:id="rId6"/>
    <p:sldId id="332" r:id="rId7"/>
    <p:sldId id="335" r:id="rId8"/>
    <p:sldId id="354" r:id="rId9"/>
    <p:sldId id="353" r:id="rId10"/>
    <p:sldId id="355" r:id="rId11"/>
    <p:sldId id="333" r:id="rId12"/>
    <p:sldId id="334" r:id="rId13"/>
    <p:sldId id="336" r:id="rId14"/>
    <p:sldId id="359" r:id="rId15"/>
    <p:sldId id="337" r:id="rId16"/>
    <p:sldId id="339" r:id="rId17"/>
    <p:sldId id="338" r:id="rId18"/>
    <p:sldId id="357" r:id="rId19"/>
    <p:sldId id="360" r:id="rId20"/>
    <p:sldId id="356" r:id="rId21"/>
    <p:sldId id="343" r:id="rId22"/>
    <p:sldId id="341" r:id="rId23"/>
    <p:sldId id="344" r:id="rId24"/>
    <p:sldId id="257" r:id="rId25"/>
    <p:sldId id="349" r:id="rId26"/>
    <p:sldId id="350" r:id="rId27"/>
    <p:sldId id="291" r:id="rId28"/>
    <p:sldId id="340" r:id="rId29"/>
    <p:sldId id="345" r:id="rId30"/>
    <p:sldId id="342" r:id="rId31"/>
    <p:sldId id="347" r:id="rId32"/>
    <p:sldId id="348" r:id="rId33"/>
    <p:sldId id="358" r:id="rId34"/>
    <p:sldId id="307" r:id="rId35"/>
    <p:sldId id="288" r:id="rId36"/>
    <p:sldId id="289" r:id="rId37"/>
    <p:sldId id="351" r:id="rId38"/>
    <p:sldId id="352" r:id="rId39"/>
    <p:sldId id="269" r:id="rId40"/>
    <p:sldId id="286" r:id="rId41"/>
    <p:sldId id="274" r:id="rId42"/>
    <p:sldId id="330" r:id="rId43"/>
    <p:sldId id="331" r:id="rId44"/>
    <p:sldId id="294" r:id="rId45"/>
    <p:sldId id="262" r:id="rId46"/>
    <p:sldId id="259" r:id="rId47"/>
    <p:sldId id="273" r:id="rId48"/>
    <p:sldId id="276" r:id="rId49"/>
    <p:sldId id="292" r:id="rId50"/>
    <p:sldId id="293" r:id="rId51"/>
    <p:sldId id="295" r:id="rId52"/>
    <p:sldId id="258" r:id="rId5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85139" autoAdjust="0"/>
  </p:normalViewPr>
  <p:slideViewPr>
    <p:cSldViewPr snapToGrid="0">
      <p:cViewPr varScale="1">
        <p:scale>
          <a:sx n="114" d="100"/>
          <a:sy n="114" d="100"/>
        </p:scale>
        <p:origin x="1548"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8:25.877"/>
    </inkml:context>
    <inkml:brush xml:id="br0">
      <inkml:brushProperty name="width" value="0.05" units="cm"/>
      <inkml:brushProperty name="height" value="0.05" units="cm"/>
      <inkml:brushProperty name="ignorePressure" value="1"/>
    </inkml:brush>
  </inkml:definitions>
  <inkml:trace contextRef="#ctx0" brushRef="#br0">947 771,'0'0,"0"0,0 0,0 0,0 0,-8-8,-7-4,0 1,-1 0,-1 2,0-1,0 2,-1 1,-5-2,-5 0,-1 0,0 2,0 2,-12-1,15 4,1 1,-1 2,0 0,0 2,0 0,1 2,0 1,0 1,0 1,1 1,0 2,1 0,0 1,1 1,1 2,-6 4,8-4,0 0,1 2,1 0,1 1,0 1,1 0,2 2,-1-1,2 1,1 1,1 0,1 1,0 0,2 0,1 1,1-1,-1 10,5-22,0-1,0 1,1 0,0-1,1 1,0 0,1 0,0-1,0 1,1-1,1 0,0 0,0 0,1 0,0-1,1 0,0 0,0 0,1-1,0 0,0 0,1-1,0 0,1 0,-1-1,1 0,0 0,1-1,0 0,-1-1,1 0,1 0,-1-1,7 0,40 4,-58-4,1 0,-1-1,0 1,0 0,0 0,0 0,0-1,-2 3,2-3,-32 70,3 1,3 2,-16 76,34-111,1 0,3 1,1 0,2 0,2 1,1-1,2 0,6 23,-5-44,1 0,0-1,2 0,0 0,1-1,1 0,0 0,2-1,0 0,1 0,0-2,1 0,1 0,1-1,0-1,0 0,2-1,-1-1,1 0,1-1,0-1,0-1,1-1,0 0,0-1,15 2,4-2,0-1,0-2,0-1,0-2,1-2,-1-2,0-1,-1-1,0-3,0-1,0-1,-1-3,-1 0,0-3,-2 0,0-3,20-14,-53 33,0 1,1 0,-1-1,0 1,0 0,1-1,-1 1,1 0,-1-1,0 1,1 0,-1 0,1 0,-1-1,0 1,1 0,-1 0,1 0,-1 0,1 0,-1 0,1-1,-1 1,0 0,1 0,-1 1,1-1,-1 0,1 0,-1 0,1 0,-2 14,-1-1,0 11,1 1,0-1,2 0,1 1,1-1,1 0,3 6,-4-18,1 0,1-1,0 1,0-1,1-1,1 1,0-1,0 0,1 0,0-1,0 0,1-1,1 1,-1-2,6 4,8 3,1-1,1-1,0-1,0-1,1-1,1-1,-1-1,1-2,18 2,-2-3,0-2,0-1,1-2,-1-3,34-6,-44 3,0-2,0-1,-1-2,-1-1,0-1,-1-2,0-1,-1-1,-1-1,-1-2,-1-1,-1-1,0-1,3-7,3-5,-2-1,-2-1,-1-2,-2 0,-2-2,-2 0,-1-2,-3 0,-1-1,-2-3,-10 38,9-49,-11 54,-1 1,1-1,-1 0,0 0,-1 0,1 1,-1-1,0 0,0 1,-1-4,-3 8,14-2,16-12,-1 0,0-2,-1-1,-1 0,-1-2,0-1,-2 0,0-1,-1-1,-2-1,0 0,-1-2,-1 1,3-11,-7 10,0 0,-2 0,0-1,-2 0,-1 0,-1-1,-2 1,0-1,-2 0,0 0,-2 1,-1-1,-2 1,0 0,-3-5,-2 1,-1 0,-1 1,-2 1,-1 0,-1 1,-1 1,-2 0,0 1,-2 1,0 2,-18-15,23 23,-1 1,0 1,0 1,-1 1,-1 0,0 1,0 1,-11-3,16 7,-1 1,1 0,-1 1,0 0,0 1,0 1,0 0,0 2,0-1,1 2,-1 0,-3 1,-27 12,43-15,-1 0,1 0,0 0,-1 0,1 1,0-1,0 1,0 0,0-1,0 1,0 0,0 0,1 0,-1 1,-1 1,4-4,-1 0,0 1,0-1,1 0,-1 0,0 0,1 0,-1 0,0 1,0-1,1 0,-1 0,0 0,1 0,-1 0,0 0,1 0,-1 0,0 0,1 0,-1 0,0 0,1-1,-1 1,0 0,1 0,-1 0,0 0,0 0,1-1,-1 1,0 0,0 0,1 0,-1-1,0 1,0 0,0 0,1-1,-1 1,17-11,-6 0,0-2,-1 1,0-2,-1 1,0-1,-1-1,0 1,-2-1,1-1,2-10,0-1,-1 0,-2 0,3-27,-7 33,-1-1,0 0,-2 1,0-1,-2 1,0-1,-1 1,-1 0,-3-4,5 16,0-1,-1 1,0 0,-1 0,0 1,0 0,-1 0,0 0,-1 0,1 1,-2 0,1 0,0 1,-1 0,-1 0,1 1,-1 0,1 1,-1 0,-1 0,1 1,-6-1,1 0,-1 2,0 0,0 1,0 0,-8 1,-92 12,78-7,35-6,0 1,0 0,1-1,-1 1,0-1,0 0,0 0,0 1,1-1,-1 0,1 0,-1-1,0 1,1 0,0 0,-1-1,1 1,0-1,0 1,0-1,0 0,0 1,0-1,0 0,0 0,0-1,-7-11,-7-7,-1 1,-1 0,-1 1,-1 1,0 1,-2 0,1 2,-2 0,-16-7,20 12,0 1,0 1,-1 1,-1 0,1 1,-1 2,0 0,0 1,0 0,-1 2,1 1,-15 1,4 4,0 1,0 2,1 1,0 1,1 1,0 2,1 1,0 1,-19 15,2 1,1 2,2 3,1 1,2 1,-6 11,24-24,0 1,2 1,1 1,1 1,2 0,1 1,1 0,-1 8,3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9:47.552"/>
    </inkml:context>
    <inkml:brush xml:id="br0">
      <inkml:brushProperty name="width" value="0.05" units="cm"/>
      <inkml:brushProperty name="height" value="0.05" units="cm"/>
      <inkml:brushProperty name="color" value="#F36A25"/>
      <inkml:brushProperty name="ignorePressure" value="1"/>
    </inkml:brush>
  </inkml:definitions>
  <inkml:trace contextRef="#ctx0" brushRef="#br0">467 202,'82'74,"3"-4,3-4,16 5,145 112,-214-158,-35-25</inkml:trace>
  <inkml:trace contextRef="#ctx0" brushRef="#br0" timeOffset="1383.86">1249 1,'0'0,"0"0,0 0,0 0,-17 8,-38 30,2 2,1 3,3 2,-4 7,-73 66,-18-4,48-41,86-65,4-4,1 0,0 0,0 0,0 1,1 0,0 0,-4 4,8-8,1 0,-1 0,0 0,0 0,0 0,0 0,-1 0,1 0,0 0,0 0,-1 0,1 0,0 0,-1 0,1 0,-1 0,1 0,-1-1,1 1,-1 0,0 0,1-1,-1 1,0 0,0 0,-12 10,13-11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7/19/2021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71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4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454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56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13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6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00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2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07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5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4937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07381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5325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914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0626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365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60799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700258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3314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72874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76889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4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961137281"/>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customXml" Target="../ink/ink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Encapsulation, Algorithms and Complexity</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67E6-E79A-4EC4-B76F-79CC2F27F3AF}"/>
              </a:ext>
            </a:extLst>
          </p:cNvPr>
          <p:cNvSpPr>
            <a:spLocks noGrp="1"/>
          </p:cNvSpPr>
          <p:nvPr>
            <p:ph type="title"/>
          </p:nvPr>
        </p:nvSpPr>
        <p:spPr/>
        <p:txBody>
          <a:bodyPr/>
          <a:lstStyle/>
          <a:p>
            <a:r>
              <a:rPr lang="en-US" dirty="0"/>
              <a:t>Swapping Elements - </a:t>
            </a:r>
            <a:r>
              <a:rPr lang="en-US" dirty="0" err="1"/>
              <a:t>Psuedocode</a:t>
            </a:r>
            <a:endParaRPr lang="en-US" dirty="0"/>
          </a:p>
        </p:txBody>
      </p:sp>
      <p:sp>
        <p:nvSpPr>
          <p:cNvPr id="4" name="Slide Number Placeholder 3">
            <a:extLst>
              <a:ext uri="{FF2B5EF4-FFF2-40B4-BE49-F238E27FC236}">
                <a16:creationId xmlns:a16="http://schemas.microsoft.com/office/drawing/2014/main" id="{CE7E3A2E-E581-44DF-A375-23C6109A979B}"/>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5" name="Google Shape;219;p16">
            <a:extLst>
              <a:ext uri="{FF2B5EF4-FFF2-40B4-BE49-F238E27FC236}">
                <a16:creationId xmlns:a16="http://schemas.microsoft.com/office/drawing/2014/main" id="{98A6D9C1-6FE0-4973-BCBE-1621751D6174}"/>
              </a:ext>
            </a:extLst>
          </p:cNvPr>
          <p:cNvSpPr txBox="1">
            <a:spLocks/>
          </p:cNvSpPr>
          <p:nvPr/>
        </p:nvSpPr>
        <p:spPr>
          <a:xfrm>
            <a:off x="1493529" y="1524382"/>
            <a:ext cx="6461737" cy="1480578"/>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first with element at array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last with element at array length minus one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index zero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last index to first</a:t>
            </a:r>
          </a:p>
        </p:txBody>
      </p:sp>
      <p:sp>
        <p:nvSpPr>
          <p:cNvPr id="6" name="Google Shape;219;p16">
            <a:extLst>
              <a:ext uri="{FF2B5EF4-FFF2-40B4-BE49-F238E27FC236}">
                <a16:creationId xmlns:a16="http://schemas.microsoft.com/office/drawing/2014/main" id="{89FDFEC4-8065-41DA-82CF-C964E15F6C9F}"/>
              </a:ext>
            </a:extLst>
          </p:cNvPr>
          <p:cNvSpPr txBox="1">
            <a:spLocks/>
          </p:cNvSpPr>
          <p:nvPr/>
        </p:nvSpPr>
        <p:spPr>
          <a:xfrm>
            <a:off x="1493530" y="3310142"/>
            <a:ext cx="6461737" cy="3236132"/>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first with element at array </a:t>
            </a:r>
            <a:r>
              <a:rPr lang="en-US" sz="1400" b="1" dirty="0" err="1">
                <a:latin typeface="Courier New" panose="02070309020205020404" pitchFamily="49" charset="0"/>
                <a:cs typeface="Courier New" panose="02070309020205020404" pitchFamily="49" charset="0"/>
              </a:rPr>
              <a:t>indexposition_left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last with element at array </a:t>
            </a:r>
            <a:r>
              <a:rPr lang="en-US" sz="1400" b="1" dirty="0" err="1">
                <a:latin typeface="Courier New" panose="02070309020205020404" pitchFamily="49" charset="0"/>
                <a:cs typeface="Courier New" panose="02070309020205020404" pitchFamily="49" charset="0"/>
              </a:rPr>
              <a:t>indexposition_right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index zero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last index to first</a:t>
            </a:r>
          </a:p>
        </p:txBody>
      </p:sp>
    </p:spTree>
    <p:extLst>
      <p:ext uri="{BB962C8B-B14F-4D97-AF65-F5344CB8AC3E}">
        <p14:creationId xmlns:p14="http://schemas.microsoft.com/office/powerpoint/2010/main" val="26737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 </a:t>
            </a:r>
            <a:r>
              <a:rPr lang="en-US" sz="1400" dirty="0">
                <a:latin typeface="Courier New" panose="02070309020205020404" pitchFamily="49" charset="0"/>
                <a:cs typeface="Courier New" panose="02070309020205020404" pitchFamily="49" charset="0"/>
              </a:rPr>
              <a:t>-1</a:t>
            </a:r>
            <a:r>
              <a:rPr lang="en-US" sz="1400" b="1"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AEC1-E84D-4B4F-8D9A-BD24005584C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2E9E664-9C27-47FE-945F-6F91A97A9213}"/>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5" name="Rectangle 4">
            <a:extLst>
              <a:ext uri="{FF2B5EF4-FFF2-40B4-BE49-F238E27FC236}">
                <a16:creationId xmlns:a16="http://schemas.microsoft.com/office/drawing/2014/main" id="{01296395-1B2D-4483-A932-25C2907A6FD8}"/>
              </a:ext>
            </a:extLst>
          </p:cNvPr>
          <p:cNvSpPr/>
          <p:nvPr/>
        </p:nvSpPr>
        <p:spPr>
          <a:xfrm>
            <a:off x="1417739" y="3254928"/>
            <a:ext cx="67050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1C23FAA-D6B5-41F7-B1A8-C450C675B6AD}"/>
              </a:ext>
            </a:extLst>
          </p:cNvPr>
          <p:cNvSpPr txBox="1"/>
          <p:nvPr/>
        </p:nvSpPr>
        <p:spPr>
          <a:xfrm>
            <a:off x="1686187" y="3573710"/>
            <a:ext cx="578841" cy="369332"/>
          </a:xfrm>
          <a:prstGeom prst="rect">
            <a:avLst/>
          </a:prstGeom>
          <a:noFill/>
        </p:spPr>
        <p:txBody>
          <a:bodyPr wrap="square" rtlCol="0">
            <a:spAutoFit/>
          </a:bodyPr>
          <a:lstStyle/>
          <a:p>
            <a:r>
              <a:rPr lang="en-US" dirty="0"/>
              <a:t>10</a:t>
            </a:r>
          </a:p>
        </p:txBody>
      </p:sp>
      <p:sp>
        <p:nvSpPr>
          <p:cNvPr id="7" name="TextBox 6">
            <a:extLst>
              <a:ext uri="{FF2B5EF4-FFF2-40B4-BE49-F238E27FC236}">
                <a16:creationId xmlns:a16="http://schemas.microsoft.com/office/drawing/2014/main" id="{A65F29F4-3ECF-4532-A5D8-2DD719284B49}"/>
              </a:ext>
            </a:extLst>
          </p:cNvPr>
          <p:cNvSpPr txBox="1"/>
          <p:nvPr/>
        </p:nvSpPr>
        <p:spPr>
          <a:xfrm>
            <a:off x="2677487" y="3551231"/>
            <a:ext cx="578841" cy="369332"/>
          </a:xfrm>
          <a:prstGeom prst="rect">
            <a:avLst/>
          </a:prstGeom>
          <a:noFill/>
        </p:spPr>
        <p:txBody>
          <a:bodyPr wrap="square" rtlCol="0">
            <a:spAutoFit/>
          </a:bodyPr>
          <a:lstStyle/>
          <a:p>
            <a:r>
              <a:rPr lang="en-US" dirty="0"/>
              <a:t>35</a:t>
            </a:r>
          </a:p>
        </p:txBody>
      </p:sp>
      <p:sp>
        <p:nvSpPr>
          <p:cNvPr id="8" name="TextBox 7">
            <a:extLst>
              <a:ext uri="{FF2B5EF4-FFF2-40B4-BE49-F238E27FC236}">
                <a16:creationId xmlns:a16="http://schemas.microsoft.com/office/drawing/2014/main" id="{DC1FCEA4-1E30-48B9-9ADE-9BB14F20E21B}"/>
              </a:ext>
            </a:extLst>
          </p:cNvPr>
          <p:cNvSpPr txBox="1"/>
          <p:nvPr/>
        </p:nvSpPr>
        <p:spPr>
          <a:xfrm>
            <a:off x="3873326" y="3573710"/>
            <a:ext cx="578841" cy="369332"/>
          </a:xfrm>
          <a:prstGeom prst="rect">
            <a:avLst/>
          </a:prstGeom>
          <a:noFill/>
        </p:spPr>
        <p:txBody>
          <a:bodyPr wrap="square" rtlCol="0">
            <a:spAutoFit/>
          </a:bodyPr>
          <a:lstStyle/>
          <a:p>
            <a:r>
              <a:rPr lang="en-US" dirty="0"/>
              <a:t>100</a:t>
            </a:r>
          </a:p>
        </p:txBody>
      </p:sp>
      <p:sp>
        <p:nvSpPr>
          <p:cNvPr id="9" name="TextBox 8">
            <a:extLst>
              <a:ext uri="{FF2B5EF4-FFF2-40B4-BE49-F238E27FC236}">
                <a16:creationId xmlns:a16="http://schemas.microsoft.com/office/drawing/2014/main" id="{30CA3D23-99E8-4DDB-9675-C427650F4FCE}"/>
              </a:ext>
            </a:extLst>
          </p:cNvPr>
          <p:cNvSpPr txBox="1"/>
          <p:nvPr/>
        </p:nvSpPr>
        <p:spPr>
          <a:xfrm>
            <a:off x="4951315" y="3573710"/>
            <a:ext cx="578841" cy="369332"/>
          </a:xfrm>
          <a:prstGeom prst="rect">
            <a:avLst/>
          </a:prstGeom>
          <a:noFill/>
        </p:spPr>
        <p:txBody>
          <a:bodyPr wrap="square" rtlCol="0">
            <a:spAutoFit/>
          </a:bodyPr>
          <a:lstStyle/>
          <a:p>
            <a:r>
              <a:rPr lang="en-US" dirty="0"/>
              <a:t>150</a:t>
            </a:r>
          </a:p>
        </p:txBody>
      </p:sp>
      <p:sp>
        <p:nvSpPr>
          <p:cNvPr id="10" name="TextBox 9">
            <a:extLst>
              <a:ext uri="{FF2B5EF4-FFF2-40B4-BE49-F238E27FC236}">
                <a16:creationId xmlns:a16="http://schemas.microsoft.com/office/drawing/2014/main" id="{F4815640-06EF-4C05-BA5F-4555A6ED6549}"/>
              </a:ext>
            </a:extLst>
          </p:cNvPr>
          <p:cNvSpPr txBox="1"/>
          <p:nvPr/>
        </p:nvSpPr>
        <p:spPr>
          <a:xfrm>
            <a:off x="6060465" y="3573710"/>
            <a:ext cx="578841" cy="369332"/>
          </a:xfrm>
          <a:prstGeom prst="rect">
            <a:avLst/>
          </a:prstGeom>
          <a:noFill/>
        </p:spPr>
        <p:txBody>
          <a:bodyPr wrap="square" rtlCol="0">
            <a:spAutoFit/>
          </a:bodyPr>
          <a:lstStyle/>
          <a:p>
            <a:r>
              <a:rPr lang="en-US" dirty="0"/>
              <a:t>173</a:t>
            </a:r>
          </a:p>
        </p:txBody>
      </p:sp>
      <p:sp>
        <p:nvSpPr>
          <p:cNvPr id="11" name="TextBox 10">
            <a:extLst>
              <a:ext uri="{FF2B5EF4-FFF2-40B4-BE49-F238E27FC236}">
                <a16:creationId xmlns:a16="http://schemas.microsoft.com/office/drawing/2014/main" id="{906A8616-AC55-40D3-AAB6-09435929E253}"/>
              </a:ext>
            </a:extLst>
          </p:cNvPr>
          <p:cNvSpPr txBox="1"/>
          <p:nvPr/>
        </p:nvSpPr>
        <p:spPr>
          <a:xfrm>
            <a:off x="7147420" y="3551231"/>
            <a:ext cx="578841" cy="369332"/>
          </a:xfrm>
          <a:prstGeom prst="rect">
            <a:avLst/>
          </a:prstGeom>
          <a:noFill/>
        </p:spPr>
        <p:txBody>
          <a:bodyPr wrap="square" rtlCol="0">
            <a:spAutoFit/>
          </a:bodyPr>
          <a:lstStyle/>
          <a:p>
            <a:r>
              <a:rPr lang="en-US" dirty="0"/>
              <a:t>200</a:t>
            </a:r>
          </a:p>
        </p:txBody>
      </p:sp>
      <p:sp>
        <p:nvSpPr>
          <p:cNvPr id="12" name="TextBox 11">
            <a:extLst>
              <a:ext uri="{FF2B5EF4-FFF2-40B4-BE49-F238E27FC236}">
                <a16:creationId xmlns:a16="http://schemas.microsoft.com/office/drawing/2014/main" id="{806A1423-311C-4213-BC3E-5A8B5A432D45}"/>
              </a:ext>
            </a:extLst>
          </p:cNvPr>
          <p:cNvSpPr txBox="1"/>
          <p:nvPr/>
        </p:nvSpPr>
        <p:spPr>
          <a:xfrm>
            <a:off x="2783456" y="1867732"/>
            <a:ext cx="2389463" cy="369332"/>
          </a:xfrm>
          <a:prstGeom prst="rect">
            <a:avLst/>
          </a:prstGeom>
          <a:noFill/>
        </p:spPr>
        <p:txBody>
          <a:bodyPr wrap="square" rtlCol="0">
            <a:spAutoFit/>
          </a:bodyPr>
          <a:lstStyle/>
          <a:p>
            <a:r>
              <a:rPr lang="en-US" dirty="0"/>
              <a:t>Target =35</a:t>
            </a:r>
          </a:p>
        </p:txBody>
      </p:sp>
      <p:sp>
        <p:nvSpPr>
          <p:cNvPr id="13" name="Arrow: Up 12">
            <a:extLst>
              <a:ext uri="{FF2B5EF4-FFF2-40B4-BE49-F238E27FC236}">
                <a16:creationId xmlns:a16="http://schemas.microsoft.com/office/drawing/2014/main" id="{421B73C3-9090-468F-B253-C1A11989024F}"/>
              </a:ext>
            </a:extLst>
          </p:cNvPr>
          <p:cNvSpPr/>
          <p:nvPr/>
        </p:nvSpPr>
        <p:spPr>
          <a:xfrm>
            <a:off x="2584711" y="4272792"/>
            <a:ext cx="503340" cy="7466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1913FC9E-647F-4086-80BF-D9993308299E}"/>
              </a:ext>
            </a:extLst>
          </p:cNvPr>
          <p:cNvSpPr/>
          <p:nvPr/>
        </p:nvSpPr>
        <p:spPr>
          <a:xfrm>
            <a:off x="2580517" y="4235041"/>
            <a:ext cx="503340" cy="746620"/>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3CB98A-2585-4498-9F48-82DEB5CB468C}"/>
              </a:ext>
            </a:extLst>
          </p:cNvPr>
          <p:cNvSpPr txBox="1"/>
          <p:nvPr/>
        </p:nvSpPr>
        <p:spPr>
          <a:xfrm>
            <a:off x="2565138" y="5550607"/>
            <a:ext cx="991300" cy="369332"/>
          </a:xfrm>
          <a:prstGeom prst="rect">
            <a:avLst/>
          </a:prstGeom>
          <a:noFill/>
        </p:spPr>
        <p:txBody>
          <a:bodyPr wrap="square" rtlCol="0">
            <a:spAutoFit/>
          </a:bodyPr>
          <a:lstStyle/>
          <a:p>
            <a:r>
              <a:rPr lang="en-US" dirty="0"/>
              <a:t>Left = 1</a:t>
            </a:r>
          </a:p>
        </p:txBody>
      </p:sp>
      <p:sp>
        <p:nvSpPr>
          <p:cNvPr id="16" name="TextBox 15">
            <a:extLst>
              <a:ext uri="{FF2B5EF4-FFF2-40B4-BE49-F238E27FC236}">
                <a16:creationId xmlns:a16="http://schemas.microsoft.com/office/drawing/2014/main" id="{0E4A3D18-453B-471B-8CBF-C359A868D82E}"/>
              </a:ext>
            </a:extLst>
          </p:cNvPr>
          <p:cNvSpPr txBox="1"/>
          <p:nvPr/>
        </p:nvSpPr>
        <p:spPr>
          <a:xfrm>
            <a:off x="2350316" y="5164928"/>
            <a:ext cx="1233182" cy="369332"/>
          </a:xfrm>
          <a:prstGeom prst="rect">
            <a:avLst/>
          </a:prstGeom>
          <a:noFill/>
        </p:spPr>
        <p:txBody>
          <a:bodyPr wrap="square" rtlCol="0">
            <a:spAutoFit/>
          </a:bodyPr>
          <a:lstStyle/>
          <a:p>
            <a:r>
              <a:rPr lang="en-US" dirty="0"/>
              <a:t>Right = 1</a:t>
            </a:r>
          </a:p>
        </p:txBody>
      </p:sp>
      <p:sp>
        <p:nvSpPr>
          <p:cNvPr id="17" name="Arrow: Up 16">
            <a:extLst>
              <a:ext uri="{FF2B5EF4-FFF2-40B4-BE49-F238E27FC236}">
                <a16:creationId xmlns:a16="http://schemas.microsoft.com/office/drawing/2014/main" id="{0412689E-71A8-4622-931D-075953A5563A}"/>
              </a:ext>
            </a:extLst>
          </p:cNvPr>
          <p:cNvSpPr/>
          <p:nvPr/>
        </p:nvSpPr>
        <p:spPr>
          <a:xfrm>
            <a:off x="2647629" y="4417876"/>
            <a:ext cx="369115" cy="6149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77A1782-AC14-41C8-AB73-1A62AC0B8B89}"/>
              </a:ext>
            </a:extLst>
          </p:cNvPr>
          <p:cNvSpPr txBox="1"/>
          <p:nvPr/>
        </p:nvSpPr>
        <p:spPr>
          <a:xfrm>
            <a:off x="2323256" y="5962201"/>
            <a:ext cx="1233182" cy="369332"/>
          </a:xfrm>
          <a:prstGeom prst="rect">
            <a:avLst/>
          </a:prstGeom>
          <a:noFill/>
        </p:spPr>
        <p:txBody>
          <a:bodyPr wrap="square" rtlCol="0">
            <a:spAutoFit/>
          </a:bodyPr>
          <a:lstStyle/>
          <a:p>
            <a:r>
              <a:rPr lang="en-US" dirty="0"/>
              <a:t>Mid = 1</a:t>
            </a:r>
          </a:p>
        </p:txBody>
      </p:sp>
    </p:spTree>
    <p:extLst>
      <p:ext uri="{BB962C8B-B14F-4D97-AF65-F5344CB8AC3E}">
        <p14:creationId xmlns:p14="http://schemas.microsoft.com/office/powerpoint/2010/main" val="404066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18</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An algorithm is just a step-by-step approach to solving a problem.</a:t>
            </a:r>
          </a:p>
          <a:p>
            <a:r>
              <a:rPr lang="en-US" dirty="0"/>
              <a:t>You have an array of numbers, and you want to sort them from lowest to highest. How do you do it?</a:t>
            </a:r>
          </a:p>
          <a:p>
            <a:pPr lvl="1"/>
            <a:r>
              <a:rPr lang="en-US" dirty="0"/>
              <a:t>There is no programming tricks here. Talk it out, like your explaining it to a child.</a:t>
            </a:r>
          </a:p>
          <a:p>
            <a:pPr lvl="1"/>
            <a:r>
              <a:rPr lang="en-US" dirty="0"/>
              <a:t>Do you…</a:t>
            </a:r>
          </a:p>
          <a:p>
            <a:pPr lvl="2"/>
            <a:r>
              <a:rPr lang="en-US" dirty="0"/>
              <a:t>Search for the lowest value first</a:t>
            </a:r>
          </a:p>
          <a:p>
            <a:pPr lvl="2"/>
            <a:r>
              <a:rPr lang="en-US" dirty="0"/>
              <a:t>Move it to the front</a:t>
            </a:r>
          </a:p>
          <a:p>
            <a:pPr lvl="2"/>
            <a:r>
              <a:rPr lang="en-US" dirty="0"/>
              <a:t>Repeat for the remainder?</a:t>
            </a:r>
          </a:p>
          <a:p>
            <a:pPr lvl="1"/>
            <a:r>
              <a:rPr lang="en-US" dirty="0"/>
              <a:t>Or do you…</a:t>
            </a:r>
          </a:p>
          <a:p>
            <a:pPr lvl="2"/>
            <a:r>
              <a:rPr lang="en-US" dirty="0"/>
              <a:t>Check every two adjacent elements</a:t>
            </a:r>
          </a:p>
          <a:p>
            <a:pPr lvl="2"/>
            <a:r>
              <a:rPr lang="en-US" dirty="0"/>
              <a:t>Swap them if the right is smaller than the left</a:t>
            </a:r>
          </a:p>
          <a:p>
            <a:pPr lvl="2"/>
            <a:r>
              <a:rPr lang="en-US" dirty="0"/>
              <a:t>Repeat until done?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140427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3513220"/>
            <a:ext cx="8383980" cy="29379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A recursive function is a function that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pic>
        <p:nvPicPr>
          <p:cNvPr id="220" name="Google Shape;220;p16"/>
          <p:cNvPicPr preferRelativeResize="0"/>
          <p:nvPr/>
        </p:nvPicPr>
        <p:blipFill rotWithShape="1">
          <a:blip r:embed="rId3">
            <a:alphaModFix/>
          </a:blip>
          <a:srcRect/>
          <a:stretch/>
        </p:blipFill>
        <p:spPr>
          <a:xfrm>
            <a:off x="1395412" y="1458829"/>
            <a:ext cx="6353175" cy="188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1B9-9E67-45EB-8B51-ABFFF6EF6C18}"/>
              </a:ext>
            </a:extLst>
          </p:cNvPr>
          <p:cNvSpPr>
            <a:spLocks noGrp="1"/>
          </p:cNvSpPr>
          <p:nvPr>
            <p:ph type="title"/>
          </p:nvPr>
        </p:nvSpPr>
        <p:spPr/>
        <p:txBody>
          <a:bodyPr/>
          <a:lstStyle/>
          <a:p>
            <a:r>
              <a:rPr lang="en-US" dirty="0"/>
              <a:t>Simple Recursion – </a:t>
            </a:r>
            <a:r>
              <a:rPr lang="en-US" dirty="0" err="1"/>
              <a:t>Peano</a:t>
            </a:r>
            <a:r>
              <a:rPr lang="en-US" dirty="0"/>
              <a:t> Addition</a:t>
            </a:r>
          </a:p>
        </p:txBody>
      </p:sp>
      <p:sp>
        <p:nvSpPr>
          <p:cNvPr id="3" name="Text Placeholder 2">
            <a:extLst>
              <a:ext uri="{FF2B5EF4-FFF2-40B4-BE49-F238E27FC236}">
                <a16:creationId xmlns:a16="http://schemas.microsoft.com/office/drawing/2014/main" id="{9CF854F7-9EA6-4601-8C18-897F59AEF03B}"/>
              </a:ext>
            </a:extLst>
          </p:cNvPr>
          <p:cNvSpPr>
            <a:spLocks noGrp="1"/>
          </p:cNvSpPr>
          <p:nvPr>
            <p:ph type="body" idx="1"/>
          </p:nvPr>
        </p:nvSpPr>
        <p:spPr>
          <a:xfrm>
            <a:off x="380010" y="1481446"/>
            <a:ext cx="8383980" cy="5041078"/>
          </a:xfrm>
        </p:spPr>
        <p:txBody>
          <a:bodyPr/>
          <a:lstStyle/>
          <a:p>
            <a:pPr marL="50800" indent="0">
              <a:buNone/>
            </a:pPr>
            <a:r>
              <a:rPr lang="en-US" sz="1800" dirty="0">
                <a:latin typeface="Courier New" panose="02070309020205020404" pitchFamily="49" charset="0"/>
                <a:cs typeface="Courier New" panose="02070309020205020404" pitchFamily="49" charset="0"/>
              </a:rPr>
              <a:t>public int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(int x, int y) {</a:t>
            </a:r>
          </a:p>
          <a:p>
            <a:pPr marL="0" indent="0">
              <a:buNone/>
            </a:pPr>
            <a:r>
              <a:rPr lang="en-US" sz="1800" dirty="0">
                <a:latin typeface="Courier New" panose="02070309020205020404" pitchFamily="49" charset="0"/>
                <a:cs typeface="Courier New" panose="02070309020205020404" pitchFamily="49" charset="0"/>
              </a:rPr>
              <a:t>    if (x == 0)</a:t>
            </a:r>
          </a:p>
          <a:p>
            <a:pPr marL="0" indent="0">
              <a:buNone/>
            </a:pPr>
            <a:r>
              <a:rPr lang="en-US" sz="1800" dirty="0">
                <a:latin typeface="Courier New" panose="02070309020205020404" pitchFamily="49" charset="0"/>
                <a:cs typeface="Courier New" panose="02070309020205020404" pitchFamily="49" charset="0"/>
              </a:rPr>
              <a:t>      return y;</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a:t>
            </a:r>
          </a:p>
          <a:p>
            <a:pPr marL="0" indent="0">
              <a:buNone/>
            </a:pPr>
            <a:r>
              <a:rPr lang="en-US" sz="1800" dirty="0">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B9AAA6C3-3417-4FB2-AB99-8524B955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a:extLst>
              <a:ext uri="{FF2B5EF4-FFF2-40B4-BE49-F238E27FC236}">
                <a16:creationId xmlns:a16="http://schemas.microsoft.com/office/drawing/2014/main" id="{24E7F366-B424-4EE8-AA1F-C49C377377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3777" y="3429000"/>
            <a:ext cx="6628980" cy="3093524"/>
          </a:xfrm>
          <a:prstGeom prst="rect">
            <a:avLst/>
          </a:prstGeom>
        </p:spPr>
      </p:pic>
    </p:spTree>
    <p:extLst>
      <p:ext uri="{BB962C8B-B14F-4D97-AF65-F5344CB8AC3E}">
        <p14:creationId xmlns:p14="http://schemas.microsoft.com/office/powerpoint/2010/main" val="145951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Fibonacci Sequence</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5727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C6977-F60B-40FE-B492-9FA2979F846D}"/>
              </a:ext>
            </a:extLst>
          </p:cNvPr>
          <p:cNvSpPr>
            <a:spLocks noGrp="1"/>
          </p:cNvSpPr>
          <p:nvPr>
            <p:ph type="title"/>
          </p:nvPr>
        </p:nvSpPr>
        <p:spPr/>
        <p:txBody>
          <a:bodyPr/>
          <a:lstStyle/>
          <a:p>
            <a:r>
              <a:rPr lang="en-US" dirty="0"/>
              <a:t>Fib(5)</a:t>
            </a:r>
          </a:p>
        </p:txBody>
      </p:sp>
      <p:sp>
        <p:nvSpPr>
          <p:cNvPr id="4" name="Slide Number Placeholder 3">
            <a:extLst>
              <a:ext uri="{FF2B5EF4-FFF2-40B4-BE49-F238E27FC236}">
                <a16:creationId xmlns:a16="http://schemas.microsoft.com/office/drawing/2014/main" id="{88133AD4-565D-42EB-8A62-B6150CFAC64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pic>
        <p:nvPicPr>
          <p:cNvPr id="9" name="Picture 8" descr="A close up of a map&#10;&#10;Description automatically generated">
            <a:extLst>
              <a:ext uri="{FF2B5EF4-FFF2-40B4-BE49-F238E27FC236}">
                <a16:creationId xmlns:a16="http://schemas.microsoft.com/office/drawing/2014/main" id="{06766209-D188-4C77-9E95-6B136E4A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76"/>
            <a:ext cx="9133668" cy="3877594"/>
          </a:xfrm>
          <a:prstGeom prst="rect">
            <a:avLst/>
          </a:prstGeom>
        </p:spPr>
      </p:pic>
    </p:spTree>
    <p:extLst>
      <p:ext uri="{BB962C8B-B14F-4D97-AF65-F5344CB8AC3E}">
        <p14:creationId xmlns:p14="http://schemas.microsoft.com/office/powerpoint/2010/main" val="8920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pic>
        <p:nvPicPr>
          <p:cNvPr id="6" name="Content Placeholder 5" descr="Diagram, schematic&#10;&#10;Description automatically generated">
            <a:extLst>
              <a:ext uri="{FF2B5EF4-FFF2-40B4-BE49-F238E27FC236}">
                <a16:creationId xmlns:a16="http://schemas.microsoft.com/office/drawing/2014/main" id="{1FEFFF60-BA74-4AE4-886A-67EC26EB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75002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Quick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Similarly, to the Merge Sort, the Quick Sort is a more complex sorting algorithm that organizes elements of a collection by dividing elements into smaller collections.</a:t>
            </a:r>
          </a:p>
          <a:p>
            <a:r>
              <a:rPr lang="en-US" dirty="0"/>
              <a:t>A Quick Sort works by selecting a ‘pivot’ element and then iterating through a collection moving elements lower than the pivot value to the left, and elements higher than the pivot value to the right.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238198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Quick Sort</a:t>
            </a:r>
          </a:p>
        </p:txBody>
      </p:sp>
      <p:pic>
        <p:nvPicPr>
          <p:cNvPr id="6" name="Content Placeholder 5" descr="Diagram&#10;&#10;Description automatically generated">
            <a:extLst>
              <a:ext uri="{FF2B5EF4-FFF2-40B4-BE49-F238E27FC236}">
                <a16:creationId xmlns:a16="http://schemas.microsoft.com/office/drawing/2014/main" id="{1C16F808-7182-4018-BDB0-091FAD23C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58" y="1652889"/>
            <a:ext cx="8003883" cy="3552221"/>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1582098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practice problems.</a:t>
            </a:r>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Algorithms can be Complex…</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Previously, we stated that “Flow control statements can balloon the execution time of a program.”, because you are continuously executing lines of code, sometimes multiplicatively (recursively).</a:t>
            </a:r>
          </a:p>
          <a:p>
            <a:r>
              <a:rPr lang="en-US" dirty="0"/>
              <a:t>We measure the rate of increase in number of inputs and call this measurement “complexity”.</a:t>
            </a:r>
          </a:p>
          <a:p>
            <a:pPr lvl="1"/>
            <a:r>
              <a:rPr lang="en-US" dirty="0"/>
              <a:t>More inputs/time = more complex.</a:t>
            </a:r>
          </a:p>
          <a:p>
            <a:r>
              <a:rPr lang="en-US" dirty="0"/>
              <a:t>We can then express this complexity as an equation, referred to as Big-O notation.</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8582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49446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Big O Notation</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rmAutofit fontScale="77500" lnSpcReduction="20000"/>
          </a:bodyPr>
          <a:lstStyle/>
          <a:p>
            <a:pPr indent="-457200">
              <a:lnSpc>
                <a:spcPct val="110000"/>
              </a:lnSpc>
              <a:spcBef>
                <a:spcPts val="0"/>
              </a:spcBef>
              <a:buSzPts val="2590"/>
            </a:pPr>
            <a:r>
              <a:rPr lang="en-US" dirty="0"/>
              <a:t>O(1) – Constant scaling</a:t>
            </a:r>
          </a:p>
          <a:p>
            <a:pPr indent="-457200">
              <a:lnSpc>
                <a:spcPct val="110000"/>
              </a:lnSpc>
              <a:spcBef>
                <a:spcPts val="0"/>
              </a:spcBef>
              <a:buSzPts val="2590"/>
            </a:pPr>
            <a:r>
              <a:rPr lang="en-US" dirty="0"/>
              <a:t>O(n) – Linear scaling</a:t>
            </a:r>
          </a:p>
          <a:p>
            <a:pPr marL="800100" lvl="1" indent="-342900">
              <a:lnSpc>
                <a:spcPct val="110000"/>
              </a:lnSpc>
              <a:spcBef>
                <a:spcPts val="0"/>
              </a:spcBef>
              <a:buSzPts val="2590"/>
            </a:pPr>
            <a:r>
              <a:rPr lang="en-US" dirty="0"/>
              <a:t>1 input = 1ms, 2 input = 2ms, </a:t>
            </a:r>
            <a:r>
              <a:rPr lang="en-US" dirty="0" err="1"/>
              <a:t>etc</a:t>
            </a:r>
            <a:r>
              <a:rPr lang="en-US" dirty="0"/>
              <a:t>…</a:t>
            </a:r>
          </a:p>
          <a:p>
            <a:pPr indent="-457200">
              <a:lnSpc>
                <a:spcPct val="110000"/>
              </a:lnSpc>
              <a:spcBef>
                <a:spcPts val="0"/>
              </a:spcBef>
              <a:buSzPts val="2590"/>
            </a:pPr>
            <a:r>
              <a:rPr lang="en-US" dirty="0"/>
              <a:t>O(log(n)) – Logarithmic scaling</a:t>
            </a:r>
          </a:p>
          <a:p>
            <a:pPr lvl="1" indent="-457200">
              <a:lnSpc>
                <a:spcPct val="110000"/>
              </a:lnSpc>
              <a:spcBef>
                <a:spcPts val="0"/>
              </a:spcBef>
              <a:buSzPts val="2590"/>
            </a:pPr>
            <a:r>
              <a:rPr lang="en-US" dirty="0"/>
              <a:t>Generally base-2</a:t>
            </a:r>
          </a:p>
          <a:p>
            <a:pPr indent="-457200">
              <a:lnSpc>
                <a:spcPct val="110000"/>
              </a:lnSpc>
              <a:spcBef>
                <a:spcPts val="0"/>
              </a:spcBef>
              <a:buSzPts val="2590"/>
            </a:pPr>
            <a:r>
              <a:rPr lang="en-US" dirty="0"/>
              <a:t>O(n * log(n)) – Quasilinear scaling</a:t>
            </a:r>
          </a:p>
          <a:p>
            <a:pPr lvl="1" indent="-457200">
              <a:lnSpc>
                <a:spcPct val="110000"/>
              </a:lnSpc>
              <a:spcBef>
                <a:spcPts val="0"/>
              </a:spcBef>
              <a:buSzPts val="2590"/>
            </a:pPr>
            <a:r>
              <a:rPr lang="en-US" dirty="0"/>
              <a:t>log(n) steps for each input</a:t>
            </a:r>
          </a:p>
          <a:p>
            <a:pPr indent="-457200">
              <a:lnSpc>
                <a:spcPct val="110000"/>
              </a:lnSpc>
              <a:spcBef>
                <a:spcPts val="0"/>
              </a:spcBef>
              <a:buSzPts val="2590"/>
            </a:pPr>
            <a:r>
              <a:rPr lang="en-US" dirty="0"/>
              <a:t>O(</a:t>
            </a:r>
            <a:r>
              <a:rPr lang="en-US" dirty="0" err="1"/>
              <a:t>n^k</a:t>
            </a:r>
            <a:r>
              <a:rPr lang="en-US" dirty="0"/>
              <a:t>) – Polynomial scaling</a:t>
            </a:r>
          </a:p>
          <a:p>
            <a:pPr lvl="1" indent="-457200">
              <a:lnSpc>
                <a:spcPct val="110000"/>
              </a:lnSpc>
              <a:spcBef>
                <a:spcPts val="0"/>
              </a:spcBef>
              <a:buSzPts val="2590"/>
            </a:pPr>
            <a:r>
              <a:rPr lang="en-US" dirty="0"/>
              <a:t>K number of nested loops</a:t>
            </a:r>
          </a:p>
          <a:p>
            <a:pPr indent="-457200">
              <a:lnSpc>
                <a:spcPct val="110000"/>
              </a:lnSpc>
              <a:spcBef>
                <a:spcPts val="0"/>
              </a:spcBef>
              <a:buSzPts val="2590"/>
            </a:pPr>
            <a:r>
              <a:rPr lang="en-US" dirty="0"/>
              <a:t>O(</a:t>
            </a:r>
            <a:r>
              <a:rPr lang="en-US" dirty="0" err="1"/>
              <a:t>k^n</a:t>
            </a:r>
            <a:r>
              <a:rPr lang="en-US" dirty="0"/>
              <a:t>) – Exponential scaling</a:t>
            </a:r>
          </a:p>
          <a:p>
            <a:pPr lvl="1" indent="-457200">
              <a:lnSpc>
                <a:spcPct val="110000"/>
              </a:lnSpc>
              <a:spcBef>
                <a:spcPts val="0"/>
              </a:spcBef>
              <a:buSzPts val="2590"/>
            </a:pPr>
            <a:r>
              <a:rPr lang="en-US" dirty="0" err="1"/>
              <a:t>Recusively</a:t>
            </a:r>
            <a:r>
              <a:rPr lang="en-US" dirty="0"/>
              <a:t> called k times.</a:t>
            </a:r>
          </a:p>
          <a:p>
            <a:pPr indent="-457200">
              <a:lnSpc>
                <a:spcPct val="110000"/>
              </a:lnSpc>
              <a:spcBef>
                <a:spcPts val="0"/>
              </a:spcBef>
              <a:buSzPts val="2590"/>
            </a:pPr>
            <a:r>
              <a:rPr lang="en-US" dirty="0"/>
              <a:t>O(n!) – Factorial scaling</a:t>
            </a:r>
          </a:p>
          <a:p>
            <a:pPr lvl="1" indent="-457200">
              <a:lnSpc>
                <a:spcPct val="110000"/>
              </a:lnSpc>
              <a:spcBef>
                <a:spcPts val="0"/>
              </a:spcBef>
              <a:buSzPts val="2590"/>
            </a:pPr>
            <a:r>
              <a:rPr lang="en-US" dirty="0"/>
              <a:t>Every permutation of every input (might as well guess at this point)</a:t>
            </a:r>
          </a:p>
          <a:p>
            <a:pPr marL="800100" lvl="1" indent="-342900">
              <a:lnSpc>
                <a:spcPct val="110000"/>
              </a:lnSpc>
              <a:spcBef>
                <a:spcPts val="0"/>
              </a:spcBef>
              <a:buSzPts val="2590"/>
            </a:pPr>
            <a:endParaRPr lang="en-US" dirty="0"/>
          </a:p>
          <a:p>
            <a:pPr marL="342900" indent="-342900">
              <a:lnSpc>
                <a:spcPct val="110000"/>
              </a:lnSpc>
              <a:spcBef>
                <a:spcPts val="0"/>
              </a:spcBef>
              <a:buSzPts val="2590"/>
            </a:pPr>
            <a:r>
              <a:rPr lang="en-US" dirty="0"/>
              <a:t>Notice there are no concrete units in these equations…that is because program execution is reliant on hardware and other factors.</a:t>
            </a:r>
          </a:p>
          <a:p>
            <a:pPr marL="800100" lvl="1" indent="-342900">
              <a:lnSpc>
                <a:spcPct val="80000"/>
              </a:lnSpc>
              <a:spcBef>
                <a:spcPts val="0"/>
              </a:spcBef>
              <a:buSzPts val="2590"/>
              <a:buChar char="•"/>
            </a:pPr>
            <a:endParaRPr lang="en-US" dirty="0"/>
          </a:p>
          <a:p>
            <a:pPr marL="342900" indent="-342900">
              <a:lnSpc>
                <a:spcPct val="80000"/>
              </a:lnSpc>
              <a:spcBef>
                <a:spcPts val="0"/>
              </a:spcBef>
              <a:buSzPts val="2590"/>
            </a:pP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667972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Memory Structure</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Variables are stored in memory</a:t>
            </a:r>
            <a:endParaRPr dirty="0"/>
          </a:p>
          <a:p>
            <a:pPr marL="342900" lvl="0" indent="-342900" algn="l" rtl="0">
              <a:lnSpc>
                <a:spcPct val="90000"/>
              </a:lnSpc>
              <a:spcBef>
                <a:spcPts val="560"/>
              </a:spcBef>
              <a:spcAft>
                <a:spcPts val="0"/>
              </a:spcAft>
              <a:buSzPts val="2800"/>
              <a:buChar char="•"/>
            </a:pPr>
            <a:r>
              <a:rPr lang="en-US" dirty="0"/>
              <a:t>A specific location in memory is called an “address”</a:t>
            </a:r>
            <a:endParaRPr dirty="0"/>
          </a:p>
          <a:p>
            <a:pPr marL="742950" lvl="1" indent="-285750" algn="l" rtl="0">
              <a:lnSpc>
                <a:spcPct val="90000"/>
              </a:lnSpc>
              <a:spcBef>
                <a:spcPts val="480"/>
              </a:spcBef>
              <a:spcAft>
                <a:spcPts val="0"/>
              </a:spcAft>
              <a:buSzPts val="2400"/>
              <a:buChar char="–"/>
            </a:pPr>
            <a:r>
              <a:rPr lang="en-US" dirty="0"/>
              <a:t>Each address stores a single byte of data</a:t>
            </a:r>
            <a:endParaRPr dirty="0"/>
          </a:p>
          <a:p>
            <a:pPr marL="742950" lvl="1" indent="-285750" algn="l" rtl="0">
              <a:lnSpc>
                <a:spcPct val="90000"/>
              </a:lnSpc>
              <a:spcBef>
                <a:spcPts val="480"/>
              </a:spcBef>
              <a:spcAft>
                <a:spcPts val="0"/>
              </a:spcAft>
              <a:buSzPts val="2400"/>
              <a:buChar char="–"/>
            </a:pPr>
            <a:r>
              <a:rPr lang="en-US" dirty="0"/>
              <a:t>Most variables then occupy multiple addresses</a:t>
            </a:r>
            <a:endParaRPr dirty="0"/>
          </a:p>
          <a:p>
            <a:pPr marL="342900" lvl="0" indent="-342900" algn="l" rtl="0">
              <a:lnSpc>
                <a:spcPct val="90000"/>
              </a:lnSpc>
              <a:spcBef>
                <a:spcPts val="560"/>
              </a:spcBef>
              <a:spcAft>
                <a:spcPts val="0"/>
              </a:spcAft>
              <a:buSzPts val="2800"/>
              <a:buChar char="•"/>
            </a:pPr>
            <a:r>
              <a:rPr lang="en-US" dirty="0"/>
              <a:t>The number of addresses reserved for a single variable is determined by the variable’s type</a:t>
            </a:r>
            <a:endParaRPr dirty="0"/>
          </a:p>
          <a:p>
            <a:pPr marL="742950" lvl="1" indent="-285750" algn="l" rtl="0">
              <a:lnSpc>
                <a:spcPct val="90000"/>
              </a:lnSpc>
              <a:spcBef>
                <a:spcPts val="480"/>
              </a:spcBef>
              <a:spcAft>
                <a:spcPts val="0"/>
              </a:spcAft>
              <a:buSzPts val="2400"/>
              <a:buChar char="–"/>
            </a:pPr>
            <a:r>
              <a:rPr lang="en-US" dirty="0"/>
              <a:t>An int always reserves 4 bytes</a:t>
            </a:r>
            <a:endParaRPr dirty="0"/>
          </a:p>
          <a:p>
            <a:pPr marL="342900" lvl="0" indent="-342900" algn="l" rtl="0">
              <a:lnSpc>
                <a:spcPct val="90000"/>
              </a:lnSpc>
              <a:spcBef>
                <a:spcPts val="560"/>
              </a:spcBef>
              <a:spcAft>
                <a:spcPts val="0"/>
              </a:spcAft>
              <a:buSzPts val="2800"/>
              <a:buChar char="•"/>
            </a:pPr>
            <a:r>
              <a:rPr lang="en-US" dirty="0"/>
              <a:t>The number of addresses/bytes reserved determines value range (because binary)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Reference Variables…</a:t>
            </a:r>
            <a:endParaRPr dirty="0"/>
          </a:p>
        </p:txBody>
      </p:sp>
      <p:sp>
        <p:nvSpPr>
          <p:cNvPr id="254" name="Google Shape;254;p21"/>
          <p:cNvSpPr txBox="1">
            <a:spLocks noGrp="1"/>
          </p:cNvSpPr>
          <p:nvPr>
            <p:ph type="body" idx="1"/>
          </p:nvPr>
        </p:nvSpPr>
        <p:spPr>
          <a:xfrm>
            <a:off x="380010" y="1470104"/>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18"/>
              </a:spcBef>
              <a:spcAft>
                <a:spcPts val="0"/>
              </a:spcAft>
              <a:buSzPts val="2590"/>
              <a:buChar char="•"/>
            </a:pPr>
            <a:r>
              <a:rPr lang="en-US" sz="2590" dirty="0"/>
              <a:t>Reference variables store the memory address or </a:t>
            </a:r>
            <a:r>
              <a:rPr lang="en-US" sz="2590" i="1" dirty="0"/>
              <a:t>reference</a:t>
            </a:r>
            <a:r>
              <a:rPr lang="en-US" sz="2590" dirty="0"/>
              <a:t> to an object in memory.</a:t>
            </a:r>
            <a:endParaRPr dirty="0"/>
          </a:p>
          <a:p>
            <a:pPr marL="342900" lvl="0" indent="-342900" algn="l" rtl="0">
              <a:spcBef>
                <a:spcPts val="518"/>
              </a:spcBef>
              <a:spcAft>
                <a:spcPts val="0"/>
              </a:spcAft>
              <a:buSzPts val="2590"/>
              <a:buChar char="•"/>
            </a:pPr>
            <a:r>
              <a:rPr lang="en-US" sz="2590" dirty="0"/>
              <a:t>Objects have to reserve enough memory to hold all the variables stored for that single object.</a:t>
            </a:r>
            <a:endParaRPr dirty="0"/>
          </a:p>
          <a:p>
            <a:pPr marL="742950" lvl="1" indent="-285750" algn="l" rtl="0">
              <a:spcBef>
                <a:spcPts val="444"/>
              </a:spcBef>
              <a:spcAft>
                <a:spcPts val="0"/>
              </a:spcAft>
              <a:buSzPts val="2220"/>
              <a:buChar char="–"/>
            </a:pPr>
            <a:r>
              <a:rPr lang="en-US" sz="2220" dirty="0"/>
              <a:t>The memory reserved for an object might contain references to other objects in memory, which contain their own objects…</a:t>
            </a:r>
            <a:endParaRPr dirty="0"/>
          </a:p>
          <a:p>
            <a:pPr marL="342900" lvl="0" indent="-342900" algn="l" rtl="0">
              <a:spcBef>
                <a:spcPts val="518"/>
              </a:spcBef>
              <a:spcAft>
                <a:spcPts val="0"/>
              </a:spcAft>
              <a:buSzPts val="2590"/>
              <a:buChar char="•"/>
            </a:pPr>
            <a:r>
              <a:rPr lang="en-US" sz="2590" dirty="0"/>
              <a:t>This confusion and messiness is why Java lets you ignore memory management.</a:t>
            </a:r>
          </a:p>
          <a:p>
            <a:pPr marL="342900" indent="-342900">
              <a:spcBef>
                <a:spcPts val="518"/>
              </a:spcBef>
              <a:buSzPts val="2590"/>
            </a:pPr>
            <a:r>
              <a:rPr lang="en-US" sz="2400" dirty="0"/>
              <a:t>The reference variable is not the object, it’s the door through which the object is accessed</a:t>
            </a:r>
          </a:p>
          <a:p>
            <a:pPr marL="342900" lvl="0" indent="-342900" algn="l" rtl="0">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10472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rgbClr val="F36A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baseline="-25000" dirty="0">
              <a:solidFill>
                <a:srgbClr val="F36A25"/>
              </a:solidFill>
            </a:endParaRPr>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6"/>
            <a:ext cx="4850374" cy="392011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Dog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//instance variable- state of a Dog object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6.5;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dog2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dog2.size = 40.0;</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872377" y="4792911"/>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5" name="Group 204">
            <a:extLst>
              <a:ext uri="{FF2B5EF4-FFF2-40B4-BE49-F238E27FC236}">
                <a16:creationId xmlns:a16="http://schemas.microsoft.com/office/drawing/2014/main" id="{C3D60AEE-B7CA-4C83-A02A-EB71FAF55E6E}"/>
              </a:ext>
            </a:extLst>
          </p:cNvPr>
          <p:cNvGrpSpPr/>
          <p:nvPr/>
        </p:nvGrpSpPr>
        <p:grpSpPr>
          <a:xfrm>
            <a:off x="7120306" y="4017812"/>
            <a:ext cx="1050514" cy="1059840"/>
            <a:chOff x="7120306" y="4017812"/>
            <a:chExt cx="1050514" cy="1059840"/>
          </a:xfrm>
        </p:grpSpPr>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91688215-0828-4746-8680-C4ECAFCF511E}"/>
                    </a:ext>
                  </a:extLst>
                </p14:cNvPr>
                <p14:cNvContentPartPr/>
                <p14:nvPr/>
              </p14:nvContentPartPr>
              <p14:xfrm>
                <a:off x="7120306" y="4017812"/>
                <a:ext cx="1042920" cy="1059840"/>
              </p14:xfrm>
            </p:contentPart>
          </mc:Choice>
          <mc:Fallback xmlns="">
            <p:pic>
              <p:nvPicPr>
                <p:cNvPr id="43" name="Ink 42">
                  <a:extLst>
                    <a:ext uri="{FF2B5EF4-FFF2-40B4-BE49-F238E27FC236}">
                      <a16:creationId xmlns:a16="http://schemas.microsoft.com/office/drawing/2014/main" id="{91688215-0828-4746-8680-C4ECAFCF511E}"/>
                    </a:ext>
                  </a:extLst>
                </p:cNvPr>
                <p:cNvPicPr/>
                <p:nvPr/>
              </p:nvPicPr>
              <p:blipFill>
                <a:blip r:embed="rId6"/>
                <a:stretch>
                  <a:fillRect/>
                </a:stretch>
              </p:blipFill>
              <p:spPr>
                <a:xfrm>
                  <a:off x="7111666" y="4009172"/>
                  <a:ext cx="1060560" cy="1077480"/>
                </a:xfrm>
                <a:prstGeom prst="rect">
                  <a:avLst/>
                </a:prstGeom>
              </p:spPr>
            </p:pic>
          </mc:Fallback>
        </mc:AlternateContent>
        <p:sp>
          <p:nvSpPr>
            <p:cNvPr id="44" name="TextBox 43">
              <a:extLst>
                <a:ext uri="{FF2B5EF4-FFF2-40B4-BE49-F238E27FC236}">
                  <a16:creationId xmlns:a16="http://schemas.microsoft.com/office/drawing/2014/main" id="{4AE4353D-B8C8-4FF1-AE2F-955BAEB1D6FB}"/>
                </a:ext>
              </a:extLst>
            </p:cNvPr>
            <p:cNvSpPr txBox="1"/>
            <p:nvPr/>
          </p:nvSpPr>
          <p:spPr>
            <a:xfrm>
              <a:off x="7183049" y="4395089"/>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7" name="Group 206">
            <a:extLst>
              <a:ext uri="{FF2B5EF4-FFF2-40B4-BE49-F238E27FC236}">
                <a16:creationId xmlns:a16="http://schemas.microsoft.com/office/drawing/2014/main" id="{31B4D08D-FABE-4E0C-98F4-94753B68FACB}"/>
              </a:ext>
            </a:extLst>
          </p:cNvPr>
          <p:cNvGrpSpPr/>
          <p:nvPr/>
        </p:nvGrpSpPr>
        <p:grpSpPr>
          <a:xfrm>
            <a:off x="7417095" y="4412012"/>
            <a:ext cx="589171" cy="606643"/>
            <a:chOff x="7417095" y="4412012"/>
            <a:chExt cx="589171" cy="606643"/>
          </a:xfrm>
        </p:grpSpPr>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D8E648CF-714C-485C-ADD8-B4379F2A2DB9}"/>
                    </a:ext>
                  </a:extLst>
                </p14:cNvPr>
                <p14:cNvContentPartPr/>
                <p14:nvPr/>
              </p14:nvContentPartPr>
              <p14:xfrm>
                <a:off x="7724386" y="4412012"/>
                <a:ext cx="281880" cy="249120"/>
              </p14:xfrm>
            </p:contentPart>
          </mc:Choice>
          <mc:Fallback xmlns="">
            <p:pic>
              <p:nvPicPr>
                <p:cNvPr id="52" name="Ink 51">
                  <a:extLst>
                    <a:ext uri="{FF2B5EF4-FFF2-40B4-BE49-F238E27FC236}">
                      <a16:creationId xmlns:a16="http://schemas.microsoft.com/office/drawing/2014/main" id="{D8E648CF-714C-485C-ADD8-B4379F2A2DB9}"/>
                    </a:ext>
                  </a:extLst>
                </p:cNvPr>
                <p:cNvPicPr/>
                <p:nvPr/>
              </p:nvPicPr>
              <p:blipFill>
                <a:blip r:embed="rId8"/>
                <a:stretch>
                  <a:fillRect/>
                </a:stretch>
              </p:blipFill>
              <p:spPr>
                <a:xfrm>
                  <a:off x="7715386" y="4402999"/>
                  <a:ext cx="299520" cy="266786"/>
                </a:xfrm>
                <a:prstGeom prst="rect">
                  <a:avLst/>
                </a:prstGeom>
              </p:spPr>
            </p:pic>
          </mc:Fallback>
        </mc:AlternateContent>
        <p:sp>
          <p:nvSpPr>
            <p:cNvPr id="37" name="TextBox 36">
              <a:extLst>
                <a:ext uri="{FF2B5EF4-FFF2-40B4-BE49-F238E27FC236}">
                  <a16:creationId xmlns:a16="http://schemas.microsoft.com/office/drawing/2014/main" id="{3FE0A5DD-9C90-4C04-A829-93ED66CECB72}"/>
                </a:ext>
              </a:extLst>
            </p:cNvPr>
            <p:cNvSpPr txBox="1"/>
            <p:nvPr/>
          </p:nvSpPr>
          <p:spPr>
            <a:xfrm>
              <a:off x="7417095" y="4618545"/>
              <a:ext cx="559770" cy="400110"/>
            </a:xfrm>
            <a:prstGeom prst="rect">
              <a:avLst/>
            </a:prstGeom>
            <a:noFill/>
          </p:spPr>
          <p:txBody>
            <a:bodyPr wrap="none" rtlCol="0" anchor="ctr" anchorCtr="1">
              <a:spAutoFit/>
            </a:bodyPr>
            <a:lstStyle/>
            <a:p>
              <a:pPr algn="ctr"/>
              <a:r>
                <a:rPr lang="en-US" sz="2000" dirty="0">
                  <a:solidFill>
                    <a:schemeClr val="accent1"/>
                  </a:solidFill>
                  <a:latin typeface="Segoe Print" panose="02000600000000000000" pitchFamily="2" charset="0"/>
                </a:rPr>
                <a:t>40</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676722" y="5282708"/>
            <a:ext cx="1563248" cy="738664"/>
          </a:xfrm>
          <a:prstGeom prst="rect">
            <a:avLst/>
          </a:prstGeom>
          <a:noFill/>
        </p:spPr>
        <p:txBody>
          <a:bodyPr wrap="none" rtlCol="0" anchor="ctr" anchorCtr="1">
            <a:spAutoFit/>
          </a:bodyPr>
          <a:lstStyle/>
          <a:p>
            <a:pPr algn="ctr"/>
            <a:r>
              <a:rPr lang="en-US" sz="4200" dirty="0">
                <a:solidFill>
                  <a:srgbClr val="F36A25"/>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641124" y="3096472"/>
            <a:ext cx="987771" cy="1722128"/>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77929" y="4736770"/>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745480" y="2929853"/>
            <a:ext cx="1931454" cy="1323300"/>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Class vs. Object vs. Reference</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sz="2400" dirty="0"/>
              <a:t>A </a:t>
            </a:r>
            <a:r>
              <a:rPr lang="en-US" sz="2400" b="1" dirty="0"/>
              <a:t>class </a:t>
            </a:r>
            <a:r>
              <a:rPr lang="en-US" sz="2400" dirty="0"/>
              <a:t>is a template used to instantiate objects. It's also called a </a:t>
            </a:r>
            <a:r>
              <a:rPr lang="en-US" sz="2400" b="1" dirty="0"/>
              <a:t>type </a:t>
            </a:r>
            <a:r>
              <a:rPr lang="en-US" sz="2400" dirty="0"/>
              <a:t>in some circumstances, such as when used with a reference variable.</a:t>
            </a:r>
            <a:endParaRPr dirty="0"/>
          </a:p>
          <a:p>
            <a:pPr marL="342900" lvl="0" indent="-342900" algn="l" rtl="0">
              <a:lnSpc>
                <a:spcPct val="90000"/>
              </a:lnSpc>
              <a:spcBef>
                <a:spcPts val="480"/>
              </a:spcBef>
              <a:spcAft>
                <a:spcPts val="0"/>
              </a:spcAft>
              <a:buSzPts val="2400"/>
              <a:buChar char="•"/>
            </a:pPr>
            <a:r>
              <a:rPr lang="en-US" sz="2400" dirty="0"/>
              <a:t>An </a:t>
            </a:r>
            <a:r>
              <a:rPr lang="en-US" sz="2400" b="1" dirty="0"/>
              <a:t>object</a:t>
            </a:r>
            <a:r>
              <a:rPr lang="en-US" sz="2400" dirty="0"/>
              <a:t> is an instance of a class in memory. Accessed through a </a:t>
            </a:r>
            <a:r>
              <a:rPr lang="en-US" sz="2400" i="1" dirty="0"/>
              <a:t>reference</a:t>
            </a:r>
            <a:r>
              <a:rPr lang="en-US" sz="2400" dirty="0"/>
              <a:t>, not directly.</a:t>
            </a:r>
            <a:endParaRPr dirty="0"/>
          </a:p>
          <a:p>
            <a:pPr marL="342900" lvl="0" indent="-342900" algn="l" rtl="0">
              <a:lnSpc>
                <a:spcPct val="90000"/>
              </a:lnSpc>
              <a:spcBef>
                <a:spcPts val="480"/>
              </a:spcBef>
              <a:spcAft>
                <a:spcPts val="0"/>
              </a:spcAft>
              <a:buSzPts val="2400"/>
              <a:buChar char="•"/>
            </a:pPr>
            <a:r>
              <a:rPr lang="en-US" sz="2400" dirty="0"/>
              <a:t>A </a:t>
            </a:r>
            <a:r>
              <a:rPr lang="en-US" sz="2400" b="1" dirty="0"/>
              <a:t>reference variable</a:t>
            </a:r>
            <a:r>
              <a:rPr lang="en-US" sz="2400" b="1" i="1" dirty="0"/>
              <a:t> </a:t>
            </a:r>
            <a:r>
              <a:rPr lang="en-US" sz="2400" dirty="0"/>
              <a:t>is a variable that stores the </a:t>
            </a:r>
            <a:r>
              <a:rPr lang="en-US" sz="2400" i="1" dirty="0"/>
              <a:t>reference</a:t>
            </a:r>
            <a:r>
              <a:rPr lang="en-US" sz="2400" dirty="0"/>
              <a:t> to an object in memory.</a:t>
            </a:r>
            <a:endParaRPr dirty="0"/>
          </a:p>
          <a:p>
            <a:pPr marL="0" lvl="0" indent="0">
              <a:lnSpc>
                <a:spcPct val="90000"/>
              </a:lnSpc>
              <a:spcBef>
                <a:spcPts val="360"/>
              </a:spcBef>
              <a:buSzPts val="1800"/>
              <a:buNone/>
            </a:pPr>
            <a:r>
              <a:rPr lang="en-US" sz="1800" dirty="0">
                <a:latin typeface="Courier New"/>
                <a:ea typeface="Courier New"/>
                <a:cs typeface="Courier New"/>
                <a:sym typeface="Courier New"/>
              </a:rPr>
              <a:t>        Dog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new Dog();</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         1    2            3</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class/type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name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instantiation of a new object using the "new" keyword to invoke a constructor. A reference to the new object is stored in “</a:t>
            </a:r>
            <a:r>
              <a:rPr lang="en-US" sz="1800" dirty="0" err="1">
                <a:latin typeface="Arial"/>
                <a:ea typeface="Arial"/>
                <a:cs typeface="Arial"/>
                <a:sym typeface="Arial"/>
              </a:rPr>
              <a:t>someVar</a:t>
            </a:r>
            <a:r>
              <a:rPr lang="en-US" sz="1800" dirty="0">
                <a:latin typeface="Arial"/>
                <a:ea typeface="Arial"/>
                <a:cs typeface="Arial"/>
                <a:sym typeface="Arial"/>
              </a:rPr>
              <a: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56409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9815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6490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417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int </a:t>
            </a:r>
            <a:r>
              <a:rPr lang="en-US" sz="1400" dirty="0">
                <a:latin typeface="Courier New" panose="02070309020205020404" pitchFamily="49" charset="0"/>
                <a:cs typeface="Courier New" panose="02070309020205020404" pitchFamily="49" charset="0"/>
              </a:rPr>
              <a:t>unbox(</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35862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38525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25453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 or are designed specifically to perform mutation or accessing functionality.</a:t>
            </a:r>
          </a:p>
          <a:p>
            <a:pPr lvl="1">
              <a:spcBef>
                <a:spcPts val="480"/>
              </a:spcBef>
              <a:buSzPts val="2400"/>
            </a:pPr>
            <a:r>
              <a:rPr lang="en-US" dirty="0"/>
              <a:t>These methods are commonly referred to as ‘Accessor’ and ‘Mutator’ methods, also known as ‘Getter’ and ‘Setter’ methods, respectively.</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19493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20555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152488" y="2779008"/>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allows us to access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private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field indirectly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Accessor and Mutator Methods</a:t>
            </a:r>
            <a:endParaRPr dirty="0"/>
          </a:p>
        </p:txBody>
      </p:sp>
      <p:sp>
        <p:nvSpPr>
          <p:cNvPr id="226" name="Google Shape;226;p17"/>
          <p:cNvSpPr txBox="1">
            <a:spLocks noGrp="1"/>
          </p:cNvSpPr>
          <p:nvPr>
            <p:ph type="body" idx="1"/>
          </p:nvPr>
        </p:nvSpPr>
        <p:spPr>
          <a:xfrm>
            <a:off x="380010" y="1313003"/>
            <a:ext cx="8383980" cy="2616101"/>
          </a:xfrm>
          <a:prstGeom prst="rect">
            <a:avLst/>
          </a:prstGeom>
          <a:noFill/>
          <a:ln>
            <a:noFill/>
          </a:ln>
        </p:spPr>
        <p:txBody>
          <a:bodyPr spcFirstLastPara="1" wrap="square" lIns="91425" tIns="45700" rIns="91425" bIns="45700" anchor="t" anchorCtr="0">
            <a:normAutofit fontScale="92500" lnSpcReduction="20000"/>
          </a:bodyPr>
          <a:lstStyle/>
          <a:p>
            <a:pPr>
              <a:spcBef>
                <a:spcPts val="400"/>
              </a:spcBef>
              <a:buSzPts val="2000"/>
            </a:pPr>
            <a:r>
              <a:rPr lang="en-US" dirty="0"/>
              <a:t>As previously stated, the proper convention regarding encapsulation is to provide some form of accessor and/or mutator method(s):</a:t>
            </a:r>
          </a:p>
          <a:p>
            <a:pPr lvl="1">
              <a:spcBef>
                <a:spcPts val="400"/>
              </a:spcBef>
              <a:buSzPts val="2000"/>
            </a:pPr>
            <a:r>
              <a:rPr lang="en-US" dirty="0"/>
              <a:t>Getters and Setters / Accessors and Mutators have the following naming conventions:</a:t>
            </a:r>
          </a:p>
          <a:p>
            <a:pPr lvl="1">
              <a:spcBef>
                <a:spcPts val="400"/>
              </a:spcBef>
              <a:buSzPts val="2000"/>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p>
          <a:p>
            <a:pPr lvl="1">
              <a:spcBef>
                <a:spcPts val="400"/>
              </a:spcBef>
              <a:buSzPts val="2000"/>
            </a:pPr>
            <a:r>
              <a:rPr lang="en-US" dirty="0">
                <a:latin typeface="Arial"/>
                <a:ea typeface="Arial"/>
                <a:cs typeface="Arial"/>
                <a:sym typeface="Arial"/>
              </a:rPr>
              <a:t>Capitalization and naming of getters/setters is important</a:t>
            </a: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 name="TextBox 4">
            <a:extLst>
              <a:ext uri="{FF2B5EF4-FFF2-40B4-BE49-F238E27FC236}">
                <a16:creationId xmlns:a16="http://schemas.microsoft.com/office/drawing/2014/main" id="{45636F96-D0D2-4269-81EA-C2A7D4F33CC0}"/>
              </a:ext>
            </a:extLst>
          </p:cNvPr>
          <p:cNvSpPr txBox="1"/>
          <p:nvPr/>
        </p:nvSpPr>
        <p:spPr>
          <a:xfrm flipH="1">
            <a:off x="1608987" y="4112736"/>
            <a:ext cx="5926025" cy="26161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lvl="1" indent="0">
              <a:spcBef>
                <a:spcPts val="360"/>
              </a:spcBef>
              <a:buSzPts val="1800"/>
              <a:buNone/>
            </a:pPr>
            <a:r>
              <a:rPr lang="en-US" b="1" dirty="0">
                <a:latin typeface="Courier New"/>
                <a:ea typeface="Courier New"/>
                <a:cs typeface="Courier New"/>
                <a:sym typeface="Courier New"/>
              </a:rPr>
              <a:t>private</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a:t>
            </a:r>
            <a:endParaRPr lang="en-US" dirty="0"/>
          </a:p>
          <a:p>
            <a:pPr marL="514350" lvl="1" indent="0">
              <a:spcBef>
                <a:spcPts val="360"/>
              </a:spcBef>
              <a:buSzPts val="1800"/>
              <a:buNone/>
            </a:pPr>
            <a:r>
              <a:rPr lang="en-US" dirty="0">
                <a:latin typeface="Courier New"/>
                <a:ea typeface="Courier New"/>
                <a:cs typeface="Courier New"/>
                <a:sym typeface="Courier New"/>
              </a:rPr>
              <a:t>// getter</a:t>
            </a:r>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getSomeVar</a:t>
            </a:r>
            <a:r>
              <a:rPr lang="en-US" dirty="0">
                <a:latin typeface="Courier New"/>
                <a:ea typeface="Courier New"/>
                <a:cs typeface="Courier New"/>
                <a:sym typeface="Courier New"/>
              </a:rPr>
              <a:t>() { </a:t>
            </a:r>
          </a:p>
          <a:p>
            <a:pPr marL="514350" lvl="1" indent="0">
              <a:spcBef>
                <a:spcPts val="360"/>
              </a:spcBef>
              <a:buSzPts val="1800"/>
              <a:buNone/>
            </a:pPr>
            <a:r>
              <a:rPr lang="en-US" dirty="0">
                <a:latin typeface="Courier New"/>
                <a:ea typeface="Courier New"/>
                <a:cs typeface="Courier New"/>
                <a:sym typeface="Courier New"/>
              </a:rPr>
              <a:t>	</a:t>
            </a:r>
            <a:r>
              <a:rPr lang="en-US" b="1" dirty="0">
                <a:latin typeface="Courier New"/>
                <a:ea typeface="Courier New"/>
                <a:cs typeface="Courier New"/>
                <a:sym typeface="Courier New"/>
              </a:rPr>
              <a:t>return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cs typeface="Courier New"/>
                <a:sym typeface="Courier New"/>
              </a:rPr>
              <a:t>// setter</a:t>
            </a:r>
            <a:endParaRPr lang="en-US" dirty="0"/>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setSomeVar</a:t>
            </a:r>
            <a:r>
              <a:rPr lang="en-US" dirty="0">
                <a:latin typeface="Courier New"/>
                <a:ea typeface="Courier New"/>
                <a:cs typeface="Courier New"/>
                <a:sym typeface="Courier New"/>
              </a:rPr>
              <a:t>(</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b="1" dirty="0" err="1">
                <a:latin typeface="Courier New"/>
                <a:ea typeface="Courier New"/>
                <a:cs typeface="Courier New"/>
                <a:sym typeface="Courier New"/>
              </a:rPr>
              <a:t>this</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ea typeface="Courier New"/>
                <a:cs typeface="Courier New"/>
                <a:sym typeface="Courier New"/>
              </a:rPr>
              <a:t>}</a:t>
            </a:r>
            <a:endParaRPr lang="en-US" dirty="0"/>
          </a:p>
        </p:txBody>
      </p:sp>
    </p:spTree>
    <p:extLst>
      <p:ext uri="{BB962C8B-B14F-4D97-AF65-F5344CB8AC3E}">
        <p14:creationId xmlns:p14="http://schemas.microsoft.com/office/powerpoint/2010/main" val="6344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47</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2472247" cy="4525963"/>
          </a:xfrm>
        </p:spPr>
        <p:txBody>
          <a:bodyPr>
            <a:normAutofit/>
          </a:bodyPr>
          <a:lstStyle/>
          <a:p>
            <a:r>
              <a:rPr lang="en-US" dirty="0"/>
              <a:t>Bad:</a:t>
            </a:r>
          </a:p>
          <a:p>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3247" y="1478041"/>
            <a:ext cx="2472247"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Good:</a:t>
            </a:r>
          </a:p>
          <a:p>
            <a:endParaRPr lang="en-US" dirty="0"/>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7206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Considerations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Advantages:</a:t>
            </a:r>
          </a:p>
          <a:p>
            <a:pPr lvl="1"/>
            <a:r>
              <a:rPr lang="en-US" dirty="0"/>
              <a:t>Improves readability and organization when problem solving</a:t>
            </a:r>
          </a:p>
          <a:p>
            <a:pPr lvl="1"/>
            <a:r>
              <a:rPr lang="en-US" dirty="0"/>
              <a:t>Pseudocode acts as a bridge between program and algorithm.</a:t>
            </a:r>
          </a:p>
          <a:p>
            <a:pPr lvl="1"/>
            <a:r>
              <a:rPr lang="en-US" dirty="0"/>
              <a:t>Creates easier to understand document for individual developers and groups</a:t>
            </a:r>
          </a:p>
          <a:p>
            <a:pPr lvl="1"/>
            <a:r>
              <a:rPr lang="en-US" dirty="0"/>
              <a:t>Focus on explanation of code allows for easier construction of actual code.</a:t>
            </a:r>
          </a:p>
          <a:p>
            <a:r>
              <a:rPr lang="en-US" dirty="0"/>
              <a:t>Disadvantages:</a:t>
            </a:r>
          </a:p>
          <a:p>
            <a:pPr lvl="1"/>
            <a:r>
              <a:rPr lang="en-US" dirty="0"/>
              <a:t>There are no well-defined formats/standards when writing pseudocode</a:t>
            </a:r>
          </a:p>
          <a:p>
            <a:pPr lvl="1"/>
            <a:r>
              <a:rPr lang="en-US" dirty="0"/>
              <a:t>Use of pseudocode requires additional maintenance of documentation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30448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1706371"/>
          </a:xfrm>
        </p:spPr>
        <p:txBody>
          <a:bodyPr>
            <a:normAutofit/>
          </a:bodyPr>
          <a:lstStyle/>
          <a:p>
            <a:r>
              <a:rPr lang="en-US" dirty="0"/>
              <a:t>Create an Algorithm that will print all even numbers between a minimum and maximum value provided.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Google Shape;219;p16">
            <a:extLst>
              <a:ext uri="{FF2B5EF4-FFF2-40B4-BE49-F238E27FC236}">
                <a16:creationId xmlns:a16="http://schemas.microsoft.com/office/drawing/2014/main" id="{C50BF40B-1100-4A7C-B868-D9741C7077C7}"/>
              </a:ext>
            </a:extLst>
          </p:cNvPr>
          <p:cNvSpPr txBox="1">
            <a:spLocks/>
          </p:cNvSpPr>
          <p:nvPr/>
        </p:nvSpPr>
        <p:spPr>
          <a:xfrm>
            <a:off x="2256639" y="3187817"/>
            <a:ext cx="4630722" cy="241057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min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max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index to min</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while index is less than or equal to max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index is evenly divisible by two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index</a:t>
            </a:r>
          </a:p>
        </p:txBody>
      </p:sp>
    </p:spTree>
    <p:extLst>
      <p:ext uri="{BB962C8B-B14F-4D97-AF65-F5344CB8AC3E}">
        <p14:creationId xmlns:p14="http://schemas.microsoft.com/office/powerpoint/2010/main" val="42730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display the first, and last letter of every word within an array of String objects.</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Google Shape;219;p16">
            <a:extLst>
              <a:ext uri="{FF2B5EF4-FFF2-40B4-BE49-F238E27FC236}">
                <a16:creationId xmlns:a16="http://schemas.microsoft.com/office/drawing/2014/main" id="{53DBD4EA-AB06-4551-806A-28A4DA3ADD54}"/>
              </a:ext>
            </a:extLst>
          </p:cNvPr>
          <p:cNvSpPr txBox="1">
            <a:spLocks/>
          </p:cNvSpPr>
          <p:nvPr/>
        </p:nvSpPr>
        <p:spPr>
          <a:xfrm>
            <a:off x="1661020" y="3263317"/>
            <a:ext cx="5821960" cy="124995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strings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for each string in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one minus index length</a:t>
            </a:r>
          </a:p>
        </p:txBody>
      </p:sp>
    </p:spTree>
    <p:extLst>
      <p:ext uri="{BB962C8B-B14F-4D97-AF65-F5344CB8AC3E}">
        <p14:creationId xmlns:p14="http://schemas.microsoft.com/office/powerpoint/2010/main" val="26951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swap the position of the first and last item within an array.</a:t>
            </a:r>
          </a:p>
          <a:p>
            <a:r>
              <a:rPr lang="en-US" dirty="0"/>
              <a:t>Alter the algorithm to take two index positions and swap the values at those locations instead of the first and last.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166501155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9ED912-2EB6-4DBA-A807-5D52989B0D3D}">
  <ds:schemaRefs>
    <ds:schemaRef ds:uri="http://schemas.microsoft.com/sharepoint/v3/contenttype/forms"/>
  </ds:schemaRefs>
</ds:datastoreItem>
</file>

<file path=customXml/itemProps2.xml><?xml version="1.0" encoding="utf-8"?>
<ds:datastoreItem xmlns:ds="http://schemas.openxmlformats.org/officeDocument/2006/customXml" ds:itemID="{0B41A156-8909-4377-B429-BE0D1D79517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D9A9E87-F79B-4B96-914F-A432FAEFA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832</TotalTime>
  <Words>3660</Words>
  <Application>Microsoft Office PowerPoint</Application>
  <PresentationFormat>On-screen Show (4:3)</PresentationFormat>
  <Paragraphs>499</Paragraphs>
  <Slides>48</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Courier New</vt:lpstr>
      <vt:lpstr>Segoe Print</vt:lpstr>
      <vt:lpstr>Revature</vt:lpstr>
      <vt:lpstr>2_Custom Design</vt:lpstr>
      <vt:lpstr>Encapsulation, Algorithms and Complexity</vt:lpstr>
      <vt:lpstr>Algorithms</vt:lpstr>
      <vt:lpstr>Pseudocode</vt:lpstr>
      <vt:lpstr>Pseudocode – How to…</vt:lpstr>
      <vt:lpstr>Pseudocode - Examples</vt:lpstr>
      <vt:lpstr>Pseudocode - Considerations</vt:lpstr>
      <vt:lpstr>Simple Algorithms</vt:lpstr>
      <vt:lpstr>Simple Algorithms (cont…)</vt:lpstr>
      <vt:lpstr>Simple Algorithms (cont…)</vt:lpstr>
      <vt:lpstr>Swapping Elements - Psuedocode</vt:lpstr>
      <vt:lpstr>Common Algorithms – Linear Search</vt:lpstr>
      <vt:lpstr>Linear Search</vt:lpstr>
      <vt:lpstr>Common Algorithms – Binary Search</vt:lpstr>
      <vt:lpstr>Binary Search</vt:lpstr>
      <vt:lpstr>PowerPoint Presentation</vt:lpstr>
      <vt:lpstr>Common Algorithms – Bubble Sort</vt:lpstr>
      <vt:lpstr>Bubble Sort</vt:lpstr>
      <vt:lpstr>Common Algorithms – Selection Sort</vt:lpstr>
      <vt:lpstr>Selection Sort</vt:lpstr>
      <vt:lpstr>What is Recursion?</vt:lpstr>
      <vt:lpstr>Simple Recursion – Peano Addition</vt:lpstr>
      <vt:lpstr>Recursion - Fibonacci Sequence</vt:lpstr>
      <vt:lpstr>Fib(5)</vt:lpstr>
      <vt:lpstr>Common Algorithms – Merge Sort</vt:lpstr>
      <vt:lpstr>Merge Sort</vt:lpstr>
      <vt:lpstr>Common Algorithms – Quick Sort</vt:lpstr>
      <vt:lpstr>Quick Sort</vt:lpstr>
      <vt:lpstr>Practice Makes Perfect</vt:lpstr>
      <vt:lpstr>Algorithms can be Complex…</vt:lpstr>
      <vt:lpstr>Big O Notation</vt:lpstr>
      <vt:lpstr>Memory Structure</vt:lpstr>
      <vt:lpstr>Reference Variables…</vt:lpstr>
      <vt:lpstr>Let’s take the following program</vt:lpstr>
      <vt:lpstr>Class vs. Object vs. Reference</vt:lpstr>
      <vt:lpstr>The Object Class</vt:lpstr>
      <vt:lpstr>Object Class Methods</vt:lpstr>
      <vt:lpstr>Wrapper Classes</vt:lpstr>
      <vt:lpstr>Autoboxing</vt:lpstr>
      <vt:lpstr>Unboxing</vt:lpstr>
      <vt:lpstr>4 Pillars of Object-Oriented Programming</vt:lpstr>
      <vt:lpstr>Encapsulation</vt:lpstr>
      <vt:lpstr>Access Modifiers</vt:lpstr>
      <vt:lpstr>Accessing Class Members </vt:lpstr>
      <vt:lpstr>Accessing Class Members </vt:lpstr>
      <vt:lpstr>Accessing Class Members </vt:lpstr>
      <vt:lpstr>Accessing Class Members </vt:lpstr>
      <vt:lpstr>Accessor and Mutator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Bach Tran</cp:lastModifiedBy>
  <cp:revision>72</cp:revision>
  <dcterms:created xsi:type="dcterms:W3CDTF">2021-05-10T12:23:39Z</dcterms:created>
  <dcterms:modified xsi:type="dcterms:W3CDTF">2021-07-19T21:16:23Z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