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0E05-AA6C-45BB-AFB2-9F7568DB9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06B23-8C9F-43A3-ADC5-F07BD7F21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5B8DFE-7BBD-4DD3-B958-43B1047A8BEF}"/>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5" name="Footer Placeholder 4">
            <a:extLst>
              <a:ext uri="{FF2B5EF4-FFF2-40B4-BE49-F238E27FC236}">
                <a16:creationId xmlns:a16="http://schemas.microsoft.com/office/drawing/2014/main" id="{BCF52890-9606-4AEE-B232-06E2D42F3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9BEE7-400F-43EB-8313-B88017CAAC1D}"/>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239555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74AA-30E9-4DE2-BDD2-668D26739F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A088D-1A25-478A-B6E9-DEBE6C3AF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37D7C-C635-4E3A-8565-094569097A01}"/>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5" name="Footer Placeholder 4">
            <a:extLst>
              <a:ext uri="{FF2B5EF4-FFF2-40B4-BE49-F238E27FC236}">
                <a16:creationId xmlns:a16="http://schemas.microsoft.com/office/drawing/2014/main" id="{89617FBD-7A90-460A-B681-2ED1F36EC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97838-213E-478F-BBE4-533D9ED5F485}"/>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65816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66B00-A53D-48E9-80DD-0CB880B3B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24F05-CD90-4C8F-B35E-BB5D49AECB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82735-FAD6-467D-A324-E2C25910A30A}"/>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5" name="Footer Placeholder 4">
            <a:extLst>
              <a:ext uri="{FF2B5EF4-FFF2-40B4-BE49-F238E27FC236}">
                <a16:creationId xmlns:a16="http://schemas.microsoft.com/office/drawing/2014/main" id="{7D0DF6A1-3439-4284-AF1E-47C8AB338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10C1E-7839-4385-89C3-EB81D34D2FF5}"/>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313968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FB40-D6F8-4F73-A378-4A359BAF8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F8B38-A621-407F-87E2-D7C025171A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2C89C-0947-4E86-BA53-406C664D2129}"/>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5" name="Footer Placeholder 4">
            <a:extLst>
              <a:ext uri="{FF2B5EF4-FFF2-40B4-BE49-F238E27FC236}">
                <a16:creationId xmlns:a16="http://schemas.microsoft.com/office/drawing/2014/main" id="{5028D22A-B74A-44CD-B8E7-C4D1C85F2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716A4-3A19-4B36-8967-153E1CD4D9DF}"/>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6041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55D4-341A-42F1-8A9D-365BADBA4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C5EE3C-6384-40D2-8018-9B28BCB4EE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33146-63B5-4F54-AE80-7CD1E3801681}"/>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5" name="Footer Placeholder 4">
            <a:extLst>
              <a:ext uri="{FF2B5EF4-FFF2-40B4-BE49-F238E27FC236}">
                <a16:creationId xmlns:a16="http://schemas.microsoft.com/office/drawing/2014/main" id="{AEAE2F77-C21A-4AD3-8BBD-76A77B815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2EB24-33EF-44CF-B86F-3906F143BDBD}"/>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283615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3A83-8224-4EAB-9165-E7C252B77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752D5-A11C-4ED2-9508-67261A3E6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71E41-B500-42BC-A06D-C26DD52EB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7686B0-80D0-46D6-BEAF-3F92DB4D9F65}"/>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6" name="Footer Placeholder 5">
            <a:extLst>
              <a:ext uri="{FF2B5EF4-FFF2-40B4-BE49-F238E27FC236}">
                <a16:creationId xmlns:a16="http://schemas.microsoft.com/office/drawing/2014/main" id="{AEA9E0CB-DCCE-4204-88A8-D2A141122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B9BF-E280-4557-BF02-D0D463153223}"/>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364742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BB5B-91F4-4898-BCAF-D24D216D80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B1237-E18B-48DC-BCCF-685C11AB0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63AB2-03F5-4C3B-A6FD-538E1C4BF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3B881C-D2DD-4208-858A-12116B23C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696C6-1C23-4F36-BE30-94F16B0B20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57DC3-4EA2-46F7-B111-42168CF41FA5}"/>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8" name="Footer Placeholder 7">
            <a:extLst>
              <a:ext uri="{FF2B5EF4-FFF2-40B4-BE49-F238E27FC236}">
                <a16:creationId xmlns:a16="http://schemas.microsoft.com/office/drawing/2014/main" id="{A368E034-A1AF-4147-8941-E46104ACE4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A318F-EB4E-4723-BBB6-2D0A60EEC7E7}"/>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8161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4D62-2CD0-482F-9AA9-6F20BB369A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CEEAE0-0253-482D-AF16-5C2CC1D498C0}"/>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4" name="Footer Placeholder 3">
            <a:extLst>
              <a:ext uri="{FF2B5EF4-FFF2-40B4-BE49-F238E27FC236}">
                <a16:creationId xmlns:a16="http://schemas.microsoft.com/office/drawing/2014/main" id="{10F221A3-95D5-409D-AF1B-85C5DAE16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C5C7A5-0810-4959-8D4B-972B438FA1A9}"/>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152804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260EE-C3FD-4D63-8D45-4F5F657620EB}"/>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3" name="Footer Placeholder 2">
            <a:extLst>
              <a:ext uri="{FF2B5EF4-FFF2-40B4-BE49-F238E27FC236}">
                <a16:creationId xmlns:a16="http://schemas.microsoft.com/office/drawing/2014/main" id="{AD9E2728-0323-4BD1-86D2-C785C8DB8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AEEFF-12DF-4FB9-AE70-D5CEEF350118}"/>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176080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5E23-68AF-4C0D-9795-70B3541B4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F7238-08AE-4CC5-B349-525DE06E2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3DB4A-A1F2-4A90-9820-FDF358E8F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11602-6917-48D7-833C-34233F521A29}"/>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6" name="Footer Placeholder 5">
            <a:extLst>
              <a:ext uri="{FF2B5EF4-FFF2-40B4-BE49-F238E27FC236}">
                <a16:creationId xmlns:a16="http://schemas.microsoft.com/office/drawing/2014/main" id="{267F2FE6-FC8C-43C9-B493-ADB7AD1F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7E2FF-38C2-4FCD-B895-FCC2F763AFD3}"/>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410569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01E9-C0AB-4910-B7BB-67AEC5AE2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B3F0F8-749B-45F1-BB27-D73D43C0F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8CF981-1E0A-439A-9329-B5587CF07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1BB48-007B-411E-BCE5-B3E3D753EC54}"/>
              </a:ext>
            </a:extLst>
          </p:cNvPr>
          <p:cNvSpPr>
            <a:spLocks noGrp="1"/>
          </p:cNvSpPr>
          <p:nvPr>
            <p:ph type="dt" sz="half" idx="10"/>
          </p:nvPr>
        </p:nvSpPr>
        <p:spPr/>
        <p:txBody>
          <a:bodyPr/>
          <a:lstStyle/>
          <a:p>
            <a:fld id="{0FF3C70C-06E9-439F-A736-49D2AC044FD7}" type="datetimeFigureOut">
              <a:rPr lang="en-US" smtClean="0"/>
              <a:t>7/26/2021</a:t>
            </a:fld>
            <a:endParaRPr lang="en-US"/>
          </a:p>
        </p:txBody>
      </p:sp>
      <p:sp>
        <p:nvSpPr>
          <p:cNvPr id="6" name="Footer Placeholder 5">
            <a:extLst>
              <a:ext uri="{FF2B5EF4-FFF2-40B4-BE49-F238E27FC236}">
                <a16:creationId xmlns:a16="http://schemas.microsoft.com/office/drawing/2014/main" id="{38258FBB-4ABA-4C51-A5D5-9C4A83CE3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ACE37-C60B-4425-923F-2A0FFCAF0748}"/>
              </a:ext>
            </a:extLst>
          </p:cNvPr>
          <p:cNvSpPr>
            <a:spLocks noGrp="1"/>
          </p:cNvSpPr>
          <p:nvPr>
            <p:ph type="sldNum" sz="quarter" idx="12"/>
          </p:nvPr>
        </p:nvSpPr>
        <p:spPr/>
        <p:txBody>
          <a:bodyPr/>
          <a:lstStyle/>
          <a:p>
            <a:fld id="{A01D8514-F2C5-40B7-9CDB-290423E2156E}" type="slidenum">
              <a:rPr lang="en-US" smtClean="0"/>
              <a:t>‹#›</a:t>
            </a:fld>
            <a:endParaRPr lang="en-US"/>
          </a:p>
        </p:txBody>
      </p:sp>
    </p:spTree>
    <p:extLst>
      <p:ext uri="{BB962C8B-B14F-4D97-AF65-F5344CB8AC3E}">
        <p14:creationId xmlns:p14="http://schemas.microsoft.com/office/powerpoint/2010/main" val="107265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3F6FB-A049-48A1-822F-114D1412D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DCD5E-209E-4FF9-BF49-F523332A7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1AAF-3034-4940-9C2B-CBCC423BE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3C70C-06E9-439F-A736-49D2AC044FD7}" type="datetimeFigureOut">
              <a:rPr lang="en-US" smtClean="0"/>
              <a:t>7/26/2021</a:t>
            </a:fld>
            <a:endParaRPr lang="en-US"/>
          </a:p>
        </p:txBody>
      </p:sp>
      <p:sp>
        <p:nvSpPr>
          <p:cNvPr id="5" name="Footer Placeholder 4">
            <a:extLst>
              <a:ext uri="{FF2B5EF4-FFF2-40B4-BE49-F238E27FC236}">
                <a16:creationId xmlns:a16="http://schemas.microsoft.com/office/drawing/2014/main" id="{FAFEF9F9-055C-4523-A0B4-3D82446DB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137D0C-3234-4658-9DDA-45DEA52E8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D8514-F2C5-40B7-9CDB-290423E2156E}" type="slidenum">
              <a:rPr lang="en-US" smtClean="0"/>
              <a:t>‹#›</a:t>
            </a:fld>
            <a:endParaRPr lang="en-US"/>
          </a:p>
        </p:txBody>
      </p:sp>
    </p:spTree>
    <p:extLst>
      <p:ext uri="{BB962C8B-B14F-4D97-AF65-F5344CB8AC3E}">
        <p14:creationId xmlns:p14="http://schemas.microsoft.com/office/powerpoint/2010/main" val="120323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C745-C98E-4CD4-9685-516B3284CF39}"/>
              </a:ext>
            </a:extLst>
          </p:cNvPr>
          <p:cNvSpPr>
            <a:spLocks noGrp="1"/>
          </p:cNvSpPr>
          <p:nvPr>
            <p:ph type="ctrTitle"/>
          </p:nvPr>
        </p:nvSpPr>
        <p:spPr/>
        <p:txBody>
          <a:bodyPr/>
          <a:lstStyle/>
          <a:p>
            <a:r>
              <a:rPr lang="en-US" dirty="0"/>
              <a:t>Multithreading</a:t>
            </a:r>
          </a:p>
        </p:txBody>
      </p:sp>
    </p:spTree>
    <p:extLst>
      <p:ext uri="{BB962C8B-B14F-4D97-AF65-F5344CB8AC3E}">
        <p14:creationId xmlns:p14="http://schemas.microsoft.com/office/powerpoint/2010/main" val="54463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F5D4-657F-4E71-AD33-C1A1FBED0F4B}"/>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625DBBF0-69BC-48A9-A7E4-E11DEAE366BE}"/>
              </a:ext>
            </a:extLst>
          </p:cNvPr>
          <p:cNvSpPr>
            <a:spLocks noGrp="1"/>
          </p:cNvSpPr>
          <p:nvPr>
            <p:ph idx="1"/>
          </p:nvPr>
        </p:nvSpPr>
        <p:spPr/>
        <p:txBody>
          <a:bodyPr/>
          <a:lstStyle/>
          <a:p>
            <a:r>
              <a:rPr lang="en-US" dirty="0"/>
              <a:t>Definition: A single sequential flow of execution</a:t>
            </a:r>
          </a:p>
          <a:p>
            <a:pPr lvl="1"/>
            <a:r>
              <a:rPr lang="en-US" dirty="0"/>
              <a:t>If we have a multi-threaded application, we essentially have multiple sequential flows of execution</a:t>
            </a:r>
          </a:p>
          <a:p>
            <a:pPr lvl="1"/>
            <a:r>
              <a:rPr lang="en-US" dirty="0"/>
              <a:t>This means we can run multiple instructions “simultaneously”</a:t>
            </a:r>
          </a:p>
          <a:p>
            <a:pPr lvl="1"/>
            <a:r>
              <a:rPr lang="en-US" dirty="0"/>
              <a:t>In a multi-threaded application, we have multiple “readers”</a:t>
            </a:r>
          </a:p>
          <a:p>
            <a:pPr lvl="1"/>
            <a:r>
              <a:rPr lang="en-US" dirty="0"/>
              <a:t>Every single thread still just executes one instruction (one line) after another.</a:t>
            </a:r>
          </a:p>
        </p:txBody>
      </p:sp>
    </p:spTree>
    <p:extLst>
      <p:ext uri="{BB962C8B-B14F-4D97-AF65-F5344CB8AC3E}">
        <p14:creationId xmlns:p14="http://schemas.microsoft.com/office/powerpoint/2010/main" val="97204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B4E9-12D8-4752-A67C-425A553B0EAC}"/>
              </a:ext>
            </a:extLst>
          </p:cNvPr>
          <p:cNvSpPr>
            <a:spLocks noGrp="1"/>
          </p:cNvSpPr>
          <p:nvPr>
            <p:ph type="title"/>
          </p:nvPr>
        </p:nvSpPr>
        <p:spPr/>
        <p:txBody>
          <a:bodyPr/>
          <a:lstStyle/>
          <a:p>
            <a:r>
              <a:rPr lang="en-US" dirty="0"/>
              <a:t>Concurrency v. Parallelism</a:t>
            </a:r>
          </a:p>
        </p:txBody>
      </p:sp>
      <p:sp>
        <p:nvSpPr>
          <p:cNvPr id="3" name="Content Placeholder 2">
            <a:extLst>
              <a:ext uri="{FF2B5EF4-FFF2-40B4-BE49-F238E27FC236}">
                <a16:creationId xmlns:a16="http://schemas.microsoft.com/office/drawing/2014/main" id="{81864A6E-59B5-46EA-9DFD-C0389C1F9BAE}"/>
              </a:ext>
            </a:extLst>
          </p:cNvPr>
          <p:cNvSpPr>
            <a:spLocks noGrp="1"/>
          </p:cNvSpPr>
          <p:nvPr>
            <p:ph idx="1"/>
          </p:nvPr>
        </p:nvSpPr>
        <p:spPr/>
        <p:txBody>
          <a:bodyPr>
            <a:normAutofit fontScale="92500" lnSpcReduction="10000"/>
          </a:bodyPr>
          <a:lstStyle/>
          <a:p>
            <a:r>
              <a:rPr lang="en-US" dirty="0"/>
              <a:t>Concurrency: Two or more tasks can be done in overlapping time periods</a:t>
            </a:r>
          </a:p>
          <a:p>
            <a:pPr lvl="1"/>
            <a:r>
              <a:rPr lang="en-US" dirty="0"/>
              <a:t>Without parallelism: similar to a person who is multitasking. They’re not actually doing two things at the same time, they’re just switching between different tasks</a:t>
            </a:r>
          </a:p>
          <a:p>
            <a:pPr lvl="1"/>
            <a:r>
              <a:rPr lang="en-US" dirty="0"/>
              <a:t>Thread Scheduler: This is a component of the operating system that gives processing time to each thread, giving the illusion </a:t>
            </a:r>
          </a:p>
          <a:p>
            <a:r>
              <a:rPr lang="en-US" dirty="0"/>
              <a:t>Parallelism: Things are really happening at the same time</a:t>
            </a:r>
          </a:p>
          <a:p>
            <a:pPr lvl="1"/>
            <a:r>
              <a:rPr lang="en-US" dirty="0"/>
              <a:t>This can happen if our CPU has multiple cores</a:t>
            </a:r>
          </a:p>
          <a:p>
            <a:pPr lvl="1"/>
            <a:r>
              <a:rPr lang="en-US" dirty="0"/>
              <a:t>So, if we have, for example, 4 cores, we can actually process 4 threads at the same time.</a:t>
            </a:r>
          </a:p>
          <a:p>
            <a:pPr lvl="1"/>
            <a:r>
              <a:rPr lang="en-US" dirty="0"/>
              <a:t>IF we have 4 cores and 60 threads, we can still only process 4 threads at the same time, but our thread scheduler will try its best to give each thread an even amount of processing time</a:t>
            </a:r>
          </a:p>
          <a:p>
            <a:pPr lvl="2"/>
            <a:r>
              <a:rPr lang="en-US" dirty="0"/>
              <a:t>This gives the illusion that everything is happening at the same time</a:t>
            </a:r>
          </a:p>
        </p:txBody>
      </p:sp>
    </p:spTree>
    <p:extLst>
      <p:ext uri="{BB962C8B-B14F-4D97-AF65-F5344CB8AC3E}">
        <p14:creationId xmlns:p14="http://schemas.microsoft.com/office/powerpoint/2010/main" val="246935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51DD70-CD41-496A-AC5D-A85BDD3D0226}"/>
              </a:ext>
            </a:extLst>
          </p:cNvPr>
          <p:cNvSpPr/>
          <p:nvPr/>
        </p:nvSpPr>
        <p:spPr>
          <a:xfrm>
            <a:off x="2298583" y="3602736"/>
            <a:ext cx="6333689"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2</a:t>
            </a:r>
          </a:p>
        </p:txBody>
      </p:sp>
      <p:sp>
        <p:nvSpPr>
          <p:cNvPr id="13" name="Rectangle 12">
            <a:extLst>
              <a:ext uri="{FF2B5EF4-FFF2-40B4-BE49-F238E27FC236}">
                <a16:creationId xmlns:a16="http://schemas.microsoft.com/office/drawing/2014/main" id="{9BA64571-CED5-4229-A939-308F92D33A57}"/>
              </a:ext>
            </a:extLst>
          </p:cNvPr>
          <p:cNvSpPr/>
          <p:nvPr/>
        </p:nvSpPr>
        <p:spPr>
          <a:xfrm>
            <a:off x="1645920" y="1652016"/>
            <a:ext cx="7548414" cy="85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1 (Main Thread)</a:t>
            </a:r>
          </a:p>
        </p:txBody>
      </p:sp>
      <p:sp>
        <p:nvSpPr>
          <p:cNvPr id="8" name="TextBox 7">
            <a:extLst>
              <a:ext uri="{FF2B5EF4-FFF2-40B4-BE49-F238E27FC236}">
                <a16:creationId xmlns:a16="http://schemas.microsoft.com/office/drawing/2014/main" id="{5DE9AACD-6419-4732-9F4B-13318958CBC3}"/>
              </a:ext>
            </a:extLst>
          </p:cNvPr>
          <p:cNvSpPr txBox="1"/>
          <p:nvPr/>
        </p:nvSpPr>
        <p:spPr>
          <a:xfrm>
            <a:off x="536448" y="304800"/>
            <a:ext cx="5388864" cy="369332"/>
          </a:xfrm>
          <a:prstGeom prst="rect">
            <a:avLst/>
          </a:prstGeom>
          <a:noFill/>
        </p:spPr>
        <p:txBody>
          <a:bodyPr wrap="square" rtlCol="0">
            <a:spAutoFit/>
          </a:bodyPr>
          <a:lstStyle/>
          <a:p>
            <a:r>
              <a:rPr lang="en-US" dirty="0"/>
              <a:t>2 threads, 1 core</a:t>
            </a:r>
          </a:p>
        </p:txBody>
      </p:sp>
      <p:sp>
        <p:nvSpPr>
          <p:cNvPr id="11" name="Rectangle 10">
            <a:extLst>
              <a:ext uri="{FF2B5EF4-FFF2-40B4-BE49-F238E27FC236}">
                <a16:creationId xmlns:a16="http://schemas.microsoft.com/office/drawing/2014/main" id="{70A92A00-814B-4083-83F6-24D7C5BF119D}"/>
              </a:ext>
            </a:extLst>
          </p:cNvPr>
          <p:cNvSpPr/>
          <p:nvPr/>
        </p:nvSpPr>
        <p:spPr>
          <a:xfrm>
            <a:off x="4228051" y="1652016"/>
            <a:ext cx="1166070" cy="853440"/>
          </a:xfrm>
          <a:prstGeom prst="rect">
            <a:avLst/>
          </a:prstGeom>
          <a:solidFill>
            <a:srgbClr val="ED7D31">
              <a:alpha val="50196"/>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2936C9-2DAB-4BF8-B12E-8DCB8C4FCF82}"/>
              </a:ext>
            </a:extLst>
          </p:cNvPr>
          <p:cNvSpPr/>
          <p:nvPr/>
        </p:nvSpPr>
        <p:spPr>
          <a:xfrm>
            <a:off x="5394120" y="3602736"/>
            <a:ext cx="1518407" cy="853440"/>
          </a:xfrm>
          <a:prstGeom prst="rect">
            <a:avLst/>
          </a:prstGeom>
          <a:solidFill>
            <a:srgbClr val="A5A5A5">
              <a:alpha val="50196"/>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27AA4-A9F3-47F1-9ACB-B41E1CDE5AF7}"/>
              </a:ext>
            </a:extLst>
          </p:cNvPr>
          <p:cNvSpPr/>
          <p:nvPr/>
        </p:nvSpPr>
        <p:spPr>
          <a:xfrm>
            <a:off x="1645919" y="1652016"/>
            <a:ext cx="1640495" cy="853440"/>
          </a:xfrm>
          <a:prstGeom prst="rect">
            <a:avLst/>
          </a:prstGeom>
          <a:solidFill>
            <a:srgbClr val="ED7D31">
              <a:alpha val="50196"/>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50F0AD-F65C-48F6-BE7D-4B8DEF72E661}"/>
              </a:ext>
            </a:extLst>
          </p:cNvPr>
          <p:cNvSpPr/>
          <p:nvPr/>
        </p:nvSpPr>
        <p:spPr>
          <a:xfrm>
            <a:off x="3286414" y="3602736"/>
            <a:ext cx="941637" cy="853440"/>
          </a:xfrm>
          <a:prstGeom prst="rect">
            <a:avLst/>
          </a:prstGeom>
          <a:solidFill>
            <a:srgbClr val="A5A5A5">
              <a:alpha val="50196"/>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18BE092B-D66D-4317-AECD-B35390B0D592}"/>
              </a:ext>
            </a:extLst>
          </p:cNvPr>
          <p:cNvCxnSpPr/>
          <p:nvPr/>
        </p:nvCxnSpPr>
        <p:spPr>
          <a:xfrm>
            <a:off x="805343" y="5561901"/>
            <a:ext cx="87748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D0C55A3-57D9-44E9-88E4-89B03C66E574}"/>
              </a:ext>
            </a:extLst>
          </p:cNvPr>
          <p:cNvSpPr txBox="1"/>
          <p:nvPr/>
        </p:nvSpPr>
        <p:spPr>
          <a:xfrm>
            <a:off x="4811086" y="5150732"/>
            <a:ext cx="3967993" cy="369332"/>
          </a:xfrm>
          <a:prstGeom prst="rect">
            <a:avLst/>
          </a:prstGeom>
          <a:noFill/>
        </p:spPr>
        <p:txBody>
          <a:bodyPr wrap="square" rtlCol="0">
            <a:spAutoFit/>
          </a:bodyPr>
          <a:lstStyle/>
          <a:p>
            <a:r>
              <a:rPr lang="en-US" dirty="0"/>
              <a:t>Time</a:t>
            </a:r>
          </a:p>
        </p:txBody>
      </p:sp>
    </p:spTree>
    <p:extLst>
      <p:ext uri="{BB962C8B-B14F-4D97-AF65-F5344CB8AC3E}">
        <p14:creationId xmlns:p14="http://schemas.microsoft.com/office/powerpoint/2010/main" val="69039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699-FB9E-432B-AD0C-8138B149B299}"/>
              </a:ext>
            </a:extLst>
          </p:cNvPr>
          <p:cNvSpPr>
            <a:spLocks noGrp="1"/>
          </p:cNvSpPr>
          <p:nvPr>
            <p:ph type="title"/>
          </p:nvPr>
        </p:nvSpPr>
        <p:spPr>
          <a:xfrm>
            <a:off x="435864" y="231838"/>
            <a:ext cx="10515600" cy="1325563"/>
          </a:xfrm>
        </p:spPr>
        <p:txBody>
          <a:bodyPr/>
          <a:lstStyle/>
          <a:p>
            <a:r>
              <a:rPr lang="en-US" dirty="0"/>
              <a:t>Thread States</a:t>
            </a:r>
          </a:p>
        </p:txBody>
      </p:sp>
      <p:sp>
        <p:nvSpPr>
          <p:cNvPr id="3" name="Content Placeholder 2">
            <a:extLst>
              <a:ext uri="{FF2B5EF4-FFF2-40B4-BE49-F238E27FC236}">
                <a16:creationId xmlns:a16="http://schemas.microsoft.com/office/drawing/2014/main" id="{DF104FCB-C9DB-4889-8A51-FB050B98548E}"/>
              </a:ext>
            </a:extLst>
          </p:cNvPr>
          <p:cNvSpPr>
            <a:spLocks noGrp="1"/>
          </p:cNvSpPr>
          <p:nvPr>
            <p:ph idx="1"/>
          </p:nvPr>
        </p:nvSpPr>
        <p:spPr>
          <a:xfrm>
            <a:off x="435864" y="1557401"/>
            <a:ext cx="10515600" cy="4351338"/>
          </a:xfrm>
        </p:spPr>
        <p:txBody>
          <a:bodyPr/>
          <a:lstStyle/>
          <a:p>
            <a:r>
              <a:rPr lang="en-US" dirty="0"/>
              <a:t>This is associated with the Thread class and Thread objects in Java</a:t>
            </a:r>
          </a:p>
          <a:p>
            <a:r>
              <a:rPr lang="en-US" dirty="0"/>
              <a:t>We have 6 different possible thread states:</a:t>
            </a:r>
          </a:p>
          <a:p>
            <a:pPr lvl="1"/>
            <a:r>
              <a:rPr lang="en-US" dirty="0"/>
              <a:t>NEW</a:t>
            </a:r>
          </a:p>
          <a:p>
            <a:pPr lvl="1"/>
            <a:r>
              <a:rPr lang="en-US" dirty="0"/>
              <a:t>RUNNABLE</a:t>
            </a:r>
          </a:p>
          <a:p>
            <a:pPr lvl="1"/>
            <a:r>
              <a:rPr lang="en-US" dirty="0"/>
              <a:t>BLOCKED</a:t>
            </a:r>
          </a:p>
          <a:p>
            <a:pPr lvl="1"/>
            <a:r>
              <a:rPr lang="en-US" dirty="0"/>
              <a:t>WAITING</a:t>
            </a:r>
          </a:p>
          <a:p>
            <a:pPr lvl="1"/>
            <a:r>
              <a:rPr lang="en-US" dirty="0"/>
              <a:t>TIMED WAITING</a:t>
            </a:r>
          </a:p>
          <a:p>
            <a:pPr lvl="1"/>
            <a:r>
              <a:rPr lang="en-US" dirty="0"/>
              <a:t>TERMINATED</a:t>
            </a:r>
          </a:p>
        </p:txBody>
      </p:sp>
      <p:sp>
        <p:nvSpPr>
          <p:cNvPr id="4" name="Rectangle 3">
            <a:extLst>
              <a:ext uri="{FF2B5EF4-FFF2-40B4-BE49-F238E27FC236}">
                <a16:creationId xmlns:a16="http://schemas.microsoft.com/office/drawing/2014/main" id="{5627C22E-E22D-4DC1-B868-739B748E61F5}"/>
              </a:ext>
            </a:extLst>
          </p:cNvPr>
          <p:cNvSpPr/>
          <p:nvPr/>
        </p:nvSpPr>
        <p:spPr>
          <a:xfrm>
            <a:off x="3877056" y="3480816"/>
            <a:ext cx="1950720" cy="92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a:t>
            </a:r>
          </a:p>
        </p:txBody>
      </p:sp>
      <p:sp>
        <p:nvSpPr>
          <p:cNvPr id="7" name="Rectangle 6">
            <a:extLst>
              <a:ext uri="{FF2B5EF4-FFF2-40B4-BE49-F238E27FC236}">
                <a16:creationId xmlns:a16="http://schemas.microsoft.com/office/drawing/2014/main" id="{12266947-E496-488A-BEC3-5795C9AACDA8}"/>
              </a:ext>
            </a:extLst>
          </p:cNvPr>
          <p:cNvSpPr/>
          <p:nvPr/>
        </p:nvSpPr>
        <p:spPr>
          <a:xfrm>
            <a:off x="6438900" y="3480816"/>
            <a:ext cx="1950720" cy="92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RUNNABLE</a:t>
            </a:r>
          </a:p>
        </p:txBody>
      </p:sp>
      <p:cxnSp>
        <p:nvCxnSpPr>
          <p:cNvPr id="6" name="Straight Arrow Connector 5">
            <a:extLst>
              <a:ext uri="{FF2B5EF4-FFF2-40B4-BE49-F238E27FC236}">
                <a16:creationId xmlns:a16="http://schemas.microsoft.com/office/drawing/2014/main" id="{CB5B312F-59CC-4519-B5DF-C3B1B3B2E835}"/>
              </a:ext>
            </a:extLst>
          </p:cNvPr>
          <p:cNvCxnSpPr>
            <a:cxnSpLocks/>
          </p:cNvCxnSpPr>
          <p:nvPr/>
        </p:nvCxnSpPr>
        <p:spPr>
          <a:xfrm>
            <a:off x="5352288" y="3901440"/>
            <a:ext cx="1426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E84AD4EB-B4EC-4A58-85F3-B2F96B24A4A1}"/>
              </a:ext>
            </a:extLst>
          </p:cNvPr>
          <p:cNvSpPr/>
          <p:nvPr/>
        </p:nvSpPr>
        <p:spPr>
          <a:xfrm>
            <a:off x="8834628" y="2157984"/>
            <a:ext cx="1950720" cy="92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BLOCKED</a:t>
            </a:r>
          </a:p>
        </p:txBody>
      </p:sp>
      <p:sp>
        <p:nvSpPr>
          <p:cNvPr id="10" name="Rectangle 9">
            <a:extLst>
              <a:ext uri="{FF2B5EF4-FFF2-40B4-BE49-F238E27FC236}">
                <a16:creationId xmlns:a16="http://schemas.microsoft.com/office/drawing/2014/main" id="{FE97113C-A97D-4D5E-AF2C-93662DD8E046}"/>
              </a:ext>
            </a:extLst>
          </p:cNvPr>
          <p:cNvSpPr/>
          <p:nvPr/>
        </p:nvSpPr>
        <p:spPr>
          <a:xfrm>
            <a:off x="8834628" y="3497643"/>
            <a:ext cx="1950720" cy="92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a:t>
            </a:r>
          </a:p>
        </p:txBody>
      </p:sp>
      <p:sp>
        <p:nvSpPr>
          <p:cNvPr id="11" name="Rectangle 10">
            <a:extLst>
              <a:ext uri="{FF2B5EF4-FFF2-40B4-BE49-F238E27FC236}">
                <a16:creationId xmlns:a16="http://schemas.microsoft.com/office/drawing/2014/main" id="{94907986-E1E9-46F4-94FF-690DE57D6EE2}"/>
              </a:ext>
            </a:extLst>
          </p:cNvPr>
          <p:cNvSpPr/>
          <p:nvPr/>
        </p:nvSpPr>
        <p:spPr>
          <a:xfrm>
            <a:off x="8834628" y="4837303"/>
            <a:ext cx="1950720" cy="92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TIMED WAITING</a:t>
            </a:r>
          </a:p>
        </p:txBody>
      </p:sp>
      <p:cxnSp>
        <p:nvCxnSpPr>
          <p:cNvPr id="13" name="Straight Arrow Connector 12">
            <a:extLst>
              <a:ext uri="{FF2B5EF4-FFF2-40B4-BE49-F238E27FC236}">
                <a16:creationId xmlns:a16="http://schemas.microsoft.com/office/drawing/2014/main" id="{CEFF6E85-7A31-46F3-8228-C087C86AEAAF}"/>
              </a:ext>
            </a:extLst>
          </p:cNvPr>
          <p:cNvCxnSpPr/>
          <p:nvPr/>
        </p:nvCxnSpPr>
        <p:spPr>
          <a:xfrm flipV="1">
            <a:off x="7997952" y="2734056"/>
            <a:ext cx="999744" cy="874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806F54F-2E47-42AD-91A6-E35C567DB982}"/>
              </a:ext>
            </a:extLst>
          </p:cNvPr>
          <p:cNvCxnSpPr>
            <a:cxnSpLocks/>
          </p:cNvCxnSpPr>
          <p:nvPr/>
        </p:nvCxnSpPr>
        <p:spPr>
          <a:xfrm flipH="1">
            <a:off x="8079867" y="2882964"/>
            <a:ext cx="1064133" cy="89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9958C53-11D5-4BAC-8931-76FEEED0BFD4}"/>
              </a:ext>
            </a:extLst>
          </p:cNvPr>
          <p:cNvCxnSpPr/>
          <p:nvPr/>
        </p:nvCxnSpPr>
        <p:spPr>
          <a:xfrm>
            <a:off x="8079867" y="3901440"/>
            <a:ext cx="1198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B4666B6-A3BB-471B-8E00-AB6748B95CD6}"/>
              </a:ext>
            </a:extLst>
          </p:cNvPr>
          <p:cNvCxnSpPr>
            <a:cxnSpLocks/>
          </p:cNvCxnSpPr>
          <p:nvPr/>
        </p:nvCxnSpPr>
        <p:spPr>
          <a:xfrm flipH="1">
            <a:off x="8079868" y="4090416"/>
            <a:ext cx="1198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1D97F7B-74E6-4B07-A497-32D3B1D67DC9}"/>
              </a:ext>
            </a:extLst>
          </p:cNvPr>
          <p:cNvCxnSpPr/>
          <p:nvPr/>
        </p:nvCxnSpPr>
        <p:spPr>
          <a:xfrm>
            <a:off x="8180832" y="4291584"/>
            <a:ext cx="963168" cy="816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ED46C41-30F8-4DD2-B0F2-95D1F5552B59}"/>
              </a:ext>
            </a:extLst>
          </p:cNvPr>
          <p:cNvCxnSpPr>
            <a:cxnSpLocks/>
          </p:cNvCxnSpPr>
          <p:nvPr/>
        </p:nvCxnSpPr>
        <p:spPr>
          <a:xfrm flipH="1" flipV="1">
            <a:off x="8079868" y="4407408"/>
            <a:ext cx="917828" cy="8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4AC0FAB-8BBB-4A7C-A75D-7985673D1083}"/>
              </a:ext>
            </a:extLst>
          </p:cNvPr>
          <p:cNvCxnSpPr/>
          <p:nvPr/>
        </p:nvCxnSpPr>
        <p:spPr>
          <a:xfrm>
            <a:off x="7414260" y="4371690"/>
            <a:ext cx="0" cy="1009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DBF905B6-704E-4435-8567-CFEF6D672538}"/>
              </a:ext>
            </a:extLst>
          </p:cNvPr>
          <p:cNvSpPr/>
          <p:nvPr/>
        </p:nvSpPr>
        <p:spPr>
          <a:xfrm>
            <a:off x="6438900" y="5380705"/>
            <a:ext cx="1950720" cy="92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TERMINATED</a:t>
            </a:r>
          </a:p>
        </p:txBody>
      </p:sp>
    </p:spTree>
    <p:extLst>
      <p:ext uri="{BB962C8B-B14F-4D97-AF65-F5344CB8AC3E}">
        <p14:creationId xmlns:p14="http://schemas.microsoft.com/office/powerpoint/2010/main" val="136564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D091-8A34-4DCD-955F-825A08798321}"/>
              </a:ext>
            </a:extLst>
          </p:cNvPr>
          <p:cNvSpPr>
            <a:spLocks noGrp="1"/>
          </p:cNvSpPr>
          <p:nvPr>
            <p:ph type="title"/>
          </p:nvPr>
        </p:nvSpPr>
        <p:spPr/>
        <p:txBody>
          <a:bodyPr/>
          <a:lstStyle/>
          <a:p>
            <a:r>
              <a:rPr lang="en-US" dirty="0"/>
              <a:t>Race Conditions</a:t>
            </a:r>
          </a:p>
        </p:txBody>
      </p:sp>
      <p:sp>
        <p:nvSpPr>
          <p:cNvPr id="4" name="Rectangle 3">
            <a:extLst>
              <a:ext uri="{FF2B5EF4-FFF2-40B4-BE49-F238E27FC236}">
                <a16:creationId xmlns:a16="http://schemas.microsoft.com/office/drawing/2014/main" id="{BADC4BF4-3E0F-41B9-8261-76CD73A17A0C}"/>
              </a:ext>
            </a:extLst>
          </p:cNvPr>
          <p:cNvSpPr/>
          <p:nvPr/>
        </p:nvSpPr>
        <p:spPr>
          <a:xfrm>
            <a:off x="713064" y="2013357"/>
            <a:ext cx="8036654" cy="125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1</a:t>
            </a:r>
          </a:p>
        </p:txBody>
      </p:sp>
      <p:sp>
        <p:nvSpPr>
          <p:cNvPr id="5" name="Rectangle 4">
            <a:extLst>
              <a:ext uri="{FF2B5EF4-FFF2-40B4-BE49-F238E27FC236}">
                <a16:creationId xmlns:a16="http://schemas.microsoft.com/office/drawing/2014/main" id="{72F2CDE3-3DAD-48E4-9D47-EBCD8563DA8A}"/>
              </a:ext>
            </a:extLst>
          </p:cNvPr>
          <p:cNvSpPr/>
          <p:nvPr/>
        </p:nvSpPr>
        <p:spPr>
          <a:xfrm>
            <a:off x="2077673" y="3734498"/>
            <a:ext cx="8036654" cy="125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2</a:t>
            </a:r>
          </a:p>
        </p:txBody>
      </p:sp>
      <p:sp>
        <p:nvSpPr>
          <p:cNvPr id="6" name="Rectangle 5">
            <a:extLst>
              <a:ext uri="{FF2B5EF4-FFF2-40B4-BE49-F238E27FC236}">
                <a16:creationId xmlns:a16="http://schemas.microsoft.com/office/drawing/2014/main" id="{30A7DF80-5222-4B42-8A6D-FEFEEB665564}"/>
              </a:ext>
            </a:extLst>
          </p:cNvPr>
          <p:cNvSpPr/>
          <p:nvPr/>
        </p:nvSpPr>
        <p:spPr>
          <a:xfrm>
            <a:off x="713064" y="2013356"/>
            <a:ext cx="1364609" cy="1258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Read the value from the value property of  counter, which is currently 0</a:t>
            </a:r>
          </a:p>
        </p:txBody>
      </p:sp>
      <p:sp>
        <p:nvSpPr>
          <p:cNvPr id="7" name="Rectangle 6">
            <a:extLst>
              <a:ext uri="{FF2B5EF4-FFF2-40B4-BE49-F238E27FC236}">
                <a16:creationId xmlns:a16="http://schemas.microsoft.com/office/drawing/2014/main" id="{E0443C15-A1F0-4571-8100-3B1FEF4359DF}"/>
              </a:ext>
            </a:extLst>
          </p:cNvPr>
          <p:cNvSpPr/>
          <p:nvPr/>
        </p:nvSpPr>
        <p:spPr>
          <a:xfrm>
            <a:off x="2077673" y="2013355"/>
            <a:ext cx="1364609" cy="1258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Add 1 to the value that was just read (0)</a:t>
            </a:r>
          </a:p>
          <a:p>
            <a:pPr algn="ctr"/>
            <a:r>
              <a:rPr lang="en-US" sz="1400" dirty="0"/>
              <a:t>0 + 1 </a:t>
            </a:r>
          </a:p>
        </p:txBody>
      </p:sp>
      <p:sp>
        <p:nvSpPr>
          <p:cNvPr id="8" name="Rectangle 7">
            <a:extLst>
              <a:ext uri="{FF2B5EF4-FFF2-40B4-BE49-F238E27FC236}">
                <a16:creationId xmlns:a16="http://schemas.microsoft.com/office/drawing/2014/main" id="{03882AFE-1E48-4FC2-B906-F0F2985D9851}"/>
              </a:ext>
            </a:extLst>
          </p:cNvPr>
          <p:cNvSpPr/>
          <p:nvPr/>
        </p:nvSpPr>
        <p:spPr>
          <a:xfrm>
            <a:off x="3442282" y="3734496"/>
            <a:ext cx="1515612" cy="1258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Read the value from the value property of  counter, which is currently 0</a:t>
            </a:r>
          </a:p>
        </p:txBody>
      </p:sp>
      <p:sp>
        <p:nvSpPr>
          <p:cNvPr id="9" name="Rectangle 8">
            <a:extLst>
              <a:ext uri="{FF2B5EF4-FFF2-40B4-BE49-F238E27FC236}">
                <a16:creationId xmlns:a16="http://schemas.microsoft.com/office/drawing/2014/main" id="{C635E1B7-EA6D-4255-A040-6C0CC06EFC95}"/>
              </a:ext>
            </a:extLst>
          </p:cNvPr>
          <p:cNvSpPr/>
          <p:nvPr/>
        </p:nvSpPr>
        <p:spPr>
          <a:xfrm>
            <a:off x="4957894" y="2013355"/>
            <a:ext cx="1364609" cy="1258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Write the value of 0 + 1 to the value property of counter</a:t>
            </a:r>
          </a:p>
        </p:txBody>
      </p:sp>
      <p:sp>
        <p:nvSpPr>
          <p:cNvPr id="11" name="Rectangle 10">
            <a:extLst>
              <a:ext uri="{FF2B5EF4-FFF2-40B4-BE49-F238E27FC236}">
                <a16:creationId xmlns:a16="http://schemas.microsoft.com/office/drawing/2014/main" id="{BF2C5EBB-F207-4B12-835B-57AE0BEA8E9E}"/>
              </a:ext>
            </a:extLst>
          </p:cNvPr>
          <p:cNvSpPr/>
          <p:nvPr/>
        </p:nvSpPr>
        <p:spPr>
          <a:xfrm>
            <a:off x="6322504" y="3734497"/>
            <a:ext cx="1364609" cy="1258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Add 1 to the value that was just read (0)</a:t>
            </a:r>
          </a:p>
          <a:p>
            <a:pPr algn="ctr"/>
            <a:r>
              <a:rPr lang="en-US" sz="1400" dirty="0"/>
              <a:t>0 + 1 </a:t>
            </a:r>
          </a:p>
        </p:txBody>
      </p:sp>
      <p:sp>
        <p:nvSpPr>
          <p:cNvPr id="12" name="Rectangle 11">
            <a:extLst>
              <a:ext uri="{FF2B5EF4-FFF2-40B4-BE49-F238E27FC236}">
                <a16:creationId xmlns:a16="http://schemas.microsoft.com/office/drawing/2014/main" id="{A2176565-E09C-4BC1-A3BF-DD991E2EFDB8}"/>
              </a:ext>
            </a:extLst>
          </p:cNvPr>
          <p:cNvSpPr/>
          <p:nvPr/>
        </p:nvSpPr>
        <p:spPr>
          <a:xfrm>
            <a:off x="7687113" y="3734497"/>
            <a:ext cx="1364609" cy="1258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Write the value of 0 + 1 to the value property of counter</a:t>
            </a:r>
          </a:p>
        </p:txBody>
      </p:sp>
    </p:spTree>
    <p:extLst>
      <p:ext uri="{BB962C8B-B14F-4D97-AF65-F5344CB8AC3E}">
        <p14:creationId xmlns:p14="http://schemas.microsoft.com/office/powerpoint/2010/main" val="32507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7880-A702-479A-B24C-E28A01D5E9A2}"/>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002E8900-6F3A-48DE-AC87-09DD9B3D50AD}"/>
              </a:ext>
            </a:extLst>
          </p:cNvPr>
          <p:cNvSpPr>
            <a:spLocks noGrp="1"/>
          </p:cNvSpPr>
          <p:nvPr>
            <p:ph idx="1"/>
          </p:nvPr>
        </p:nvSpPr>
        <p:spPr/>
        <p:txBody>
          <a:bodyPr>
            <a:normAutofit/>
          </a:bodyPr>
          <a:lstStyle/>
          <a:p>
            <a:pPr>
              <a:spcBef>
                <a:spcPct val="0"/>
              </a:spcBef>
            </a:pPr>
            <a:r>
              <a:rPr lang="en-US" sz="2400" dirty="0">
                <a:latin typeface="+mj-lt"/>
                <a:ea typeface="+mj-ea"/>
                <a:cs typeface="+mj-cs"/>
              </a:rPr>
              <a:t> </a:t>
            </a:r>
            <a:r>
              <a:rPr lang="en-US" sz="2400" dirty="0"/>
              <a:t>Deadlock: This situation arises if we have two threads in which 1 thread is depending on another lock in order to release the lock it currently has, but the other thread is also depending on the lock of the first thread in order to release its lock</a:t>
            </a:r>
          </a:p>
          <a:p>
            <a:pPr lvl="1">
              <a:spcBef>
                <a:spcPct val="0"/>
              </a:spcBef>
            </a:pPr>
            <a:r>
              <a:rPr lang="en-US" dirty="0"/>
              <a:t>Therefore, both threads are stuck and can't continue</a:t>
            </a:r>
          </a:p>
          <a:p>
            <a:pPr lvl="1">
              <a:spcBef>
                <a:spcPct val="0"/>
              </a:spcBef>
            </a:pPr>
            <a:r>
              <a:rPr lang="en-US" dirty="0"/>
              <a:t>“If we have two people who want to switch rooms, and we have one guy in one room waiting for the other guy in another room to leave before he leaves, and vice versa, neither of them leave and are stuck in their current room”</a:t>
            </a:r>
          </a:p>
        </p:txBody>
      </p:sp>
    </p:spTree>
    <p:extLst>
      <p:ext uri="{BB962C8B-B14F-4D97-AF65-F5344CB8AC3E}">
        <p14:creationId xmlns:p14="http://schemas.microsoft.com/office/powerpoint/2010/main" val="243012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F62E-ABB5-43BF-BC18-5657A34AB9B6}"/>
              </a:ext>
            </a:extLst>
          </p:cNvPr>
          <p:cNvSpPr>
            <a:spLocks noGrp="1"/>
          </p:cNvSpPr>
          <p:nvPr>
            <p:ph type="title"/>
          </p:nvPr>
        </p:nvSpPr>
        <p:spPr/>
        <p:txBody>
          <a:bodyPr/>
          <a:lstStyle/>
          <a:p>
            <a:r>
              <a:rPr lang="en-US" dirty="0"/>
              <a:t>Producer-Consumer Problem</a:t>
            </a:r>
          </a:p>
        </p:txBody>
      </p:sp>
      <p:sp>
        <p:nvSpPr>
          <p:cNvPr id="3" name="Content Placeholder 2">
            <a:extLst>
              <a:ext uri="{FF2B5EF4-FFF2-40B4-BE49-F238E27FC236}">
                <a16:creationId xmlns:a16="http://schemas.microsoft.com/office/drawing/2014/main" id="{3DBB3D52-220A-4B14-9726-54D8492F2F51}"/>
              </a:ext>
            </a:extLst>
          </p:cNvPr>
          <p:cNvSpPr>
            <a:spLocks noGrp="1"/>
          </p:cNvSpPr>
          <p:nvPr>
            <p:ph idx="1"/>
          </p:nvPr>
        </p:nvSpPr>
        <p:spPr/>
        <p:txBody>
          <a:bodyPr>
            <a:normAutofit lnSpcReduction="10000"/>
          </a:bodyPr>
          <a:lstStyle/>
          <a:p>
            <a:r>
              <a:rPr lang="en-US" dirty="0"/>
              <a:t>Producer: a thread that produces values (or grabs data from somewhere and populates it into some sort of data structure)</a:t>
            </a:r>
          </a:p>
          <a:p>
            <a:r>
              <a:rPr lang="en-US" dirty="0"/>
              <a:t>Consumer: a thread that takes values out of some data structure to do something with</a:t>
            </a:r>
          </a:p>
          <a:p>
            <a:r>
              <a:rPr lang="en-US" dirty="0"/>
              <a:t>The problem: </a:t>
            </a:r>
          </a:p>
          <a:p>
            <a:pPr lvl="1"/>
            <a:r>
              <a:rPr lang="en-US" dirty="0"/>
              <a:t>If there is no data available in the data structure, the consumer should go to sleep (enter the WAITING state)</a:t>
            </a:r>
          </a:p>
          <a:p>
            <a:pPr lvl="1"/>
            <a:r>
              <a:rPr lang="en-US" dirty="0"/>
              <a:t>If the data structure is full, the producer should go to sleep (enter the WAITING state)</a:t>
            </a:r>
          </a:p>
          <a:p>
            <a:r>
              <a:rPr lang="en-US" dirty="0"/>
              <a:t>Once a thread enters WAITING, it needs to be informed to “wake up” later.</a:t>
            </a:r>
          </a:p>
        </p:txBody>
      </p:sp>
    </p:spTree>
    <p:extLst>
      <p:ext uri="{BB962C8B-B14F-4D97-AF65-F5344CB8AC3E}">
        <p14:creationId xmlns:p14="http://schemas.microsoft.com/office/powerpoint/2010/main" val="1033870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575</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Multithreading</vt:lpstr>
      <vt:lpstr>Thread</vt:lpstr>
      <vt:lpstr>Concurrency v. Parallelism</vt:lpstr>
      <vt:lpstr>PowerPoint Presentation</vt:lpstr>
      <vt:lpstr>Thread States</vt:lpstr>
      <vt:lpstr>Race Conditions</vt:lpstr>
      <vt:lpstr>Deadlock</vt:lpstr>
      <vt:lpstr>Producer-Consumer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Bach Tran</dc:creator>
  <cp:lastModifiedBy>Bach Tran</cp:lastModifiedBy>
  <cp:revision>1</cp:revision>
  <dcterms:created xsi:type="dcterms:W3CDTF">2021-07-26T16:32:42Z</dcterms:created>
  <dcterms:modified xsi:type="dcterms:W3CDTF">2021-07-26T21:58:04Z</dcterms:modified>
</cp:coreProperties>
</file>